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handoutMasterIdLst>
    <p:handoutMasterId r:id="rId57"/>
  </p:handoutMasterIdLst>
  <p:sldIdLst>
    <p:sldId id="366" r:id="rId2"/>
    <p:sldId id="305" r:id="rId3"/>
    <p:sldId id="348" r:id="rId4"/>
    <p:sldId id="350" r:id="rId5"/>
    <p:sldId id="306" r:id="rId6"/>
    <p:sldId id="351" r:id="rId7"/>
    <p:sldId id="425" r:id="rId8"/>
    <p:sldId id="352" r:id="rId9"/>
    <p:sldId id="427" r:id="rId10"/>
    <p:sldId id="429" r:id="rId11"/>
    <p:sldId id="466" r:id="rId12"/>
    <p:sldId id="353" r:id="rId13"/>
    <p:sldId id="354" r:id="rId14"/>
    <p:sldId id="432" r:id="rId15"/>
    <p:sldId id="431" r:id="rId16"/>
    <p:sldId id="355" r:id="rId17"/>
    <p:sldId id="433" r:id="rId18"/>
    <p:sldId id="356" r:id="rId19"/>
    <p:sldId id="434" r:id="rId20"/>
    <p:sldId id="357" r:id="rId21"/>
    <p:sldId id="435" r:id="rId22"/>
    <p:sldId id="359" r:id="rId23"/>
    <p:sldId id="360" r:id="rId24"/>
    <p:sldId id="361" r:id="rId25"/>
    <p:sldId id="436" r:id="rId26"/>
    <p:sldId id="362" r:id="rId27"/>
    <p:sldId id="437" r:id="rId28"/>
    <p:sldId id="438" r:id="rId29"/>
    <p:sldId id="439" r:id="rId30"/>
    <p:sldId id="440" r:id="rId31"/>
    <p:sldId id="441" r:id="rId32"/>
    <p:sldId id="442" r:id="rId33"/>
    <p:sldId id="443" r:id="rId34"/>
    <p:sldId id="363" r:id="rId35"/>
    <p:sldId id="445" r:id="rId36"/>
    <p:sldId id="446" r:id="rId37"/>
    <p:sldId id="447" r:id="rId38"/>
    <p:sldId id="448" r:id="rId39"/>
    <p:sldId id="449" r:id="rId40"/>
    <p:sldId id="450" r:id="rId41"/>
    <p:sldId id="451" r:id="rId42"/>
    <p:sldId id="452" r:id="rId43"/>
    <p:sldId id="454" r:id="rId44"/>
    <p:sldId id="453" r:id="rId45"/>
    <p:sldId id="455" r:id="rId46"/>
    <p:sldId id="456" r:id="rId47"/>
    <p:sldId id="457" r:id="rId48"/>
    <p:sldId id="458" r:id="rId49"/>
    <p:sldId id="459" r:id="rId50"/>
    <p:sldId id="460" r:id="rId51"/>
    <p:sldId id="461" r:id="rId52"/>
    <p:sldId id="462" r:id="rId53"/>
    <p:sldId id="463" r:id="rId54"/>
    <p:sldId id="464"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ser" initials="l" lastIdx="7"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358" autoAdjust="0"/>
  </p:normalViewPr>
  <p:slideViewPr>
    <p:cSldViewPr>
      <p:cViewPr>
        <p:scale>
          <a:sx n="87" d="100"/>
          <a:sy n="87" d="100"/>
        </p:scale>
        <p:origin x="-816" y="-66"/>
      </p:cViewPr>
      <p:guideLst>
        <p:guide orient="horz" pos="2160"/>
        <p:guide pos="2880"/>
      </p:guideLst>
    </p:cSldViewPr>
  </p:slideViewPr>
  <p:outlineViewPr>
    <p:cViewPr>
      <p:scale>
        <a:sx n="33" d="100"/>
        <a:sy n="33" d="100"/>
      </p:scale>
      <p:origin x="0" y="-21804"/>
    </p:cViewPr>
  </p:outlineViewPr>
  <p:notesTextViewPr>
    <p:cViewPr>
      <p:scale>
        <a:sx n="1" d="1"/>
        <a:sy n="1" d="1"/>
      </p:scale>
      <p:origin x="0" y="0"/>
    </p:cViewPr>
  </p:notesTextViewPr>
  <p:notesViewPr>
    <p:cSldViewPr>
      <p:cViewPr varScale="1">
        <p:scale>
          <a:sx n="73" d="100"/>
          <a:sy n="73" d="100"/>
        </p:scale>
        <p:origin x="-263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10/26/2016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10/26/2016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0" dirty="0" smtClean="0"/>
              <a:t>It is helpful for complex images (i.e., charts and graphs) to have descriptive text near the image (perhaps as a caption or in the Notes field). They would still require alt text.</a:t>
            </a:r>
          </a:p>
          <a:p>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14</a:t>
            </a:fld>
            <a:endParaRPr lang="en-US"/>
          </a:p>
        </p:txBody>
      </p:sp>
    </p:spTree>
    <p:extLst>
      <p:ext uri="{BB962C8B-B14F-4D97-AF65-F5344CB8AC3E}">
        <p14:creationId xmlns:p14="http://schemas.microsoft.com/office/powerpoint/2010/main" val="25180282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762000"/>
            <a:ext cx="7772400" cy="2838451"/>
          </a:xfrm>
        </p:spPr>
        <p:txBody>
          <a:bodyPr anchor="b">
            <a:noAutofit/>
          </a:bodyPr>
          <a:lstStyle>
            <a:lvl1pPr algn="l">
              <a:defRPr sz="44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A9DF6EFB-3F44-496C-A842-1E0B3D3B975A}" type="datetimeFigureOut">
              <a:rPr lang="en-US" smtClean="0"/>
              <a:t>10/26/2016</a:t>
            </a:fld>
            <a:endParaRPr lang="en-US"/>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a:p>
        </p:txBody>
      </p:sp>
      <p:sp>
        <p:nvSpPr>
          <p:cNvPr id="8" name="Rectangle 7"/>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p:cNvGrpSpPr/>
          <p:nvPr userDrawn="1"/>
        </p:nvGrpSpPr>
        <p:grpSpPr>
          <a:xfrm>
            <a:off x="33338" y="6408738"/>
            <a:ext cx="9156700" cy="465137"/>
            <a:chOff x="33338" y="6408738"/>
            <a:chExt cx="9156700" cy="465137"/>
          </a:xfrm>
        </p:grpSpPr>
        <p:pic>
          <p:nvPicPr>
            <p:cNvPr id="7" name="Always Learning Logo" descr="Pearson_Strap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33338" y="6443663"/>
              <a:ext cx="16605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pyright"/>
            <p:cNvSpPr txBox="1">
              <a:spLocks noChangeArrowheads="1"/>
            </p:cNvSpPr>
            <p:nvPr/>
          </p:nvSpPr>
          <p:spPr bwMode="auto">
            <a:xfrm>
              <a:off x="14136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2017, 2015, 2012</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11" name="Pearson Logo" descr="Pearson_Bound_Whit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879806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6" name="Rectangle 15"/>
          <p:cNvSpPr/>
          <p:nvPr/>
        </p:nvSpPr>
        <p:spPr bwMode="white">
          <a:xfrm>
            <a:off x="0" y="0"/>
            <a:ext cx="9144000" cy="13716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4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44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10/26/2016</a:t>
            </a:fld>
            <a:endParaRPr lang="en-US"/>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a:p>
        </p:txBody>
      </p:sp>
      <p:sp>
        <p:nvSpPr>
          <p:cNvPr id="12" name="Rectangle 11"/>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userDrawn="1"/>
        </p:nvGrpSpPr>
        <p:grpSpPr>
          <a:xfrm>
            <a:off x="33338" y="6408738"/>
            <a:ext cx="9156700" cy="465137"/>
            <a:chOff x="33338" y="6408738"/>
            <a:chExt cx="9156700" cy="465137"/>
          </a:xfrm>
        </p:grpSpPr>
        <p:pic>
          <p:nvPicPr>
            <p:cNvPr id="13" name="Always Learning Logo" descr="Pearson: Always Learning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33338" y="6443663"/>
              <a:ext cx="16605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earson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opyright" descr="Copyright 2015, 2012, 2009"/>
            <p:cNvSpPr txBox="1">
              <a:spLocks noChangeArrowheads="1"/>
            </p:cNvSpPr>
            <p:nvPr/>
          </p:nvSpPr>
          <p:spPr bwMode="auto">
            <a:xfrm>
              <a:off x="14136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2017, 2015, 2012</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grpSp>
    </p:spTree>
    <p:extLst>
      <p:ext uri="{BB962C8B-B14F-4D97-AF65-F5344CB8AC3E}">
        <p14:creationId xmlns:p14="http://schemas.microsoft.com/office/powerpoint/2010/main" val="29810628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Click to add Learning Objective(s)</a:t>
            </a:r>
            <a:endParaRPr lang="en-US" dirty="0"/>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10/26/2016</a:t>
            </a:fld>
            <a:endParaRPr lang="en-US"/>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a:p>
        </p:txBody>
      </p:sp>
    </p:spTree>
    <p:extLst>
      <p:ext uri="{BB962C8B-B14F-4D97-AF65-F5344CB8AC3E}">
        <p14:creationId xmlns:p14="http://schemas.microsoft.com/office/powerpoint/2010/main" val="11524630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buSzPct val="100000"/>
              <a:defRPr/>
            </a:lvl1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10/26/2016</a:t>
            </a:fld>
            <a:endParaRPr lang="en-US"/>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a:p>
        </p:txBody>
      </p:sp>
    </p:spTree>
    <p:extLst>
      <p:ext uri="{BB962C8B-B14F-4D97-AF65-F5344CB8AC3E}">
        <p14:creationId xmlns:p14="http://schemas.microsoft.com/office/powerpoint/2010/main" val="1210909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118872" indent="-118872">
              <a:buClr>
                <a:schemeClr val="bg1"/>
              </a:buClr>
              <a:buSzPct val="25000"/>
              <a:defRPr sz="2400"/>
            </a:lvl1pPr>
            <a:lvl2pPr marL="569913" indent="-285750">
              <a:defRPr sz="2000"/>
            </a:lvl2pPr>
            <a:lvl3pPr>
              <a:defRPr sz="2000"/>
            </a:lvl3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10/26/2016</a:t>
            </a:fld>
            <a:endParaRPr lang="en-US"/>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a:p>
        </p:txBody>
      </p:sp>
    </p:spTree>
    <p:extLst>
      <p:ext uri="{BB962C8B-B14F-4D97-AF65-F5344CB8AC3E}">
        <p14:creationId xmlns:p14="http://schemas.microsoft.com/office/powerpoint/2010/main" val="275200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2400">
                <a:solidFill>
                  <a:schemeClr val="tx1"/>
                </a:solidFill>
              </a:defRPr>
            </a:lvl1pPr>
          </a:lstStyle>
          <a:p>
            <a:r>
              <a:rPr lang="en-US" dirty="0" smtClean="0"/>
              <a:t>Click to add figure number and title</a:t>
            </a:r>
            <a:endParaRPr lang="en-US" dirty="0"/>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smtClean="0"/>
              <a:t>Click to add caption</a:t>
            </a:r>
            <a:endParaRPr lang="en-US" dirty="0"/>
          </a:p>
        </p:txBody>
      </p:sp>
      <p:sp>
        <p:nvSpPr>
          <p:cNvPr id="3" name="Footer Placeholder 2"/>
          <p:cNvSpPr>
            <a:spLocks noGrp="1"/>
          </p:cNvSpPr>
          <p:nvPr>
            <p:ph type="ftr" sz="quarter" idx="11"/>
          </p:nvPr>
        </p:nvSpPr>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10/26/2016</a:t>
            </a:fld>
            <a:endParaRPr lang="en-US"/>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a:p>
        </p:txBody>
      </p:sp>
      <p:sp>
        <p:nvSpPr>
          <p:cNvPr id="5" name="Rectangle 4"/>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userDrawn="1"/>
        </p:nvGrpSpPr>
        <p:grpSpPr>
          <a:xfrm>
            <a:off x="93969" y="6408738"/>
            <a:ext cx="9096069" cy="463550"/>
            <a:chOff x="93969" y="6408738"/>
            <a:chExt cx="9096069" cy="463550"/>
          </a:xfrm>
        </p:grpSpPr>
        <p:sp>
          <p:nvSpPr>
            <p:cNvPr id="6" name="Copyright"/>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2017, 2015, 2012</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03796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2163763"/>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2"/>
          <p:cNvSpPr>
            <a:spLocks noGrp="1"/>
          </p:cNvSpPr>
          <p:nvPr>
            <p:ph idx="13"/>
          </p:nvPr>
        </p:nvSpPr>
        <p:spPr>
          <a:xfrm>
            <a:off x="457200" y="3962400"/>
            <a:ext cx="8229600" cy="2163763"/>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10/26/2016</a:t>
            </a:fld>
            <a:endParaRPr lang="en-US"/>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a:p>
        </p:txBody>
      </p:sp>
    </p:spTree>
    <p:extLst>
      <p:ext uri="{BB962C8B-B14F-4D97-AF65-F5344CB8AC3E}">
        <p14:creationId xmlns:p14="http://schemas.microsoft.com/office/powerpoint/2010/main" val="3154799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4000" b="0" cap="none" baseline="0">
                <a:solidFill>
                  <a:schemeClr val="tx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10/26/2016</a:t>
            </a:fld>
            <a:endParaRPr lang="en-US"/>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a:p>
        </p:txBody>
      </p:sp>
    </p:spTree>
    <p:extLst>
      <p:ext uri="{BB962C8B-B14F-4D97-AF65-F5344CB8AC3E}">
        <p14:creationId xmlns:p14="http://schemas.microsoft.com/office/powerpoint/2010/main" val="37547041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US"/>
          </a:p>
        </p:txBody>
      </p:sp>
      <p:sp>
        <p:nvSpPr>
          <p:cNvPr id="3" name="Date Placeholder 2"/>
          <p:cNvSpPr>
            <a:spLocks noGrp="1"/>
          </p:cNvSpPr>
          <p:nvPr>
            <p:ph type="dt" sz="half" idx="10"/>
          </p:nvPr>
        </p:nvSpPr>
        <p:spPr/>
        <p:txBody>
          <a:bodyPr/>
          <a:lstStyle/>
          <a:p>
            <a:fld id="{A9DF6EFB-3F44-496C-A842-1E0B3D3B975A}" type="datetimeFigureOut">
              <a:rPr lang="en-US" smtClean="0"/>
              <a:t>10/26/2016</a:t>
            </a:fld>
            <a:endParaRPr lang="en-US"/>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a:p>
        </p:txBody>
      </p:sp>
    </p:spTree>
    <p:extLst>
      <p:ext uri="{BB962C8B-B14F-4D97-AF65-F5344CB8AC3E}">
        <p14:creationId xmlns:p14="http://schemas.microsoft.com/office/powerpoint/2010/main" val="1855126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userDrawn="1"/>
        </p:nvGrpSpPr>
        <p:grpSpPr>
          <a:xfrm>
            <a:off x="93969" y="6408738"/>
            <a:ext cx="9096069" cy="463550"/>
            <a:chOff x="93969" y="6408738"/>
            <a:chExt cx="9096069" cy="463550"/>
          </a:xfrm>
        </p:grpSpPr>
        <p:sp>
          <p:nvSpPr>
            <p:cNvPr id="6" name="Copyright"/>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2017, 2015, 2012</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Footer Placeholder 2"/>
          <p:cNvSpPr>
            <a:spLocks noGrp="1"/>
          </p:cNvSpPr>
          <p:nvPr>
            <p:ph type="ftr" sz="quarter" idx="11"/>
          </p:nvPr>
        </p:nvSpPr>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10/26/2016</a:t>
            </a:fld>
            <a:endParaRPr lang="en-US"/>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a:p>
        </p:txBody>
      </p:sp>
    </p:spTree>
    <p:extLst>
      <p:ext uri="{BB962C8B-B14F-4D97-AF65-F5344CB8AC3E}">
        <p14:creationId xmlns:p14="http://schemas.microsoft.com/office/powerpoint/2010/main" val="3711136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bwMode="white">
          <a:xfrm>
            <a:off x="0" y="0"/>
            <a:ext cx="9144000" cy="13716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smtClean="0"/>
              <a:t>Click to edit </a:t>
            </a:r>
            <a:br>
              <a:rPr lang="en-US" dirty="0" smtClean="0"/>
            </a:br>
            <a:r>
              <a:rPr lang="en-US" dirty="0" smtClean="0"/>
              <a:t>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5"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10/26/2016</a:t>
            </a:fld>
            <a:endParaRPr lang="en-US"/>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a:p>
        </p:txBody>
      </p:sp>
      <p:sp>
        <p:nvSpPr>
          <p:cNvPr id="9" name="Rectangle 8"/>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userDrawn="1"/>
        </p:nvGrpSpPr>
        <p:grpSpPr>
          <a:xfrm>
            <a:off x="93969" y="6408738"/>
            <a:ext cx="9096069" cy="463550"/>
            <a:chOff x="93969" y="6408738"/>
            <a:chExt cx="9096069" cy="463550"/>
          </a:xfrm>
        </p:grpSpPr>
        <p:sp>
          <p:nvSpPr>
            <p:cNvPr id="13" name="Copyright" descr="Pearson: Copyright 2015, 2012, 2009"/>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2017, 2015, 2012</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14" name="Pearson Logo"/>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9" r:id="rId5"/>
    <p:sldLayoutId id="2147483658" r:id="rId6"/>
    <p:sldLayoutId id="2147483660" r:id="rId7"/>
    <p:sldLayoutId id="2147483651" r:id="rId8"/>
    <p:sldLayoutId id="2147483654" r:id="rId9"/>
    <p:sldLayoutId id="2147483655" r:id="rId10"/>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l" defTabSz="914400" rtl="0" eaLnBrk="1" latinLnBrk="0" hangingPunct="1">
        <a:lnSpc>
          <a:spcPct val="100000"/>
        </a:lnSpc>
        <a:spcBef>
          <a:spcPct val="0"/>
        </a:spcBef>
        <a:buNone/>
        <a:defRPr sz="3600" kern="1200">
          <a:solidFill>
            <a:schemeClr val="bg1"/>
          </a:solidFill>
          <a:latin typeface="+mj-lt"/>
          <a:ea typeface="+mj-ea"/>
          <a:cs typeface="+mj-cs"/>
        </a:defRPr>
      </a:lvl1pPr>
    </p:titleStyle>
    <p:bodyStyle>
      <a:lvl1pPr marL="256032" indent="-256032" algn="l" defTabSz="914400" rtl="0" eaLnBrk="1" latinLnBrk="0" hangingPunct="1">
        <a:spcBef>
          <a:spcPts val="15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4.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Essentials of Sociology: A </a:t>
            </a:r>
            <a:r>
              <a:rPr lang="en-US" sz="2800" dirty="0" smtClean="0"/>
              <a:t>Down-To-Earth </a:t>
            </a:r>
            <a:r>
              <a:rPr lang="en-US" sz="2800" dirty="0"/>
              <a:t>Approach</a:t>
            </a:r>
          </a:p>
        </p:txBody>
      </p:sp>
      <p:sp>
        <p:nvSpPr>
          <p:cNvPr id="3" name="Text Placeholder 2"/>
          <p:cNvSpPr>
            <a:spLocks noGrp="1"/>
          </p:cNvSpPr>
          <p:nvPr>
            <p:ph type="body" sz="quarter" idx="13"/>
          </p:nvPr>
        </p:nvSpPr>
        <p:spPr/>
        <p:txBody>
          <a:bodyPr/>
          <a:lstStyle/>
          <a:p>
            <a:r>
              <a:rPr lang="en-IN" dirty="0"/>
              <a:t>TWELFTH EDITION</a:t>
            </a:r>
          </a:p>
        </p:txBody>
      </p:sp>
      <p:sp>
        <p:nvSpPr>
          <p:cNvPr id="4" name="Text Placeholder 3"/>
          <p:cNvSpPr>
            <a:spLocks noGrp="1"/>
          </p:cNvSpPr>
          <p:nvPr>
            <p:ph type="body" sz="quarter" idx="14"/>
          </p:nvPr>
        </p:nvSpPr>
        <p:spPr/>
        <p:txBody>
          <a:bodyPr/>
          <a:lstStyle/>
          <a:p>
            <a:pPr algn="ctr"/>
            <a:r>
              <a:rPr lang="en-US" dirty="0" smtClean="0"/>
              <a:t>Chapter 2</a:t>
            </a:r>
            <a:endParaRPr lang="en-US" dirty="0"/>
          </a:p>
        </p:txBody>
      </p:sp>
      <p:sp>
        <p:nvSpPr>
          <p:cNvPr id="5" name="Text Placeholder 4"/>
          <p:cNvSpPr>
            <a:spLocks noGrp="1"/>
          </p:cNvSpPr>
          <p:nvPr>
            <p:ph type="body" sz="quarter" idx="15"/>
          </p:nvPr>
        </p:nvSpPr>
        <p:spPr/>
        <p:txBody>
          <a:bodyPr/>
          <a:lstStyle/>
          <a:p>
            <a:pPr algn="ctr"/>
            <a:r>
              <a:rPr lang="en-US" b="1" dirty="0" smtClean="0"/>
              <a:t>Culture</a:t>
            </a:r>
            <a:endParaRPr lang="en-US" b="1" i="1"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149" y="1542991"/>
            <a:ext cx="3671844" cy="4699200"/>
          </a:xfrm>
          <a:prstGeom prst="rect">
            <a:avLst/>
          </a:prstGeom>
        </p:spPr>
      </p:pic>
    </p:spTree>
    <p:extLst>
      <p:ext uri="{BB962C8B-B14F-4D97-AF65-F5344CB8AC3E}">
        <p14:creationId xmlns:p14="http://schemas.microsoft.com/office/powerpoint/2010/main" val="8616756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ecture PPT Template"/>
          <p:cNvSpPr>
            <a:spLocks noGrp="1"/>
          </p:cNvSpPr>
          <p:nvPr>
            <p:ph type="title"/>
          </p:nvPr>
        </p:nvSpPr>
        <p:spPr/>
        <p:txBody>
          <a:bodyPr/>
          <a:lstStyle/>
          <a:p>
            <a:r>
              <a:rPr lang="en-US" dirty="0" smtClean="0"/>
              <a:t>Learning Objectives </a:t>
            </a:r>
            <a:r>
              <a:rPr lang="en-US" sz="2000" dirty="0" smtClean="0"/>
              <a:t>(1 of 3)</a:t>
            </a:r>
            <a:endParaRPr lang="en-US" sz="2000" dirty="0"/>
          </a:p>
        </p:txBody>
      </p:sp>
      <p:sp>
        <p:nvSpPr>
          <p:cNvPr id="2" name="Text Box 1"/>
          <p:cNvSpPr>
            <a:spLocks noGrp="1"/>
          </p:cNvSpPr>
          <p:nvPr>
            <p:ph idx="1"/>
          </p:nvPr>
        </p:nvSpPr>
        <p:spPr/>
        <p:txBody>
          <a:bodyPr/>
          <a:lstStyle/>
          <a:p>
            <a:pPr marL="0" indent="0">
              <a:buFontTx/>
              <a:buNone/>
            </a:pPr>
            <a:r>
              <a:rPr lang="en-US" b="1" dirty="0">
                <a:solidFill>
                  <a:schemeClr val="accent1"/>
                </a:solidFill>
              </a:rPr>
              <a:t>2</a:t>
            </a:r>
            <a:r>
              <a:rPr lang="en-US" b="1" dirty="0" smtClean="0">
                <a:solidFill>
                  <a:schemeClr val="accent1"/>
                </a:solidFill>
              </a:rPr>
              <a:t>.1</a:t>
            </a:r>
            <a:r>
              <a:rPr lang="en-US" dirty="0" smtClean="0"/>
              <a:t> </a:t>
            </a:r>
            <a:r>
              <a:rPr lang="en-US" dirty="0">
                <a:ea typeface="ＭＳ Ｐゴシック" panose="020B0600070205080204" pitchFamily="34" charset="-128"/>
              </a:rPr>
              <a:t>Explain what culture is, how culture </a:t>
            </a:r>
            <a:r>
              <a:rPr lang="en-US" dirty="0" smtClean="0">
                <a:ea typeface="ＭＳ Ｐゴシック" panose="020B0600070205080204" pitchFamily="34" charset="-128"/>
              </a:rPr>
              <a:t>provides </a:t>
            </a:r>
            <a:r>
              <a:rPr lang="en-US" dirty="0">
                <a:ea typeface="ＭＳ Ｐゴシック" panose="020B0600070205080204" pitchFamily="34" charset="-128"/>
              </a:rPr>
              <a:t>orientations to life, and what </a:t>
            </a:r>
            <a:r>
              <a:rPr lang="en-US" dirty="0" smtClean="0">
                <a:ea typeface="ＭＳ Ｐゴシック" panose="020B0600070205080204" pitchFamily="34" charset="-128"/>
              </a:rPr>
              <a:t>practicing </a:t>
            </a:r>
            <a:r>
              <a:rPr lang="en-US" dirty="0">
                <a:ea typeface="ＭＳ Ｐゴシック" panose="020B0600070205080204" pitchFamily="34" charset="-128"/>
              </a:rPr>
              <a:t>cultural relativism means</a:t>
            </a:r>
            <a:endParaRPr lang="en-US" dirty="0"/>
          </a:p>
          <a:p>
            <a:pPr marL="0" indent="0">
              <a:buFontTx/>
              <a:buNone/>
            </a:pPr>
            <a:r>
              <a:rPr lang="en-US" b="1" dirty="0">
                <a:solidFill>
                  <a:schemeClr val="accent1"/>
                </a:solidFill>
              </a:rPr>
              <a:t>2</a:t>
            </a:r>
            <a:r>
              <a:rPr lang="en-US" b="1" dirty="0" smtClean="0">
                <a:solidFill>
                  <a:schemeClr val="accent1"/>
                </a:solidFill>
              </a:rPr>
              <a:t>.2</a:t>
            </a:r>
            <a:r>
              <a:rPr lang="en-US" dirty="0" smtClean="0"/>
              <a:t> </a:t>
            </a:r>
            <a:r>
              <a:rPr lang="en-US" dirty="0">
                <a:ea typeface="ＭＳ Ｐゴシック" panose="020B0600070205080204" pitchFamily="34" charset="-128"/>
              </a:rPr>
              <a:t>Know the components of symbolic </a:t>
            </a:r>
            <a:r>
              <a:rPr lang="en-US" dirty="0" smtClean="0">
                <a:ea typeface="ＭＳ Ｐゴシック" panose="020B0600070205080204" pitchFamily="34" charset="-128"/>
              </a:rPr>
              <a:t>culture</a:t>
            </a:r>
            <a:r>
              <a:rPr lang="en-US" dirty="0">
                <a:ea typeface="ＭＳ Ｐゴシック" panose="020B0600070205080204" pitchFamily="34" charset="-128"/>
              </a:rPr>
              <a:t>: gestures, language, values, </a:t>
            </a:r>
            <a:r>
              <a:rPr lang="en-US" dirty="0" smtClean="0">
                <a:ea typeface="ＭＳ Ｐゴシック" panose="020B0600070205080204" pitchFamily="34" charset="-128"/>
              </a:rPr>
              <a:t>norms</a:t>
            </a:r>
            <a:r>
              <a:rPr lang="en-US" dirty="0">
                <a:ea typeface="ＭＳ Ｐゴシック" panose="020B0600070205080204" pitchFamily="34" charset="-128"/>
              </a:rPr>
              <a:t>, sanctions, folkways, mores, and </a:t>
            </a:r>
            <a:r>
              <a:rPr lang="en-US" dirty="0" smtClean="0">
                <a:ea typeface="ＭＳ Ｐゴシック" panose="020B0600070205080204" pitchFamily="34" charset="-128"/>
              </a:rPr>
              <a:t>taboos</a:t>
            </a:r>
            <a:r>
              <a:rPr lang="en-US" dirty="0">
                <a:ea typeface="ＭＳ Ｐゴシック" panose="020B0600070205080204" pitchFamily="34" charset="-128"/>
              </a:rPr>
              <a:t>; also explain the Sapir-Whorf </a:t>
            </a:r>
            <a:r>
              <a:rPr lang="en-US" dirty="0" smtClean="0">
                <a:ea typeface="ＭＳ Ｐゴシック" panose="020B0600070205080204" pitchFamily="34" charset="-128"/>
              </a:rPr>
              <a:t>hypothesis</a:t>
            </a:r>
            <a:endParaRPr lang="en-US" dirty="0" smtClean="0"/>
          </a:p>
        </p:txBody>
      </p:sp>
    </p:spTree>
    <p:extLst>
      <p:ext uri="{BB962C8B-B14F-4D97-AF65-F5344CB8AC3E}">
        <p14:creationId xmlns:p14="http://schemas.microsoft.com/office/powerpoint/2010/main" val="33083685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ecture PPT Template"/>
          <p:cNvSpPr>
            <a:spLocks noGrp="1"/>
          </p:cNvSpPr>
          <p:nvPr>
            <p:ph type="title"/>
          </p:nvPr>
        </p:nvSpPr>
        <p:spPr/>
        <p:txBody>
          <a:bodyPr/>
          <a:lstStyle/>
          <a:p>
            <a:r>
              <a:rPr lang="en-US" dirty="0" smtClean="0"/>
              <a:t>Learning Objectives </a:t>
            </a:r>
            <a:r>
              <a:rPr lang="en-US" sz="2000" dirty="0" smtClean="0"/>
              <a:t>(2 of 2)</a:t>
            </a:r>
            <a:endParaRPr lang="en-US" sz="2000" dirty="0"/>
          </a:p>
        </p:txBody>
      </p:sp>
      <p:sp>
        <p:nvSpPr>
          <p:cNvPr id="2" name="Text Box 1"/>
          <p:cNvSpPr>
            <a:spLocks noGrp="1"/>
          </p:cNvSpPr>
          <p:nvPr>
            <p:ph idx="1"/>
          </p:nvPr>
        </p:nvSpPr>
        <p:spPr/>
        <p:txBody>
          <a:bodyPr/>
          <a:lstStyle/>
          <a:p>
            <a:pPr marL="0" indent="0">
              <a:buFontTx/>
              <a:buNone/>
            </a:pPr>
            <a:r>
              <a:rPr lang="en-US" b="1" dirty="0" smtClean="0">
                <a:solidFill>
                  <a:schemeClr val="accent1"/>
                </a:solidFill>
              </a:rPr>
              <a:t>2.3</a:t>
            </a:r>
            <a:r>
              <a:rPr lang="en-US" dirty="0" smtClean="0"/>
              <a:t> </a:t>
            </a:r>
            <a:r>
              <a:rPr lang="en-US" dirty="0">
                <a:ea typeface="ＭＳ Ｐゴシック" panose="020B0600070205080204" pitchFamily="34" charset="-128"/>
              </a:rPr>
              <a:t>Distinguish between subcultures </a:t>
            </a:r>
            <a:r>
              <a:rPr lang="en-US" dirty="0" smtClean="0">
                <a:ea typeface="ＭＳ Ｐゴシック" panose="020B0600070205080204" pitchFamily="34" charset="-128"/>
              </a:rPr>
              <a:t>and countercultures</a:t>
            </a:r>
            <a:endParaRPr lang="en-US" dirty="0"/>
          </a:p>
          <a:p>
            <a:pPr marL="0" indent="0">
              <a:buFontTx/>
              <a:buNone/>
            </a:pPr>
            <a:r>
              <a:rPr lang="en-US" b="1" dirty="0" smtClean="0">
                <a:solidFill>
                  <a:schemeClr val="accent1"/>
                </a:solidFill>
              </a:rPr>
              <a:t>2.4</a:t>
            </a:r>
            <a:r>
              <a:rPr lang="en-US" dirty="0" smtClean="0"/>
              <a:t> </a:t>
            </a:r>
            <a:r>
              <a:rPr lang="en-US" dirty="0">
                <a:ea typeface="ＭＳ Ｐゴシック" panose="020B0600070205080204" pitchFamily="34" charset="-128"/>
              </a:rPr>
              <a:t>Discuss the major U.S. values and </a:t>
            </a:r>
            <a:r>
              <a:rPr lang="en-US" dirty="0" smtClean="0">
                <a:ea typeface="ＭＳ Ｐゴシック" panose="020B0600070205080204" pitchFamily="34" charset="-128"/>
              </a:rPr>
              <a:t>explain </a:t>
            </a:r>
            <a:r>
              <a:rPr lang="en-US" dirty="0">
                <a:ea typeface="ＭＳ Ｐゴシック" panose="020B0600070205080204" pitchFamily="34" charset="-128"/>
              </a:rPr>
              <a:t>value clusters, value </a:t>
            </a:r>
            <a:r>
              <a:rPr lang="en-US" dirty="0" smtClean="0">
                <a:ea typeface="ＭＳ Ｐゴシック" panose="020B0600070205080204" pitchFamily="34" charset="-128"/>
              </a:rPr>
              <a:t>contradictions</a:t>
            </a:r>
            <a:r>
              <a:rPr lang="en-US" dirty="0">
                <a:ea typeface="ＭＳ Ｐゴシック" panose="020B0600070205080204" pitchFamily="34" charset="-128"/>
              </a:rPr>
              <a:t>, value clashes, how </a:t>
            </a:r>
            <a:r>
              <a:rPr lang="en-US" dirty="0" smtClean="0">
                <a:ea typeface="ＭＳ Ｐゴシック" panose="020B0600070205080204" pitchFamily="34" charset="-128"/>
              </a:rPr>
              <a:t>values </a:t>
            </a:r>
            <a:r>
              <a:rPr lang="en-US" dirty="0">
                <a:ea typeface="ＭＳ Ｐゴシック" panose="020B0600070205080204" pitchFamily="34" charset="-128"/>
              </a:rPr>
              <a:t>are lenses of perception, and </a:t>
            </a:r>
            <a:r>
              <a:rPr lang="en-US" dirty="0" smtClean="0">
                <a:ea typeface="ＭＳ Ｐゴシック" panose="020B0600070205080204" pitchFamily="34" charset="-128"/>
              </a:rPr>
              <a:t>ideal </a:t>
            </a:r>
            <a:r>
              <a:rPr lang="en-US" dirty="0">
                <a:ea typeface="ＭＳ Ｐゴシック" panose="020B0600070205080204" pitchFamily="34" charset="-128"/>
              </a:rPr>
              <a:t>versus real culture</a:t>
            </a:r>
            <a:endParaRPr lang="en-US" dirty="0"/>
          </a:p>
        </p:txBody>
      </p:sp>
    </p:spTree>
    <p:extLst>
      <p:ext uri="{BB962C8B-B14F-4D97-AF65-F5344CB8AC3E}">
        <p14:creationId xmlns:p14="http://schemas.microsoft.com/office/powerpoint/2010/main" val="3317632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ecture PPT Template"/>
          <p:cNvSpPr>
            <a:spLocks noGrp="1"/>
          </p:cNvSpPr>
          <p:nvPr>
            <p:ph type="title"/>
          </p:nvPr>
        </p:nvSpPr>
        <p:spPr/>
        <p:txBody>
          <a:bodyPr/>
          <a:lstStyle/>
          <a:p>
            <a:r>
              <a:rPr lang="en-US" dirty="0" smtClean="0"/>
              <a:t>Learning Objectives </a:t>
            </a:r>
            <a:r>
              <a:rPr lang="en-US" sz="2000" dirty="0" smtClean="0"/>
              <a:t>(3 of 3)</a:t>
            </a:r>
            <a:endParaRPr lang="en-US" sz="2000" dirty="0"/>
          </a:p>
        </p:txBody>
      </p:sp>
      <p:sp>
        <p:nvSpPr>
          <p:cNvPr id="2" name="Text Box 1"/>
          <p:cNvSpPr>
            <a:spLocks noGrp="1"/>
          </p:cNvSpPr>
          <p:nvPr>
            <p:ph idx="1"/>
          </p:nvPr>
        </p:nvSpPr>
        <p:spPr/>
        <p:txBody>
          <a:bodyPr/>
          <a:lstStyle/>
          <a:p>
            <a:pPr marL="0" indent="0">
              <a:buFontTx/>
              <a:buNone/>
            </a:pPr>
            <a:r>
              <a:rPr lang="en-US" b="1" dirty="0" smtClean="0">
                <a:solidFill>
                  <a:schemeClr val="accent1"/>
                </a:solidFill>
              </a:rPr>
              <a:t>2.5</a:t>
            </a:r>
            <a:r>
              <a:rPr lang="en-US" dirty="0" smtClean="0"/>
              <a:t> </a:t>
            </a:r>
            <a:r>
              <a:rPr lang="en-US" dirty="0">
                <a:ea typeface="ＭＳ Ｐゴシック" panose="020B0600070205080204" pitchFamily="34" charset="-128"/>
              </a:rPr>
              <a:t>Take a position on the issue of the </a:t>
            </a:r>
            <a:r>
              <a:rPr lang="en-US" dirty="0" smtClean="0">
                <a:ea typeface="ＭＳ Ｐゴシック" panose="020B0600070205080204" pitchFamily="34" charset="-128"/>
              </a:rPr>
              <a:t>existence </a:t>
            </a:r>
            <a:r>
              <a:rPr lang="en-US" dirty="0">
                <a:ea typeface="ＭＳ Ｐゴシック" panose="020B0600070205080204" pitchFamily="34" charset="-128"/>
              </a:rPr>
              <a:t>of cultural universals and </a:t>
            </a:r>
            <a:r>
              <a:rPr lang="en-US" dirty="0" smtClean="0">
                <a:ea typeface="ＭＳ Ｐゴシック" panose="020B0600070205080204" pitchFamily="34" charset="-128"/>
              </a:rPr>
              <a:t>contrast </a:t>
            </a:r>
            <a:r>
              <a:rPr lang="en-US" dirty="0">
                <a:ea typeface="ＭＳ Ｐゴシック" panose="020B0600070205080204" pitchFamily="34" charset="-128"/>
              </a:rPr>
              <a:t>sociobiology with sociology</a:t>
            </a:r>
            <a:endParaRPr lang="en-US" dirty="0"/>
          </a:p>
          <a:p>
            <a:pPr marL="0" indent="0">
              <a:buFontTx/>
              <a:buNone/>
            </a:pPr>
            <a:r>
              <a:rPr lang="en-US" b="1" dirty="0" smtClean="0">
                <a:solidFill>
                  <a:schemeClr val="accent1"/>
                </a:solidFill>
              </a:rPr>
              <a:t>2.6</a:t>
            </a:r>
            <a:r>
              <a:rPr lang="en-US" dirty="0" smtClean="0"/>
              <a:t> </a:t>
            </a:r>
            <a:r>
              <a:rPr lang="en-US" dirty="0">
                <a:ea typeface="ＭＳ Ｐゴシック" panose="020B0600070205080204" pitchFamily="34" charset="-128"/>
              </a:rPr>
              <a:t>Explain how technology changes </a:t>
            </a:r>
            <a:r>
              <a:rPr lang="en-US" dirty="0" smtClean="0">
                <a:ea typeface="ＭＳ Ｐゴシック" panose="020B0600070205080204" pitchFamily="34" charset="-128"/>
              </a:rPr>
              <a:t>culture </a:t>
            </a:r>
            <a:r>
              <a:rPr lang="en-US" dirty="0">
                <a:ea typeface="ＭＳ Ｐゴシック" panose="020B0600070205080204" pitchFamily="34" charset="-128"/>
              </a:rPr>
              <a:t>and what cultural lag and </a:t>
            </a:r>
            <a:r>
              <a:rPr lang="en-US" dirty="0" smtClean="0">
                <a:ea typeface="ＭＳ Ｐゴシック" panose="020B0600070205080204" pitchFamily="34" charset="-128"/>
              </a:rPr>
              <a:t>cultural </a:t>
            </a:r>
            <a:r>
              <a:rPr lang="en-US" dirty="0">
                <a:ea typeface="ＭＳ Ｐゴシック" panose="020B0600070205080204" pitchFamily="34" charset="-128"/>
              </a:rPr>
              <a:t>leveling </a:t>
            </a:r>
            <a:r>
              <a:rPr lang="en-US" dirty="0" smtClean="0">
                <a:ea typeface="ＭＳ Ｐゴシック" panose="020B0600070205080204" pitchFamily="34" charset="-128"/>
              </a:rPr>
              <a:t>are</a:t>
            </a:r>
            <a:endParaRPr lang="en-US" dirty="0"/>
          </a:p>
        </p:txBody>
      </p:sp>
    </p:spTree>
    <p:extLst>
      <p:ext uri="{BB962C8B-B14F-4D97-AF65-F5344CB8AC3E}">
        <p14:creationId xmlns:p14="http://schemas.microsoft.com/office/powerpoint/2010/main" val="26080990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ea typeface="ＭＳ Ｐゴシック" panose="020B0600070205080204" pitchFamily="34" charset="-128"/>
              </a:rPr>
              <a:t>LO 2.1 What Is Culture?</a:t>
            </a:r>
            <a:endParaRPr lang="en-US" sz="2000" dirty="0"/>
          </a:p>
        </p:txBody>
      </p:sp>
      <p:sp>
        <p:nvSpPr>
          <p:cNvPr id="2" name="Text Box 1"/>
          <p:cNvSpPr>
            <a:spLocks noGrp="1"/>
          </p:cNvSpPr>
          <p:nvPr>
            <p:ph idx="1"/>
          </p:nvPr>
        </p:nvSpPr>
        <p:spPr/>
        <p:txBody>
          <a:bodyPr/>
          <a:lstStyle/>
          <a:p>
            <a:pPr>
              <a:defRPr/>
            </a:pPr>
            <a:r>
              <a:rPr lang="en-US" dirty="0"/>
              <a:t>Culture and Taken-for-Granted Orientations to Life</a:t>
            </a:r>
          </a:p>
          <a:p>
            <a:pPr>
              <a:defRPr/>
            </a:pPr>
            <a:r>
              <a:rPr lang="en-US" dirty="0"/>
              <a:t>Practicing Cultural Relativism</a:t>
            </a:r>
            <a:endParaRPr lang="en-US" dirty="0" smtClean="0"/>
          </a:p>
        </p:txBody>
      </p:sp>
    </p:spTree>
    <p:extLst>
      <p:ext uri="{BB962C8B-B14F-4D97-AF65-F5344CB8AC3E}">
        <p14:creationId xmlns:p14="http://schemas.microsoft.com/office/powerpoint/2010/main" val="2100859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ea typeface="ＭＳ Ｐゴシック" panose="020B0600070205080204" pitchFamily="34" charset="-128"/>
              </a:rPr>
              <a:t>LO 2.1—Culture and Taken-for-Granted Orientations to Life</a:t>
            </a:r>
            <a:r>
              <a:rPr lang="en-US" dirty="0" smtClean="0"/>
              <a:t> </a:t>
            </a:r>
            <a:r>
              <a:rPr lang="en-US" sz="2000" dirty="0" smtClean="0"/>
              <a:t>(1 of 2)</a:t>
            </a:r>
            <a:endParaRPr lang="en-US" sz="2000" dirty="0"/>
          </a:p>
        </p:txBody>
      </p:sp>
      <p:sp>
        <p:nvSpPr>
          <p:cNvPr id="2" name="Text Box 1"/>
          <p:cNvSpPr>
            <a:spLocks noGrp="1"/>
          </p:cNvSpPr>
          <p:nvPr>
            <p:ph idx="1"/>
          </p:nvPr>
        </p:nvSpPr>
        <p:spPr/>
        <p:txBody>
          <a:bodyPr/>
          <a:lstStyle/>
          <a:p>
            <a:r>
              <a:rPr lang="en-US" dirty="0">
                <a:ea typeface="ＭＳ Ｐゴシック" panose="020B0600070205080204" pitchFamily="34" charset="-128"/>
              </a:rPr>
              <a:t>What is Normal, Natural, or Usual?</a:t>
            </a:r>
          </a:p>
          <a:p>
            <a:r>
              <a:rPr lang="en-US" dirty="0">
                <a:ea typeface="ＭＳ Ｐゴシック" panose="020B0600070205080204" pitchFamily="34" charset="-128"/>
              </a:rPr>
              <a:t>The Culture Within Us</a:t>
            </a:r>
          </a:p>
          <a:p>
            <a:r>
              <a:rPr lang="en-US" dirty="0">
                <a:ea typeface="ＭＳ Ｐゴシック" panose="020B0600070205080204" pitchFamily="34" charset="-128"/>
              </a:rPr>
              <a:t>Culture as Lens</a:t>
            </a:r>
          </a:p>
          <a:p>
            <a:r>
              <a:rPr lang="en-US" dirty="0">
                <a:ea typeface="ＭＳ Ｐゴシック" panose="020B0600070205080204" pitchFamily="34" charset="-128"/>
              </a:rPr>
              <a:t>Culture Shock</a:t>
            </a:r>
          </a:p>
          <a:p>
            <a:r>
              <a:rPr lang="en-US" dirty="0">
                <a:ea typeface="ＭＳ Ｐゴシック" panose="020B0600070205080204" pitchFamily="34" charset="-128"/>
              </a:rPr>
              <a:t>Ethnocentrism</a:t>
            </a:r>
            <a:endParaRPr lang="en-US" sz="2400" dirty="0" smtClean="0"/>
          </a:p>
        </p:txBody>
      </p:sp>
    </p:spTree>
    <p:extLst>
      <p:ext uri="{BB962C8B-B14F-4D97-AF65-F5344CB8AC3E}">
        <p14:creationId xmlns:p14="http://schemas.microsoft.com/office/powerpoint/2010/main" val="21557717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ea typeface="ＭＳ Ｐゴシック" panose="020B0600070205080204" pitchFamily="34" charset="-128"/>
              </a:rPr>
              <a:t>LO 2.1—Culture and Taken-for-Granted Orientations to Life</a:t>
            </a:r>
            <a:r>
              <a:rPr lang="en-US" dirty="0" smtClean="0"/>
              <a:t> </a:t>
            </a:r>
            <a:r>
              <a:rPr lang="en-US" sz="2000" dirty="0" smtClean="0"/>
              <a:t>(2 of 2)</a:t>
            </a:r>
            <a:endParaRPr lang="en-US" sz="2000" dirty="0"/>
          </a:p>
        </p:txBody>
      </p:sp>
      <p:sp>
        <p:nvSpPr>
          <p:cNvPr id="2" name="Text Box 1"/>
          <p:cNvSpPr>
            <a:spLocks noGrp="1"/>
          </p:cNvSpPr>
          <p:nvPr>
            <p:ph idx="1"/>
          </p:nvPr>
        </p:nvSpPr>
        <p:spPr>
          <a:xfrm>
            <a:off x="457200" y="1600200"/>
            <a:ext cx="3810000" cy="4525963"/>
          </a:xfrm>
        </p:spPr>
        <p:txBody>
          <a:bodyPr/>
          <a:lstStyle/>
          <a:p>
            <a:pPr marL="0" indent="0">
              <a:buNone/>
            </a:pPr>
            <a:r>
              <a:rPr lang="en-US" sz="2400" dirty="0"/>
              <a:t>What a tremendous photo for sociologists! Seldom are we treated to such cultural contrasts. Can you see how the cultures of these women have given them not only different orientations concerning the presentation of their bodies but also of gender relations?</a:t>
            </a:r>
            <a:endParaRPr lang="en-US" sz="2400" dirty="0" smtClean="0"/>
          </a:p>
        </p:txBody>
      </p:sp>
      <p:pic>
        <p:nvPicPr>
          <p:cNvPr id="4" name="Picture 3" descr="A photo shows two women wearing black burkas that fully cover their hair and body staring at a woman wearing a short, white, slip-like sleeveless dress and high heel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8569" y="1752600"/>
            <a:ext cx="4460228" cy="3198912"/>
          </a:xfrm>
          <a:prstGeom prst="rect">
            <a:avLst/>
          </a:prstGeom>
        </p:spPr>
      </p:pic>
    </p:spTree>
    <p:extLst>
      <p:ext uri="{BB962C8B-B14F-4D97-AF65-F5344CB8AC3E}">
        <p14:creationId xmlns:p14="http://schemas.microsoft.com/office/powerpoint/2010/main" val="35168396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228600" y="215372"/>
            <a:ext cx="8763000" cy="1097280"/>
          </a:xfrm>
        </p:spPr>
        <p:txBody>
          <a:bodyPr/>
          <a:lstStyle/>
          <a:p>
            <a:r>
              <a:rPr lang="en-US" dirty="0">
                <a:ea typeface="ＭＳ Ｐゴシック" panose="020B0600070205080204" pitchFamily="34" charset="-128"/>
              </a:rPr>
              <a:t>LO 2.1—Practicing Cultural Relativism</a:t>
            </a:r>
            <a:r>
              <a:rPr lang="en-US" dirty="0" smtClean="0"/>
              <a:t> </a:t>
            </a:r>
            <a:r>
              <a:rPr lang="en-US" sz="2000" dirty="0" smtClean="0"/>
              <a:t>(1 of 4)</a:t>
            </a:r>
            <a:endParaRPr lang="en-US" sz="2000" dirty="0"/>
          </a:p>
        </p:txBody>
      </p:sp>
      <p:sp>
        <p:nvSpPr>
          <p:cNvPr id="2" name="Text Box 1"/>
          <p:cNvSpPr>
            <a:spLocks noGrp="1"/>
          </p:cNvSpPr>
          <p:nvPr>
            <p:ph idx="1"/>
          </p:nvPr>
        </p:nvSpPr>
        <p:spPr/>
        <p:txBody>
          <a:bodyPr/>
          <a:lstStyle/>
          <a:p>
            <a:r>
              <a:rPr lang="en-US" dirty="0">
                <a:ea typeface="ＭＳ Ｐゴシック" panose="020B0600070205080204" pitchFamily="34" charset="-128"/>
              </a:rPr>
              <a:t>Understanding Cultures on Their Own Terms</a:t>
            </a:r>
          </a:p>
          <a:p>
            <a:r>
              <a:rPr lang="en-US" altLang="en-US" dirty="0">
                <a:ea typeface="ＭＳ Ｐゴシック" panose="020B0600070205080204" pitchFamily="34" charset="-128"/>
              </a:rPr>
              <a:t>“</a:t>
            </a:r>
            <a:r>
              <a:rPr lang="en-US" dirty="0">
                <a:ea typeface="ＭＳ Ｐゴシック" panose="020B0600070205080204" pitchFamily="34" charset="-128"/>
              </a:rPr>
              <a:t>Sick Cultures</a:t>
            </a:r>
            <a:r>
              <a:rPr lang="en-US" altLang="en-US" dirty="0">
                <a:ea typeface="ＭＳ Ｐゴシック" panose="020B0600070205080204" pitchFamily="34" charset="-128"/>
              </a:rPr>
              <a:t>”</a:t>
            </a:r>
            <a:r>
              <a:rPr lang="en-US" dirty="0">
                <a:ea typeface="ＭＳ Ｐゴシック" panose="020B0600070205080204" pitchFamily="34" charset="-128"/>
              </a:rPr>
              <a:t> − Robert Edgerton</a:t>
            </a:r>
          </a:p>
          <a:p>
            <a:r>
              <a:rPr lang="en-US" dirty="0">
                <a:ea typeface="ＭＳ Ｐゴシック" panose="020B0600070205080204" pitchFamily="34" charset="-128"/>
              </a:rPr>
              <a:t>Confronting Contrasting Views of Reality</a:t>
            </a:r>
            <a:endParaRPr lang="en-US" sz="2400" dirty="0" smtClean="0"/>
          </a:p>
        </p:txBody>
      </p:sp>
    </p:spTree>
    <p:extLst>
      <p:ext uri="{BB962C8B-B14F-4D97-AF65-F5344CB8AC3E}">
        <p14:creationId xmlns:p14="http://schemas.microsoft.com/office/powerpoint/2010/main" val="28881007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228600" y="215372"/>
            <a:ext cx="8763000" cy="1097280"/>
          </a:xfrm>
        </p:spPr>
        <p:txBody>
          <a:bodyPr/>
          <a:lstStyle/>
          <a:p>
            <a:r>
              <a:rPr lang="en-US" dirty="0">
                <a:ea typeface="ＭＳ Ｐゴシック" panose="020B0600070205080204" pitchFamily="34" charset="-128"/>
              </a:rPr>
              <a:t>LO 2.1—Practicing Cultural Relativism</a:t>
            </a:r>
            <a:r>
              <a:rPr lang="en-US" dirty="0" smtClean="0"/>
              <a:t> </a:t>
            </a:r>
            <a:r>
              <a:rPr lang="en-US" sz="2000" dirty="0" smtClean="0"/>
              <a:t>(2 of 4)</a:t>
            </a:r>
            <a:endParaRPr lang="en-US" sz="2000" dirty="0"/>
          </a:p>
        </p:txBody>
      </p:sp>
      <p:sp>
        <p:nvSpPr>
          <p:cNvPr id="2" name="Text Box 1"/>
          <p:cNvSpPr>
            <a:spLocks noGrp="1"/>
          </p:cNvSpPr>
          <p:nvPr>
            <p:ph idx="1"/>
          </p:nvPr>
        </p:nvSpPr>
        <p:spPr>
          <a:xfrm>
            <a:off x="457200" y="1600200"/>
            <a:ext cx="4191000" cy="4525963"/>
          </a:xfrm>
        </p:spPr>
        <p:txBody>
          <a:bodyPr/>
          <a:lstStyle/>
          <a:p>
            <a:pPr marL="0" indent="0">
              <a:buNone/>
            </a:pPr>
            <a:r>
              <a:rPr lang="en-US" sz="2300" dirty="0"/>
              <a:t>Many Americans perceive bullfighting as a cruel activity that should be illegal everywhere. To most Spaniards, bullfighting is a sport that pits matador and bull in a unifying image of power, courage, and glory. Cultural relativism requires that we suspend our own perspectives in order to grasp the perspectives of others, something easier described than attained.</a:t>
            </a:r>
            <a:endParaRPr lang="en-US" sz="2300" dirty="0" smtClean="0"/>
          </a:p>
        </p:txBody>
      </p:sp>
      <p:pic>
        <p:nvPicPr>
          <p:cNvPr id="4" name="Picture 3" descr="A photo shows a matador using a red cape as a bull, bleeding from several barbed sticks in his shoulder, makes a close pass.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1600200"/>
            <a:ext cx="3896884" cy="4325816"/>
          </a:xfrm>
          <a:prstGeom prst="rect">
            <a:avLst/>
          </a:prstGeom>
        </p:spPr>
      </p:pic>
    </p:spTree>
    <p:extLst>
      <p:ext uri="{BB962C8B-B14F-4D97-AF65-F5344CB8AC3E}">
        <p14:creationId xmlns:p14="http://schemas.microsoft.com/office/powerpoint/2010/main" val="6039662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304800" y="215372"/>
            <a:ext cx="8763000" cy="1097280"/>
          </a:xfrm>
        </p:spPr>
        <p:txBody>
          <a:bodyPr/>
          <a:lstStyle/>
          <a:p>
            <a:r>
              <a:rPr lang="en-US" dirty="0">
                <a:ea typeface="ＭＳ Ｐゴシック" panose="020B0600070205080204" pitchFamily="34" charset="-128"/>
              </a:rPr>
              <a:t>LO 2.1—Practicing Cultural Relativism</a:t>
            </a:r>
            <a:r>
              <a:rPr lang="en-US" dirty="0" smtClean="0"/>
              <a:t> </a:t>
            </a:r>
            <a:r>
              <a:rPr lang="en-US" sz="2000" dirty="0" smtClean="0"/>
              <a:t>(3 of 4)</a:t>
            </a:r>
            <a:endParaRPr lang="en-US" sz="2000" dirty="0"/>
          </a:p>
        </p:txBody>
      </p:sp>
      <p:sp>
        <p:nvSpPr>
          <p:cNvPr id="2" name="Text Box 1"/>
          <p:cNvSpPr>
            <a:spLocks noGrp="1"/>
          </p:cNvSpPr>
          <p:nvPr>
            <p:ph idx="1"/>
          </p:nvPr>
        </p:nvSpPr>
        <p:spPr>
          <a:xfrm>
            <a:off x="457200" y="1600200"/>
            <a:ext cx="3505200" cy="4525963"/>
          </a:xfrm>
        </p:spPr>
        <p:txBody>
          <a:bodyPr/>
          <a:lstStyle/>
          <a:p>
            <a:pPr marL="0" indent="0">
              <a:buNone/>
            </a:pPr>
            <a:r>
              <a:rPr lang="en-IN" sz="2400" dirty="0"/>
              <a:t>What some consider food, even delicacies, can turn the </a:t>
            </a:r>
            <a:r>
              <a:rPr lang="en-IN" sz="2400" dirty="0" smtClean="0"/>
              <a:t>stomach of </a:t>
            </a:r>
            <a:r>
              <a:rPr lang="en-IN" sz="2400" dirty="0"/>
              <a:t>others. Grilled guinea pigs are served in restaurants in </a:t>
            </a:r>
            <a:r>
              <a:rPr lang="en-IN" sz="2400" dirty="0" smtClean="0"/>
              <a:t>the Peruvian </a:t>
            </a:r>
            <a:r>
              <a:rPr lang="en-IN" sz="2400" dirty="0"/>
              <a:t>Andes.</a:t>
            </a:r>
            <a:endParaRPr lang="en-US" sz="2400" dirty="0"/>
          </a:p>
        </p:txBody>
      </p:sp>
      <p:pic>
        <p:nvPicPr>
          <p:cNvPr id="4" name="Picture 3" descr="A photo shows a grilled whole guinea pig on a plate, along with some potato slices.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600" y="1676400"/>
            <a:ext cx="4715136" cy="2971800"/>
          </a:xfrm>
          <a:prstGeom prst="rect">
            <a:avLst/>
          </a:prstGeom>
        </p:spPr>
      </p:pic>
    </p:spTree>
    <p:extLst>
      <p:ext uri="{BB962C8B-B14F-4D97-AF65-F5344CB8AC3E}">
        <p14:creationId xmlns:p14="http://schemas.microsoft.com/office/powerpoint/2010/main" val="26843144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304800" y="215372"/>
            <a:ext cx="8763000" cy="1097280"/>
          </a:xfrm>
        </p:spPr>
        <p:txBody>
          <a:bodyPr/>
          <a:lstStyle/>
          <a:p>
            <a:r>
              <a:rPr lang="en-US" dirty="0">
                <a:ea typeface="ＭＳ Ｐゴシック" panose="020B0600070205080204" pitchFamily="34" charset="-128"/>
              </a:rPr>
              <a:t>LO 2.1—Practicing Cultural Relativism</a:t>
            </a:r>
            <a:r>
              <a:rPr lang="en-US" dirty="0" smtClean="0"/>
              <a:t> </a:t>
            </a:r>
            <a:r>
              <a:rPr lang="en-US" sz="2000" dirty="0" smtClean="0"/>
              <a:t>(4 of 4)</a:t>
            </a:r>
            <a:endParaRPr lang="en-US" sz="2000" dirty="0"/>
          </a:p>
        </p:txBody>
      </p:sp>
      <p:sp>
        <p:nvSpPr>
          <p:cNvPr id="2" name="Text Box 1"/>
          <p:cNvSpPr>
            <a:spLocks noGrp="1"/>
          </p:cNvSpPr>
          <p:nvPr>
            <p:ph idx="1"/>
          </p:nvPr>
        </p:nvSpPr>
        <p:spPr>
          <a:xfrm>
            <a:off x="457200" y="1600200"/>
            <a:ext cx="4191000" cy="4525963"/>
          </a:xfrm>
        </p:spPr>
        <p:txBody>
          <a:bodyPr/>
          <a:lstStyle/>
          <a:p>
            <a:pPr marL="0" indent="0">
              <a:buNone/>
            </a:pPr>
            <a:r>
              <a:rPr lang="en-IN" sz="2000" dirty="0"/>
              <a:t>Standards of beauty vary so </a:t>
            </a:r>
            <a:r>
              <a:rPr lang="en-IN" sz="2000" dirty="0" smtClean="0"/>
              <a:t>greatly from </a:t>
            </a:r>
            <a:r>
              <a:rPr lang="en-IN" sz="2000" dirty="0"/>
              <a:t>one culture to another that </a:t>
            </a:r>
            <a:r>
              <a:rPr lang="en-IN" sz="2000" dirty="0" smtClean="0"/>
              <a:t>what one </a:t>
            </a:r>
            <a:r>
              <a:rPr lang="en-IN" sz="2000" dirty="0"/>
              <a:t>group finds attractive, another </a:t>
            </a:r>
            <a:r>
              <a:rPr lang="en-IN" sz="2000" dirty="0" smtClean="0"/>
              <a:t>may not</a:t>
            </a:r>
            <a:r>
              <a:rPr lang="en-IN" sz="2000" dirty="0"/>
              <a:t>. Yet, in its </a:t>
            </a:r>
            <a:r>
              <a:rPr lang="en-IN" sz="2000" i="1" dirty="0"/>
              <a:t>ethnocentrism, </a:t>
            </a:r>
            <a:r>
              <a:rPr lang="en-IN" sz="2000" dirty="0"/>
              <a:t>each </a:t>
            </a:r>
            <a:r>
              <a:rPr lang="en-IN" sz="2000" dirty="0" smtClean="0"/>
              <a:t>group thinks </a:t>
            </a:r>
            <a:r>
              <a:rPr lang="en-IN" sz="2000" dirty="0"/>
              <a:t>that its standards are the </a:t>
            </a:r>
            <a:r>
              <a:rPr lang="en-IN" sz="2000" dirty="0" smtClean="0"/>
              <a:t>best—that </a:t>
            </a:r>
            <a:r>
              <a:rPr lang="en-IN" sz="2000" dirty="0"/>
              <a:t>the appearance reflects what </a:t>
            </a:r>
            <a:r>
              <a:rPr lang="en-IN" sz="2000" dirty="0" smtClean="0"/>
              <a:t>beauty “really</a:t>
            </a:r>
            <a:r>
              <a:rPr lang="en-IN" sz="2000" dirty="0"/>
              <a:t>” is.</a:t>
            </a:r>
          </a:p>
          <a:p>
            <a:pPr marL="0" indent="0">
              <a:buNone/>
            </a:pPr>
            <a:r>
              <a:rPr lang="en-IN" sz="2000" dirty="0"/>
              <a:t>As indicated by these photos, </a:t>
            </a:r>
            <a:r>
              <a:rPr lang="en-IN" sz="2000" dirty="0" smtClean="0"/>
              <a:t>around the </a:t>
            </a:r>
            <a:r>
              <a:rPr lang="en-IN" sz="2000" dirty="0"/>
              <a:t>world men and women aspire </a:t>
            </a:r>
            <a:r>
              <a:rPr lang="en-IN" sz="2000" dirty="0" smtClean="0"/>
              <a:t>to their </a:t>
            </a:r>
            <a:r>
              <a:rPr lang="en-IN" sz="2000" dirty="0"/>
              <a:t>group’s norms of physical </a:t>
            </a:r>
            <a:r>
              <a:rPr lang="en-IN" sz="2000" dirty="0" smtClean="0"/>
              <a:t>attractiveness. To </a:t>
            </a:r>
            <a:r>
              <a:rPr lang="en-IN" sz="2000" dirty="0"/>
              <a:t>make themselves </a:t>
            </a:r>
            <a:r>
              <a:rPr lang="en-IN" sz="2000" dirty="0" smtClean="0"/>
              <a:t>appealing to </a:t>
            </a:r>
            <a:r>
              <a:rPr lang="en-IN" sz="2000" dirty="0"/>
              <a:t>others, they try to make their </a:t>
            </a:r>
            <a:r>
              <a:rPr lang="en-IN" sz="2000" dirty="0" smtClean="0"/>
              <a:t>appearance reflect </a:t>
            </a:r>
            <a:r>
              <a:rPr lang="en-IN" sz="2000" dirty="0"/>
              <a:t>those standards.</a:t>
            </a:r>
            <a:endParaRPr lang="en-US" sz="2000" dirty="0"/>
          </a:p>
        </p:txBody>
      </p:sp>
      <p:pic>
        <p:nvPicPr>
          <p:cNvPr id="6" name="Picture 5" descr="A photo shows a woman from Ecuador wearing a decorative headban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6800" y="1706880"/>
            <a:ext cx="1101178" cy="1188720"/>
          </a:xfrm>
          <a:prstGeom prst="rect">
            <a:avLst/>
          </a:prstGeom>
        </p:spPr>
      </p:pic>
      <p:pic>
        <p:nvPicPr>
          <p:cNvPr id="7" name="Picture 6" descr="A photo shows a young American man with uncombed hair.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8400" y="1706880"/>
            <a:ext cx="1259804" cy="1236618"/>
          </a:xfrm>
          <a:prstGeom prst="rect">
            <a:avLst/>
          </a:prstGeom>
        </p:spPr>
      </p:pic>
      <p:pic>
        <p:nvPicPr>
          <p:cNvPr id="8" name="Picture 7" descr="A photo shows a woman from Thailand wearing gold rings around her elongated neck."/>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8600" y="1785648"/>
            <a:ext cx="819402" cy="1157850"/>
          </a:xfrm>
          <a:prstGeom prst="rect">
            <a:avLst/>
          </a:prstGeom>
        </p:spPr>
      </p:pic>
      <p:pic>
        <p:nvPicPr>
          <p:cNvPr id="9" name="Picture 8" descr="A photo shows a Chinese woman wearing a traditional woven and fringed cap."/>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76800" y="3302726"/>
            <a:ext cx="1140472" cy="1345474"/>
          </a:xfrm>
          <a:prstGeom prst="rect">
            <a:avLst/>
          </a:prstGeom>
        </p:spPr>
      </p:pic>
      <p:pic>
        <p:nvPicPr>
          <p:cNvPr id="10" name="Picture 9" descr="A photo shows a man from Kenya, with a painted face and braided hair, wearing beaded headgea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24600" y="3352488"/>
            <a:ext cx="1290252" cy="1371912"/>
          </a:xfrm>
          <a:prstGeom prst="rect">
            <a:avLst/>
          </a:prstGeom>
        </p:spPr>
      </p:pic>
      <p:pic>
        <p:nvPicPr>
          <p:cNvPr id="11" name="Picture 10" descr="A photo shows an Angolan woman wearing beaded jewelry in her hair and around her neck."/>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49311" y="3389813"/>
            <a:ext cx="1066376" cy="1373776"/>
          </a:xfrm>
          <a:prstGeom prst="rect">
            <a:avLst/>
          </a:prstGeom>
        </p:spPr>
      </p:pic>
      <p:pic>
        <p:nvPicPr>
          <p:cNvPr id="12" name="Picture 11" descr="A photo shows a man from Tibet wearing a patterned turban."/>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23364" y="4978126"/>
            <a:ext cx="1049872" cy="1152708"/>
          </a:xfrm>
          <a:prstGeom prst="rect">
            <a:avLst/>
          </a:prstGeom>
        </p:spPr>
      </p:pic>
      <p:pic>
        <p:nvPicPr>
          <p:cNvPr id="13" name="Picture 12" descr="A photo shows a man from New Guinea with tribal markings painted on his face and neck."/>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36177" y="4978126"/>
            <a:ext cx="1329058" cy="1240972"/>
          </a:xfrm>
          <a:prstGeom prst="rect">
            <a:avLst/>
          </a:prstGeom>
        </p:spPr>
      </p:pic>
    </p:spTree>
    <p:extLst>
      <p:ext uri="{BB962C8B-B14F-4D97-AF65-F5344CB8AC3E}">
        <p14:creationId xmlns:p14="http://schemas.microsoft.com/office/powerpoint/2010/main" val="21359662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ea typeface="ＭＳ Ｐゴシック" panose="020B0600070205080204" pitchFamily="34" charset="-128"/>
              </a:rPr>
              <a:t>LO 2.2 Components of Symbolic Culture</a:t>
            </a:r>
            <a:endParaRPr lang="en-US" sz="2000" dirty="0"/>
          </a:p>
        </p:txBody>
      </p:sp>
      <p:sp>
        <p:nvSpPr>
          <p:cNvPr id="2" name="Text Box 1"/>
          <p:cNvSpPr>
            <a:spLocks noGrp="1"/>
          </p:cNvSpPr>
          <p:nvPr>
            <p:ph idx="1"/>
          </p:nvPr>
        </p:nvSpPr>
        <p:spPr/>
        <p:txBody>
          <a:bodyPr/>
          <a:lstStyle/>
          <a:p>
            <a:r>
              <a:rPr lang="en-US" dirty="0">
                <a:ea typeface="ＭＳ Ｐゴシック" panose="020B0600070205080204" pitchFamily="34" charset="-128"/>
              </a:rPr>
              <a:t>Gestures</a:t>
            </a:r>
          </a:p>
          <a:p>
            <a:r>
              <a:rPr lang="en-US" dirty="0">
                <a:ea typeface="ＭＳ Ｐゴシック" panose="020B0600070205080204" pitchFamily="34" charset="-128"/>
              </a:rPr>
              <a:t>Language</a:t>
            </a:r>
          </a:p>
          <a:p>
            <a:r>
              <a:rPr lang="en-US" dirty="0">
                <a:ea typeface="ＭＳ Ｐゴシック" panose="020B0600070205080204" pitchFamily="34" charset="-128"/>
              </a:rPr>
              <a:t>Language and Perception: The Sapir-Whorf Hypothesis</a:t>
            </a:r>
          </a:p>
          <a:p>
            <a:r>
              <a:rPr lang="en-US" dirty="0">
                <a:ea typeface="ＭＳ Ｐゴシック" panose="020B0600070205080204" pitchFamily="34" charset="-128"/>
              </a:rPr>
              <a:t>Values, Norms, and Sanctions</a:t>
            </a:r>
          </a:p>
          <a:p>
            <a:r>
              <a:rPr lang="en-US" dirty="0">
                <a:ea typeface="ＭＳ Ｐゴシック" panose="020B0600070205080204" pitchFamily="34" charset="-128"/>
              </a:rPr>
              <a:t>Folkways, Mores, and Taboos</a:t>
            </a:r>
            <a:endParaRPr lang="en-US" sz="2400" dirty="0" smtClean="0"/>
          </a:p>
        </p:txBody>
      </p:sp>
    </p:spTree>
    <p:extLst>
      <p:ext uri="{BB962C8B-B14F-4D97-AF65-F5344CB8AC3E}">
        <p14:creationId xmlns:p14="http://schemas.microsoft.com/office/powerpoint/2010/main" val="28390354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ea typeface="ＭＳ Ｐゴシック" panose="020B0600070205080204" pitchFamily="34" charset="-128"/>
              </a:rPr>
              <a:t>LO </a:t>
            </a:r>
            <a:r>
              <a:rPr lang="en-US" dirty="0" smtClean="0">
                <a:ea typeface="ＭＳ Ｐゴシック" panose="020B0600070205080204" pitchFamily="34" charset="-128"/>
              </a:rPr>
              <a:t>2.2—Gestures </a:t>
            </a:r>
            <a:r>
              <a:rPr lang="en-US" sz="2000" dirty="0" smtClean="0">
                <a:ea typeface="ＭＳ Ｐゴシック" panose="020B0600070205080204" pitchFamily="34" charset="-128"/>
              </a:rPr>
              <a:t>(1 of 2)</a:t>
            </a:r>
            <a:endParaRPr lang="en-US" sz="2000" dirty="0"/>
          </a:p>
        </p:txBody>
      </p:sp>
      <p:sp>
        <p:nvSpPr>
          <p:cNvPr id="2" name="Text Box 1"/>
          <p:cNvSpPr>
            <a:spLocks noGrp="1"/>
          </p:cNvSpPr>
          <p:nvPr>
            <p:ph idx="1"/>
          </p:nvPr>
        </p:nvSpPr>
        <p:spPr/>
        <p:txBody>
          <a:bodyPr/>
          <a:lstStyle/>
          <a:p>
            <a:r>
              <a:rPr lang="en-US" dirty="0">
                <a:ea typeface="ＭＳ Ｐゴシック" panose="020B0600070205080204" pitchFamily="34" charset="-128"/>
              </a:rPr>
              <a:t>Conveying Messages without Words</a:t>
            </a:r>
          </a:p>
          <a:p>
            <a:r>
              <a:rPr lang="en-US" dirty="0">
                <a:ea typeface="ＭＳ Ｐゴシック" panose="020B0600070205080204" pitchFamily="34" charset="-128"/>
              </a:rPr>
              <a:t>Gestures</a:t>
            </a:r>
            <a:r>
              <a:rPr lang="en-US" altLang="en-US" dirty="0">
                <a:ea typeface="ＭＳ Ｐゴシック" panose="020B0600070205080204" pitchFamily="34" charset="-128"/>
              </a:rPr>
              <a:t>’</a:t>
            </a:r>
            <a:r>
              <a:rPr lang="en-US" dirty="0">
                <a:ea typeface="ＭＳ Ｐゴシック" panose="020B0600070205080204" pitchFamily="34" charset="-128"/>
              </a:rPr>
              <a:t> Meanings Differ Among Cultures</a:t>
            </a:r>
          </a:p>
          <a:p>
            <a:r>
              <a:rPr lang="en-US" dirty="0">
                <a:ea typeface="ＭＳ Ｐゴシック" panose="020B0600070205080204" pitchFamily="34" charset="-128"/>
              </a:rPr>
              <a:t>Can Lead to Misunderstandings</a:t>
            </a:r>
          </a:p>
          <a:p>
            <a:r>
              <a:rPr lang="en-US" dirty="0">
                <a:ea typeface="ＭＳ Ｐゴシック" panose="020B0600070205080204" pitchFamily="34" charset="-128"/>
              </a:rPr>
              <a:t>Is it really true that there are no universal gestures?</a:t>
            </a:r>
            <a:endParaRPr lang="en-US" dirty="0" smtClean="0"/>
          </a:p>
        </p:txBody>
      </p:sp>
    </p:spTree>
    <p:extLst>
      <p:ext uri="{BB962C8B-B14F-4D97-AF65-F5344CB8AC3E}">
        <p14:creationId xmlns:p14="http://schemas.microsoft.com/office/powerpoint/2010/main" val="24913786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p:txBody>
          <a:bodyPr/>
          <a:lstStyle/>
          <a:p>
            <a:r>
              <a:rPr lang="en-US" b="1" dirty="0" smtClean="0"/>
              <a:t>Figure 2.1 </a:t>
            </a:r>
            <a:r>
              <a:rPr lang="en-IN" dirty="0"/>
              <a:t>Gestures to Indicate Height, Southern Mexico</a:t>
            </a:r>
            <a:endParaRPr lang="en-US" dirty="0"/>
          </a:p>
        </p:txBody>
      </p:sp>
      <p:sp>
        <p:nvSpPr>
          <p:cNvPr id="2" name="Caption"/>
          <p:cNvSpPr>
            <a:spLocks noGrp="1"/>
          </p:cNvSpPr>
          <p:nvPr>
            <p:ph type="body" sz="quarter" idx="13"/>
          </p:nvPr>
        </p:nvSpPr>
        <p:spPr>
          <a:xfrm>
            <a:off x="457200" y="5791200"/>
            <a:ext cx="8229600" cy="383456"/>
          </a:xfrm>
        </p:spPr>
        <p:txBody>
          <a:bodyPr/>
          <a:lstStyle/>
          <a:p>
            <a:r>
              <a:rPr lang="en-IN" sz="1400" b="1" dirty="0" smtClean="0"/>
              <a:t>Source</a:t>
            </a:r>
            <a:r>
              <a:rPr lang="en-IN" sz="1400" b="1" dirty="0"/>
              <a:t>:</a:t>
            </a:r>
            <a:r>
              <a:rPr lang="en-IN" sz="1400" dirty="0"/>
              <a:t> By the author</a:t>
            </a:r>
            <a:r>
              <a:rPr lang="en-IN" sz="1400" dirty="0" smtClean="0"/>
              <a:t>.</a:t>
            </a:r>
            <a:endParaRPr lang="en-US" sz="1400" dirty="0"/>
          </a:p>
        </p:txBody>
      </p:sp>
      <p:pic>
        <p:nvPicPr>
          <p:cNvPr id="4" name="Picture 3" descr="Photos show an open hand with the thumb up and palm at a right angle to the ground held above a dog; an open hand held palm down above a plant; and a hand in a fist with the index finger pointing up next to a child.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280" y="1714499"/>
            <a:ext cx="7959440" cy="3429002"/>
          </a:xfrm>
          <a:prstGeom prst="rect">
            <a:avLst/>
          </a:prstGeom>
        </p:spPr>
      </p:pic>
    </p:spTree>
    <p:extLst>
      <p:ext uri="{BB962C8B-B14F-4D97-AF65-F5344CB8AC3E}">
        <p14:creationId xmlns:p14="http://schemas.microsoft.com/office/powerpoint/2010/main" val="40102792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ea typeface="ＭＳ Ｐゴシック" panose="020B0600070205080204" pitchFamily="34" charset="-128"/>
              </a:rPr>
              <a:t>LO </a:t>
            </a:r>
            <a:r>
              <a:rPr lang="en-US" dirty="0" smtClean="0">
                <a:ea typeface="ＭＳ Ｐゴシック" panose="020B0600070205080204" pitchFamily="34" charset="-128"/>
              </a:rPr>
              <a:t>2.2—Gestures </a:t>
            </a:r>
            <a:r>
              <a:rPr lang="en-US" sz="2000" dirty="0" smtClean="0">
                <a:ea typeface="ＭＳ Ｐゴシック" panose="020B0600070205080204" pitchFamily="34" charset="-128"/>
              </a:rPr>
              <a:t>(2 of 2)</a:t>
            </a:r>
            <a:endParaRPr lang="en-US" sz="2000" dirty="0"/>
          </a:p>
        </p:txBody>
      </p:sp>
      <p:sp>
        <p:nvSpPr>
          <p:cNvPr id="2" name="Text Box 1"/>
          <p:cNvSpPr>
            <a:spLocks noGrp="1"/>
          </p:cNvSpPr>
          <p:nvPr>
            <p:ph idx="1"/>
          </p:nvPr>
        </p:nvSpPr>
        <p:spPr>
          <a:xfrm>
            <a:off x="457200" y="1600200"/>
            <a:ext cx="4267200" cy="4525963"/>
          </a:xfrm>
        </p:spPr>
        <p:txBody>
          <a:bodyPr/>
          <a:lstStyle/>
          <a:p>
            <a:pPr marL="0" indent="0">
              <a:buNone/>
            </a:pPr>
            <a:r>
              <a:rPr lang="en-US" sz="2200" dirty="0"/>
              <a:t>Although most gestures are learned, and therefore vary from culture to culture, some gestures that represent fundamental emotions such as sadness, anger, and fear appear to be inborn. This crying child whom I photographed in India differs little from a crying child in China—or the United States or anywhere else on the globe. In a few years, however, this child will demonstrate a variety of gestures highly specific to his Hindu culture.</a:t>
            </a:r>
            <a:endParaRPr lang="en-US" sz="2200" dirty="0" smtClean="0"/>
          </a:p>
        </p:txBody>
      </p:sp>
      <p:pic>
        <p:nvPicPr>
          <p:cNvPr id="4" name="Picture 3" descr="A photo shows an Indian woman offering a glass of milk to a child crying in her arm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7356" y="1524000"/>
            <a:ext cx="4020444" cy="3024554"/>
          </a:xfrm>
          <a:prstGeom prst="rect">
            <a:avLst/>
          </a:prstGeom>
        </p:spPr>
      </p:pic>
    </p:spTree>
    <p:extLst>
      <p:ext uri="{BB962C8B-B14F-4D97-AF65-F5344CB8AC3E}">
        <p14:creationId xmlns:p14="http://schemas.microsoft.com/office/powerpoint/2010/main" val="26946286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ea typeface="ＭＳ Ｐゴシック" panose="020B0600070205080204" pitchFamily="34" charset="-128"/>
              </a:rPr>
              <a:t>LO </a:t>
            </a:r>
            <a:r>
              <a:rPr lang="en-US" dirty="0" smtClean="0">
                <a:ea typeface="ＭＳ Ｐゴシック" panose="020B0600070205080204" pitchFamily="34" charset="-128"/>
              </a:rPr>
              <a:t>2.2—Language </a:t>
            </a:r>
            <a:r>
              <a:rPr lang="en-US" sz="2000" dirty="0" smtClean="0">
                <a:ea typeface="ＭＳ Ｐゴシック" panose="020B0600070205080204" pitchFamily="34" charset="-128"/>
              </a:rPr>
              <a:t>(1 of 2)</a:t>
            </a:r>
            <a:endParaRPr lang="en-US" sz="2000" dirty="0"/>
          </a:p>
        </p:txBody>
      </p:sp>
      <p:sp>
        <p:nvSpPr>
          <p:cNvPr id="2" name="Text Box 1"/>
          <p:cNvSpPr>
            <a:spLocks noGrp="1"/>
          </p:cNvSpPr>
          <p:nvPr>
            <p:ph idx="1"/>
          </p:nvPr>
        </p:nvSpPr>
        <p:spPr/>
        <p:txBody>
          <a:bodyPr/>
          <a:lstStyle/>
          <a:p>
            <a:r>
              <a:rPr lang="en-US" dirty="0">
                <a:ea typeface="ＭＳ Ｐゴシック" panose="020B0600070205080204" pitchFamily="34" charset="-128"/>
              </a:rPr>
              <a:t>Allows Cumulative Human Experience</a:t>
            </a:r>
          </a:p>
          <a:p>
            <a:r>
              <a:rPr lang="en-US" dirty="0">
                <a:ea typeface="ＭＳ Ｐゴシック" panose="020B0600070205080204" pitchFamily="34" charset="-128"/>
              </a:rPr>
              <a:t>Provides Social or Shared Past</a:t>
            </a:r>
          </a:p>
          <a:p>
            <a:r>
              <a:rPr lang="en-US" dirty="0">
                <a:ea typeface="ＭＳ Ｐゴシック" panose="020B0600070205080204" pitchFamily="34" charset="-128"/>
              </a:rPr>
              <a:t>Provides Social or Shared Future</a:t>
            </a:r>
          </a:p>
          <a:p>
            <a:r>
              <a:rPr lang="en-US" dirty="0">
                <a:ea typeface="ＭＳ Ｐゴシック" panose="020B0600070205080204" pitchFamily="34" charset="-128"/>
              </a:rPr>
              <a:t>Allows Shared Perspective</a:t>
            </a:r>
          </a:p>
          <a:p>
            <a:r>
              <a:rPr lang="en-US" dirty="0">
                <a:ea typeface="ＭＳ Ｐゴシック" panose="020B0600070205080204" pitchFamily="34" charset="-128"/>
              </a:rPr>
              <a:t>Allows Complex, Shared, Goal-Directed Behavior</a:t>
            </a:r>
            <a:endParaRPr lang="en-US" sz="2400" dirty="0" smtClean="0"/>
          </a:p>
        </p:txBody>
      </p:sp>
    </p:spTree>
    <p:extLst>
      <p:ext uri="{BB962C8B-B14F-4D97-AF65-F5344CB8AC3E}">
        <p14:creationId xmlns:p14="http://schemas.microsoft.com/office/powerpoint/2010/main" val="6118952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ea typeface="ＭＳ Ｐゴシック" panose="020B0600070205080204" pitchFamily="34" charset="-128"/>
              </a:rPr>
              <a:t>LO </a:t>
            </a:r>
            <a:r>
              <a:rPr lang="en-US" dirty="0" smtClean="0">
                <a:ea typeface="ＭＳ Ｐゴシック" panose="020B0600070205080204" pitchFamily="34" charset="-128"/>
              </a:rPr>
              <a:t>2.2—Language </a:t>
            </a:r>
            <a:r>
              <a:rPr lang="en-US" sz="2000" dirty="0" smtClean="0">
                <a:ea typeface="ＭＳ Ｐゴシック" panose="020B0600070205080204" pitchFamily="34" charset="-128"/>
              </a:rPr>
              <a:t>(2 of 2)</a:t>
            </a:r>
            <a:endParaRPr lang="en-US" sz="2000" dirty="0"/>
          </a:p>
        </p:txBody>
      </p:sp>
      <p:sp>
        <p:nvSpPr>
          <p:cNvPr id="2" name="Text Box 1"/>
          <p:cNvSpPr>
            <a:spLocks noGrp="1"/>
          </p:cNvSpPr>
          <p:nvPr>
            <p:ph idx="1"/>
          </p:nvPr>
        </p:nvSpPr>
        <p:spPr>
          <a:xfrm>
            <a:off x="2743200" y="5837237"/>
            <a:ext cx="4191000" cy="487363"/>
          </a:xfrm>
        </p:spPr>
        <p:txBody>
          <a:bodyPr/>
          <a:lstStyle/>
          <a:p>
            <a:pPr marL="0" indent="0">
              <a:buNone/>
            </a:pPr>
            <a:r>
              <a:rPr lang="en-IN" sz="2400" dirty="0" smtClean="0"/>
              <a:t>Mural </a:t>
            </a:r>
            <a:r>
              <a:rPr lang="en-IN" sz="2400" dirty="0"/>
              <a:t>from Miami.</a:t>
            </a:r>
            <a:endParaRPr lang="en-US" sz="2400" dirty="0" smtClean="0"/>
          </a:p>
        </p:txBody>
      </p:sp>
      <p:pic>
        <p:nvPicPr>
          <p:cNvPr id="4" name="Picture 3" descr="A photo shows a Miami wall mural depicting Abraham Lincoln, an eagle, and the Statue of Liberty, along with text in Spanish that includes, “A. Lincoln Libertador de la Esclavitu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1664674"/>
            <a:ext cx="6075490" cy="4050326"/>
          </a:xfrm>
          <a:prstGeom prst="rect">
            <a:avLst/>
          </a:prstGeom>
        </p:spPr>
      </p:pic>
    </p:spTree>
    <p:extLst>
      <p:ext uri="{BB962C8B-B14F-4D97-AF65-F5344CB8AC3E}">
        <p14:creationId xmlns:p14="http://schemas.microsoft.com/office/powerpoint/2010/main" val="2502471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ea typeface="ＭＳ Ｐゴシック" panose="020B0600070205080204" pitchFamily="34" charset="-128"/>
              </a:rPr>
              <a:t>LO 2.2—Language and Perception: The Sapir-Whorf Hypothesis</a:t>
            </a:r>
            <a:endParaRPr lang="en-US" sz="2000" dirty="0"/>
          </a:p>
        </p:txBody>
      </p:sp>
      <p:sp>
        <p:nvSpPr>
          <p:cNvPr id="2" name="Text Box 1"/>
          <p:cNvSpPr>
            <a:spLocks noGrp="1"/>
          </p:cNvSpPr>
          <p:nvPr>
            <p:ph idx="1"/>
          </p:nvPr>
        </p:nvSpPr>
        <p:spPr/>
        <p:txBody>
          <a:bodyPr/>
          <a:lstStyle/>
          <a:p>
            <a:r>
              <a:rPr lang="en-US" dirty="0">
                <a:ea typeface="ＭＳ Ｐゴシック" panose="020B0600070205080204" pitchFamily="34" charset="-128"/>
              </a:rPr>
              <a:t>Language Has Embedded Within It Ways of Looking at the World</a:t>
            </a:r>
          </a:p>
          <a:p>
            <a:r>
              <a:rPr lang="en-US" dirty="0">
                <a:ea typeface="ＭＳ Ｐゴシック" panose="020B0600070205080204" pitchFamily="34" charset="-128"/>
              </a:rPr>
              <a:t>Sapir-Whorf Reverses Common Sense</a:t>
            </a:r>
            <a:endParaRPr lang="en-US" sz="2400" dirty="0" smtClean="0"/>
          </a:p>
        </p:txBody>
      </p:sp>
    </p:spTree>
    <p:extLst>
      <p:ext uri="{BB962C8B-B14F-4D97-AF65-F5344CB8AC3E}">
        <p14:creationId xmlns:p14="http://schemas.microsoft.com/office/powerpoint/2010/main" val="26524098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ea typeface="ＭＳ Ｐゴシック" panose="020B0600070205080204" pitchFamily="34" charset="-128"/>
              </a:rPr>
              <a:t>LO 2.2—Values, Norms, and Sanctions</a:t>
            </a:r>
            <a:r>
              <a:rPr lang="en-US" dirty="0"/>
              <a:t> </a:t>
            </a:r>
            <a:r>
              <a:rPr lang="en-US" sz="2000" dirty="0"/>
              <a:t>(1 of 3)</a:t>
            </a:r>
          </a:p>
        </p:txBody>
      </p:sp>
      <p:sp>
        <p:nvSpPr>
          <p:cNvPr id="2" name="Text Box 1"/>
          <p:cNvSpPr>
            <a:spLocks noGrp="1"/>
          </p:cNvSpPr>
          <p:nvPr>
            <p:ph idx="1"/>
          </p:nvPr>
        </p:nvSpPr>
        <p:spPr/>
        <p:txBody>
          <a:bodyPr/>
          <a:lstStyle/>
          <a:p>
            <a:r>
              <a:rPr lang="en-US" dirty="0">
                <a:ea typeface="ＭＳ Ｐゴシック" panose="020B0600070205080204" pitchFamily="34" charset="-128"/>
              </a:rPr>
              <a:t>Values − What is Desirable in Life</a:t>
            </a:r>
          </a:p>
          <a:p>
            <a:r>
              <a:rPr lang="en-US" dirty="0">
                <a:ea typeface="ＭＳ Ｐゴシック" panose="020B0600070205080204" pitchFamily="34" charset="-128"/>
              </a:rPr>
              <a:t>Norms − Expectations or Rules for Behavior</a:t>
            </a:r>
          </a:p>
          <a:p>
            <a:r>
              <a:rPr lang="en-US" dirty="0">
                <a:ea typeface="ＭＳ Ｐゴシック" panose="020B0600070205080204" pitchFamily="34" charset="-128"/>
              </a:rPr>
              <a:t>Sanctions − Reaction to Following or Breaking Norms</a:t>
            </a:r>
          </a:p>
          <a:p>
            <a:pPr lvl="1"/>
            <a:r>
              <a:rPr lang="en-US" dirty="0"/>
              <a:t>Positive &amp; Negative Sanctions</a:t>
            </a:r>
          </a:p>
          <a:p>
            <a:r>
              <a:rPr lang="en-US" dirty="0">
                <a:ea typeface="ＭＳ Ｐゴシック" panose="020B0600070205080204" pitchFamily="34" charset="-128"/>
              </a:rPr>
              <a:t>Moral Holidays and Places</a:t>
            </a:r>
            <a:endParaRPr lang="en-US" sz="2400" dirty="0" smtClean="0"/>
          </a:p>
        </p:txBody>
      </p:sp>
    </p:spTree>
    <p:extLst>
      <p:ext uri="{BB962C8B-B14F-4D97-AF65-F5344CB8AC3E}">
        <p14:creationId xmlns:p14="http://schemas.microsoft.com/office/powerpoint/2010/main" val="38284725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ea typeface="ＭＳ Ｐゴシック" panose="020B0600070205080204" pitchFamily="34" charset="-128"/>
              </a:rPr>
              <a:t>LO 2.2—Values, Norms, and Sanctions</a:t>
            </a:r>
            <a:r>
              <a:rPr lang="en-US" dirty="0" smtClean="0"/>
              <a:t> </a:t>
            </a:r>
            <a:r>
              <a:rPr lang="en-US" sz="2000" dirty="0" smtClean="0"/>
              <a:t>(2 of 3)</a:t>
            </a:r>
            <a:endParaRPr lang="en-US" sz="2000" dirty="0"/>
          </a:p>
        </p:txBody>
      </p:sp>
      <p:sp>
        <p:nvSpPr>
          <p:cNvPr id="2" name="Text Box 1"/>
          <p:cNvSpPr>
            <a:spLocks noGrp="1"/>
          </p:cNvSpPr>
          <p:nvPr>
            <p:ph idx="1"/>
          </p:nvPr>
        </p:nvSpPr>
        <p:spPr>
          <a:xfrm>
            <a:off x="457200" y="1600200"/>
            <a:ext cx="8305800" cy="4495799"/>
          </a:xfrm>
        </p:spPr>
        <p:txBody>
          <a:bodyPr/>
          <a:lstStyle/>
          <a:p>
            <a:r>
              <a:rPr lang="en-US" sz="2400" dirty="0"/>
              <a:t>Many societies relax their norms during specified occasions. At these times, known as moral holidays, behavior that is ordinarily not permitted is allowed. This photo was taken at Mardis Gras in New Orleans. When a moral holiday is over, the usual enforcement of rules follows.</a:t>
            </a:r>
            <a:endParaRPr lang="en-US" sz="2400" dirty="0" smtClean="0"/>
          </a:p>
        </p:txBody>
      </p:sp>
    </p:spTree>
    <p:extLst>
      <p:ext uri="{BB962C8B-B14F-4D97-AF65-F5344CB8AC3E}">
        <p14:creationId xmlns:p14="http://schemas.microsoft.com/office/powerpoint/2010/main" val="22802728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ea typeface="ＭＳ Ｐゴシック" panose="020B0600070205080204" pitchFamily="34" charset="-128"/>
              </a:rPr>
              <a:t>LO 2.2—Values, Norms, and Sanctions</a:t>
            </a:r>
            <a:r>
              <a:rPr lang="en-US" dirty="0" smtClean="0"/>
              <a:t> </a:t>
            </a:r>
            <a:r>
              <a:rPr lang="en-US" sz="2000" dirty="0" smtClean="0"/>
              <a:t>(3 of 3)</a:t>
            </a:r>
            <a:endParaRPr lang="en-US" sz="2000" dirty="0"/>
          </a:p>
        </p:txBody>
      </p:sp>
      <p:sp>
        <p:nvSpPr>
          <p:cNvPr id="2" name="Text Box 1"/>
          <p:cNvSpPr>
            <a:spLocks noGrp="1"/>
          </p:cNvSpPr>
          <p:nvPr>
            <p:ph idx="1"/>
          </p:nvPr>
        </p:nvSpPr>
        <p:spPr>
          <a:xfrm>
            <a:off x="457200" y="1600200"/>
            <a:ext cx="4114800" cy="4525963"/>
          </a:xfrm>
        </p:spPr>
        <p:txBody>
          <a:bodyPr/>
          <a:lstStyle/>
          <a:p>
            <a:pPr marL="0" indent="0">
              <a:buNone/>
            </a:pPr>
            <a:r>
              <a:rPr lang="en-US" sz="2400" dirty="0"/>
              <a:t>The ethnic terms we choose—or which are given to us—are major self-identifiers. They indicate both membership in some particular group and a separation from other groups.</a:t>
            </a:r>
          </a:p>
        </p:txBody>
      </p:sp>
      <p:pic>
        <p:nvPicPr>
          <p:cNvPr id="4" name="Picture 3" descr="A photo shows a young woman wearing a two-foot-tall green top hat labeled Irish."/>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1423" y="1600200"/>
            <a:ext cx="2545468" cy="3749406"/>
          </a:xfrm>
          <a:prstGeom prst="rect">
            <a:avLst/>
          </a:prstGeom>
        </p:spPr>
      </p:pic>
    </p:spTree>
    <p:extLst>
      <p:ext uri="{BB962C8B-B14F-4D97-AF65-F5344CB8AC3E}">
        <p14:creationId xmlns:p14="http://schemas.microsoft.com/office/powerpoint/2010/main" val="26165395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152400" y="215372"/>
            <a:ext cx="8839200" cy="1097280"/>
          </a:xfrm>
        </p:spPr>
        <p:txBody>
          <a:bodyPr/>
          <a:lstStyle/>
          <a:p>
            <a:r>
              <a:rPr lang="en-US" dirty="0">
                <a:ea typeface="ＭＳ Ｐゴシック" panose="020B0600070205080204" pitchFamily="34" charset="-128"/>
              </a:rPr>
              <a:t>LO 2.2—Folkways, Mores, and </a:t>
            </a:r>
            <a:r>
              <a:rPr lang="en-US" dirty="0" smtClean="0">
                <a:ea typeface="ＭＳ Ｐゴシック" panose="020B0600070205080204" pitchFamily="34" charset="-128"/>
              </a:rPr>
              <a:t>Taboos </a:t>
            </a:r>
            <a:r>
              <a:rPr lang="en-US" sz="2000" dirty="0" smtClean="0">
                <a:ea typeface="ＭＳ Ｐゴシック" panose="020B0600070205080204" pitchFamily="34" charset="-128"/>
              </a:rPr>
              <a:t>(1 of 2)</a:t>
            </a:r>
            <a:endParaRPr lang="en-US" sz="2000" dirty="0"/>
          </a:p>
        </p:txBody>
      </p:sp>
      <p:sp>
        <p:nvSpPr>
          <p:cNvPr id="2" name="Text Box 1"/>
          <p:cNvSpPr>
            <a:spLocks noGrp="1"/>
          </p:cNvSpPr>
          <p:nvPr>
            <p:ph idx="1"/>
          </p:nvPr>
        </p:nvSpPr>
        <p:spPr/>
        <p:txBody>
          <a:bodyPr/>
          <a:lstStyle/>
          <a:p>
            <a:r>
              <a:rPr lang="en-US" dirty="0">
                <a:ea typeface="ＭＳ Ｐゴシック" panose="020B0600070205080204" pitchFamily="34" charset="-128"/>
              </a:rPr>
              <a:t>Folkways − Norms not Strictly Enforced</a:t>
            </a:r>
          </a:p>
          <a:p>
            <a:r>
              <a:rPr lang="en-US" dirty="0">
                <a:ea typeface="ＭＳ Ｐゴシック" panose="020B0600070205080204" pitchFamily="34" charset="-128"/>
              </a:rPr>
              <a:t>Mores − Core Values: We Insist on Conformity</a:t>
            </a:r>
          </a:p>
          <a:p>
            <a:r>
              <a:rPr lang="en-US" dirty="0">
                <a:ea typeface="ＭＳ Ｐゴシック" panose="020B0600070205080204" pitchFamily="34" charset="-128"/>
              </a:rPr>
              <a:t>Taboos</a:t>
            </a:r>
            <a:endParaRPr lang="en-US" sz="2400" dirty="0" smtClean="0"/>
          </a:p>
        </p:txBody>
      </p:sp>
    </p:spTree>
    <p:extLst>
      <p:ext uri="{BB962C8B-B14F-4D97-AF65-F5344CB8AC3E}">
        <p14:creationId xmlns:p14="http://schemas.microsoft.com/office/powerpoint/2010/main" val="2111236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152400" y="215372"/>
            <a:ext cx="8915400" cy="1097280"/>
          </a:xfrm>
        </p:spPr>
        <p:txBody>
          <a:bodyPr/>
          <a:lstStyle/>
          <a:p>
            <a:r>
              <a:rPr lang="en-US" dirty="0">
                <a:ea typeface="ＭＳ Ｐゴシック" panose="020B0600070205080204" pitchFamily="34" charset="-128"/>
              </a:rPr>
              <a:t>LO 2.2—Folkways, Mores, and Taboos </a:t>
            </a:r>
            <a:r>
              <a:rPr lang="en-US" sz="2000" dirty="0" smtClean="0">
                <a:ea typeface="ＭＳ Ｐゴシック" panose="020B0600070205080204" pitchFamily="34" charset="-128"/>
              </a:rPr>
              <a:t>(2 </a:t>
            </a:r>
            <a:r>
              <a:rPr lang="en-US" sz="2000" dirty="0">
                <a:ea typeface="ＭＳ Ｐゴシック" panose="020B0600070205080204" pitchFamily="34" charset="-128"/>
              </a:rPr>
              <a:t>of 2)</a:t>
            </a:r>
            <a:endParaRPr lang="en-US" sz="2000" dirty="0"/>
          </a:p>
        </p:txBody>
      </p:sp>
      <p:sp>
        <p:nvSpPr>
          <p:cNvPr id="2" name="Text Box 1"/>
          <p:cNvSpPr>
            <a:spLocks noGrp="1"/>
          </p:cNvSpPr>
          <p:nvPr>
            <p:ph idx="1"/>
          </p:nvPr>
        </p:nvSpPr>
        <p:spPr>
          <a:xfrm>
            <a:off x="457200" y="1600200"/>
            <a:ext cx="3276600" cy="4525963"/>
          </a:xfrm>
        </p:spPr>
        <p:txBody>
          <a:bodyPr/>
          <a:lstStyle/>
          <a:p>
            <a:pPr marL="0" indent="0">
              <a:buNone/>
            </a:pPr>
            <a:r>
              <a:rPr lang="en-IN" sz="2400" dirty="0"/>
              <a:t>The violation of </a:t>
            </a:r>
            <a:r>
              <a:rPr lang="en-IN" sz="2400" i="1" dirty="0"/>
              <a:t>mores </a:t>
            </a:r>
            <a:r>
              <a:rPr lang="en-IN" sz="2400" dirty="0"/>
              <a:t>is a serious matter. In this case, it is serious </a:t>
            </a:r>
            <a:r>
              <a:rPr lang="en-IN" sz="2400" dirty="0" smtClean="0"/>
              <a:t>enough that </a:t>
            </a:r>
            <a:r>
              <a:rPr lang="en-IN" sz="2400" dirty="0"/>
              <a:t>the security at a football match in Edmonton, Alberta (Canada), </a:t>
            </a:r>
            <a:r>
              <a:rPr lang="en-IN" sz="2400" dirty="0" smtClean="0"/>
              <a:t>have swung </a:t>
            </a:r>
            <a:r>
              <a:rPr lang="en-IN" sz="2400" dirty="0"/>
              <a:t>into action to protect the public from seeing a “disgraceful” sight, </a:t>
            </a:r>
            <a:r>
              <a:rPr lang="en-IN" sz="2400" dirty="0" smtClean="0"/>
              <a:t>at least </a:t>
            </a:r>
            <a:r>
              <a:rPr lang="en-IN" sz="2400" dirty="0"/>
              <a:t>one so designated by this group.</a:t>
            </a:r>
            <a:endParaRPr lang="en-US" sz="2400" dirty="0"/>
          </a:p>
        </p:txBody>
      </p:sp>
      <p:pic>
        <p:nvPicPr>
          <p:cNvPr id="5" name="Picture 4" descr="A photo shows security guards tackling a naked man, whose torso and face are painted green and who has run onto the field at a football gam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3400" y="1735016"/>
            <a:ext cx="4406776" cy="3065584"/>
          </a:xfrm>
          <a:prstGeom prst="rect">
            <a:avLst/>
          </a:prstGeom>
        </p:spPr>
      </p:pic>
    </p:spTree>
    <p:extLst>
      <p:ext uri="{BB962C8B-B14F-4D97-AF65-F5344CB8AC3E}">
        <p14:creationId xmlns:p14="http://schemas.microsoft.com/office/powerpoint/2010/main" val="39866680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2.3 Many Cultural Worlds</a:t>
            </a:r>
            <a:endParaRPr lang="en-US" sz="2000" dirty="0"/>
          </a:p>
        </p:txBody>
      </p:sp>
      <p:sp>
        <p:nvSpPr>
          <p:cNvPr id="2" name="Text Box 1"/>
          <p:cNvSpPr>
            <a:spLocks noGrp="1"/>
          </p:cNvSpPr>
          <p:nvPr>
            <p:ph idx="1"/>
          </p:nvPr>
        </p:nvSpPr>
        <p:spPr/>
        <p:txBody>
          <a:bodyPr/>
          <a:lstStyle/>
          <a:p>
            <a:pPr>
              <a:defRPr/>
            </a:pPr>
            <a:r>
              <a:rPr lang="en-US" altLang="en-US" dirty="0"/>
              <a:t>Subcultures</a:t>
            </a:r>
          </a:p>
          <a:p>
            <a:pPr>
              <a:defRPr/>
            </a:pPr>
            <a:r>
              <a:rPr lang="en-US" altLang="en-US" dirty="0"/>
              <a:t>Countercultures</a:t>
            </a:r>
            <a:endParaRPr lang="en-US" sz="2400" dirty="0" smtClean="0"/>
          </a:p>
        </p:txBody>
      </p:sp>
    </p:spTree>
    <p:extLst>
      <p:ext uri="{BB962C8B-B14F-4D97-AF65-F5344CB8AC3E}">
        <p14:creationId xmlns:p14="http://schemas.microsoft.com/office/powerpoint/2010/main" val="2516320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a:t>
            </a:r>
            <a:r>
              <a:rPr lang="en-US" dirty="0" smtClean="0">
                <a:ea typeface="ＭＳ Ｐゴシック" panose="020B0600070205080204" pitchFamily="34" charset="-128"/>
              </a:rPr>
              <a:t>2.3—Subcultures </a:t>
            </a:r>
            <a:r>
              <a:rPr lang="en-US" sz="2000" dirty="0" smtClean="0">
                <a:ea typeface="ＭＳ Ｐゴシック" panose="020B0600070205080204" pitchFamily="34" charset="-128"/>
              </a:rPr>
              <a:t>(1 of 9)</a:t>
            </a:r>
            <a:endParaRPr lang="en-US" sz="2000" dirty="0"/>
          </a:p>
        </p:txBody>
      </p:sp>
      <p:sp>
        <p:nvSpPr>
          <p:cNvPr id="2" name="Text Box 1"/>
          <p:cNvSpPr>
            <a:spLocks noGrp="1"/>
          </p:cNvSpPr>
          <p:nvPr>
            <p:ph idx="1"/>
          </p:nvPr>
        </p:nvSpPr>
        <p:spPr/>
        <p:txBody>
          <a:bodyPr/>
          <a:lstStyle/>
          <a:p>
            <a:pPr>
              <a:defRPr/>
            </a:pPr>
            <a:r>
              <a:rPr lang="en-US" dirty="0">
                <a:ea typeface="ＭＳ Ｐゴシック" panose="020B0600070205080204" pitchFamily="34" charset="-128"/>
              </a:rPr>
              <a:t>Subculture − A World Within the Dominant Culture</a:t>
            </a:r>
            <a:endParaRPr lang="en-US" sz="2400" dirty="0" smtClean="0"/>
          </a:p>
        </p:txBody>
      </p:sp>
    </p:spTree>
    <p:extLst>
      <p:ext uri="{BB962C8B-B14F-4D97-AF65-F5344CB8AC3E}">
        <p14:creationId xmlns:p14="http://schemas.microsoft.com/office/powerpoint/2010/main" val="13992844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2.3—Subcultures </a:t>
            </a:r>
            <a:r>
              <a:rPr lang="en-US" sz="2000" dirty="0" smtClean="0">
                <a:ea typeface="ＭＳ Ｐゴシック" panose="020B0600070205080204" pitchFamily="34" charset="-128"/>
              </a:rPr>
              <a:t>(2 </a:t>
            </a:r>
            <a:r>
              <a:rPr lang="en-US" sz="2000" dirty="0">
                <a:ea typeface="ＭＳ Ｐゴシック" panose="020B0600070205080204" pitchFamily="34" charset="-128"/>
              </a:rPr>
              <a:t>of 9)</a:t>
            </a:r>
            <a:endParaRPr lang="en-US" sz="2000" dirty="0"/>
          </a:p>
        </p:txBody>
      </p:sp>
      <p:sp>
        <p:nvSpPr>
          <p:cNvPr id="2" name="Text Box 1"/>
          <p:cNvSpPr>
            <a:spLocks noGrp="1"/>
          </p:cNvSpPr>
          <p:nvPr>
            <p:ph idx="1"/>
          </p:nvPr>
        </p:nvSpPr>
        <p:spPr>
          <a:xfrm>
            <a:off x="457200" y="1600200"/>
            <a:ext cx="3886200" cy="4525963"/>
          </a:xfrm>
        </p:spPr>
        <p:txBody>
          <a:bodyPr/>
          <a:lstStyle/>
          <a:p>
            <a:pPr marL="0" indent="0">
              <a:buNone/>
            </a:pPr>
            <a:r>
              <a:rPr lang="en-US" sz="2400" dirty="0"/>
              <a:t>Each subculture provides its members with values and distinctive ways of viewing the world. What values and perceptions do you think are common among body builders?</a:t>
            </a:r>
          </a:p>
        </p:txBody>
      </p:sp>
      <p:pic>
        <p:nvPicPr>
          <p:cNvPr id="9" name="Picture 8" descr="A photo shows a muscular male bodybuild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1050" y="1736893"/>
            <a:ext cx="3191660" cy="4184936"/>
          </a:xfrm>
          <a:prstGeom prst="rect">
            <a:avLst/>
          </a:prstGeom>
        </p:spPr>
      </p:pic>
    </p:spTree>
    <p:extLst>
      <p:ext uri="{BB962C8B-B14F-4D97-AF65-F5344CB8AC3E}">
        <p14:creationId xmlns:p14="http://schemas.microsoft.com/office/powerpoint/2010/main" val="18524003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2.3—Subcultures </a:t>
            </a:r>
            <a:r>
              <a:rPr lang="en-US" sz="2000" dirty="0" smtClean="0">
                <a:ea typeface="ＭＳ Ｐゴシック" panose="020B0600070205080204" pitchFamily="34" charset="-128"/>
              </a:rPr>
              <a:t>(3 </a:t>
            </a:r>
            <a:r>
              <a:rPr lang="en-US" sz="2000" dirty="0">
                <a:ea typeface="ＭＳ Ｐゴシック" panose="020B0600070205080204" pitchFamily="34" charset="-128"/>
              </a:rPr>
              <a:t>of 9)</a:t>
            </a:r>
            <a:endParaRPr lang="en-US" sz="2000" dirty="0"/>
          </a:p>
        </p:txBody>
      </p:sp>
      <p:sp>
        <p:nvSpPr>
          <p:cNvPr id="2" name="Text Box 1"/>
          <p:cNvSpPr>
            <a:spLocks noGrp="1"/>
          </p:cNvSpPr>
          <p:nvPr>
            <p:ph idx="1"/>
          </p:nvPr>
        </p:nvSpPr>
        <p:spPr>
          <a:xfrm>
            <a:off x="457200" y="1600200"/>
            <a:ext cx="3886200" cy="4525963"/>
          </a:xfrm>
        </p:spPr>
        <p:txBody>
          <a:bodyPr/>
          <a:lstStyle/>
          <a:p>
            <a:pPr marL="0" indent="0">
              <a:buNone/>
            </a:pPr>
            <a:r>
              <a:rPr lang="en-US" sz="2400" dirty="0"/>
              <a:t>Membership in this subculture is not easily awarded. Not only must high-steel ironworkers prove that they are able to work at great heights but also that they fit into the group socially. Newcomers are tested by members of the group, and they must demonstrate that they can take joking without offense.</a:t>
            </a:r>
          </a:p>
        </p:txBody>
      </p:sp>
      <p:pic>
        <p:nvPicPr>
          <p:cNvPr id="3" name="Picture 2" descr="A photo shows a construction worker wearing safety gear as he stands on a scaffold high above the stree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1600200"/>
            <a:ext cx="4298932" cy="4319954"/>
          </a:xfrm>
          <a:prstGeom prst="rect">
            <a:avLst/>
          </a:prstGeom>
        </p:spPr>
      </p:pic>
    </p:spTree>
    <p:extLst>
      <p:ext uri="{BB962C8B-B14F-4D97-AF65-F5344CB8AC3E}">
        <p14:creationId xmlns:p14="http://schemas.microsoft.com/office/powerpoint/2010/main" val="14278302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2.3—Subcultures </a:t>
            </a:r>
            <a:r>
              <a:rPr lang="en-US" sz="2000" dirty="0" smtClean="0">
                <a:ea typeface="ＭＳ Ｐゴシック" panose="020B0600070205080204" pitchFamily="34" charset="-128"/>
              </a:rPr>
              <a:t>(4 </a:t>
            </a:r>
            <a:r>
              <a:rPr lang="en-US" sz="2000" dirty="0">
                <a:ea typeface="ＭＳ Ｐゴシック" panose="020B0600070205080204" pitchFamily="34" charset="-128"/>
              </a:rPr>
              <a:t>of 9)</a:t>
            </a:r>
            <a:endParaRPr lang="en-US" sz="2000" dirty="0"/>
          </a:p>
        </p:txBody>
      </p:sp>
      <p:sp>
        <p:nvSpPr>
          <p:cNvPr id="2" name="Text Box 1"/>
          <p:cNvSpPr>
            <a:spLocks noGrp="1"/>
          </p:cNvSpPr>
          <p:nvPr>
            <p:ph idx="1"/>
          </p:nvPr>
        </p:nvSpPr>
        <p:spPr>
          <a:xfrm>
            <a:off x="457200" y="1600200"/>
            <a:ext cx="3886200" cy="4525963"/>
          </a:xfrm>
        </p:spPr>
        <p:txBody>
          <a:bodyPr/>
          <a:lstStyle/>
          <a:p>
            <a:pPr marL="0" indent="0">
              <a:buNone/>
            </a:pPr>
            <a:r>
              <a:rPr lang="en-US" sz="2400" dirty="0"/>
              <a:t>Specialized values and interests are two of the characteristics that mark subcultures. What values and interests distinguish the modeling subculture?</a:t>
            </a:r>
          </a:p>
        </p:txBody>
      </p:sp>
      <p:pic>
        <p:nvPicPr>
          <p:cNvPr id="4" name="Picture 3" descr="A photo shows two tall and very thin women modeling clothe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5400" y="1495973"/>
            <a:ext cx="2970310" cy="4630190"/>
          </a:xfrm>
          <a:prstGeom prst="rect">
            <a:avLst/>
          </a:prstGeom>
        </p:spPr>
      </p:pic>
    </p:spTree>
    <p:extLst>
      <p:ext uri="{BB962C8B-B14F-4D97-AF65-F5344CB8AC3E}">
        <p14:creationId xmlns:p14="http://schemas.microsoft.com/office/powerpoint/2010/main" val="32385387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2.3—Subcultures </a:t>
            </a:r>
            <a:r>
              <a:rPr lang="en-US" sz="2000" dirty="0" smtClean="0">
                <a:ea typeface="ＭＳ Ｐゴシック" panose="020B0600070205080204" pitchFamily="34" charset="-128"/>
              </a:rPr>
              <a:t>(5 </a:t>
            </a:r>
            <a:r>
              <a:rPr lang="en-US" sz="2000" dirty="0">
                <a:ea typeface="ＭＳ Ｐゴシック" panose="020B0600070205080204" pitchFamily="34" charset="-128"/>
              </a:rPr>
              <a:t>of 9)</a:t>
            </a:r>
            <a:endParaRPr lang="en-US" sz="2000" dirty="0"/>
          </a:p>
        </p:txBody>
      </p:sp>
      <p:sp>
        <p:nvSpPr>
          <p:cNvPr id="2" name="Text Box 1"/>
          <p:cNvSpPr>
            <a:spLocks noGrp="1"/>
          </p:cNvSpPr>
          <p:nvPr>
            <p:ph idx="1"/>
          </p:nvPr>
        </p:nvSpPr>
        <p:spPr>
          <a:xfrm>
            <a:off x="457200" y="1600200"/>
            <a:ext cx="3886200" cy="4525963"/>
          </a:xfrm>
        </p:spPr>
        <p:txBody>
          <a:bodyPr/>
          <a:lstStyle/>
          <a:p>
            <a:pPr marL="0" indent="0">
              <a:buNone/>
            </a:pPr>
            <a:r>
              <a:rPr lang="en-US" sz="2400" dirty="0"/>
              <a:t>The subculture that centers around tattooing previously existed on the fringes of society, with seamen and circus folk its main participants. It now has entered mainstream society, but not to this extreme.</a:t>
            </a:r>
          </a:p>
        </p:txBody>
      </p:sp>
      <p:pic>
        <p:nvPicPr>
          <p:cNvPr id="4" name="Picture 3" descr="A photo shows two women displaying colorful tattoos that completely cover their back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5724" y="1570892"/>
            <a:ext cx="4147276" cy="3763108"/>
          </a:xfrm>
          <a:prstGeom prst="rect">
            <a:avLst/>
          </a:prstGeom>
        </p:spPr>
      </p:pic>
    </p:spTree>
    <p:extLst>
      <p:ext uri="{BB962C8B-B14F-4D97-AF65-F5344CB8AC3E}">
        <p14:creationId xmlns:p14="http://schemas.microsoft.com/office/powerpoint/2010/main" val="7086354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2.3—Subcultures </a:t>
            </a:r>
            <a:r>
              <a:rPr lang="en-US" sz="2000" dirty="0" smtClean="0">
                <a:ea typeface="ＭＳ Ｐゴシック" panose="020B0600070205080204" pitchFamily="34" charset="-128"/>
              </a:rPr>
              <a:t>(6 </a:t>
            </a:r>
            <a:r>
              <a:rPr lang="en-US" sz="2000" dirty="0">
                <a:ea typeface="ＭＳ Ｐゴシック" panose="020B0600070205080204" pitchFamily="34" charset="-128"/>
              </a:rPr>
              <a:t>of 9)</a:t>
            </a:r>
            <a:endParaRPr lang="en-US" sz="2000" dirty="0"/>
          </a:p>
        </p:txBody>
      </p:sp>
      <p:sp>
        <p:nvSpPr>
          <p:cNvPr id="2" name="Text Box 1"/>
          <p:cNvSpPr>
            <a:spLocks noGrp="1"/>
          </p:cNvSpPr>
          <p:nvPr>
            <p:ph idx="1"/>
          </p:nvPr>
        </p:nvSpPr>
        <p:spPr>
          <a:xfrm>
            <a:off x="457200" y="1600200"/>
            <a:ext cx="3886200" cy="4525963"/>
          </a:xfrm>
        </p:spPr>
        <p:txBody>
          <a:bodyPr/>
          <a:lstStyle/>
          <a:p>
            <a:pPr marL="0" indent="0">
              <a:buNone/>
            </a:pPr>
            <a:r>
              <a:rPr lang="en-US" sz="2400" dirty="0"/>
              <a:t>With their specialized language and activities, surfers are highly recognized as members of a subculture. This surfer is </a:t>
            </a:r>
            <a:r>
              <a:rPr lang="en-US" altLang="en-US" sz="2400" dirty="0"/>
              <a:t>“</a:t>
            </a:r>
            <a:r>
              <a:rPr lang="en-US" sz="2400" dirty="0"/>
              <a:t>in the tube.</a:t>
            </a:r>
            <a:r>
              <a:rPr lang="en-US" altLang="en-US" sz="2400" dirty="0"/>
              <a:t>”</a:t>
            </a:r>
            <a:endParaRPr lang="en-US" sz="2400" dirty="0"/>
          </a:p>
        </p:txBody>
      </p:sp>
      <p:pic>
        <p:nvPicPr>
          <p:cNvPr id="5" name="Picture 4" descr="A photo shows a surfer balancing on his surfboard while riding inside a breaking wave."/>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38118" y="1570892"/>
            <a:ext cx="4377282" cy="3534508"/>
          </a:xfrm>
          <a:prstGeom prst="rect">
            <a:avLst/>
          </a:prstGeom>
        </p:spPr>
      </p:pic>
    </p:spTree>
    <p:extLst>
      <p:ext uri="{BB962C8B-B14F-4D97-AF65-F5344CB8AC3E}">
        <p14:creationId xmlns:p14="http://schemas.microsoft.com/office/powerpoint/2010/main" val="3424181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2.3—Subcultures </a:t>
            </a:r>
            <a:r>
              <a:rPr lang="en-US" sz="2000" dirty="0" smtClean="0">
                <a:ea typeface="ＭＳ Ｐゴシック" panose="020B0600070205080204" pitchFamily="34" charset="-128"/>
              </a:rPr>
              <a:t>(7 </a:t>
            </a:r>
            <a:r>
              <a:rPr lang="en-US" sz="2000" dirty="0">
                <a:ea typeface="ＭＳ Ｐゴシック" panose="020B0600070205080204" pitchFamily="34" charset="-128"/>
              </a:rPr>
              <a:t>of 9)</a:t>
            </a:r>
            <a:endParaRPr lang="en-US" sz="2000" dirty="0"/>
          </a:p>
        </p:txBody>
      </p:sp>
      <p:sp>
        <p:nvSpPr>
          <p:cNvPr id="2" name="Text Box 1"/>
          <p:cNvSpPr>
            <a:spLocks noGrp="1"/>
          </p:cNvSpPr>
          <p:nvPr>
            <p:ph idx="1"/>
          </p:nvPr>
        </p:nvSpPr>
        <p:spPr>
          <a:xfrm>
            <a:off x="457200" y="1600200"/>
            <a:ext cx="3886200" cy="4525963"/>
          </a:xfrm>
        </p:spPr>
        <p:txBody>
          <a:bodyPr/>
          <a:lstStyle/>
          <a:p>
            <a:pPr marL="0" indent="0">
              <a:buNone/>
            </a:pPr>
            <a:r>
              <a:rPr lang="en-IN" sz="2400" dirty="0"/>
              <a:t>The cabbies’</a:t>
            </a:r>
            <a:r>
              <a:rPr lang="en-US" sz="2400" dirty="0" smtClean="0"/>
              <a:t> </a:t>
            </a:r>
            <a:r>
              <a:rPr lang="en-US" sz="2400" dirty="0"/>
              <a:t>subculture, centering on their occupational activities and interests, is also broken into smaller subcultures that reflect their experiences of race–ethnicity.</a:t>
            </a:r>
          </a:p>
        </p:txBody>
      </p:sp>
      <p:pic>
        <p:nvPicPr>
          <p:cNvPr id="3" name="Picture 2" descr="A photo shows an African American man at the wheel of a truck."/>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9454" y="1676400"/>
            <a:ext cx="4568008" cy="3325870"/>
          </a:xfrm>
          <a:prstGeom prst="rect">
            <a:avLst/>
          </a:prstGeom>
        </p:spPr>
      </p:pic>
    </p:spTree>
    <p:extLst>
      <p:ext uri="{BB962C8B-B14F-4D97-AF65-F5344CB8AC3E}">
        <p14:creationId xmlns:p14="http://schemas.microsoft.com/office/powerpoint/2010/main" val="26252896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2.3—Subcultures </a:t>
            </a:r>
            <a:r>
              <a:rPr lang="en-US" sz="2000" dirty="0" smtClean="0">
                <a:ea typeface="ＭＳ Ｐゴシック" panose="020B0600070205080204" pitchFamily="34" charset="-128"/>
              </a:rPr>
              <a:t>(8 </a:t>
            </a:r>
            <a:r>
              <a:rPr lang="en-US" sz="2000" dirty="0">
                <a:ea typeface="ＭＳ Ｐゴシック" panose="020B0600070205080204" pitchFamily="34" charset="-128"/>
              </a:rPr>
              <a:t>of 9)</a:t>
            </a:r>
            <a:endParaRPr lang="en-US" sz="2000" dirty="0"/>
          </a:p>
        </p:txBody>
      </p:sp>
      <p:sp>
        <p:nvSpPr>
          <p:cNvPr id="2" name="Text Box 1"/>
          <p:cNvSpPr>
            <a:spLocks noGrp="1"/>
          </p:cNvSpPr>
          <p:nvPr>
            <p:ph idx="1"/>
          </p:nvPr>
        </p:nvSpPr>
        <p:spPr>
          <a:xfrm>
            <a:off x="457200" y="1600200"/>
            <a:ext cx="3886200" cy="4525963"/>
          </a:xfrm>
        </p:spPr>
        <p:txBody>
          <a:bodyPr/>
          <a:lstStyle/>
          <a:p>
            <a:pPr marL="0" indent="0">
              <a:buNone/>
            </a:pPr>
            <a:r>
              <a:rPr lang="en-US" sz="2400" dirty="0"/>
              <a:t>Why would anyone decorate herself like this? Among the many reasons, one is to show solidarity (appreciation, shared interest) with the subculture that centers on comic book characters.</a:t>
            </a:r>
          </a:p>
        </p:txBody>
      </p:sp>
      <p:pic>
        <p:nvPicPr>
          <p:cNvPr id="4" name="Picture 3" descr="A photo shows a woman who has painted and costumed the left half of her body as a scary comic character holding a replica machine pistol."/>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1600200"/>
            <a:ext cx="4200032" cy="3050770"/>
          </a:xfrm>
          <a:prstGeom prst="rect">
            <a:avLst/>
          </a:prstGeom>
        </p:spPr>
      </p:pic>
    </p:spTree>
    <p:extLst>
      <p:ext uri="{BB962C8B-B14F-4D97-AF65-F5344CB8AC3E}">
        <p14:creationId xmlns:p14="http://schemas.microsoft.com/office/powerpoint/2010/main" val="33048946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2.3—Subcultures </a:t>
            </a:r>
            <a:r>
              <a:rPr lang="en-US" sz="2000" dirty="0" smtClean="0">
                <a:ea typeface="ＭＳ Ｐゴシック" panose="020B0600070205080204" pitchFamily="34" charset="-128"/>
              </a:rPr>
              <a:t>(9 </a:t>
            </a:r>
            <a:r>
              <a:rPr lang="en-US" sz="2000" dirty="0">
                <a:ea typeface="ＭＳ Ｐゴシック" panose="020B0600070205080204" pitchFamily="34" charset="-128"/>
              </a:rPr>
              <a:t>of 9)</a:t>
            </a:r>
            <a:endParaRPr lang="en-US" sz="2000" dirty="0"/>
          </a:p>
        </p:txBody>
      </p:sp>
      <p:sp>
        <p:nvSpPr>
          <p:cNvPr id="2" name="Text Box 1"/>
          <p:cNvSpPr>
            <a:spLocks noGrp="1"/>
          </p:cNvSpPr>
          <p:nvPr>
            <p:ph idx="1"/>
          </p:nvPr>
        </p:nvSpPr>
        <p:spPr>
          <a:xfrm>
            <a:off x="457200" y="1600200"/>
            <a:ext cx="3886200" cy="4525963"/>
          </a:xfrm>
        </p:spPr>
        <p:txBody>
          <a:bodyPr/>
          <a:lstStyle/>
          <a:p>
            <a:pPr marL="0" indent="0">
              <a:buNone/>
            </a:pPr>
            <a:r>
              <a:rPr lang="en-US" sz="2400" dirty="0"/>
              <a:t>Even subcultures can have subcultures. The rodeo subculture is a subculture of </a:t>
            </a:r>
            <a:r>
              <a:rPr lang="en-US" altLang="en-US" sz="2400" dirty="0"/>
              <a:t>“</a:t>
            </a:r>
            <a:r>
              <a:rPr lang="en-US" sz="2400" dirty="0"/>
              <a:t>western</a:t>
            </a:r>
            <a:r>
              <a:rPr lang="en-US" altLang="en-US" sz="2400" dirty="0"/>
              <a:t>”</a:t>
            </a:r>
            <a:r>
              <a:rPr lang="en-US" sz="2400" dirty="0"/>
              <a:t> subculture. The values that unite its members are reflected in their speech, clothing, and specialized activities, such as the one shown here.</a:t>
            </a:r>
          </a:p>
        </p:txBody>
      </p:sp>
      <p:pic>
        <p:nvPicPr>
          <p:cNvPr id="4" name="Picture 3" descr="A photo shows a rodeo cowboy riding a bull."/>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8084" y="1629294"/>
            <a:ext cx="3942516" cy="4314306"/>
          </a:xfrm>
          <a:prstGeom prst="rect">
            <a:avLst/>
          </a:prstGeom>
        </p:spPr>
      </p:pic>
    </p:spTree>
    <p:extLst>
      <p:ext uri="{BB962C8B-B14F-4D97-AF65-F5344CB8AC3E}">
        <p14:creationId xmlns:p14="http://schemas.microsoft.com/office/powerpoint/2010/main" val="15517675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a:t>
            </a:r>
            <a:r>
              <a:rPr lang="en-US" dirty="0" smtClean="0">
                <a:ea typeface="ＭＳ Ｐゴシック" panose="020B0600070205080204" pitchFamily="34" charset="-128"/>
              </a:rPr>
              <a:t>2.3—Countercultures</a:t>
            </a:r>
            <a:endParaRPr lang="en-US" sz="2000" dirty="0"/>
          </a:p>
        </p:txBody>
      </p:sp>
      <p:sp>
        <p:nvSpPr>
          <p:cNvPr id="2" name="Text Box 1"/>
          <p:cNvSpPr>
            <a:spLocks noGrp="1"/>
          </p:cNvSpPr>
          <p:nvPr>
            <p:ph idx="1"/>
          </p:nvPr>
        </p:nvSpPr>
        <p:spPr/>
        <p:txBody>
          <a:bodyPr/>
          <a:lstStyle/>
          <a:p>
            <a:r>
              <a:rPr lang="en-US" dirty="0">
                <a:ea typeface="ＭＳ Ｐゴシック" panose="020B0600070205080204" pitchFamily="34" charset="-128"/>
              </a:rPr>
              <a:t>Countercultures − Groups With Norms and Values at Odds With the Dominant Culture</a:t>
            </a:r>
            <a:endParaRPr lang="en-US" sz="2400" dirty="0" smtClean="0"/>
          </a:p>
        </p:txBody>
      </p:sp>
    </p:spTree>
    <p:extLst>
      <p:ext uri="{BB962C8B-B14F-4D97-AF65-F5344CB8AC3E}">
        <p14:creationId xmlns:p14="http://schemas.microsoft.com/office/powerpoint/2010/main" val="28450152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2.4 Values in U.S. Society</a:t>
            </a:r>
            <a:endParaRPr lang="en-US" sz="2000" dirty="0"/>
          </a:p>
        </p:txBody>
      </p:sp>
      <p:sp>
        <p:nvSpPr>
          <p:cNvPr id="2" name="Text Box 1"/>
          <p:cNvSpPr>
            <a:spLocks noGrp="1"/>
          </p:cNvSpPr>
          <p:nvPr>
            <p:ph idx="1"/>
          </p:nvPr>
        </p:nvSpPr>
        <p:spPr/>
        <p:txBody>
          <a:bodyPr/>
          <a:lstStyle/>
          <a:p>
            <a:r>
              <a:rPr lang="en-US" dirty="0">
                <a:ea typeface="ＭＳ Ｐゴシック" panose="020B0600070205080204" pitchFamily="34" charset="-128"/>
              </a:rPr>
              <a:t>An Overview of U.S. Values</a:t>
            </a:r>
          </a:p>
          <a:p>
            <a:r>
              <a:rPr lang="en-US" dirty="0">
                <a:ea typeface="ＭＳ Ｐゴシック" panose="020B0600070205080204" pitchFamily="34" charset="-128"/>
              </a:rPr>
              <a:t>Value Clusters</a:t>
            </a:r>
          </a:p>
          <a:p>
            <a:r>
              <a:rPr lang="en-US" dirty="0">
                <a:ea typeface="ＭＳ Ｐゴシック" panose="020B0600070205080204" pitchFamily="34" charset="-128"/>
              </a:rPr>
              <a:t>Value Contradictions</a:t>
            </a:r>
          </a:p>
          <a:p>
            <a:r>
              <a:rPr lang="en-US" dirty="0">
                <a:ea typeface="ＭＳ Ｐゴシック" panose="020B0600070205080204" pitchFamily="34" charset="-128"/>
              </a:rPr>
              <a:t>An Emerging Value Cluster</a:t>
            </a:r>
          </a:p>
          <a:p>
            <a:r>
              <a:rPr lang="en-US" dirty="0">
                <a:ea typeface="ＭＳ Ｐゴシック" panose="020B0600070205080204" pitchFamily="34" charset="-128"/>
              </a:rPr>
              <a:t>When Values Clash</a:t>
            </a:r>
          </a:p>
          <a:p>
            <a:r>
              <a:rPr lang="en-US" dirty="0">
                <a:ea typeface="ＭＳ Ｐゴシック" panose="020B0600070205080204" pitchFamily="34" charset="-128"/>
              </a:rPr>
              <a:t>Values as Distorting Lenses</a:t>
            </a:r>
          </a:p>
          <a:p>
            <a:r>
              <a:rPr lang="en-US" altLang="en-US" dirty="0">
                <a:ea typeface="ＭＳ Ｐゴシック" panose="020B0600070205080204" pitchFamily="34" charset="-128"/>
              </a:rPr>
              <a:t>“</a:t>
            </a:r>
            <a:r>
              <a:rPr lang="en-US" dirty="0">
                <a:ea typeface="ＭＳ Ｐゴシック" panose="020B0600070205080204" pitchFamily="34" charset="-128"/>
              </a:rPr>
              <a:t>Ideal</a:t>
            </a:r>
            <a:r>
              <a:rPr lang="en-US" altLang="en-US" dirty="0">
                <a:ea typeface="ＭＳ Ｐゴシック" panose="020B0600070205080204" pitchFamily="34" charset="-128"/>
              </a:rPr>
              <a:t>”</a:t>
            </a:r>
            <a:r>
              <a:rPr lang="en-US" dirty="0">
                <a:ea typeface="ＭＳ Ｐゴシック" panose="020B0600070205080204" pitchFamily="34" charset="-128"/>
              </a:rPr>
              <a:t> Versus </a:t>
            </a:r>
            <a:r>
              <a:rPr lang="en-US" altLang="en-US" dirty="0">
                <a:ea typeface="ＭＳ Ｐゴシック" panose="020B0600070205080204" pitchFamily="34" charset="-128"/>
              </a:rPr>
              <a:t>“</a:t>
            </a:r>
            <a:r>
              <a:rPr lang="en-US" dirty="0">
                <a:ea typeface="ＭＳ Ｐゴシック" panose="020B0600070205080204" pitchFamily="34" charset="-128"/>
              </a:rPr>
              <a:t>Real</a:t>
            </a:r>
            <a:r>
              <a:rPr lang="en-US" altLang="en-US" dirty="0">
                <a:ea typeface="ＭＳ Ｐゴシック" panose="020B0600070205080204" pitchFamily="34" charset="-128"/>
              </a:rPr>
              <a:t>”</a:t>
            </a:r>
            <a:r>
              <a:rPr lang="en-US" dirty="0">
                <a:ea typeface="ＭＳ Ｐゴシック" panose="020B0600070205080204" pitchFamily="34" charset="-128"/>
              </a:rPr>
              <a:t> Culture</a:t>
            </a:r>
            <a:endParaRPr lang="en-US" sz="2400" dirty="0" smtClean="0"/>
          </a:p>
        </p:txBody>
      </p:sp>
    </p:spTree>
    <p:extLst>
      <p:ext uri="{BB962C8B-B14F-4D97-AF65-F5344CB8AC3E}">
        <p14:creationId xmlns:p14="http://schemas.microsoft.com/office/powerpoint/2010/main" val="30468993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2.4—An Overview of U.S. </a:t>
            </a:r>
            <a:r>
              <a:rPr lang="en-US" dirty="0" smtClean="0">
                <a:ea typeface="ＭＳ Ｐゴシック" panose="020B0600070205080204" pitchFamily="34" charset="-128"/>
              </a:rPr>
              <a:t>Values </a:t>
            </a:r>
            <a:r>
              <a:rPr lang="en-US" sz="2000" dirty="0" smtClean="0">
                <a:ea typeface="ＭＳ Ｐゴシック" panose="020B0600070205080204" pitchFamily="34" charset="-128"/>
              </a:rPr>
              <a:t>(1 of 2)</a:t>
            </a:r>
            <a:endParaRPr lang="en-US" sz="2000" dirty="0"/>
          </a:p>
        </p:txBody>
      </p:sp>
      <p:sp>
        <p:nvSpPr>
          <p:cNvPr id="2" name="Text Box 1"/>
          <p:cNvSpPr>
            <a:spLocks noGrp="1"/>
          </p:cNvSpPr>
          <p:nvPr>
            <p:ph idx="1"/>
          </p:nvPr>
        </p:nvSpPr>
        <p:spPr/>
        <p:txBody>
          <a:bodyPr/>
          <a:lstStyle/>
          <a:p>
            <a:r>
              <a:rPr lang="en-US" dirty="0">
                <a:ea typeface="ＭＳ Ｐゴシック" panose="020B0600070205080204" pitchFamily="34" charset="-128"/>
              </a:rPr>
              <a:t>Achievement and Success</a:t>
            </a:r>
          </a:p>
          <a:p>
            <a:r>
              <a:rPr lang="en-US" dirty="0">
                <a:ea typeface="ＭＳ Ｐゴシック" panose="020B0600070205080204" pitchFamily="34" charset="-128"/>
              </a:rPr>
              <a:t>Individualism</a:t>
            </a:r>
          </a:p>
          <a:p>
            <a:r>
              <a:rPr lang="en-US" dirty="0">
                <a:ea typeface="ＭＳ Ｐゴシック" panose="020B0600070205080204" pitchFamily="34" charset="-128"/>
              </a:rPr>
              <a:t>Hard Work</a:t>
            </a:r>
          </a:p>
          <a:p>
            <a:r>
              <a:rPr lang="en-US" dirty="0">
                <a:ea typeface="ＭＳ Ｐゴシック" panose="020B0600070205080204" pitchFamily="34" charset="-128"/>
              </a:rPr>
              <a:t>Efficiency and Practicality</a:t>
            </a:r>
          </a:p>
          <a:p>
            <a:r>
              <a:rPr lang="en-US" dirty="0">
                <a:ea typeface="ＭＳ Ｐゴシック" panose="020B0600070205080204" pitchFamily="34" charset="-128"/>
              </a:rPr>
              <a:t>Science and Technology</a:t>
            </a:r>
          </a:p>
          <a:p>
            <a:r>
              <a:rPr lang="en-US" dirty="0">
                <a:ea typeface="ＭＳ Ｐゴシック" panose="020B0600070205080204" pitchFamily="34" charset="-128"/>
              </a:rPr>
              <a:t>Material Comfort</a:t>
            </a:r>
          </a:p>
          <a:p>
            <a:r>
              <a:rPr lang="en-US" dirty="0">
                <a:ea typeface="ＭＳ Ｐゴシック" panose="020B0600070205080204" pitchFamily="34" charset="-128"/>
              </a:rPr>
              <a:t>Freedom</a:t>
            </a:r>
            <a:endParaRPr lang="en-US" sz="2400" dirty="0" smtClean="0"/>
          </a:p>
        </p:txBody>
      </p:sp>
    </p:spTree>
    <p:extLst>
      <p:ext uri="{BB962C8B-B14F-4D97-AF65-F5344CB8AC3E}">
        <p14:creationId xmlns:p14="http://schemas.microsoft.com/office/powerpoint/2010/main" val="21708372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2.4—An Overview of U.S. </a:t>
            </a:r>
            <a:r>
              <a:rPr lang="en-US" dirty="0" smtClean="0">
                <a:ea typeface="ＭＳ Ｐゴシック" panose="020B0600070205080204" pitchFamily="34" charset="-128"/>
              </a:rPr>
              <a:t>Values </a:t>
            </a:r>
            <a:r>
              <a:rPr lang="en-US" sz="2000" dirty="0" smtClean="0">
                <a:ea typeface="ＭＳ Ｐゴシック" panose="020B0600070205080204" pitchFamily="34" charset="-128"/>
              </a:rPr>
              <a:t>(2 of 2)</a:t>
            </a:r>
            <a:endParaRPr lang="en-US" sz="2000" dirty="0"/>
          </a:p>
        </p:txBody>
      </p:sp>
      <p:sp>
        <p:nvSpPr>
          <p:cNvPr id="2" name="Text Box 1"/>
          <p:cNvSpPr>
            <a:spLocks noGrp="1"/>
          </p:cNvSpPr>
          <p:nvPr>
            <p:ph idx="1"/>
          </p:nvPr>
        </p:nvSpPr>
        <p:spPr/>
        <p:txBody>
          <a:bodyPr/>
          <a:lstStyle/>
          <a:p>
            <a:r>
              <a:rPr lang="en-US" dirty="0">
                <a:ea typeface="ＭＳ Ｐゴシック" panose="020B0600070205080204" pitchFamily="34" charset="-128"/>
              </a:rPr>
              <a:t>Democracy</a:t>
            </a:r>
          </a:p>
          <a:p>
            <a:r>
              <a:rPr lang="en-US" dirty="0">
                <a:ea typeface="ＭＳ Ｐゴシック" panose="020B0600070205080204" pitchFamily="34" charset="-128"/>
              </a:rPr>
              <a:t>Equality</a:t>
            </a:r>
          </a:p>
          <a:p>
            <a:r>
              <a:rPr lang="en-US" dirty="0">
                <a:ea typeface="ＭＳ Ｐゴシック" panose="020B0600070205080204" pitchFamily="34" charset="-128"/>
              </a:rPr>
              <a:t>Group Superiority</a:t>
            </a:r>
          </a:p>
          <a:p>
            <a:r>
              <a:rPr lang="en-US" dirty="0">
                <a:ea typeface="ＭＳ Ｐゴシック" panose="020B0600070205080204" pitchFamily="34" charset="-128"/>
              </a:rPr>
              <a:t>Education</a:t>
            </a:r>
          </a:p>
          <a:p>
            <a:r>
              <a:rPr lang="en-US" dirty="0">
                <a:ea typeface="ＭＳ Ｐゴシック" panose="020B0600070205080204" pitchFamily="34" charset="-128"/>
              </a:rPr>
              <a:t>Religiosity</a:t>
            </a:r>
          </a:p>
          <a:p>
            <a:r>
              <a:rPr lang="en-US" dirty="0">
                <a:ea typeface="ＭＳ Ｐゴシック" panose="020B0600070205080204" pitchFamily="34" charset="-128"/>
              </a:rPr>
              <a:t>Romantic Love</a:t>
            </a:r>
            <a:endParaRPr lang="en-US" sz="2400" dirty="0" smtClean="0"/>
          </a:p>
        </p:txBody>
      </p:sp>
    </p:spTree>
    <p:extLst>
      <p:ext uri="{BB962C8B-B14F-4D97-AF65-F5344CB8AC3E}">
        <p14:creationId xmlns:p14="http://schemas.microsoft.com/office/powerpoint/2010/main" val="4656813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2.4—Value Clusters</a:t>
            </a:r>
            <a:endParaRPr lang="en-US" sz="2000" dirty="0"/>
          </a:p>
        </p:txBody>
      </p:sp>
      <p:sp>
        <p:nvSpPr>
          <p:cNvPr id="2" name="Text Box 1"/>
          <p:cNvSpPr>
            <a:spLocks noGrp="1"/>
          </p:cNvSpPr>
          <p:nvPr>
            <p:ph idx="1"/>
          </p:nvPr>
        </p:nvSpPr>
        <p:spPr/>
        <p:txBody>
          <a:bodyPr/>
          <a:lstStyle/>
          <a:p>
            <a:pPr>
              <a:defRPr/>
            </a:pPr>
            <a:r>
              <a:rPr lang="en-US" altLang="en-US" dirty="0"/>
              <a:t>Success</a:t>
            </a:r>
          </a:p>
          <a:p>
            <a:pPr lvl="1">
              <a:defRPr/>
            </a:pPr>
            <a:r>
              <a:rPr lang="en-US" altLang="en-US" dirty="0"/>
              <a:t>Education</a:t>
            </a:r>
          </a:p>
          <a:p>
            <a:pPr lvl="1">
              <a:defRPr/>
            </a:pPr>
            <a:r>
              <a:rPr lang="en-US" altLang="en-US" dirty="0"/>
              <a:t>Hard work</a:t>
            </a:r>
          </a:p>
          <a:p>
            <a:pPr lvl="1">
              <a:defRPr/>
            </a:pPr>
            <a:r>
              <a:rPr lang="en-US" altLang="en-US" dirty="0"/>
              <a:t>Material comfort</a:t>
            </a:r>
          </a:p>
          <a:p>
            <a:pPr lvl="1">
              <a:defRPr/>
            </a:pPr>
            <a:r>
              <a:rPr lang="en-US" altLang="en-US" dirty="0"/>
              <a:t>Individualism</a:t>
            </a:r>
            <a:endParaRPr lang="en-US" sz="2400" dirty="0" smtClean="0"/>
          </a:p>
        </p:txBody>
      </p:sp>
    </p:spTree>
    <p:extLst>
      <p:ext uri="{BB962C8B-B14F-4D97-AF65-F5344CB8AC3E}">
        <p14:creationId xmlns:p14="http://schemas.microsoft.com/office/powerpoint/2010/main" val="28669918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2.4—Value Contradictions</a:t>
            </a:r>
            <a:endParaRPr lang="en-US" sz="2000" dirty="0"/>
          </a:p>
        </p:txBody>
      </p:sp>
      <p:sp>
        <p:nvSpPr>
          <p:cNvPr id="2" name="Text Box 1"/>
          <p:cNvSpPr>
            <a:spLocks noGrp="1"/>
          </p:cNvSpPr>
          <p:nvPr>
            <p:ph idx="1"/>
          </p:nvPr>
        </p:nvSpPr>
        <p:spPr/>
        <p:txBody>
          <a:bodyPr/>
          <a:lstStyle/>
          <a:p>
            <a:r>
              <a:rPr lang="en-US" dirty="0">
                <a:ea typeface="ＭＳ Ｐゴシック" panose="020B0600070205080204" pitchFamily="34" charset="-128"/>
              </a:rPr>
              <a:t>U.S. values group superiority?</a:t>
            </a:r>
          </a:p>
          <a:p>
            <a:r>
              <a:rPr lang="en-US" dirty="0">
                <a:ea typeface="ＭＳ Ｐゴシック" panose="020B0600070205080204" pitchFamily="34" charset="-128"/>
              </a:rPr>
              <a:t>Change over time</a:t>
            </a:r>
            <a:endParaRPr lang="en-US" sz="2400" dirty="0" smtClean="0"/>
          </a:p>
        </p:txBody>
      </p:sp>
    </p:spTree>
    <p:extLst>
      <p:ext uri="{BB962C8B-B14F-4D97-AF65-F5344CB8AC3E}">
        <p14:creationId xmlns:p14="http://schemas.microsoft.com/office/powerpoint/2010/main" val="655850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2.4—An Emerging Value </a:t>
            </a:r>
            <a:r>
              <a:rPr lang="en-US" dirty="0" smtClean="0">
                <a:ea typeface="ＭＳ Ｐゴシック" panose="020B0600070205080204" pitchFamily="34" charset="-128"/>
              </a:rPr>
              <a:t>Cluster </a:t>
            </a:r>
            <a:r>
              <a:rPr lang="en-US" sz="2000" dirty="0" smtClean="0">
                <a:ea typeface="ＭＳ Ｐゴシック" panose="020B0600070205080204" pitchFamily="34" charset="-128"/>
              </a:rPr>
              <a:t>(1 of 2)</a:t>
            </a:r>
            <a:endParaRPr lang="en-US" sz="2000" dirty="0"/>
          </a:p>
        </p:txBody>
      </p:sp>
      <p:sp>
        <p:nvSpPr>
          <p:cNvPr id="2" name="Text Box 1"/>
          <p:cNvSpPr>
            <a:spLocks noGrp="1"/>
          </p:cNvSpPr>
          <p:nvPr>
            <p:ph idx="1"/>
          </p:nvPr>
        </p:nvSpPr>
        <p:spPr/>
        <p:txBody>
          <a:bodyPr/>
          <a:lstStyle/>
          <a:p>
            <a:pPr>
              <a:defRPr/>
            </a:pPr>
            <a:r>
              <a:rPr lang="en-US" altLang="en-US" dirty="0"/>
              <a:t>Leisure</a:t>
            </a:r>
          </a:p>
          <a:p>
            <a:pPr>
              <a:defRPr/>
            </a:pPr>
            <a:r>
              <a:rPr lang="en-US" altLang="en-US" dirty="0"/>
              <a:t>Self-fulfillment</a:t>
            </a:r>
          </a:p>
          <a:p>
            <a:pPr>
              <a:defRPr/>
            </a:pPr>
            <a:r>
              <a:rPr lang="en-US" altLang="en-US" dirty="0"/>
              <a:t>Physical Fitness</a:t>
            </a:r>
          </a:p>
          <a:p>
            <a:pPr>
              <a:defRPr/>
            </a:pPr>
            <a:r>
              <a:rPr lang="en-US" altLang="en-US" dirty="0"/>
              <a:t>Youthfulness</a:t>
            </a:r>
          </a:p>
          <a:p>
            <a:pPr>
              <a:defRPr/>
            </a:pPr>
            <a:r>
              <a:rPr lang="en-US" altLang="en-US" dirty="0"/>
              <a:t>Concern for the Environment</a:t>
            </a:r>
            <a:endParaRPr lang="en-US" sz="2400" dirty="0" smtClean="0"/>
          </a:p>
        </p:txBody>
      </p:sp>
    </p:spTree>
    <p:extLst>
      <p:ext uri="{BB962C8B-B14F-4D97-AF65-F5344CB8AC3E}">
        <p14:creationId xmlns:p14="http://schemas.microsoft.com/office/powerpoint/2010/main" val="1420628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2.4—An Emerging Value </a:t>
            </a:r>
            <a:r>
              <a:rPr lang="en-US" dirty="0" smtClean="0">
                <a:ea typeface="ＭＳ Ｐゴシック" panose="020B0600070205080204" pitchFamily="34" charset="-128"/>
              </a:rPr>
              <a:t>Cluster </a:t>
            </a:r>
            <a:r>
              <a:rPr lang="en-US" sz="2000" dirty="0" smtClean="0">
                <a:ea typeface="ＭＳ Ｐゴシック" panose="020B0600070205080204" pitchFamily="34" charset="-128"/>
              </a:rPr>
              <a:t>(2 of 2)</a:t>
            </a:r>
            <a:endParaRPr lang="en-US" sz="2000" dirty="0"/>
          </a:p>
        </p:txBody>
      </p:sp>
      <p:sp>
        <p:nvSpPr>
          <p:cNvPr id="2" name="Text Box 1"/>
          <p:cNvSpPr>
            <a:spLocks noGrp="1"/>
          </p:cNvSpPr>
          <p:nvPr>
            <p:ph idx="1"/>
          </p:nvPr>
        </p:nvSpPr>
        <p:spPr>
          <a:xfrm>
            <a:off x="457200" y="1600200"/>
            <a:ext cx="3733800" cy="4525963"/>
          </a:xfrm>
        </p:spPr>
        <p:txBody>
          <a:bodyPr/>
          <a:lstStyle/>
          <a:p>
            <a:pPr marL="0" indent="0">
              <a:buNone/>
            </a:pPr>
            <a:r>
              <a:rPr lang="en-IN" dirty="0"/>
              <a:t>Physical fitness, as with </a:t>
            </a:r>
            <a:r>
              <a:rPr lang="en-IN" dirty="0" smtClean="0"/>
              <a:t>this Zumba </a:t>
            </a:r>
            <a:r>
              <a:rPr lang="en-IN" dirty="0"/>
              <a:t>class, is part of an </a:t>
            </a:r>
            <a:r>
              <a:rPr lang="en-IN" dirty="0" smtClean="0"/>
              <a:t>emerging value </a:t>
            </a:r>
            <a:r>
              <a:rPr lang="en-IN" dirty="0"/>
              <a:t>cluster.</a:t>
            </a:r>
            <a:endParaRPr lang="en-US" sz="2400" dirty="0" smtClean="0"/>
          </a:p>
        </p:txBody>
      </p:sp>
      <p:pic>
        <p:nvPicPr>
          <p:cNvPr id="4" name="Picture 3" descr="A photo shows a group of young women doing dance steps during an exercise clas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3238" y="1600200"/>
            <a:ext cx="4695504" cy="3112476"/>
          </a:xfrm>
          <a:prstGeom prst="rect">
            <a:avLst/>
          </a:prstGeom>
        </p:spPr>
      </p:pic>
    </p:spTree>
    <p:extLst>
      <p:ext uri="{BB962C8B-B14F-4D97-AF65-F5344CB8AC3E}">
        <p14:creationId xmlns:p14="http://schemas.microsoft.com/office/powerpoint/2010/main" val="25016044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2.4—When Values Clash</a:t>
            </a:r>
            <a:endParaRPr lang="en-US" sz="2000" dirty="0"/>
          </a:p>
        </p:txBody>
      </p:sp>
      <p:sp>
        <p:nvSpPr>
          <p:cNvPr id="2" name="Text Box 1"/>
          <p:cNvSpPr>
            <a:spLocks noGrp="1"/>
          </p:cNvSpPr>
          <p:nvPr>
            <p:ph idx="1"/>
          </p:nvPr>
        </p:nvSpPr>
        <p:spPr/>
        <p:txBody>
          <a:bodyPr/>
          <a:lstStyle/>
          <a:p>
            <a:pPr>
              <a:defRPr/>
            </a:pPr>
            <a:r>
              <a:rPr lang="en-US" dirty="0">
                <a:ea typeface="ＭＳ Ｐゴシック" panose="020B0600070205080204" pitchFamily="34" charset="-128"/>
              </a:rPr>
              <a:t>Culture Wars</a:t>
            </a:r>
            <a:endParaRPr lang="en-US" sz="2400" dirty="0" smtClean="0"/>
          </a:p>
        </p:txBody>
      </p:sp>
    </p:spTree>
    <p:extLst>
      <p:ext uri="{BB962C8B-B14F-4D97-AF65-F5344CB8AC3E}">
        <p14:creationId xmlns:p14="http://schemas.microsoft.com/office/powerpoint/2010/main" val="2643592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2.4—Values as Distorting Lenses </a:t>
            </a:r>
            <a:r>
              <a:rPr lang="en-US" sz="2000" dirty="0">
                <a:ea typeface="ＭＳ Ｐゴシック" panose="020B0600070205080204" pitchFamily="34" charset="-128"/>
              </a:rPr>
              <a:t>(1 of 2)</a:t>
            </a:r>
            <a:endParaRPr lang="en-US" sz="2000" dirty="0"/>
          </a:p>
        </p:txBody>
      </p:sp>
      <p:sp>
        <p:nvSpPr>
          <p:cNvPr id="2" name="Text Box 1"/>
          <p:cNvSpPr>
            <a:spLocks noGrp="1"/>
          </p:cNvSpPr>
          <p:nvPr>
            <p:ph idx="1"/>
          </p:nvPr>
        </p:nvSpPr>
        <p:spPr/>
        <p:txBody>
          <a:bodyPr/>
          <a:lstStyle/>
          <a:p>
            <a:pPr>
              <a:defRPr/>
            </a:pPr>
            <a:r>
              <a:rPr lang="en-US" dirty="0">
                <a:ea typeface="ＭＳ Ｐゴシック" panose="020B0600070205080204" pitchFamily="34" charset="-128"/>
              </a:rPr>
              <a:t>What society </a:t>
            </a:r>
            <a:r>
              <a:rPr lang="en-US" altLang="en-US" dirty="0">
                <a:ea typeface="ＭＳ Ｐゴシック" panose="020B0600070205080204" pitchFamily="34" charset="-128"/>
              </a:rPr>
              <a:t>“</a:t>
            </a:r>
            <a:r>
              <a:rPr lang="en-US" dirty="0">
                <a:ea typeface="ＭＳ Ｐゴシック" panose="020B0600070205080204" pitchFamily="34" charset="-128"/>
              </a:rPr>
              <a:t>ought</a:t>
            </a:r>
            <a:r>
              <a:rPr lang="en-US" altLang="en-US" dirty="0">
                <a:ea typeface="ＭＳ Ｐゴシック" panose="020B0600070205080204" pitchFamily="34" charset="-128"/>
              </a:rPr>
              <a:t>”</a:t>
            </a:r>
            <a:r>
              <a:rPr lang="en-US" dirty="0">
                <a:ea typeface="ＭＳ Ｐゴシック" panose="020B0600070205080204" pitchFamily="34" charset="-128"/>
              </a:rPr>
              <a:t> to be like</a:t>
            </a:r>
            <a:endParaRPr lang="en-US" sz="2400" dirty="0" smtClean="0"/>
          </a:p>
        </p:txBody>
      </p:sp>
    </p:spTree>
    <p:extLst>
      <p:ext uri="{BB962C8B-B14F-4D97-AF65-F5344CB8AC3E}">
        <p14:creationId xmlns:p14="http://schemas.microsoft.com/office/powerpoint/2010/main" val="12239262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2.4—Values as Distorting </a:t>
            </a:r>
            <a:r>
              <a:rPr lang="en-US" dirty="0" smtClean="0">
                <a:ea typeface="ＭＳ Ｐゴシック" panose="020B0600070205080204" pitchFamily="34" charset="-128"/>
              </a:rPr>
              <a:t>Lenses </a:t>
            </a:r>
            <a:r>
              <a:rPr lang="en-US" sz="2000" dirty="0" smtClean="0">
                <a:ea typeface="ＭＳ Ｐゴシック" panose="020B0600070205080204" pitchFamily="34" charset="-128"/>
              </a:rPr>
              <a:t>(2 of 2)</a:t>
            </a:r>
            <a:endParaRPr lang="en-US" sz="2000" dirty="0"/>
          </a:p>
        </p:txBody>
      </p:sp>
      <p:sp>
        <p:nvSpPr>
          <p:cNvPr id="2" name="Text Box 1"/>
          <p:cNvSpPr>
            <a:spLocks noGrp="1"/>
          </p:cNvSpPr>
          <p:nvPr>
            <p:ph idx="1"/>
          </p:nvPr>
        </p:nvSpPr>
        <p:spPr>
          <a:xfrm>
            <a:off x="457200" y="1600200"/>
            <a:ext cx="3657600" cy="4525963"/>
          </a:xfrm>
        </p:spPr>
        <p:txBody>
          <a:bodyPr/>
          <a:lstStyle/>
          <a:p>
            <a:pPr marL="0" indent="0">
              <a:buNone/>
              <a:defRPr/>
            </a:pPr>
            <a:r>
              <a:rPr lang="en-US" sz="1800" dirty="0"/>
              <a:t>Values, both those held by individuals and those that represent a nation or people, can undergo deep shifts. It is difficult for many of us to grasp the pride with which earlier Americans destroyed trees that took thousands of years to grow, are located only on one tiny speck of the globe, and that we today consider part of the nation</a:t>
            </a:r>
            <a:r>
              <a:rPr lang="en-US" altLang="en-US" sz="1800" dirty="0"/>
              <a:t>’</a:t>
            </a:r>
            <a:r>
              <a:rPr lang="en-US" sz="1800" dirty="0"/>
              <a:t>s and world</a:t>
            </a:r>
            <a:r>
              <a:rPr lang="en-US" altLang="en-US" sz="1800" dirty="0"/>
              <a:t>’</a:t>
            </a:r>
            <a:r>
              <a:rPr lang="en-US" sz="1800" dirty="0"/>
              <a:t>s heritage. But this is a value statement, representing current views. The pride expressed on these woodcutters</a:t>
            </a:r>
            <a:r>
              <a:rPr lang="en-US" altLang="en-US" sz="1800" dirty="0"/>
              <a:t>’</a:t>
            </a:r>
            <a:r>
              <a:rPr lang="en-US" sz="1800" dirty="0"/>
              <a:t> faces represents another set of values entirely.</a:t>
            </a:r>
            <a:endParaRPr lang="en-US" sz="1800" dirty="0" smtClean="0"/>
          </a:p>
        </p:txBody>
      </p:sp>
      <p:pic>
        <p:nvPicPr>
          <p:cNvPr id="4" name="Picture 3" descr="A circa late-nineteenth-century black and white photo shows a group of five woodcutters proudly posing around the stump of a redwood tree, about fifteen feet in diameter, they have cut down with saws and axe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0802" y="1828800"/>
            <a:ext cx="4520798" cy="3096378"/>
          </a:xfrm>
          <a:prstGeom prst="rect">
            <a:avLst/>
          </a:prstGeom>
        </p:spPr>
      </p:pic>
    </p:spTree>
    <p:extLst>
      <p:ext uri="{BB962C8B-B14F-4D97-AF65-F5344CB8AC3E}">
        <p14:creationId xmlns:p14="http://schemas.microsoft.com/office/powerpoint/2010/main" val="1785709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2.4—</a:t>
            </a:r>
            <a:r>
              <a:rPr lang="en-US" altLang="en-US" dirty="0">
                <a:ea typeface="ＭＳ Ｐゴシック" panose="020B0600070205080204" pitchFamily="34" charset="-128"/>
              </a:rPr>
              <a:t>“</a:t>
            </a:r>
            <a:r>
              <a:rPr lang="en-US" altLang="ja-JP" dirty="0">
                <a:ea typeface="ＭＳ Ｐゴシック" panose="020B0600070205080204" pitchFamily="34" charset="-128"/>
              </a:rPr>
              <a:t>Ideal</a:t>
            </a:r>
            <a:r>
              <a:rPr lang="en-US" altLang="en-US" dirty="0">
                <a:ea typeface="ＭＳ Ｐゴシック" panose="020B0600070205080204" pitchFamily="34" charset="-128"/>
              </a:rPr>
              <a:t>”</a:t>
            </a:r>
            <a:r>
              <a:rPr lang="en-US" altLang="ja-JP" dirty="0">
                <a:ea typeface="ＭＳ Ｐゴシック" panose="020B0600070205080204" pitchFamily="34" charset="-128"/>
              </a:rPr>
              <a:t> Versus </a:t>
            </a:r>
            <a:r>
              <a:rPr lang="en-US" altLang="en-US" dirty="0">
                <a:ea typeface="ＭＳ Ｐゴシック" panose="020B0600070205080204" pitchFamily="34" charset="-128"/>
              </a:rPr>
              <a:t>“</a:t>
            </a:r>
            <a:r>
              <a:rPr lang="en-US" altLang="ja-JP" dirty="0">
                <a:ea typeface="ＭＳ Ｐゴシック" panose="020B0600070205080204" pitchFamily="34" charset="-128"/>
              </a:rPr>
              <a:t>Real</a:t>
            </a:r>
            <a:r>
              <a:rPr lang="en-US" altLang="en-US" dirty="0">
                <a:ea typeface="ＭＳ Ｐゴシック" panose="020B0600070205080204" pitchFamily="34" charset="-128"/>
              </a:rPr>
              <a:t>”</a:t>
            </a:r>
            <a:r>
              <a:rPr lang="en-US" altLang="ja-JP" dirty="0">
                <a:ea typeface="ＭＳ Ｐゴシック" panose="020B0600070205080204" pitchFamily="34" charset="-128"/>
              </a:rPr>
              <a:t> Culture</a:t>
            </a:r>
            <a:endParaRPr lang="en-US" sz="2000" dirty="0"/>
          </a:p>
        </p:txBody>
      </p:sp>
      <p:sp>
        <p:nvSpPr>
          <p:cNvPr id="2" name="Text Box 1"/>
          <p:cNvSpPr>
            <a:spLocks noGrp="1"/>
          </p:cNvSpPr>
          <p:nvPr>
            <p:ph idx="1"/>
          </p:nvPr>
        </p:nvSpPr>
        <p:spPr/>
        <p:txBody>
          <a:bodyPr/>
          <a:lstStyle/>
          <a:p>
            <a:r>
              <a:rPr lang="en-US" dirty="0">
                <a:ea typeface="ＭＳ Ｐゴシック" panose="020B0600070205080204" pitchFamily="34" charset="-128"/>
              </a:rPr>
              <a:t>Ideal: What a group considers worth aiming for</a:t>
            </a:r>
          </a:p>
          <a:p>
            <a:r>
              <a:rPr lang="en-US" dirty="0">
                <a:ea typeface="ＭＳ Ｐゴシック" panose="020B0600070205080204" pitchFamily="34" charset="-128"/>
              </a:rPr>
              <a:t>Real: What people actually do</a:t>
            </a:r>
            <a:endParaRPr lang="en-US" sz="2400" dirty="0" smtClean="0"/>
          </a:p>
        </p:txBody>
      </p:sp>
    </p:spTree>
    <p:extLst>
      <p:ext uri="{BB962C8B-B14F-4D97-AF65-F5344CB8AC3E}">
        <p14:creationId xmlns:p14="http://schemas.microsoft.com/office/powerpoint/2010/main" val="31775077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2.5 Cultural </a:t>
            </a:r>
            <a:r>
              <a:rPr lang="en-US" dirty="0" smtClean="0">
                <a:ea typeface="ＭＳ Ｐゴシック" panose="020B0600070205080204" pitchFamily="34" charset="-128"/>
              </a:rPr>
              <a:t>Universals </a:t>
            </a:r>
            <a:r>
              <a:rPr lang="en-US" sz="2000" dirty="0" smtClean="0">
                <a:ea typeface="ＭＳ Ｐゴシック" panose="020B0600070205080204" pitchFamily="34" charset="-128"/>
              </a:rPr>
              <a:t>(1 of 2)</a:t>
            </a:r>
            <a:endParaRPr lang="en-US" sz="2000" dirty="0"/>
          </a:p>
        </p:txBody>
      </p:sp>
      <p:sp>
        <p:nvSpPr>
          <p:cNvPr id="2" name="Text Box 1"/>
          <p:cNvSpPr>
            <a:spLocks noGrp="1"/>
          </p:cNvSpPr>
          <p:nvPr>
            <p:ph idx="1"/>
          </p:nvPr>
        </p:nvSpPr>
        <p:spPr/>
        <p:txBody>
          <a:bodyPr/>
          <a:lstStyle/>
          <a:p>
            <a:r>
              <a:rPr lang="en-US" dirty="0">
                <a:ea typeface="ＭＳ Ｐゴシック" panose="020B0600070205080204" pitchFamily="34" charset="-128"/>
              </a:rPr>
              <a:t>Some Activities are Universal − Courtship, Marriage, Funerals, Games</a:t>
            </a:r>
          </a:p>
          <a:p>
            <a:r>
              <a:rPr lang="en-US" dirty="0">
                <a:ea typeface="ＭＳ Ｐゴシック" panose="020B0600070205080204" pitchFamily="34" charset="-128"/>
              </a:rPr>
              <a:t>Present in all cultures, but the specific customs differ from one group to another</a:t>
            </a:r>
          </a:p>
          <a:p>
            <a:pPr lvl="1"/>
            <a:r>
              <a:rPr lang="en-US" dirty="0"/>
              <a:t>What are some examples of activities that you think might differ from culture to culture? </a:t>
            </a:r>
          </a:p>
          <a:p>
            <a:pPr lvl="1"/>
            <a:r>
              <a:rPr lang="en-US" dirty="0"/>
              <a:t>What activities might be the same?</a:t>
            </a:r>
            <a:endParaRPr lang="en-US" sz="2400" dirty="0" smtClean="0"/>
          </a:p>
        </p:txBody>
      </p:sp>
    </p:spTree>
    <p:extLst>
      <p:ext uri="{BB962C8B-B14F-4D97-AF65-F5344CB8AC3E}">
        <p14:creationId xmlns:p14="http://schemas.microsoft.com/office/powerpoint/2010/main" val="38617670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2.5 Cultural </a:t>
            </a:r>
            <a:r>
              <a:rPr lang="en-US" dirty="0" smtClean="0">
                <a:ea typeface="ＭＳ Ｐゴシック" panose="020B0600070205080204" pitchFamily="34" charset="-128"/>
              </a:rPr>
              <a:t>Universals </a:t>
            </a:r>
            <a:r>
              <a:rPr lang="en-US" sz="2000" dirty="0" smtClean="0">
                <a:ea typeface="ＭＳ Ｐゴシック" panose="020B0600070205080204" pitchFamily="34" charset="-128"/>
              </a:rPr>
              <a:t>(2 of 2)</a:t>
            </a:r>
            <a:endParaRPr lang="en-US" sz="2000" dirty="0"/>
          </a:p>
        </p:txBody>
      </p:sp>
      <p:sp>
        <p:nvSpPr>
          <p:cNvPr id="2" name="Text Box 1"/>
          <p:cNvSpPr>
            <a:spLocks noGrp="1"/>
          </p:cNvSpPr>
          <p:nvPr>
            <p:ph idx="1"/>
          </p:nvPr>
        </p:nvSpPr>
        <p:spPr>
          <a:xfrm>
            <a:off x="457200" y="1600200"/>
            <a:ext cx="4114800" cy="4525963"/>
          </a:xfrm>
        </p:spPr>
        <p:txBody>
          <a:bodyPr/>
          <a:lstStyle/>
          <a:p>
            <a:pPr marL="0" indent="0">
              <a:buNone/>
            </a:pPr>
            <a:r>
              <a:rPr lang="en-US" dirty="0"/>
              <a:t>Unlike this beautiful ant, we humans are not controlled by instincts. Sociobiologists, though, are exploring the extent to which genes influence our behavior.</a:t>
            </a:r>
          </a:p>
        </p:txBody>
      </p:sp>
      <p:pic>
        <p:nvPicPr>
          <p:cNvPr id="4" name="Picture 3" descr="A photo shows colorful markings on an an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0" y="1524000"/>
            <a:ext cx="3656584" cy="4495800"/>
          </a:xfrm>
          <a:prstGeom prst="rect">
            <a:avLst/>
          </a:prstGeom>
        </p:spPr>
      </p:pic>
    </p:spTree>
    <p:extLst>
      <p:ext uri="{BB962C8B-B14F-4D97-AF65-F5344CB8AC3E}">
        <p14:creationId xmlns:p14="http://schemas.microsoft.com/office/powerpoint/2010/main" val="8879774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2.6 Technology in the Global Village</a:t>
            </a:r>
            <a:endParaRPr lang="en-US" sz="2000" dirty="0"/>
          </a:p>
        </p:txBody>
      </p:sp>
      <p:sp>
        <p:nvSpPr>
          <p:cNvPr id="2" name="Text Box 1"/>
          <p:cNvSpPr>
            <a:spLocks noGrp="1"/>
          </p:cNvSpPr>
          <p:nvPr>
            <p:ph idx="1"/>
          </p:nvPr>
        </p:nvSpPr>
        <p:spPr/>
        <p:txBody>
          <a:bodyPr/>
          <a:lstStyle/>
          <a:p>
            <a:r>
              <a:rPr lang="en-US" dirty="0">
                <a:ea typeface="ＭＳ Ｐゴシック" panose="020B0600070205080204" pitchFamily="34" charset="-128"/>
              </a:rPr>
              <a:t>The New Technology</a:t>
            </a:r>
          </a:p>
          <a:p>
            <a:r>
              <a:rPr lang="en-US" dirty="0">
                <a:ea typeface="ＭＳ Ｐゴシック" panose="020B0600070205080204" pitchFamily="34" charset="-128"/>
              </a:rPr>
              <a:t>Cultural Lag and Cultural Change</a:t>
            </a:r>
          </a:p>
          <a:p>
            <a:r>
              <a:rPr lang="en-US" dirty="0">
                <a:ea typeface="ＭＳ Ｐゴシック" panose="020B0600070205080204" pitchFamily="34" charset="-128"/>
              </a:rPr>
              <a:t>Technology and Cultural Leveling</a:t>
            </a:r>
            <a:endParaRPr lang="en-US" sz="2400" dirty="0" smtClean="0"/>
          </a:p>
        </p:txBody>
      </p:sp>
    </p:spTree>
    <p:extLst>
      <p:ext uri="{BB962C8B-B14F-4D97-AF65-F5344CB8AC3E}">
        <p14:creationId xmlns:p14="http://schemas.microsoft.com/office/powerpoint/2010/main" val="3777188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2.6—The New </a:t>
            </a:r>
            <a:r>
              <a:rPr lang="en-US" dirty="0" smtClean="0">
                <a:ea typeface="ＭＳ Ｐゴシック" panose="020B0600070205080204" pitchFamily="34" charset="-128"/>
              </a:rPr>
              <a:t>Technology </a:t>
            </a:r>
            <a:r>
              <a:rPr lang="en-US" sz="2000" dirty="0" smtClean="0">
                <a:ea typeface="ＭＳ Ｐゴシック" panose="020B0600070205080204" pitchFamily="34" charset="-128"/>
              </a:rPr>
              <a:t>(1 of 2)</a:t>
            </a:r>
            <a:endParaRPr lang="en-US" sz="2000" dirty="0"/>
          </a:p>
        </p:txBody>
      </p:sp>
      <p:sp>
        <p:nvSpPr>
          <p:cNvPr id="2" name="Text Box 1"/>
          <p:cNvSpPr>
            <a:spLocks noGrp="1"/>
          </p:cNvSpPr>
          <p:nvPr>
            <p:ph idx="1"/>
          </p:nvPr>
        </p:nvSpPr>
        <p:spPr/>
        <p:txBody>
          <a:bodyPr/>
          <a:lstStyle/>
          <a:p>
            <a:r>
              <a:rPr lang="en-US" dirty="0">
                <a:ea typeface="ＭＳ Ｐゴシック" panose="020B0600070205080204" pitchFamily="34" charset="-128"/>
              </a:rPr>
              <a:t>Technology</a:t>
            </a:r>
          </a:p>
          <a:p>
            <a:r>
              <a:rPr lang="en-US" dirty="0">
                <a:ea typeface="ＭＳ Ｐゴシック" panose="020B0600070205080204" pitchFamily="34" charset="-128"/>
              </a:rPr>
              <a:t>New Technology</a:t>
            </a:r>
            <a:endParaRPr lang="en-US" sz="2400" dirty="0" smtClean="0"/>
          </a:p>
        </p:txBody>
      </p:sp>
    </p:spTree>
    <p:extLst>
      <p:ext uri="{BB962C8B-B14F-4D97-AF65-F5344CB8AC3E}">
        <p14:creationId xmlns:p14="http://schemas.microsoft.com/office/powerpoint/2010/main" val="15818940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2.6—The New </a:t>
            </a:r>
            <a:r>
              <a:rPr lang="en-US" dirty="0" smtClean="0">
                <a:ea typeface="ＭＳ Ｐゴシック" panose="020B0600070205080204" pitchFamily="34" charset="-128"/>
              </a:rPr>
              <a:t>Technology </a:t>
            </a:r>
            <a:r>
              <a:rPr lang="en-US" sz="2000" dirty="0" smtClean="0">
                <a:ea typeface="ＭＳ Ｐゴシック" panose="020B0600070205080204" pitchFamily="34" charset="-128"/>
              </a:rPr>
              <a:t>(2 of 2)</a:t>
            </a:r>
            <a:endParaRPr lang="en-US" sz="2000" dirty="0"/>
          </a:p>
        </p:txBody>
      </p:sp>
      <p:sp>
        <p:nvSpPr>
          <p:cNvPr id="2" name="Text Box 1"/>
          <p:cNvSpPr>
            <a:spLocks noGrp="1"/>
          </p:cNvSpPr>
          <p:nvPr>
            <p:ph idx="1"/>
          </p:nvPr>
        </p:nvSpPr>
        <p:spPr>
          <a:xfrm>
            <a:off x="457200" y="1600200"/>
            <a:ext cx="3962400" cy="4525963"/>
          </a:xfrm>
        </p:spPr>
        <p:txBody>
          <a:bodyPr/>
          <a:lstStyle/>
          <a:p>
            <a:pPr marL="0" indent="0">
              <a:buNone/>
            </a:pPr>
            <a:r>
              <a:rPr lang="en-IN" sz="2400" dirty="0"/>
              <a:t>Language is the basis of human culture. Our new </a:t>
            </a:r>
            <a:r>
              <a:rPr lang="en-IN" sz="2400" dirty="0" smtClean="0"/>
              <a:t>technology makes </a:t>
            </a:r>
            <a:r>
              <a:rPr lang="en-IN" sz="2400" dirty="0"/>
              <a:t>it easy to talk with people across the globe, </a:t>
            </a:r>
            <a:r>
              <a:rPr lang="en-IN" sz="2400" dirty="0" smtClean="0"/>
              <a:t>something new </a:t>
            </a:r>
            <a:r>
              <a:rPr lang="en-IN" sz="2400" dirty="0"/>
              <a:t>in human history. This development is changing </a:t>
            </a:r>
            <a:r>
              <a:rPr lang="en-IN" sz="2400" dirty="0" smtClean="0"/>
              <a:t>cultures. Shown </a:t>
            </a:r>
            <a:r>
              <a:rPr lang="en-IN" sz="2400" dirty="0"/>
              <a:t>here is a Kayapo Indian talking on his cell phone at </a:t>
            </a:r>
            <a:r>
              <a:rPr lang="en-IN" sz="2400" dirty="0" smtClean="0"/>
              <a:t>the National </a:t>
            </a:r>
            <a:r>
              <a:rPr lang="en-IN" sz="2400" dirty="0"/>
              <a:t>Indigenous Mobilization conference in Brazil.</a:t>
            </a:r>
            <a:endParaRPr lang="en-US" sz="2400" dirty="0" smtClean="0"/>
          </a:p>
        </p:txBody>
      </p:sp>
      <p:pic>
        <p:nvPicPr>
          <p:cNvPr id="4" name="Picture 3" descr="A photo shows a Kayapo man dressed in traditional attire holding a cell phon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1815952"/>
            <a:ext cx="4400666" cy="2908448"/>
          </a:xfrm>
          <a:prstGeom prst="rect">
            <a:avLst/>
          </a:prstGeom>
        </p:spPr>
      </p:pic>
    </p:spTree>
    <p:extLst>
      <p:ext uri="{BB962C8B-B14F-4D97-AF65-F5344CB8AC3E}">
        <p14:creationId xmlns:p14="http://schemas.microsoft.com/office/powerpoint/2010/main" val="38348550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2.6—Cultural Lag and Cultural </a:t>
            </a:r>
            <a:r>
              <a:rPr lang="en-US" dirty="0" smtClean="0">
                <a:ea typeface="ＭＳ Ｐゴシック" panose="020B0600070205080204" pitchFamily="34" charset="-128"/>
              </a:rPr>
              <a:t>Change </a:t>
            </a:r>
            <a:r>
              <a:rPr lang="en-US" sz="2000" dirty="0" smtClean="0">
                <a:ea typeface="ＭＳ Ｐゴシック" panose="020B0600070205080204" pitchFamily="34" charset="-128"/>
              </a:rPr>
              <a:t>(1 of 2)</a:t>
            </a:r>
            <a:endParaRPr lang="en-US" sz="2000" dirty="0"/>
          </a:p>
        </p:txBody>
      </p:sp>
      <p:sp>
        <p:nvSpPr>
          <p:cNvPr id="2" name="Text Box 1"/>
          <p:cNvSpPr>
            <a:spLocks noGrp="1"/>
          </p:cNvSpPr>
          <p:nvPr>
            <p:ph idx="1"/>
          </p:nvPr>
        </p:nvSpPr>
        <p:spPr/>
        <p:txBody>
          <a:bodyPr/>
          <a:lstStyle/>
          <a:p>
            <a:r>
              <a:rPr lang="en-US" dirty="0">
                <a:ea typeface="ＭＳ Ｐゴシック" panose="020B0600070205080204" pitchFamily="34" charset="-128"/>
              </a:rPr>
              <a:t>Cultural Lag</a:t>
            </a:r>
          </a:p>
          <a:p>
            <a:r>
              <a:rPr lang="en-US" dirty="0">
                <a:ea typeface="ＭＳ Ｐゴシック" panose="020B0600070205080204" pitchFamily="34" charset="-128"/>
              </a:rPr>
              <a:t>Cultural Change</a:t>
            </a:r>
            <a:endParaRPr lang="en-US" sz="2400" dirty="0" smtClean="0"/>
          </a:p>
        </p:txBody>
      </p:sp>
    </p:spTree>
    <p:extLst>
      <p:ext uri="{BB962C8B-B14F-4D97-AF65-F5344CB8AC3E}">
        <p14:creationId xmlns:p14="http://schemas.microsoft.com/office/powerpoint/2010/main" val="4935049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2.6—Cultural Lag and Cultural </a:t>
            </a:r>
            <a:r>
              <a:rPr lang="en-US" dirty="0" smtClean="0">
                <a:ea typeface="ＭＳ Ｐゴシック" panose="020B0600070205080204" pitchFamily="34" charset="-128"/>
              </a:rPr>
              <a:t>Change </a:t>
            </a:r>
            <a:r>
              <a:rPr lang="en-US" sz="2000" dirty="0" smtClean="0">
                <a:ea typeface="ＭＳ Ｐゴシック" panose="020B0600070205080204" pitchFamily="34" charset="-128"/>
              </a:rPr>
              <a:t>(2 of 2)</a:t>
            </a:r>
            <a:endParaRPr lang="en-US" sz="2000" dirty="0"/>
          </a:p>
        </p:txBody>
      </p:sp>
      <p:sp>
        <p:nvSpPr>
          <p:cNvPr id="2" name="Text Box 1"/>
          <p:cNvSpPr>
            <a:spLocks noGrp="1"/>
          </p:cNvSpPr>
          <p:nvPr>
            <p:ph idx="1"/>
          </p:nvPr>
        </p:nvSpPr>
        <p:spPr>
          <a:xfrm>
            <a:off x="457200" y="1600200"/>
            <a:ext cx="3810000" cy="4525963"/>
          </a:xfrm>
        </p:spPr>
        <p:txBody>
          <a:bodyPr/>
          <a:lstStyle/>
          <a:p>
            <a:pPr marL="0" indent="0">
              <a:buNone/>
            </a:pPr>
            <a:r>
              <a:rPr lang="en-US" dirty="0"/>
              <a:t>Technological advances are now so rapid that there can be cultural gaps between generations</a:t>
            </a:r>
            <a:r>
              <a:rPr lang="en-US" dirty="0" smtClean="0"/>
              <a:t>.</a:t>
            </a:r>
            <a:endParaRPr lang="en-US" dirty="0"/>
          </a:p>
        </p:txBody>
      </p:sp>
      <p:pic>
        <p:nvPicPr>
          <p:cNvPr id="4" name="Picture 3" descr="A one-panel cartoon shows a teacher handing a book to a young student and saying, “Just think of it as if you’re reading a long text-messag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1807486"/>
            <a:ext cx="4159288" cy="4111390"/>
          </a:xfrm>
          <a:prstGeom prst="rect">
            <a:avLst/>
          </a:prstGeom>
        </p:spPr>
      </p:pic>
    </p:spTree>
    <p:extLst>
      <p:ext uri="{BB962C8B-B14F-4D97-AF65-F5344CB8AC3E}">
        <p14:creationId xmlns:p14="http://schemas.microsoft.com/office/powerpoint/2010/main" val="27228045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2.6—Technology and Cultural </a:t>
            </a:r>
            <a:r>
              <a:rPr lang="en-US" dirty="0" smtClean="0">
                <a:ea typeface="ＭＳ Ｐゴシック" panose="020B0600070205080204" pitchFamily="34" charset="-128"/>
              </a:rPr>
              <a:t>Leveling </a:t>
            </a:r>
            <a:r>
              <a:rPr lang="en-US" sz="2000" dirty="0" smtClean="0">
                <a:ea typeface="ＭＳ Ｐゴシック" panose="020B0600070205080204" pitchFamily="34" charset="-128"/>
              </a:rPr>
              <a:t>(1 of 2)</a:t>
            </a:r>
            <a:endParaRPr lang="en-US" sz="2000" dirty="0"/>
          </a:p>
        </p:txBody>
      </p:sp>
      <p:sp>
        <p:nvSpPr>
          <p:cNvPr id="2" name="Text Box 1"/>
          <p:cNvSpPr>
            <a:spLocks noGrp="1"/>
          </p:cNvSpPr>
          <p:nvPr>
            <p:ph idx="1"/>
          </p:nvPr>
        </p:nvSpPr>
        <p:spPr/>
        <p:txBody>
          <a:bodyPr/>
          <a:lstStyle/>
          <a:p>
            <a:r>
              <a:rPr lang="en-US" dirty="0">
                <a:ea typeface="ＭＳ Ｐゴシック" panose="020B0600070205080204" pitchFamily="34" charset="-128"/>
              </a:rPr>
              <a:t>Cultural Leveling</a:t>
            </a:r>
            <a:endParaRPr lang="en-US" sz="2400" dirty="0" smtClean="0"/>
          </a:p>
        </p:txBody>
      </p:sp>
    </p:spTree>
    <p:extLst>
      <p:ext uri="{BB962C8B-B14F-4D97-AF65-F5344CB8AC3E}">
        <p14:creationId xmlns:p14="http://schemas.microsoft.com/office/powerpoint/2010/main" val="12592235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ea typeface="ＭＳ Ｐゴシック" panose="020B0600070205080204" pitchFamily="34" charset="-128"/>
              </a:rPr>
              <a:t>LO 2.6—Technology and Cultural </a:t>
            </a:r>
            <a:r>
              <a:rPr lang="en-US" dirty="0" smtClean="0">
                <a:ea typeface="ＭＳ Ｐゴシック" panose="020B0600070205080204" pitchFamily="34" charset="-128"/>
              </a:rPr>
              <a:t>Leveling </a:t>
            </a:r>
            <a:r>
              <a:rPr lang="en-US" sz="2000" dirty="0" smtClean="0">
                <a:ea typeface="ＭＳ Ｐゴシック" panose="020B0600070205080204" pitchFamily="34" charset="-128"/>
              </a:rPr>
              <a:t>(2 of 2)</a:t>
            </a:r>
            <a:endParaRPr lang="en-US" sz="2000" dirty="0"/>
          </a:p>
        </p:txBody>
      </p:sp>
      <p:sp>
        <p:nvSpPr>
          <p:cNvPr id="2" name="Text Box 1"/>
          <p:cNvSpPr>
            <a:spLocks noGrp="1"/>
          </p:cNvSpPr>
          <p:nvPr>
            <p:ph idx="1"/>
          </p:nvPr>
        </p:nvSpPr>
        <p:spPr>
          <a:xfrm>
            <a:off x="457200" y="1600200"/>
            <a:ext cx="3429000" cy="4525963"/>
          </a:xfrm>
        </p:spPr>
        <p:txBody>
          <a:bodyPr/>
          <a:lstStyle/>
          <a:p>
            <a:pPr marL="0" indent="0">
              <a:buNone/>
            </a:pPr>
            <a:r>
              <a:rPr lang="en-US" sz="2200" dirty="0"/>
              <a:t>Cultural leveling is occurring rapidly, with some strange twists. These men from an Amazon tribe, who have just come back from a week hunting in the jungle, are wearing traditional headdress and using traditional weapons, but you can easily spot something else that is jarringly out of place.</a:t>
            </a:r>
            <a:endParaRPr lang="en-US" sz="2200" dirty="0" smtClean="0"/>
          </a:p>
        </p:txBody>
      </p:sp>
      <p:pic>
        <p:nvPicPr>
          <p:cNvPr id="4" name="Picture 3" descr="A photo shows a group of men on a boat wearing feathered headdresses and holding spears, while wearing modern denim trousers and Bermuda shorts; one of the men wears eyeglasses and another man a watch."/>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1129" y="1704534"/>
            <a:ext cx="4709168" cy="3050346"/>
          </a:xfrm>
          <a:prstGeom prst="rect">
            <a:avLst/>
          </a:prstGeom>
        </p:spPr>
      </p:pic>
    </p:spTree>
    <p:extLst>
      <p:ext uri="{BB962C8B-B14F-4D97-AF65-F5344CB8AC3E}">
        <p14:creationId xmlns:p14="http://schemas.microsoft.com/office/powerpoint/2010/main" val="9877214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508 Lecture">
  <a:themeElements>
    <a:clrScheme name="Office">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3966</TotalTime>
  <Words>1964</Words>
  <Application>Microsoft Office PowerPoint</Application>
  <PresentationFormat>On-screen Show (4:3)</PresentationFormat>
  <Paragraphs>176</Paragraphs>
  <Slides>54</Slides>
  <Notes>1</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508 Lecture</vt:lpstr>
      <vt:lpstr>Essentials of Sociology: A Down-To-Earth Approach</vt:lpstr>
      <vt:lpstr>Learning Objectives (1 of 3)</vt:lpstr>
      <vt:lpstr>Learning Objectives (2 of 2)</vt:lpstr>
      <vt:lpstr>Learning Objectives (3 of 3)</vt:lpstr>
      <vt:lpstr>LO 2.1 What Is Culture?</vt:lpstr>
      <vt:lpstr>LO 2.1—Culture and Taken-for-Granted Orientations to Life (1 of 2)</vt:lpstr>
      <vt:lpstr>LO 2.1—Culture and Taken-for-Granted Orientations to Life (2 of 2)</vt:lpstr>
      <vt:lpstr>LO 2.1—Practicing Cultural Relativism (1 of 4)</vt:lpstr>
      <vt:lpstr>LO 2.1—Practicing Cultural Relativism (2 of 4)</vt:lpstr>
      <vt:lpstr>LO 2.1—Practicing Cultural Relativism (3 of 4)</vt:lpstr>
      <vt:lpstr>LO 2.1—Practicing Cultural Relativism (4 of 4)</vt:lpstr>
      <vt:lpstr>LO 2.2 Components of Symbolic Culture</vt:lpstr>
      <vt:lpstr>LO 2.2—Gestures (1 of 2)</vt:lpstr>
      <vt:lpstr>Figure 2.1 Gestures to Indicate Height, Southern Mexico</vt:lpstr>
      <vt:lpstr>LO 2.2—Gestures (2 of 2)</vt:lpstr>
      <vt:lpstr>LO 2.2—Language (1 of 2)</vt:lpstr>
      <vt:lpstr>LO 2.2—Language (2 of 2)</vt:lpstr>
      <vt:lpstr>LO 2.2—Language and Perception: The Sapir-Whorf Hypothesis</vt:lpstr>
      <vt:lpstr>LO 2.2—Values, Norms, and Sanctions (1 of 3)</vt:lpstr>
      <vt:lpstr>LO 2.2—Values, Norms, and Sanctions (2 of 3)</vt:lpstr>
      <vt:lpstr>LO 2.2—Values, Norms, and Sanctions (3 of 3)</vt:lpstr>
      <vt:lpstr>LO 2.2—Folkways, Mores, and Taboos (1 of 2)</vt:lpstr>
      <vt:lpstr>LO 2.2—Folkways, Mores, and Taboos (2 of 2)</vt:lpstr>
      <vt:lpstr>LO 2.3 Many Cultural Worlds</vt:lpstr>
      <vt:lpstr>LO 2.3—Subcultures (1 of 9)</vt:lpstr>
      <vt:lpstr>LO 2.3—Subcultures (2 of 9)</vt:lpstr>
      <vt:lpstr>LO 2.3—Subcultures (3 of 9)</vt:lpstr>
      <vt:lpstr>LO 2.3—Subcultures (4 of 9)</vt:lpstr>
      <vt:lpstr>LO 2.3—Subcultures (5 of 9)</vt:lpstr>
      <vt:lpstr>LO 2.3—Subcultures (6 of 9)</vt:lpstr>
      <vt:lpstr>LO 2.3—Subcultures (7 of 9)</vt:lpstr>
      <vt:lpstr>LO 2.3—Subcultures (8 of 9)</vt:lpstr>
      <vt:lpstr>LO 2.3—Subcultures (9 of 9)</vt:lpstr>
      <vt:lpstr>LO 2.3—Countercultures</vt:lpstr>
      <vt:lpstr>LO 2.4 Values in U.S. Society</vt:lpstr>
      <vt:lpstr>LO 2.4—An Overview of U.S. Values (1 of 2)</vt:lpstr>
      <vt:lpstr>LO 2.4—An Overview of U.S. Values (2 of 2)</vt:lpstr>
      <vt:lpstr>LO 2.4—Value Clusters</vt:lpstr>
      <vt:lpstr>LO 2.4—Value Contradictions</vt:lpstr>
      <vt:lpstr>LO 2.4—An Emerging Value Cluster (1 of 2)</vt:lpstr>
      <vt:lpstr>LO 2.4—An Emerging Value Cluster (2 of 2)</vt:lpstr>
      <vt:lpstr>LO 2.4—When Values Clash</vt:lpstr>
      <vt:lpstr>LO 2.4—Values as Distorting Lenses (1 of 2)</vt:lpstr>
      <vt:lpstr>LO 2.4—Values as Distorting Lenses (2 of 2)</vt:lpstr>
      <vt:lpstr>LO 2.4—“Ideal” Versus “Real” Culture</vt:lpstr>
      <vt:lpstr>LO 2.5 Cultural Universals (1 of 2)</vt:lpstr>
      <vt:lpstr>LO 2.5 Cultural Universals (2 of 2)</vt:lpstr>
      <vt:lpstr>LO 2.6 Technology in the Global Village</vt:lpstr>
      <vt:lpstr>LO 2.6—The New Technology (1 of 2)</vt:lpstr>
      <vt:lpstr>LO 2.6—The New Technology (2 of 2)</vt:lpstr>
      <vt:lpstr>LO 2.6—Cultural Lag and Cultural Change (1 of 2)</vt:lpstr>
      <vt:lpstr>LO 2.6—Cultural Lag and Cultural Change (2 of 2)</vt:lpstr>
      <vt:lpstr>LO 2.6—Technology and Cultural Leveling (1 of 2)</vt:lpstr>
      <vt:lpstr>LO 2.6—Technology and Cultural Leveling (2 of 2)</vt:lpstr>
    </vt:vector>
  </TitlesOfParts>
  <Company>echosvoice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 Compliant Lecture PowerPoint</dc:title>
  <dc:subject>Introduction to Psychology</dc:subject>
  <dc:creator>Echo Swinford</dc:creator>
  <cp:lastModifiedBy>Kathryn Dennick-Brecht</cp:lastModifiedBy>
  <cp:revision>226</cp:revision>
  <dcterms:created xsi:type="dcterms:W3CDTF">2014-07-14T20:04:21Z</dcterms:created>
  <dcterms:modified xsi:type="dcterms:W3CDTF">2016-10-27T14:57:23Z</dcterms:modified>
</cp:coreProperties>
</file>