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68" r:id="rId4"/>
    <p:sldId id="271" r:id="rId5"/>
    <p:sldId id="258" r:id="rId6"/>
    <p:sldId id="257" r:id="rId7"/>
    <p:sldId id="260" r:id="rId8"/>
    <p:sldId id="259" r:id="rId9"/>
    <p:sldId id="264" r:id="rId10"/>
    <p:sldId id="267" r:id="rId11"/>
    <p:sldId id="265" r:id="rId12"/>
    <p:sldId id="272" r:id="rId13"/>
    <p:sldId id="266" r:id="rId14"/>
    <p:sldId id="273" r:id="rId15"/>
    <p:sldId id="26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42" y="11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6C5587-5262-4124-846C-F564944A62EB}" type="datetimeFigureOut">
              <a:rPr lang="en-US" smtClean="0"/>
              <a:t>12/31/2017</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38B5223C-D154-426D-8A73-74D994E1B952}"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99885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C5587-5262-4124-846C-F564944A62E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5223C-D154-426D-8A73-74D994E1B952}"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610853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06C5587-5262-4124-846C-F564944A62E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5223C-D154-426D-8A73-74D994E1B952}"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8282009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6C5587-5262-4124-846C-F564944A62EB}"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5223C-D154-426D-8A73-74D994E1B952}"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78996660"/>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6C5587-5262-4124-846C-F564944A62EB}" type="datetimeFigureOut">
              <a:rPr lang="en-US" smtClean="0"/>
              <a:t>12/31/2017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B5223C-D154-426D-8A73-74D994E1B952}"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2611891"/>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6C5587-5262-4124-846C-F564944A62EB}" type="datetimeFigureOut">
              <a:rPr lang="en-US" smtClean="0"/>
              <a:t>12/31/2017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B5223C-D154-426D-8A73-74D994E1B952}"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5074429"/>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C5587-5262-4124-846C-F564944A62EB}" type="datetimeFigureOut">
              <a:rPr lang="en-US" smtClean="0"/>
              <a:t>12/31/2017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B5223C-D154-426D-8A73-74D994E1B952}" type="slidenum">
              <a:rPr lang="en-US" smtClean="0"/>
              <a:t>‹#›</a:t>
            </a:fld>
            <a:endParaRPr lang="en-US"/>
          </a:p>
        </p:txBody>
      </p:sp>
    </p:spTree>
    <p:extLst>
      <p:ext uri="{BB962C8B-B14F-4D97-AF65-F5344CB8AC3E}">
        <p14:creationId xmlns:p14="http://schemas.microsoft.com/office/powerpoint/2010/main" val="251395022"/>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6C5587-5262-4124-846C-F564944A62EB}" type="datetimeFigureOut">
              <a:rPr lang="en-US" smtClean="0"/>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B5223C-D154-426D-8A73-74D994E1B952}"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1376477"/>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06C5587-5262-4124-846C-F564944A62EB}" type="datetimeFigureOut">
              <a:rPr lang="en-US" smtClean="0"/>
              <a:t>12/31/2017</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38B5223C-D154-426D-8A73-74D994E1B952}"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7101565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C5587-5262-4124-846C-F564944A62E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5223C-D154-426D-8A73-74D994E1B952}"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289998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C5587-5262-4124-846C-F564944A62EB}" type="datetimeFigureOut">
              <a:rPr lang="en-US" smtClean="0"/>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B5223C-D154-426D-8A73-74D994E1B952}"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66416909"/>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6C5587-5262-4124-846C-F564944A62EB}" type="datetimeFigureOut">
              <a:rPr lang="en-US" smtClean="0"/>
              <a:t>12/31/2017</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38B5223C-D154-426D-8A73-74D994E1B952}"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531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8.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96B99-06F5-4FE4-8DD0-C535D9ACC9FB}"/>
              </a:ext>
            </a:extLst>
          </p:cNvPr>
          <p:cNvSpPr>
            <a:spLocks noGrp="1"/>
          </p:cNvSpPr>
          <p:nvPr>
            <p:ph type="ctrTitle"/>
          </p:nvPr>
        </p:nvSpPr>
        <p:spPr>
          <a:xfrm>
            <a:off x="2417779" y="587829"/>
            <a:ext cx="8637073" cy="1743529"/>
          </a:xfrm>
        </p:spPr>
        <p:txBody>
          <a:bodyPr>
            <a:normAutofit/>
          </a:bodyPr>
          <a:lstStyle/>
          <a:p>
            <a:pPr algn="ctr"/>
            <a:r>
              <a:rPr lang="en-US" cap="none" dirty="0"/>
              <a:t>History Final Project</a:t>
            </a:r>
            <a:br>
              <a:rPr lang="en-US" cap="none" dirty="0"/>
            </a:br>
            <a:r>
              <a:rPr lang="en-US" sz="4400" cap="none" dirty="0"/>
              <a:t>Hitler</a:t>
            </a:r>
            <a:endParaRPr lang="en-US" cap="none" dirty="0"/>
          </a:p>
        </p:txBody>
      </p:sp>
      <p:sp>
        <p:nvSpPr>
          <p:cNvPr id="3" name="Subtitle 2">
            <a:extLst>
              <a:ext uri="{FF2B5EF4-FFF2-40B4-BE49-F238E27FC236}">
                <a16:creationId xmlns:a16="http://schemas.microsoft.com/office/drawing/2014/main" id="{E504E5BD-15A6-4936-B4A6-DF589A8F344E}"/>
              </a:ext>
            </a:extLst>
          </p:cNvPr>
          <p:cNvSpPr>
            <a:spLocks noGrp="1"/>
          </p:cNvSpPr>
          <p:nvPr>
            <p:ph type="subTitle" idx="1"/>
          </p:nvPr>
        </p:nvSpPr>
        <p:spPr>
          <a:xfrm>
            <a:off x="2417779" y="3857775"/>
            <a:ext cx="8637072" cy="2216453"/>
          </a:xfrm>
        </p:spPr>
        <p:txBody>
          <a:bodyPr>
            <a:normAutofit/>
          </a:bodyPr>
          <a:lstStyle/>
          <a:p>
            <a:pPr algn="ctr"/>
            <a:r>
              <a:rPr lang="en-US" sz="2000" i="1" cap="none" dirty="0">
                <a:effectLst>
                  <a:outerShdw blurRad="38100" dist="38100" dir="2700000" algn="tl">
                    <a:srgbClr val="000000">
                      <a:alpha val="43137"/>
                    </a:srgbClr>
                  </a:outerShdw>
                </a:effectLst>
              </a:rPr>
              <a:t>History of World Civilization (1815 to Present) </a:t>
            </a:r>
          </a:p>
          <a:p>
            <a:pPr algn="ctr"/>
            <a:r>
              <a:rPr lang="en-US" sz="2000" i="1" cap="none" dirty="0">
                <a:effectLst>
                  <a:outerShdw blurRad="38100" dist="38100" dir="2700000" algn="tl">
                    <a:srgbClr val="000000">
                      <a:alpha val="43137"/>
                    </a:srgbClr>
                  </a:outerShdw>
                </a:effectLst>
              </a:rPr>
              <a:t>Student Name</a:t>
            </a:r>
          </a:p>
          <a:p>
            <a:pPr algn="ctr"/>
            <a:r>
              <a:rPr lang="en-US" sz="2000" i="1" cap="none" dirty="0">
                <a:effectLst>
                  <a:outerShdw blurRad="38100" dist="38100" dir="2700000" algn="tl">
                    <a:srgbClr val="000000">
                      <a:alpha val="43137"/>
                    </a:srgbClr>
                  </a:outerShdw>
                </a:effectLst>
              </a:rPr>
              <a:t>Florida SouthWestern State College</a:t>
            </a:r>
          </a:p>
          <a:p>
            <a:pPr algn="ctr"/>
            <a:r>
              <a:rPr lang="en-US" sz="2000" i="1" cap="none" dirty="0">
                <a:effectLst>
                  <a:outerShdw blurRad="38100" dist="38100" dir="2700000" algn="tl">
                    <a:srgbClr val="000000">
                      <a:alpha val="43137"/>
                    </a:srgbClr>
                  </a:outerShdw>
                </a:effectLst>
              </a:rPr>
              <a:t>Date</a:t>
            </a:r>
          </a:p>
        </p:txBody>
      </p:sp>
      <p:pic>
        <p:nvPicPr>
          <p:cNvPr id="7" name="Picture 6">
            <a:extLst>
              <a:ext uri="{FF2B5EF4-FFF2-40B4-BE49-F238E27FC236}">
                <a16:creationId xmlns:a16="http://schemas.microsoft.com/office/drawing/2014/main" id="{D132337B-FCB0-490E-89CD-7BAA13649F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53900"/>
            <a:ext cx="4719079" cy="3824202"/>
          </a:xfrm>
          <a:prstGeom prst="rect">
            <a:avLst/>
          </a:prstGeom>
        </p:spPr>
      </p:pic>
    </p:spTree>
    <p:extLst>
      <p:ext uri="{BB962C8B-B14F-4D97-AF65-F5344CB8AC3E}">
        <p14:creationId xmlns:p14="http://schemas.microsoft.com/office/powerpoint/2010/main" val="3735271744"/>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511A6-D627-407D-B16B-D70364E1F34B}"/>
              </a:ext>
            </a:extLst>
          </p:cNvPr>
          <p:cNvSpPr txBox="1"/>
          <p:nvPr/>
        </p:nvSpPr>
        <p:spPr>
          <a:xfrm>
            <a:off x="1104900" y="1109454"/>
            <a:ext cx="9982200" cy="3785652"/>
          </a:xfrm>
          <a:prstGeom prst="rect">
            <a:avLst/>
          </a:prstGeom>
          <a:noFill/>
        </p:spPr>
        <p:txBody>
          <a:bodyPr wrap="square" rtlCol="0">
            <a:spAutoFit/>
          </a:bodyPr>
          <a:lstStyle/>
          <a:p>
            <a:pPr algn="ctr"/>
            <a:r>
              <a:rPr lang="en-US" sz="4800" i="1" dirty="0"/>
              <a:t>“If you tell a big enough lie and tell it frequently enough, it will be believed.</a:t>
            </a:r>
            <a:endParaRPr lang="en-US" sz="4800" dirty="0"/>
          </a:p>
          <a:p>
            <a:pPr algn="ctr"/>
            <a:r>
              <a:rPr lang="en-US" sz="4800" i="1" dirty="0"/>
              <a:t>Make the lie big, make it simple, keep saying it, and eventually they will believe it.”</a:t>
            </a:r>
            <a:r>
              <a:rPr lang="en-US" sz="4800" dirty="0"/>
              <a:t> – Adolf Hitler</a:t>
            </a:r>
          </a:p>
        </p:txBody>
      </p:sp>
    </p:spTree>
    <p:extLst>
      <p:ext uri="{BB962C8B-B14F-4D97-AF65-F5344CB8AC3E}">
        <p14:creationId xmlns:p14="http://schemas.microsoft.com/office/powerpoint/2010/main" val="1257383513"/>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51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ABCAE3-64FC-4149-819F-2C181282415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a:extLst>
              <a:ext uri="{FF2B5EF4-FFF2-40B4-BE49-F238E27FC236}">
                <a16:creationId xmlns:a16="http://schemas.microsoft.com/office/drawing/2014/main" id="{012FDCFE-9AD2-4D8A-8CBF-B3AA37EBF6DD}"/>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5" name="Straight Connector 14">
            <a:extLst>
              <a:ext uri="{FF2B5EF4-FFF2-40B4-BE49-F238E27FC236}">
                <a16:creationId xmlns:a16="http://schemas.microsoft.com/office/drawing/2014/main" id="{FBD463FC-4CA8-4FF4-85A3-AF9F4B98D21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56012FD-74A8-4C91-B318-435CF2B7192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9" name="Rectangle 18">
            <a:extLst>
              <a:ext uri="{FF2B5EF4-FFF2-40B4-BE49-F238E27FC236}">
                <a16:creationId xmlns:a16="http://schemas.microsoft.com/office/drawing/2014/main" id="{7C70BFDB-979D-4D01-8764-154458F98B9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5FCB5B7-E85D-4C9D-AE9B-2B04C20D7C3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3" name="Picture 22">
            <a:extLst>
              <a:ext uri="{FF2B5EF4-FFF2-40B4-BE49-F238E27FC236}">
                <a16:creationId xmlns:a16="http://schemas.microsoft.com/office/drawing/2014/main" id="{BAC44D98-B853-4420-8ED4-E3792706D41A}"/>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5" name="Straight Connector 24">
            <a:extLst>
              <a:ext uri="{FF2B5EF4-FFF2-40B4-BE49-F238E27FC236}">
                <a16:creationId xmlns:a16="http://schemas.microsoft.com/office/drawing/2014/main" id="{46625410-A0A9-42B8-96F9-540C7C42CBE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C48EA7D-6DFA-4BAB-B557-0D500356BE3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632239" y="482171"/>
            <a:chExt cx="4074533" cy="5149101"/>
          </a:xfrm>
        </p:grpSpPr>
        <p:sp>
          <p:nvSpPr>
            <p:cNvPr id="28" name="Rectangle 27">
              <a:extLst>
                <a:ext uri="{FF2B5EF4-FFF2-40B4-BE49-F238E27FC236}">
                  <a16:creationId xmlns:a16="http://schemas.microsoft.com/office/drawing/2014/main" id="{0A792C74-3AEF-46D7-BB84-FE0A1C9FDD8F}"/>
                </a:ext>
              </a:extLst>
            </p:cNvPr>
            <p:cNvSpPr/>
            <p:nvPr>
              <p:extLst>
                <p:ext uri="{386F3935-93C4-4BCD-93E2-E3B085C9AB24}">
                  <p16:designElem xmlns:p16="http://schemas.microsoft.com/office/powerpoint/2015/main" val="1"/>
                </p:ext>
              </p:extLst>
            </p:nvPr>
          </p:nvSpPr>
          <p:spPr>
            <a:xfrm>
              <a:off x="632239"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3F01C4D-F010-44B1-B80D-DE6D0036F405}"/>
                </a:ext>
              </a:extLst>
            </p:cNvPr>
            <p:cNvSpPr/>
            <p:nvPr>
              <p:extLst>
                <p:ext uri="{386F3935-93C4-4BCD-93E2-E3B085C9AB24}">
                  <p16:designElem xmlns:p16="http://schemas.microsoft.com/office/powerpoint/2015/main" val="1"/>
                </p:ext>
              </p:extLst>
            </p:nvPr>
          </p:nvSpPr>
          <p:spPr>
            <a:xfrm>
              <a:off x="945298"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66DEDBC9-7E02-4AC1-84C0-28900C560B7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77965"/>
            <a:ext cx="3124515"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D8167BA-4647-4588-9EF8-AFA0496DC82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A353681E-8588-4672-B4D0-579E3D93855B}"/>
              </a:ext>
            </a:extLst>
          </p:cNvPr>
          <p:cNvSpPr>
            <a:spLocks noGrp="1"/>
          </p:cNvSpPr>
          <p:nvPr>
            <p:ph type="title"/>
          </p:nvPr>
        </p:nvSpPr>
        <p:spPr>
          <a:xfrm>
            <a:off x="5188043" y="804520"/>
            <a:ext cx="5550355" cy="1049235"/>
          </a:xfrm>
        </p:spPr>
        <p:txBody>
          <a:bodyPr vert="horz" lIns="91440" tIns="45720" rIns="91440" bIns="45720" rtlCol="0" anchor="t">
            <a:normAutofit/>
          </a:bodyPr>
          <a:lstStyle/>
          <a:p>
            <a:r>
              <a:rPr lang="en-US" sz="4400" cap="none" dirty="0"/>
              <a:t>Hitler’s early life</a:t>
            </a:r>
          </a:p>
        </p:txBody>
      </p:sp>
      <p:sp>
        <p:nvSpPr>
          <p:cNvPr id="4" name="Text Placeholder 3">
            <a:extLst>
              <a:ext uri="{FF2B5EF4-FFF2-40B4-BE49-F238E27FC236}">
                <a16:creationId xmlns:a16="http://schemas.microsoft.com/office/drawing/2014/main" id="{26C5F1E0-A9E8-4A49-8A80-4D5F9F47B23E}"/>
              </a:ext>
            </a:extLst>
          </p:cNvPr>
          <p:cNvSpPr>
            <a:spLocks noGrp="1"/>
          </p:cNvSpPr>
          <p:nvPr>
            <p:ph type="body" sz="half" idx="2"/>
          </p:nvPr>
        </p:nvSpPr>
        <p:spPr>
          <a:xfrm>
            <a:off x="5188043" y="2015732"/>
            <a:ext cx="6231797" cy="3450613"/>
          </a:xfrm>
        </p:spPr>
        <p:txBody>
          <a:bodyPr vert="horz" lIns="91440" tIns="45720" rIns="91440" bIns="45720" rtlCol="0" anchor="t">
            <a:normAutofit/>
          </a:bodyPr>
          <a:lstStyle/>
          <a:p>
            <a:pPr indent="-228600">
              <a:buFont typeface="Arial" panose="020B0604020202020204" pitchFamily="34" charset="0"/>
              <a:buChar char="•"/>
            </a:pPr>
            <a:r>
              <a:rPr lang="en-US" dirty="0"/>
              <a:t>Adolf, a child raised in a family of  five children did not have the brightest childhood growing up in a small farm house outside of Linz, Austria.</a:t>
            </a:r>
          </a:p>
          <a:p>
            <a:pPr indent="-228600">
              <a:buFont typeface="Arial" panose="020B0604020202020204" pitchFamily="34" charset="0"/>
              <a:buChar char="•"/>
            </a:pPr>
            <a:r>
              <a:rPr lang="en-US" dirty="0"/>
              <a:t>Between the strictness of his boarding school and his father at home, Adolf was always under someone’s eye and almost never had any enjoyment as a child. This is portrayed in </a:t>
            </a:r>
            <a:r>
              <a:rPr lang="en-US" i="1" dirty="0"/>
              <a:t>Mein Kampf, </a:t>
            </a:r>
            <a:r>
              <a:rPr lang="en-US" dirty="0"/>
              <a:t>his autobiography.</a:t>
            </a:r>
            <a:endParaRPr lang="en-US" i="1" dirty="0"/>
          </a:p>
          <a:p>
            <a:pPr indent="-228600">
              <a:buFont typeface="Arial" panose="020B0604020202020204" pitchFamily="34" charset="0"/>
              <a:buChar char="•"/>
            </a:pPr>
            <a:r>
              <a:rPr lang="en-US" dirty="0"/>
              <a:t>“When his oldest brother Alois Jr, at 13, ran away from home to escape the occasional brutal beatings from their father. Once his brother was gone, Adolf was in line for the same treatment” (Gavin, 1996).</a:t>
            </a:r>
          </a:p>
          <a:p>
            <a:endParaRPr lang="en-US" dirty="0"/>
          </a:p>
        </p:txBody>
      </p:sp>
      <p:pic>
        <p:nvPicPr>
          <p:cNvPr id="10" name="Picture 9" descr="Hitler's Father, (name)">
            <a:extLst>
              <a:ext uri="{FF2B5EF4-FFF2-40B4-BE49-F238E27FC236}">
                <a16:creationId xmlns:a16="http://schemas.microsoft.com/office/drawing/2014/main" id="{E3A1C164-014C-4022-8FAE-0338A2E8A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521" y="2811358"/>
            <a:ext cx="1553174" cy="2213274"/>
          </a:xfrm>
          <a:prstGeom prst="rect">
            <a:avLst/>
          </a:prstGeom>
        </p:spPr>
      </p:pic>
      <p:pic>
        <p:nvPicPr>
          <p:cNvPr id="6" name="Content Placeholder 5">
            <a:extLst>
              <a:ext uri="{FF2B5EF4-FFF2-40B4-BE49-F238E27FC236}">
                <a16:creationId xmlns:a16="http://schemas.microsoft.com/office/drawing/2014/main" id="{E9500E6C-DE37-4D90-80F2-670CFF8E27F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33012" y="903586"/>
            <a:ext cx="1557509" cy="2462465"/>
          </a:xfrm>
          <a:prstGeom prst="rect">
            <a:avLst/>
          </a:prstGeom>
        </p:spPr>
      </p:pic>
      <p:sp>
        <p:nvSpPr>
          <p:cNvPr id="3" name="TextBox 2">
            <a:extLst>
              <a:ext uri="{FF2B5EF4-FFF2-40B4-BE49-F238E27FC236}">
                <a16:creationId xmlns:a16="http://schemas.microsoft.com/office/drawing/2014/main" id="{F547DFD1-B036-4D5D-9F74-FB955D9388B0}"/>
              </a:ext>
            </a:extLst>
          </p:cNvPr>
          <p:cNvSpPr txBox="1"/>
          <p:nvPr/>
        </p:nvSpPr>
        <p:spPr>
          <a:xfrm>
            <a:off x="2720769" y="1657764"/>
            <a:ext cx="1422925" cy="954107"/>
          </a:xfrm>
          <a:prstGeom prst="rect">
            <a:avLst/>
          </a:prstGeom>
          <a:noFill/>
        </p:spPr>
        <p:txBody>
          <a:bodyPr wrap="square" rtlCol="0">
            <a:spAutoFit/>
          </a:bodyPr>
          <a:lstStyle/>
          <a:p>
            <a:pPr algn="ctr"/>
            <a:r>
              <a:rPr lang="en-US" sz="1400" dirty="0"/>
              <a:t>Adolf’s stern-minded Father. Alois Hitler. (pictured below)</a:t>
            </a:r>
          </a:p>
        </p:txBody>
      </p:sp>
      <p:sp>
        <p:nvSpPr>
          <p:cNvPr id="22" name="TextBox 21">
            <a:extLst>
              <a:ext uri="{FF2B5EF4-FFF2-40B4-BE49-F238E27FC236}">
                <a16:creationId xmlns:a16="http://schemas.microsoft.com/office/drawing/2014/main" id="{7319E92A-5F63-4709-9F6B-2BF6BFAF4DE3}"/>
              </a:ext>
            </a:extLst>
          </p:cNvPr>
          <p:cNvSpPr txBox="1"/>
          <p:nvPr/>
        </p:nvSpPr>
        <p:spPr>
          <a:xfrm>
            <a:off x="1116419" y="3661968"/>
            <a:ext cx="1464726" cy="738664"/>
          </a:xfrm>
          <a:prstGeom prst="rect">
            <a:avLst/>
          </a:prstGeom>
          <a:noFill/>
        </p:spPr>
        <p:txBody>
          <a:bodyPr wrap="square" rtlCol="0">
            <a:spAutoFit/>
          </a:bodyPr>
          <a:lstStyle/>
          <a:p>
            <a:pPr algn="ctr"/>
            <a:r>
              <a:rPr lang="en-US" sz="1400" dirty="0"/>
              <a:t>Adolf Hitler, Twelve years old. (pictured above)</a:t>
            </a:r>
          </a:p>
        </p:txBody>
      </p:sp>
    </p:spTree>
    <p:extLst>
      <p:ext uri="{BB962C8B-B14F-4D97-AF65-F5344CB8AC3E}">
        <p14:creationId xmlns:p14="http://schemas.microsoft.com/office/powerpoint/2010/main" val="2665405011"/>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3838DF-484B-415A-BAEB-645C4718D09C}"/>
              </a:ext>
            </a:extLst>
          </p:cNvPr>
          <p:cNvSpPr txBox="1"/>
          <p:nvPr/>
        </p:nvSpPr>
        <p:spPr>
          <a:xfrm>
            <a:off x="899160" y="314960"/>
            <a:ext cx="10393680" cy="1446550"/>
          </a:xfrm>
          <a:prstGeom prst="rect">
            <a:avLst/>
          </a:prstGeom>
          <a:noFill/>
        </p:spPr>
        <p:txBody>
          <a:bodyPr wrap="square" rtlCol="0">
            <a:spAutoFit/>
          </a:bodyPr>
          <a:lstStyle/>
          <a:p>
            <a:pPr algn="ctr"/>
            <a:r>
              <a:rPr lang="en-US" sz="4400" dirty="0">
                <a:latin typeface="+mj-lt"/>
              </a:rPr>
              <a:t>The National Socialist German Workers’ Party</a:t>
            </a:r>
            <a:br>
              <a:rPr lang="en-US" sz="4400" dirty="0">
                <a:latin typeface="+mj-lt"/>
              </a:rPr>
            </a:br>
            <a:r>
              <a:rPr lang="en-US" sz="4400" dirty="0">
                <a:latin typeface="+mj-lt"/>
              </a:rPr>
              <a:t>(NSDAP)</a:t>
            </a:r>
          </a:p>
        </p:txBody>
      </p:sp>
      <p:sp>
        <p:nvSpPr>
          <p:cNvPr id="5" name="TextBox 4">
            <a:extLst>
              <a:ext uri="{FF2B5EF4-FFF2-40B4-BE49-F238E27FC236}">
                <a16:creationId xmlns:a16="http://schemas.microsoft.com/office/drawing/2014/main" id="{46BCBF0E-3D28-49EA-833A-FBD23D5FF545}"/>
              </a:ext>
            </a:extLst>
          </p:cNvPr>
          <p:cNvSpPr txBox="1"/>
          <p:nvPr/>
        </p:nvSpPr>
        <p:spPr>
          <a:xfrm>
            <a:off x="701040" y="1910080"/>
            <a:ext cx="10789920" cy="3416320"/>
          </a:xfrm>
          <a:prstGeom prst="rect">
            <a:avLst/>
          </a:prstGeom>
          <a:noFill/>
        </p:spPr>
        <p:txBody>
          <a:bodyPr wrap="square" rtlCol="0">
            <a:spAutoFit/>
          </a:bodyPr>
          <a:lstStyle/>
          <a:p>
            <a:pPr>
              <a:lnSpc>
                <a:spcPct val="150000"/>
              </a:lnSpc>
            </a:pPr>
            <a:r>
              <a:rPr lang="en-US" dirty="0"/>
              <a:t>	Parties like the NSDAP became popular after the first war when the Imperial Government collapsed after the treaty of Versailles was signed and Germany gave up on the war. Civil unrest and workers strikes spread like wild fire across Germany. </a:t>
            </a:r>
          </a:p>
          <a:p>
            <a:pPr>
              <a:lnSpc>
                <a:spcPct val="150000"/>
              </a:lnSpc>
            </a:pPr>
            <a:r>
              <a:rPr lang="en-US" dirty="0"/>
              <a:t>	“Hitler’s Manipulative public speaking skills launched him into the Nazi party’s leadership and drew increasingly larger crowds each time he spoke. Combining Anti-Semitism with populist resentment, the Nazi’s denounced both Communism and Capitalism as international Jewish conspiracy’s to destroy Germany” (Gendler, Hazard, 2016).</a:t>
            </a:r>
          </a:p>
          <a:p>
            <a:pPr>
              <a:lnSpc>
                <a:spcPct val="150000"/>
              </a:lnSpc>
            </a:pPr>
            <a:r>
              <a:rPr lang="en-US" dirty="0"/>
              <a:t>	</a:t>
            </a:r>
          </a:p>
        </p:txBody>
      </p:sp>
    </p:spTree>
    <p:extLst>
      <p:ext uri="{BB962C8B-B14F-4D97-AF65-F5344CB8AC3E}">
        <p14:creationId xmlns:p14="http://schemas.microsoft.com/office/powerpoint/2010/main" val="1063601007"/>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B28AF-E1D5-4B95-813D-DC36769BC669}"/>
              </a:ext>
            </a:extLst>
          </p:cNvPr>
          <p:cNvSpPr>
            <a:spLocks noGrp="1"/>
          </p:cNvSpPr>
          <p:nvPr>
            <p:ph type="title"/>
          </p:nvPr>
        </p:nvSpPr>
        <p:spPr>
          <a:xfrm>
            <a:off x="1451579" y="804519"/>
            <a:ext cx="9603275" cy="1049235"/>
          </a:xfrm>
        </p:spPr>
        <p:txBody>
          <a:bodyPr>
            <a:normAutofit/>
          </a:bodyPr>
          <a:lstStyle/>
          <a:p>
            <a:r>
              <a:rPr lang="en-US" sz="4400" cap="none" dirty="0"/>
              <a:t>Hitler’s Imprisonment</a:t>
            </a:r>
          </a:p>
        </p:txBody>
      </p:sp>
      <p:sp>
        <p:nvSpPr>
          <p:cNvPr id="3" name="Content Placeholder 2">
            <a:extLst>
              <a:ext uri="{FF2B5EF4-FFF2-40B4-BE49-F238E27FC236}">
                <a16:creationId xmlns:a16="http://schemas.microsoft.com/office/drawing/2014/main" id="{EC6049B3-1392-4FCF-A1EC-E68284A56A98}"/>
              </a:ext>
            </a:extLst>
          </p:cNvPr>
          <p:cNvSpPr>
            <a:spLocks noGrp="1"/>
          </p:cNvSpPr>
          <p:nvPr>
            <p:ph idx="1"/>
          </p:nvPr>
        </p:nvSpPr>
        <p:spPr>
          <a:xfrm>
            <a:off x="1294362" y="1853754"/>
            <a:ext cx="9603275" cy="3450613"/>
          </a:xfrm>
        </p:spPr>
        <p:txBody>
          <a:bodyPr>
            <a:normAutofit/>
          </a:bodyPr>
          <a:lstStyle/>
          <a:p>
            <a:r>
              <a:rPr lang="en-US" sz="1800" dirty="0"/>
              <a:t>Accused of high treason, Hitler was tried on February 26, 1924, and sentenced to a max five years in the Landsberg prison and a minimum of 6 months </a:t>
            </a:r>
            <a:r>
              <a:rPr lang="en-US" sz="1800" dirty="0" err="1"/>
              <a:t>parol</a:t>
            </a:r>
            <a:r>
              <a:rPr lang="en-US" sz="1800" dirty="0"/>
              <a:t>.</a:t>
            </a:r>
          </a:p>
        </p:txBody>
      </p:sp>
      <p:pic>
        <p:nvPicPr>
          <p:cNvPr id="5" name="Picture 4">
            <a:extLst>
              <a:ext uri="{FF2B5EF4-FFF2-40B4-BE49-F238E27FC236}">
                <a16:creationId xmlns:a16="http://schemas.microsoft.com/office/drawing/2014/main" id="{C001F39F-673E-4637-BAB4-0F8CE17ACE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5160" y="2602867"/>
            <a:ext cx="2469694" cy="3450614"/>
          </a:xfrm>
          <a:prstGeom prst="rect">
            <a:avLst/>
          </a:prstGeom>
        </p:spPr>
      </p:pic>
      <p:sp>
        <p:nvSpPr>
          <p:cNvPr id="7" name="Content Placeholder 2">
            <a:extLst>
              <a:ext uri="{FF2B5EF4-FFF2-40B4-BE49-F238E27FC236}">
                <a16:creationId xmlns:a16="http://schemas.microsoft.com/office/drawing/2014/main" id="{3DD9DE69-E466-4C50-88B3-91315A8F8F1C}"/>
              </a:ext>
            </a:extLst>
          </p:cNvPr>
          <p:cNvSpPr txBox="1">
            <a:spLocks/>
          </p:cNvSpPr>
          <p:nvPr/>
        </p:nvSpPr>
        <p:spPr>
          <a:xfrm>
            <a:off x="1294362" y="2533654"/>
            <a:ext cx="7225061" cy="3450613"/>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1800" dirty="0"/>
              <a:t>Although being imprisoned, Hitler used this as a political</a:t>
            </a:r>
            <a:br>
              <a:rPr lang="en-US" sz="1800" dirty="0"/>
            </a:br>
            <a:r>
              <a:rPr lang="en-US" sz="1800" dirty="0"/>
              <a:t>advantage during his court appearance, “…Hitler used the courtroom as a propaganda platform from which he could speak at any length on his own behalf” (Gavin P.).</a:t>
            </a:r>
          </a:p>
          <a:p>
            <a:r>
              <a:rPr lang="en-US" sz="1800" dirty="0"/>
              <a:t>Hitler gave the people a reason to listen to him, and a reason to follow. This is all the man needed to get his party on the same playing field as the rest of them.</a:t>
            </a:r>
          </a:p>
          <a:p>
            <a:r>
              <a:rPr lang="en-US" sz="1800" dirty="0"/>
              <a:t>“During his imprisonment, Hitler also came to realization that the Nazis would have to come to power by constitutional means, not by overthrowing the Weimar Republic” (Duiker, Spielvogel, 2014, pg. 727)</a:t>
            </a:r>
          </a:p>
          <a:p>
            <a:endParaRPr lang="en-US" sz="1800" dirty="0"/>
          </a:p>
        </p:txBody>
      </p:sp>
    </p:spTree>
    <p:extLst>
      <p:ext uri="{BB962C8B-B14F-4D97-AF65-F5344CB8AC3E}">
        <p14:creationId xmlns:p14="http://schemas.microsoft.com/office/powerpoint/2010/main" val="1108065347"/>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4" name="Rectangle 10">
            <a:extLst>
              <a:ext uri="{FF2B5EF4-FFF2-40B4-BE49-F238E27FC236}">
                <a16:creationId xmlns:a16="http://schemas.microsoft.com/office/drawing/2014/main" id="{0CABCAE3-64FC-4149-819F-2C181282415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35" name="Picture 12">
            <a:extLst>
              <a:ext uri="{FF2B5EF4-FFF2-40B4-BE49-F238E27FC236}">
                <a16:creationId xmlns:a16="http://schemas.microsoft.com/office/drawing/2014/main" id="{012FDCFE-9AD2-4D8A-8CBF-B3AA37EBF6DD}"/>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6" name="Straight Connector 14">
            <a:extLst>
              <a:ext uri="{FF2B5EF4-FFF2-40B4-BE49-F238E27FC236}">
                <a16:creationId xmlns:a16="http://schemas.microsoft.com/office/drawing/2014/main" id="{FBD463FC-4CA8-4FF4-85A3-AF9F4B98D21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7" name="Straight Connector 16">
            <a:extLst>
              <a:ext uri="{FF2B5EF4-FFF2-40B4-BE49-F238E27FC236}">
                <a16:creationId xmlns:a16="http://schemas.microsoft.com/office/drawing/2014/main" id="{A56012FD-74A8-4C91-B318-435CF2B7192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38" name="Rectangle 18">
            <a:extLst>
              <a:ext uri="{FF2B5EF4-FFF2-40B4-BE49-F238E27FC236}">
                <a16:creationId xmlns:a16="http://schemas.microsoft.com/office/drawing/2014/main" id="{7C70BFDB-979D-4D01-8764-154458F98B9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20">
            <a:extLst>
              <a:ext uri="{FF2B5EF4-FFF2-40B4-BE49-F238E27FC236}">
                <a16:creationId xmlns:a16="http://schemas.microsoft.com/office/drawing/2014/main" id="{45FCB5B7-E85D-4C9D-AE9B-2B04C20D7C3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40" name="Picture 22">
            <a:extLst>
              <a:ext uri="{FF2B5EF4-FFF2-40B4-BE49-F238E27FC236}">
                <a16:creationId xmlns:a16="http://schemas.microsoft.com/office/drawing/2014/main" id="{BAC44D98-B853-4420-8ED4-E3792706D41A}"/>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1" name="Straight Connector 24">
            <a:extLst>
              <a:ext uri="{FF2B5EF4-FFF2-40B4-BE49-F238E27FC236}">
                <a16:creationId xmlns:a16="http://schemas.microsoft.com/office/drawing/2014/main" id="{46625410-A0A9-42B8-96F9-540C7C42CBE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42" name="Group 26">
            <a:extLst>
              <a:ext uri="{FF2B5EF4-FFF2-40B4-BE49-F238E27FC236}">
                <a16:creationId xmlns:a16="http://schemas.microsoft.com/office/drawing/2014/main" id="{4C48EA7D-6DFA-4BAB-B557-0D500356BE3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632239" y="482171"/>
            <a:chExt cx="4074533" cy="5149101"/>
          </a:xfrm>
        </p:grpSpPr>
        <p:sp>
          <p:nvSpPr>
            <p:cNvPr id="28" name="Rectangle 27">
              <a:extLst>
                <a:ext uri="{FF2B5EF4-FFF2-40B4-BE49-F238E27FC236}">
                  <a16:creationId xmlns:a16="http://schemas.microsoft.com/office/drawing/2014/main" id="{0A792C74-3AEF-46D7-BB84-FE0A1C9FDD8F}"/>
                </a:ext>
              </a:extLst>
            </p:cNvPr>
            <p:cNvSpPr/>
            <p:nvPr>
              <p:extLst>
                <p:ext uri="{386F3935-93C4-4BCD-93E2-E3B085C9AB24}">
                  <p16:designElem xmlns:p16="http://schemas.microsoft.com/office/powerpoint/2015/main" val="1"/>
                </p:ext>
              </p:extLst>
            </p:nvPr>
          </p:nvSpPr>
          <p:spPr>
            <a:xfrm>
              <a:off x="632239"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28">
              <a:extLst>
                <a:ext uri="{FF2B5EF4-FFF2-40B4-BE49-F238E27FC236}">
                  <a16:creationId xmlns:a16="http://schemas.microsoft.com/office/drawing/2014/main" id="{E3F01C4D-F010-44B1-B80D-DE6D0036F405}"/>
                </a:ext>
              </a:extLst>
            </p:cNvPr>
            <p:cNvSpPr/>
            <p:nvPr>
              <p:extLst>
                <p:ext uri="{386F3935-93C4-4BCD-93E2-E3B085C9AB24}">
                  <p16:designElem xmlns:p16="http://schemas.microsoft.com/office/powerpoint/2015/main" val="1"/>
                </p:ext>
              </p:extLst>
            </p:nvPr>
          </p:nvSpPr>
          <p:spPr>
            <a:xfrm>
              <a:off x="945298"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66DEDBC9-7E02-4AC1-84C0-28900C560B7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77965"/>
            <a:ext cx="3124515"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5D8167BA-4647-4588-9EF8-AFA0496DC82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3" name="Picture Placeholder 2">
            <a:extLst>
              <a:ext uri="{FF2B5EF4-FFF2-40B4-BE49-F238E27FC236}">
                <a16:creationId xmlns:a16="http://schemas.microsoft.com/office/drawing/2014/main" id="{AB7C803B-2653-4B77-8B43-F704571913FB}"/>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26032" r="26032"/>
          <a:stretch>
            <a:fillRect/>
          </a:stretch>
        </p:blipFill>
        <p:spPr>
          <a:xfrm>
            <a:off x="1291541" y="1116345"/>
            <a:ext cx="2786896" cy="3866172"/>
          </a:xfrm>
          <a:prstGeom prst="rect">
            <a:avLst/>
          </a:prstGeom>
        </p:spPr>
      </p:pic>
      <p:sp>
        <p:nvSpPr>
          <p:cNvPr id="4" name="Title 3">
            <a:extLst>
              <a:ext uri="{FF2B5EF4-FFF2-40B4-BE49-F238E27FC236}">
                <a16:creationId xmlns:a16="http://schemas.microsoft.com/office/drawing/2014/main" id="{6F86F493-5D90-43E4-AB26-EF2C084FE186}"/>
              </a:ext>
            </a:extLst>
          </p:cNvPr>
          <p:cNvSpPr>
            <a:spLocks noGrp="1"/>
          </p:cNvSpPr>
          <p:nvPr>
            <p:ph type="title"/>
          </p:nvPr>
        </p:nvSpPr>
        <p:spPr>
          <a:xfrm>
            <a:off x="5188043" y="804520"/>
            <a:ext cx="5550355" cy="1049235"/>
          </a:xfrm>
        </p:spPr>
        <p:txBody>
          <a:bodyPr vert="horz" lIns="91440" tIns="45720" rIns="91440" bIns="45720" rtlCol="0" anchor="t">
            <a:normAutofit/>
          </a:bodyPr>
          <a:lstStyle/>
          <a:p>
            <a:r>
              <a:rPr lang="en-US" sz="4400" cap="none" dirty="0"/>
              <a:t>Mein Kampf</a:t>
            </a:r>
          </a:p>
        </p:txBody>
      </p:sp>
      <p:sp>
        <p:nvSpPr>
          <p:cNvPr id="6" name="Text Placeholder 5">
            <a:extLst>
              <a:ext uri="{FF2B5EF4-FFF2-40B4-BE49-F238E27FC236}">
                <a16:creationId xmlns:a16="http://schemas.microsoft.com/office/drawing/2014/main" id="{4695D00F-2530-468C-9E5F-AF449118E44F}"/>
              </a:ext>
            </a:extLst>
          </p:cNvPr>
          <p:cNvSpPr>
            <a:spLocks noGrp="1"/>
          </p:cNvSpPr>
          <p:nvPr>
            <p:ph type="body" sz="half" idx="2"/>
          </p:nvPr>
        </p:nvSpPr>
        <p:spPr>
          <a:xfrm>
            <a:off x="5188043" y="1951721"/>
            <a:ext cx="5550355" cy="3704348"/>
          </a:xfrm>
        </p:spPr>
        <p:txBody>
          <a:bodyPr vert="horz" lIns="91440" tIns="45720" rIns="91440" bIns="45720" rtlCol="0" anchor="t">
            <a:noAutofit/>
          </a:bodyPr>
          <a:lstStyle/>
          <a:p>
            <a:r>
              <a:rPr lang="en-US" sz="1600" dirty="0"/>
              <a:t>	During Hitler’s short imprisonment, he wrote a book reflecting his political and social beliefs</a:t>
            </a:r>
            <a:r>
              <a:rPr lang="en-US" sz="1600" i="1" dirty="0"/>
              <a:t>. Mein Kampf </a:t>
            </a:r>
            <a:r>
              <a:rPr lang="en-US" sz="1600" dirty="0"/>
              <a:t>(My Struggle). The books speaks on his on his own movement and its underlying ideology. “Extreme German nationalism, virulent anti-Semitism and anticommunism are linked together by a social Darwinian theory of struggle that stresses the right of superior nations through expansion and the right of superior individuals to secure authoritarian leadership over the masses” (</a:t>
            </a:r>
            <a:r>
              <a:rPr lang="nl-NL" sz="1600" dirty="0"/>
              <a:t>Duiker, Spielvogel, 2014, pg. 727)</a:t>
            </a:r>
          </a:p>
          <a:p>
            <a:r>
              <a:rPr lang="en-US" sz="1600" dirty="0"/>
              <a:t>	In short, this is Hitler’s “political and racial ideas in brutally intricate detail, serving both as a blueprint for future actions and as a warning to the world” (Gavin, 1996).</a:t>
            </a:r>
          </a:p>
        </p:txBody>
      </p:sp>
    </p:spTree>
    <p:extLst>
      <p:ext uri="{BB962C8B-B14F-4D97-AF65-F5344CB8AC3E}">
        <p14:creationId xmlns:p14="http://schemas.microsoft.com/office/powerpoint/2010/main" val="3842390093"/>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9D003-8983-42B6-9706-0C771F7D34B2}"/>
              </a:ext>
            </a:extLst>
          </p:cNvPr>
          <p:cNvSpPr>
            <a:spLocks noGrp="1"/>
          </p:cNvSpPr>
          <p:nvPr>
            <p:ph type="title"/>
          </p:nvPr>
        </p:nvSpPr>
        <p:spPr/>
        <p:txBody>
          <a:bodyPr>
            <a:normAutofit/>
          </a:bodyPr>
          <a:lstStyle/>
          <a:p>
            <a:pPr algn="ctr"/>
            <a:r>
              <a:rPr lang="en-US" sz="4400" cap="none" dirty="0"/>
              <a:t>The Election of Hitler</a:t>
            </a:r>
          </a:p>
        </p:txBody>
      </p:sp>
      <p:sp>
        <p:nvSpPr>
          <p:cNvPr id="3" name="Content Placeholder 2">
            <a:extLst>
              <a:ext uri="{FF2B5EF4-FFF2-40B4-BE49-F238E27FC236}">
                <a16:creationId xmlns:a16="http://schemas.microsoft.com/office/drawing/2014/main" id="{F09E8917-BB75-406A-86B6-D019639E47C5}"/>
              </a:ext>
            </a:extLst>
          </p:cNvPr>
          <p:cNvSpPr>
            <a:spLocks noGrp="1"/>
          </p:cNvSpPr>
          <p:nvPr>
            <p:ph idx="1"/>
          </p:nvPr>
        </p:nvSpPr>
        <p:spPr>
          <a:xfrm>
            <a:off x="1451579" y="2015732"/>
            <a:ext cx="9603275" cy="4037749"/>
          </a:xfrm>
        </p:spPr>
        <p:txBody>
          <a:bodyPr>
            <a:normAutofit lnSpcReduction="10000"/>
          </a:bodyPr>
          <a:lstStyle/>
          <a:p>
            <a:r>
              <a:rPr lang="en-US" dirty="0"/>
              <a:t>With Germany’s Government and Economy crumbling this left way for smaller parties to rise like the NSDAP.</a:t>
            </a:r>
          </a:p>
          <a:p>
            <a:r>
              <a:rPr lang="en-US" dirty="0"/>
              <a:t>The Great Depression made extremist parties promising dramatic quick fixes more attractive. Hitler vowed to create a new Germany free if class differences and party infighting” (</a:t>
            </a:r>
            <a:r>
              <a:rPr lang="nl-NL" dirty="0"/>
              <a:t>Duiker, Spielvogel, 2014, pg. 727). </a:t>
            </a:r>
          </a:p>
          <a:p>
            <a:r>
              <a:rPr lang="nl-NL" dirty="0"/>
              <a:t>Although hitler lost the election, “higher bureaucrats came to see Hitler as the man who had the mass support to estabish righ-wing, authoritarian regime that would save Germany” </a:t>
            </a:r>
            <a:r>
              <a:rPr lang="en-US" dirty="0"/>
              <a:t>(</a:t>
            </a:r>
            <a:r>
              <a:rPr lang="nl-NL" dirty="0"/>
              <a:t>Duiker, Spielvogel, 2014, pg. 727).</a:t>
            </a:r>
          </a:p>
          <a:p>
            <a:r>
              <a:rPr lang="nl-NL" dirty="0"/>
              <a:t>Advisors and buisness leaders convinced Hindinburg to appoint Hitler as Chancelor, hoping to gain popularity for their own goals.</a:t>
            </a:r>
          </a:p>
          <a:p>
            <a:endParaRPr lang="nl-NL" dirty="0"/>
          </a:p>
          <a:p>
            <a:endParaRPr lang="en-US" dirty="0"/>
          </a:p>
        </p:txBody>
      </p:sp>
    </p:spTree>
    <p:extLst>
      <p:ext uri="{BB962C8B-B14F-4D97-AF65-F5344CB8AC3E}">
        <p14:creationId xmlns:p14="http://schemas.microsoft.com/office/powerpoint/2010/main" val="216928557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5183B6-7BA8-40F7-8C22-F812719F2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579" y="2015734"/>
            <a:ext cx="2320537" cy="3450613"/>
          </a:xfrm>
          <a:prstGeom prst="rect">
            <a:avLst/>
          </a:prstGeom>
        </p:spPr>
      </p:pic>
      <p:sp>
        <p:nvSpPr>
          <p:cNvPr id="2" name="Title 1">
            <a:extLst>
              <a:ext uri="{FF2B5EF4-FFF2-40B4-BE49-F238E27FC236}">
                <a16:creationId xmlns:a16="http://schemas.microsoft.com/office/drawing/2014/main" id="{4570DDE0-0528-496D-AF05-D93DD32B30B2}"/>
              </a:ext>
            </a:extLst>
          </p:cNvPr>
          <p:cNvSpPr>
            <a:spLocks noGrp="1"/>
          </p:cNvSpPr>
          <p:nvPr>
            <p:ph type="title"/>
          </p:nvPr>
        </p:nvSpPr>
        <p:spPr>
          <a:xfrm>
            <a:off x="1451579" y="804519"/>
            <a:ext cx="9603275" cy="1049235"/>
          </a:xfrm>
        </p:spPr>
        <p:txBody>
          <a:bodyPr>
            <a:normAutofit/>
          </a:bodyPr>
          <a:lstStyle/>
          <a:p>
            <a:pPr algn="ctr"/>
            <a:r>
              <a:rPr lang="en-US" sz="4400" cap="none" dirty="0"/>
              <a:t>Nazi Party Comes to Rise</a:t>
            </a:r>
          </a:p>
        </p:txBody>
      </p:sp>
      <p:sp>
        <p:nvSpPr>
          <p:cNvPr id="3" name="Content Placeholder 2">
            <a:extLst>
              <a:ext uri="{FF2B5EF4-FFF2-40B4-BE49-F238E27FC236}">
                <a16:creationId xmlns:a16="http://schemas.microsoft.com/office/drawing/2014/main" id="{920D70A4-037D-4C8A-938E-E22A2C010CA7}"/>
              </a:ext>
            </a:extLst>
          </p:cNvPr>
          <p:cNvSpPr>
            <a:spLocks noGrp="1"/>
          </p:cNvSpPr>
          <p:nvPr>
            <p:ph idx="1"/>
          </p:nvPr>
        </p:nvSpPr>
        <p:spPr>
          <a:xfrm>
            <a:off x="4147457" y="2015734"/>
            <a:ext cx="7298871" cy="3846223"/>
          </a:xfrm>
        </p:spPr>
        <p:txBody>
          <a:bodyPr>
            <a:noAutofit/>
          </a:bodyPr>
          <a:lstStyle/>
          <a:p>
            <a:pPr marL="0" indent="0">
              <a:lnSpc>
                <a:spcPct val="110000"/>
              </a:lnSpc>
              <a:buNone/>
            </a:pPr>
            <a:r>
              <a:rPr lang="en-US" dirty="0"/>
              <a:t>     “Hitler offered something to everyone: work to the unemployed; prosperity to failed business people; profits to industry; expansion to the Army; social harmony and an end of class distinctions to idealistic young students; and restoration of German glory to those in despair. He promised to bring order amid chaos; a feeling of unity to all and the chance to belong” (Gavin, 1996).</a:t>
            </a:r>
          </a:p>
          <a:p>
            <a:pPr marL="0" indent="0">
              <a:lnSpc>
                <a:spcPct val="110000"/>
              </a:lnSpc>
              <a:buNone/>
            </a:pPr>
            <a:r>
              <a:rPr lang="en-US" dirty="0"/>
              <a:t>     “"Let us not play down the size of the danger awaiting us. Hitler's success in the elections of March 5 should serve as a sharp warning to us. And let us know that 'our </a:t>
            </a:r>
            <a:r>
              <a:rPr lang="en-US" dirty="0" err="1"/>
              <a:t>Hitlerists</a:t>
            </a:r>
            <a:r>
              <a:rPr lang="en-US" dirty="0"/>
              <a:t>' won't be any gentler in their wars and victories than the ones in Germany", wrote a </a:t>
            </a:r>
            <a:r>
              <a:rPr lang="en-US" dirty="0" err="1"/>
              <a:t>Hehalutz</a:t>
            </a:r>
            <a:r>
              <a:rPr lang="en-US" dirty="0"/>
              <a:t> member in the movement's Polish magazine” (Weiss, Y. 1999).</a:t>
            </a:r>
          </a:p>
        </p:txBody>
      </p:sp>
    </p:spTree>
    <p:extLst>
      <p:ext uri="{BB962C8B-B14F-4D97-AF65-F5344CB8AC3E}">
        <p14:creationId xmlns:p14="http://schemas.microsoft.com/office/powerpoint/2010/main" val="676147747"/>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C20FC0-67C9-4DE1-AB96-7FF080D15D5E}"/>
              </a:ext>
            </a:extLst>
          </p:cNvPr>
          <p:cNvSpPr txBox="1"/>
          <p:nvPr/>
        </p:nvSpPr>
        <p:spPr>
          <a:xfrm>
            <a:off x="391207" y="518160"/>
            <a:ext cx="7863840" cy="769441"/>
          </a:xfrm>
          <a:prstGeom prst="rect">
            <a:avLst/>
          </a:prstGeom>
          <a:noFill/>
        </p:spPr>
        <p:txBody>
          <a:bodyPr wrap="square" rtlCol="0">
            <a:spAutoFit/>
          </a:bodyPr>
          <a:lstStyle/>
          <a:p>
            <a:pPr algn="ctr"/>
            <a:r>
              <a:rPr lang="en-US" sz="4400" dirty="0">
                <a:latin typeface="+mj-lt"/>
              </a:rPr>
              <a:t>Propaganda</a:t>
            </a:r>
          </a:p>
        </p:txBody>
      </p:sp>
      <p:sp>
        <p:nvSpPr>
          <p:cNvPr id="3" name="TextBox 2">
            <a:extLst>
              <a:ext uri="{FF2B5EF4-FFF2-40B4-BE49-F238E27FC236}">
                <a16:creationId xmlns:a16="http://schemas.microsoft.com/office/drawing/2014/main" id="{7027E79D-AF3E-4195-9846-0F20F57E1088}"/>
              </a:ext>
            </a:extLst>
          </p:cNvPr>
          <p:cNvSpPr txBox="1"/>
          <p:nvPr/>
        </p:nvSpPr>
        <p:spPr>
          <a:xfrm>
            <a:off x="929640" y="1442720"/>
            <a:ext cx="6924040" cy="2169825"/>
          </a:xfrm>
          <a:prstGeom prst="rect">
            <a:avLst/>
          </a:prstGeom>
          <a:noFill/>
        </p:spPr>
        <p:txBody>
          <a:bodyPr wrap="square" rtlCol="0">
            <a:spAutoFit/>
          </a:bodyPr>
          <a:lstStyle/>
          <a:p>
            <a:pPr>
              <a:lnSpc>
                <a:spcPct val="150000"/>
              </a:lnSpc>
            </a:pPr>
            <a:r>
              <a:rPr lang="en-US" dirty="0"/>
              <a:t>	In order to control a population, you must first control the population’s minds. Adolf Hitler did this well through the use of propaganda as he even states in his own book, Mein Kampf. “Propaganda works on the general public from the standpoint of an idea and makes them ripe for the victory of this idea” (Hitler, 1925). </a:t>
            </a:r>
          </a:p>
        </p:txBody>
      </p:sp>
      <p:pic>
        <p:nvPicPr>
          <p:cNvPr id="5" name="Picture 4">
            <a:extLst>
              <a:ext uri="{FF2B5EF4-FFF2-40B4-BE49-F238E27FC236}">
                <a16:creationId xmlns:a16="http://schemas.microsoft.com/office/drawing/2014/main" id="{586AE705-4A29-4291-B3CA-B63187E91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46" y="223520"/>
            <a:ext cx="3545747" cy="5240020"/>
          </a:xfrm>
          <a:prstGeom prst="rect">
            <a:avLst/>
          </a:prstGeom>
        </p:spPr>
      </p:pic>
      <p:sp>
        <p:nvSpPr>
          <p:cNvPr id="4" name="TextBox 3">
            <a:extLst>
              <a:ext uri="{FF2B5EF4-FFF2-40B4-BE49-F238E27FC236}">
                <a16:creationId xmlns:a16="http://schemas.microsoft.com/office/drawing/2014/main" id="{15A6A2F3-4D4D-4C87-A2EE-A4DA432CB749}"/>
              </a:ext>
            </a:extLst>
          </p:cNvPr>
          <p:cNvSpPr txBox="1"/>
          <p:nvPr/>
        </p:nvSpPr>
        <p:spPr>
          <a:xfrm>
            <a:off x="8135642" y="5463540"/>
            <a:ext cx="3784553" cy="523220"/>
          </a:xfrm>
          <a:prstGeom prst="rect">
            <a:avLst/>
          </a:prstGeom>
          <a:noFill/>
        </p:spPr>
        <p:txBody>
          <a:bodyPr wrap="square" rtlCol="0">
            <a:spAutoFit/>
          </a:bodyPr>
          <a:lstStyle/>
          <a:p>
            <a:pPr algn="ctr"/>
            <a:r>
              <a:rPr lang="en-US" sz="1400" dirty="0"/>
              <a:t>A poster promoting the Germans turn their lights off at night to hide from British Bombings.</a:t>
            </a:r>
          </a:p>
        </p:txBody>
      </p:sp>
      <p:pic>
        <p:nvPicPr>
          <p:cNvPr id="7" name="Picture 6">
            <a:extLst>
              <a:ext uri="{FF2B5EF4-FFF2-40B4-BE49-F238E27FC236}">
                <a16:creationId xmlns:a16="http://schemas.microsoft.com/office/drawing/2014/main" id="{AE05E4D1-2FEA-4D9B-B35D-C7172C7C6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7719" y="3612545"/>
            <a:ext cx="3108960" cy="2378354"/>
          </a:xfrm>
          <a:prstGeom prst="rect">
            <a:avLst/>
          </a:prstGeom>
        </p:spPr>
      </p:pic>
      <p:pic>
        <p:nvPicPr>
          <p:cNvPr id="9" name="Picture 8">
            <a:extLst>
              <a:ext uri="{FF2B5EF4-FFF2-40B4-BE49-F238E27FC236}">
                <a16:creationId xmlns:a16="http://schemas.microsoft.com/office/drawing/2014/main" id="{00DC1B87-A136-41BC-9DE6-5E0A30C1D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639" y="3612545"/>
            <a:ext cx="3208398" cy="2374215"/>
          </a:xfrm>
          <a:prstGeom prst="rect">
            <a:avLst/>
          </a:prstGeom>
        </p:spPr>
      </p:pic>
    </p:spTree>
    <p:extLst>
      <p:ext uri="{BB962C8B-B14F-4D97-AF65-F5344CB8AC3E}">
        <p14:creationId xmlns:p14="http://schemas.microsoft.com/office/powerpoint/2010/main" val="1898227190"/>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60" name="Rectangle 36">
            <a:extLst>
              <a:ext uri="{FF2B5EF4-FFF2-40B4-BE49-F238E27FC236}">
                <a16:creationId xmlns:a16="http://schemas.microsoft.com/office/drawing/2014/main" id="{0CABCAE3-64FC-4149-819F-2C181282415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61" name="Picture 38">
            <a:extLst>
              <a:ext uri="{FF2B5EF4-FFF2-40B4-BE49-F238E27FC236}">
                <a16:creationId xmlns:a16="http://schemas.microsoft.com/office/drawing/2014/main" id="{012FDCFE-9AD2-4D8A-8CBF-B3AA37EBF6DD}"/>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2" name="Straight Connector 40">
            <a:extLst>
              <a:ext uri="{FF2B5EF4-FFF2-40B4-BE49-F238E27FC236}">
                <a16:creationId xmlns:a16="http://schemas.microsoft.com/office/drawing/2014/main" id="{FBD463FC-4CA8-4FF4-85A3-AF9F4B98D21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63" name="Straight Connector 42">
            <a:extLst>
              <a:ext uri="{FF2B5EF4-FFF2-40B4-BE49-F238E27FC236}">
                <a16:creationId xmlns:a16="http://schemas.microsoft.com/office/drawing/2014/main" id="{A56012FD-74A8-4C91-B318-435CF2B7192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64" name="Rectangle 44">
            <a:extLst>
              <a:ext uri="{FF2B5EF4-FFF2-40B4-BE49-F238E27FC236}">
                <a16:creationId xmlns:a16="http://schemas.microsoft.com/office/drawing/2014/main" id="{7C70BFDB-979D-4D01-8764-154458F98B9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46">
            <a:extLst>
              <a:ext uri="{FF2B5EF4-FFF2-40B4-BE49-F238E27FC236}">
                <a16:creationId xmlns:a16="http://schemas.microsoft.com/office/drawing/2014/main" id="{45FCB5B7-E85D-4C9D-AE9B-2B04C20D7C3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66" name="Picture 48">
            <a:extLst>
              <a:ext uri="{FF2B5EF4-FFF2-40B4-BE49-F238E27FC236}">
                <a16:creationId xmlns:a16="http://schemas.microsoft.com/office/drawing/2014/main" id="{BAC44D98-B853-4420-8ED4-E3792706D41A}"/>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67" name="Straight Connector 50">
            <a:extLst>
              <a:ext uri="{FF2B5EF4-FFF2-40B4-BE49-F238E27FC236}">
                <a16:creationId xmlns:a16="http://schemas.microsoft.com/office/drawing/2014/main" id="{46625410-A0A9-42B8-96F9-540C7C42CBE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pSp>
        <p:nvGrpSpPr>
          <p:cNvPr id="68" name="Group 52">
            <a:extLst>
              <a:ext uri="{FF2B5EF4-FFF2-40B4-BE49-F238E27FC236}">
                <a16:creationId xmlns:a16="http://schemas.microsoft.com/office/drawing/2014/main" id="{4C48EA7D-6DFA-4BAB-B557-0D500356BE3D}"/>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9" y="482171"/>
            <a:ext cx="4074533" cy="5149101"/>
            <a:chOff x="632239" y="482171"/>
            <a:chExt cx="4074533" cy="5149101"/>
          </a:xfrm>
        </p:grpSpPr>
        <p:sp>
          <p:nvSpPr>
            <p:cNvPr id="54" name="Rectangle 53">
              <a:extLst>
                <a:ext uri="{FF2B5EF4-FFF2-40B4-BE49-F238E27FC236}">
                  <a16:creationId xmlns:a16="http://schemas.microsoft.com/office/drawing/2014/main" id="{0A792C74-3AEF-46D7-BB84-FE0A1C9FDD8F}"/>
                </a:ext>
              </a:extLst>
            </p:cNvPr>
            <p:cNvSpPr/>
            <p:nvPr>
              <p:extLst>
                <p:ext uri="{386F3935-93C4-4BCD-93E2-E3B085C9AB24}">
                  <p16:designElem xmlns:p16="http://schemas.microsoft.com/office/powerpoint/2015/main" val="1"/>
                </p:ext>
              </p:extLst>
            </p:nvPr>
          </p:nvSpPr>
          <p:spPr>
            <a:xfrm>
              <a:off x="632239"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54">
              <a:extLst>
                <a:ext uri="{FF2B5EF4-FFF2-40B4-BE49-F238E27FC236}">
                  <a16:creationId xmlns:a16="http://schemas.microsoft.com/office/drawing/2014/main" id="{E3F01C4D-F010-44B1-B80D-DE6D0036F405}"/>
                </a:ext>
              </a:extLst>
            </p:cNvPr>
            <p:cNvSpPr/>
            <p:nvPr>
              <p:extLst>
                <p:ext uri="{386F3935-93C4-4BCD-93E2-E3B085C9AB24}">
                  <p16:designElem xmlns:p16="http://schemas.microsoft.com/office/powerpoint/2015/main" val="1"/>
                </p:ext>
              </p:extLst>
            </p:nvPr>
          </p:nvSpPr>
          <p:spPr>
            <a:xfrm>
              <a:off x="945298"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7" name="Rectangle 56">
            <a:extLst>
              <a:ext uri="{FF2B5EF4-FFF2-40B4-BE49-F238E27FC236}">
                <a16:creationId xmlns:a16="http://schemas.microsoft.com/office/drawing/2014/main" id="{66DEDBC9-7E02-4AC1-84C0-28900C560B7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7042" y="977965"/>
            <a:ext cx="3124515"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a:extLst>
              <a:ext uri="{FF2B5EF4-FFF2-40B4-BE49-F238E27FC236}">
                <a16:creationId xmlns:a16="http://schemas.microsoft.com/office/drawing/2014/main" id="{5D8167BA-4647-4588-9EF8-AFA0496DC82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90359"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a:extLst>
              <a:ext uri="{FF2B5EF4-FFF2-40B4-BE49-F238E27FC236}">
                <a16:creationId xmlns:a16="http://schemas.microsoft.com/office/drawing/2014/main" id="{072CAC19-E74B-4937-A09D-2EF4C550572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298000" y="1116345"/>
            <a:ext cx="2773978" cy="3866172"/>
          </a:xfrm>
          <a:prstGeom prst="rect">
            <a:avLst/>
          </a:prstGeom>
        </p:spPr>
      </p:pic>
      <p:sp>
        <p:nvSpPr>
          <p:cNvPr id="2" name="Title 1">
            <a:extLst>
              <a:ext uri="{FF2B5EF4-FFF2-40B4-BE49-F238E27FC236}">
                <a16:creationId xmlns:a16="http://schemas.microsoft.com/office/drawing/2014/main" id="{A2993207-0D14-4058-B989-5F248879C39C}"/>
              </a:ext>
            </a:extLst>
          </p:cNvPr>
          <p:cNvSpPr>
            <a:spLocks noGrp="1"/>
          </p:cNvSpPr>
          <p:nvPr>
            <p:ph type="title" idx="4294967295"/>
          </p:nvPr>
        </p:nvSpPr>
        <p:spPr>
          <a:xfrm>
            <a:off x="5188043" y="804520"/>
            <a:ext cx="5550355" cy="1049235"/>
          </a:xfrm>
        </p:spPr>
        <p:txBody>
          <a:bodyPr vert="horz" lIns="91440" tIns="45720" rIns="91440" bIns="45720" rtlCol="0" anchor="t">
            <a:normAutofit/>
          </a:bodyPr>
          <a:lstStyle/>
          <a:p>
            <a:r>
              <a:rPr lang="en-US"/>
              <a:t>Reign of Power</a:t>
            </a:r>
          </a:p>
        </p:txBody>
      </p:sp>
      <p:sp>
        <p:nvSpPr>
          <p:cNvPr id="5" name="TextBox 4">
            <a:extLst>
              <a:ext uri="{FF2B5EF4-FFF2-40B4-BE49-F238E27FC236}">
                <a16:creationId xmlns:a16="http://schemas.microsoft.com/office/drawing/2014/main" id="{53D6086F-41E0-417A-9E7B-3C573F5E86BF}"/>
              </a:ext>
            </a:extLst>
          </p:cNvPr>
          <p:cNvSpPr txBox="1"/>
          <p:nvPr/>
        </p:nvSpPr>
        <p:spPr>
          <a:xfrm>
            <a:off x="5188043" y="2015732"/>
            <a:ext cx="6617877" cy="3948184"/>
          </a:xfrm>
          <a:prstGeom prst="rect">
            <a:avLst/>
          </a:prstGeom>
        </p:spPr>
        <p:txBody>
          <a:bodyPr vert="horz" lIns="91440" tIns="45720" rIns="91440" bIns="45720" rtlCol="0" anchor="t">
            <a:normAutofit/>
          </a:bodyPr>
          <a:lstStyle/>
          <a:p>
            <a:pPr marL="285750" indent="-228600" defTabSz="914400">
              <a:lnSpc>
                <a:spcPct val="110000"/>
              </a:lnSpc>
              <a:spcAft>
                <a:spcPts val="600"/>
              </a:spcAft>
              <a:buClr>
                <a:schemeClr val="accent1"/>
              </a:buClr>
              <a:buSzPct val="100000"/>
              <a:buFont typeface="Arial" panose="020B0604020202020204" pitchFamily="34" charset="0"/>
              <a:buChar char="•"/>
            </a:pPr>
            <a:r>
              <a:rPr lang="en-US" sz="1600" dirty="0"/>
              <a:t>Adolf had a way of speaking to people that made them want to believe.</a:t>
            </a:r>
          </a:p>
          <a:p>
            <a:pPr marL="285750" indent="-228600" defTabSz="914400">
              <a:lnSpc>
                <a:spcPct val="110000"/>
              </a:lnSpc>
              <a:spcAft>
                <a:spcPts val="600"/>
              </a:spcAft>
              <a:buClr>
                <a:schemeClr val="accent1"/>
              </a:buClr>
              <a:buSzPct val="100000"/>
              <a:buFont typeface="Arial" panose="020B0604020202020204" pitchFamily="34" charset="0"/>
              <a:buChar char="•"/>
            </a:pPr>
            <a:r>
              <a:rPr lang="en-US" sz="1600" dirty="0"/>
              <a:t>The man turned Germany into a warhorse of economic success only by killing of millions of Jews and invading other countries for resources and expansion of Germany.</a:t>
            </a:r>
          </a:p>
          <a:p>
            <a:pPr marL="285750" indent="-228600" defTabSz="914400">
              <a:lnSpc>
                <a:spcPct val="110000"/>
              </a:lnSpc>
              <a:spcAft>
                <a:spcPts val="600"/>
              </a:spcAft>
              <a:buClr>
                <a:schemeClr val="accent1"/>
              </a:buClr>
              <a:buSzPct val="100000"/>
              <a:buFont typeface="Arial" panose="020B0604020202020204" pitchFamily="34" charset="0"/>
              <a:buChar char="•"/>
            </a:pPr>
            <a:r>
              <a:rPr lang="en-US" sz="1600" dirty="0"/>
              <a:t>He was seen in Germany as a great leader only due to his propagation of his own beliefs by giving the people someone to blame, the Jews.</a:t>
            </a:r>
          </a:p>
          <a:p>
            <a:pPr marL="285750" indent="-228600" defTabSz="914400">
              <a:lnSpc>
                <a:spcPct val="110000"/>
              </a:lnSpc>
              <a:spcAft>
                <a:spcPts val="600"/>
              </a:spcAft>
              <a:buClr>
                <a:schemeClr val="accent1"/>
              </a:buClr>
              <a:buSzPct val="100000"/>
              <a:buFont typeface="Arial" panose="020B0604020202020204" pitchFamily="34" charset="0"/>
              <a:buChar char="•"/>
            </a:pPr>
            <a:r>
              <a:rPr lang="en-US" sz="1600" dirty="0"/>
              <a:t>Hitler would promise to make Germany strong again.</a:t>
            </a:r>
          </a:p>
          <a:p>
            <a:pPr marL="285750" indent="-228600" defTabSz="914400">
              <a:lnSpc>
                <a:spcPct val="110000"/>
              </a:lnSpc>
              <a:spcAft>
                <a:spcPts val="600"/>
              </a:spcAft>
              <a:buClr>
                <a:schemeClr val="accent1"/>
              </a:buClr>
              <a:buSzPct val="100000"/>
              <a:buFont typeface="Arial" panose="020B0604020202020204" pitchFamily="34" charset="0"/>
              <a:buChar char="•"/>
            </a:pPr>
            <a:r>
              <a:rPr lang="en-US" sz="1600" dirty="0"/>
              <a:t>Through Hitler’s reign he would turn children against their families, massacre millions, and invade a number of surrounding countries.</a:t>
            </a:r>
          </a:p>
          <a:p>
            <a:pPr marL="285750" indent="-228600" defTabSz="914400">
              <a:lnSpc>
                <a:spcPct val="110000"/>
              </a:lnSpc>
              <a:spcAft>
                <a:spcPts val="600"/>
              </a:spcAft>
              <a:buClr>
                <a:schemeClr val="accent1"/>
              </a:buClr>
              <a:buSzPct val="100000"/>
              <a:buFont typeface="Arial" panose="020B0604020202020204" pitchFamily="34" charset="0"/>
              <a:buChar char="•"/>
            </a:pPr>
            <a:r>
              <a:rPr lang="en-US" sz="1600" dirty="0"/>
              <a:t>With the radical ideologies came powerful allies including Italy and japan who were illusive to the same dictatorship ideologies of Germany.</a:t>
            </a:r>
          </a:p>
          <a:p>
            <a:pPr marL="285750" indent="-228600" defTabSz="914400">
              <a:lnSpc>
                <a:spcPct val="110000"/>
              </a:lnSpc>
              <a:spcAft>
                <a:spcPts val="600"/>
              </a:spcAft>
              <a:buClr>
                <a:schemeClr val="accent1"/>
              </a:buClr>
              <a:buSzPct val="100000"/>
              <a:buFont typeface="Arial" panose="020B0604020202020204" pitchFamily="34" charset="0"/>
              <a:buChar char="•"/>
            </a:pPr>
            <a:endParaRPr lang="en-US" sz="1400" dirty="0"/>
          </a:p>
        </p:txBody>
      </p:sp>
    </p:spTree>
    <p:extLst>
      <p:ext uri="{BB962C8B-B14F-4D97-AF65-F5344CB8AC3E}">
        <p14:creationId xmlns:p14="http://schemas.microsoft.com/office/powerpoint/2010/main" val="2303164650"/>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5AFD-7B09-4F1E-800B-FCC5F2CE9E36}"/>
              </a:ext>
            </a:extLst>
          </p:cNvPr>
          <p:cNvSpPr>
            <a:spLocks noGrp="1"/>
          </p:cNvSpPr>
          <p:nvPr>
            <p:ph type="title"/>
          </p:nvPr>
        </p:nvSpPr>
        <p:spPr/>
        <p:txBody>
          <a:bodyPr/>
          <a:lstStyle/>
          <a:p>
            <a:pPr algn="ctr"/>
            <a:r>
              <a:rPr lang="en-US" dirty="0"/>
              <a:t>The invasions</a:t>
            </a:r>
          </a:p>
        </p:txBody>
      </p:sp>
      <p:sp>
        <p:nvSpPr>
          <p:cNvPr id="4" name="Content Placeholder 3">
            <a:extLst>
              <a:ext uri="{FF2B5EF4-FFF2-40B4-BE49-F238E27FC236}">
                <a16:creationId xmlns:a16="http://schemas.microsoft.com/office/drawing/2014/main" id="{00D0256B-F26D-45AD-9352-4261AE1F777C}"/>
              </a:ext>
            </a:extLst>
          </p:cNvPr>
          <p:cNvSpPr>
            <a:spLocks noGrp="1"/>
          </p:cNvSpPr>
          <p:nvPr>
            <p:ph idx="1"/>
          </p:nvPr>
        </p:nvSpPr>
        <p:spPr>
          <a:xfrm>
            <a:off x="1451579" y="2015732"/>
            <a:ext cx="9603275" cy="4037749"/>
          </a:xfrm>
        </p:spPr>
        <p:txBody>
          <a:bodyPr>
            <a:normAutofit lnSpcReduction="10000"/>
          </a:bodyPr>
          <a:lstStyle/>
          <a:p>
            <a:r>
              <a:rPr lang="en-US" dirty="0"/>
              <a:t>The first invasion by Germany happened on March 7</a:t>
            </a:r>
            <a:r>
              <a:rPr lang="en-US" baseline="30000" dirty="0"/>
              <a:t>th</a:t>
            </a:r>
            <a:r>
              <a:rPr lang="en-US" dirty="0"/>
              <a:t>, 1936 when Hitler sent German troops with Nazi demand to invade the demilitarized Rhineland (Duiker, Spielvogel, p. 734). </a:t>
            </a:r>
          </a:p>
          <a:p>
            <a:r>
              <a:rPr lang="en-US" dirty="0"/>
              <a:t>By the end of 1936, Hitler along with the help of Benito Mussolini had achieved their goal of a “diplomatic revolution” in all of Europe. </a:t>
            </a:r>
          </a:p>
          <a:p>
            <a:r>
              <a:rPr lang="en-US" dirty="0"/>
              <a:t>In 1938, Hitler decided to threaten a attack in Austria, sending the Austrian government into panic, which lead them to collapse to Hitler’s wishes. Hitler stormed into Vienna on March 13, 1938 (Duiker, Spielvogel, p. 734). </a:t>
            </a:r>
          </a:p>
          <a:p>
            <a:r>
              <a:rPr lang="en-US" dirty="0"/>
              <a:t>To Hitler’s wishes, when he arrived in Vienna, he was seen as royalty, and demanded to be welcomed with the highest of praise (The New York Times, 1939). </a:t>
            </a:r>
          </a:p>
          <a:p>
            <a:pPr marL="0" indent="0">
              <a:buNone/>
            </a:pPr>
            <a:endParaRPr lang="en-US" dirty="0"/>
          </a:p>
        </p:txBody>
      </p:sp>
    </p:spTree>
    <p:extLst>
      <p:ext uri="{BB962C8B-B14F-4D97-AF65-F5344CB8AC3E}">
        <p14:creationId xmlns:p14="http://schemas.microsoft.com/office/powerpoint/2010/main" val="2864170666"/>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27F48-8493-4D74-B4BB-B0C312B2D0D0}"/>
              </a:ext>
            </a:extLst>
          </p:cNvPr>
          <p:cNvSpPr>
            <a:spLocks noGrp="1"/>
          </p:cNvSpPr>
          <p:nvPr>
            <p:ph type="title"/>
          </p:nvPr>
        </p:nvSpPr>
        <p:spPr/>
        <p:txBody>
          <a:bodyPr/>
          <a:lstStyle/>
          <a:p>
            <a:pPr algn="ctr"/>
            <a:r>
              <a:rPr lang="en-US" dirty="0"/>
              <a:t>Invasions (continued)</a:t>
            </a:r>
          </a:p>
        </p:txBody>
      </p:sp>
      <p:sp>
        <p:nvSpPr>
          <p:cNvPr id="3" name="Content Placeholder 2">
            <a:extLst>
              <a:ext uri="{FF2B5EF4-FFF2-40B4-BE49-F238E27FC236}">
                <a16:creationId xmlns:a16="http://schemas.microsoft.com/office/drawing/2014/main" id="{240F7BF0-BABC-4F01-8EA6-25ACF2AF26B3}"/>
              </a:ext>
            </a:extLst>
          </p:cNvPr>
          <p:cNvSpPr>
            <a:spLocks noGrp="1"/>
          </p:cNvSpPr>
          <p:nvPr>
            <p:ph idx="1"/>
          </p:nvPr>
        </p:nvSpPr>
        <p:spPr/>
        <p:txBody>
          <a:bodyPr/>
          <a:lstStyle/>
          <a:p>
            <a:r>
              <a:rPr lang="en-US" dirty="0"/>
              <a:t>After taking over his mainland of Austria, Hitler’s next goal was to conquer all of central Europe, and next was Czechoslovakia. </a:t>
            </a:r>
          </a:p>
          <a:p>
            <a:r>
              <a:rPr lang="en-US" dirty="0"/>
              <a:t>On September 15</a:t>
            </a:r>
            <a:r>
              <a:rPr lang="en-US" baseline="30000" dirty="0"/>
              <a:t>th</a:t>
            </a:r>
            <a:r>
              <a:rPr lang="en-US" dirty="0"/>
              <a:t>, 1938, Hitler was successful, and his assumption of the Czech’s lack of power was right. German soldiers stormed into Sudetenland with the same power that he took over Austria with (Duiker, Spielvogel, p. 735). </a:t>
            </a:r>
          </a:p>
          <a:p>
            <a:r>
              <a:rPr lang="en-US" dirty="0"/>
              <a:t>On August 23</a:t>
            </a:r>
            <a:r>
              <a:rPr lang="en-US" baseline="30000" dirty="0"/>
              <a:t>rd</a:t>
            </a:r>
            <a:r>
              <a:rPr lang="en-US" dirty="0"/>
              <a:t>, 1939, Hitler along with his new treaty with the Soviet Union gave the Germans the right to invade Poland. By September 1</a:t>
            </a:r>
            <a:r>
              <a:rPr lang="en-US" baseline="30000" dirty="0"/>
              <a:t>st</a:t>
            </a:r>
            <a:r>
              <a:rPr lang="en-US" dirty="0"/>
              <a:t> 1939, Hitler had completely taken rule to all of Poland (Duiker, Spielvogel, p. 736). </a:t>
            </a:r>
          </a:p>
        </p:txBody>
      </p:sp>
    </p:spTree>
    <p:extLst>
      <p:ext uri="{BB962C8B-B14F-4D97-AF65-F5344CB8AC3E}">
        <p14:creationId xmlns:p14="http://schemas.microsoft.com/office/powerpoint/2010/main" val="521822374"/>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31AAD1-DEB8-41CF-B6B8-F12BC4C5440A}"/>
              </a:ext>
            </a:extLst>
          </p:cNvPr>
          <p:cNvSpPr txBox="1"/>
          <p:nvPr/>
        </p:nvSpPr>
        <p:spPr>
          <a:xfrm>
            <a:off x="2509520" y="467360"/>
            <a:ext cx="7172960" cy="584775"/>
          </a:xfrm>
          <a:prstGeom prst="rect">
            <a:avLst/>
          </a:prstGeom>
          <a:noFill/>
        </p:spPr>
        <p:txBody>
          <a:bodyPr wrap="square" rtlCol="0">
            <a:spAutoFit/>
          </a:bodyPr>
          <a:lstStyle/>
          <a:p>
            <a:pPr algn="ctr"/>
            <a:r>
              <a:rPr lang="en-US" sz="3200" dirty="0">
                <a:latin typeface="+mj-lt"/>
              </a:rPr>
              <a:t>Hitler’s Death Shook the World in Disbelief</a:t>
            </a:r>
          </a:p>
        </p:txBody>
      </p:sp>
      <p:sp>
        <p:nvSpPr>
          <p:cNvPr id="3" name="TextBox 2">
            <a:extLst>
              <a:ext uri="{FF2B5EF4-FFF2-40B4-BE49-F238E27FC236}">
                <a16:creationId xmlns:a16="http://schemas.microsoft.com/office/drawing/2014/main" id="{561EDE98-C51F-41D6-9ADF-4960955FA319}"/>
              </a:ext>
            </a:extLst>
          </p:cNvPr>
          <p:cNvSpPr txBox="1"/>
          <p:nvPr/>
        </p:nvSpPr>
        <p:spPr>
          <a:xfrm>
            <a:off x="1016000" y="1061720"/>
            <a:ext cx="10160000" cy="5078313"/>
          </a:xfrm>
          <a:prstGeom prst="rect">
            <a:avLst/>
          </a:prstGeom>
          <a:noFill/>
        </p:spPr>
        <p:txBody>
          <a:bodyPr wrap="square" rtlCol="0">
            <a:spAutoFit/>
          </a:bodyPr>
          <a:lstStyle/>
          <a:p>
            <a:pPr>
              <a:lnSpc>
                <a:spcPct val="150000"/>
              </a:lnSpc>
            </a:pPr>
            <a:r>
              <a:rPr lang="en-US" dirty="0"/>
              <a:t>	Hitler’s death, though a tremendous achievement by the allied forces, didn’t leave the people of the United States in tears or jumping for joy. By this time, we had already won the war, Hitler was just sealing the deal. “Reports of Adolf Hitler’s death like </a:t>
            </a:r>
          </a:p>
          <a:p>
            <a:pPr>
              <a:lnSpc>
                <a:spcPct val="150000"/>
              </a:lnSpc>
            </a:pPr>
            <a:r>
              <a:rPr lang="en-US" dirty="0"/>
              <a:t>the weather yesterday, left New Yorker’s cold.</a:t>
            </a:r>
          </a:p>
          <a:p>
            <a:pPr>
              <a:lnSpc>
                <a:spcPct val="150000"/>
              </a:lnSpc>
            </a:pPr>
            <a:r>
              <a:rPr lang="en-US" dirty="0"/>
              <a:t>they stopped only briefly in the chilly rain of </a:t>
            </a:r>
          </a:p>
          <a:p>
            <a:pPr>
              <a:lnSpc>
                <a:spcPct val="150000"/>
              </a:lnSpc>
            </a:pPr>
            <a:r>
              <a:rPr lang="en-US" dirty="0"/>
              <a:t>the evening rush hour to glance at headlines, to</a:t>
            </a:r>
          </a:p>
          <a:p>
            <a:pPr>
              <a:lnSpc>
                <a:spcPct val="150000"/>
              </a:lnSpc>
            </a:pPr>
            <a:r>
              <a:rPr lang="en-US" dirty="0"/>
              <a:t>shrug in disbelief before they divided like moles</a:t>
            </a:r>
          </a:p>
          <a:p>
            <a:pPr>
              <a:lnSpc>
                <a:spcPct val="150000"/>
              </a:lnSpc>
            </a:pPr>
            <a:r>
              <a:rPr lang="en-US" dirty="0"/>
              <a:t>into the subway. Skepticism was by far the</a:t>
            </a:r>
          </a:p>
          <a:p>
            <a:pPr>
              <a:lnSpc>
                <a:spcPct val="150000"/>
              </a:lnSpc>
            </a:pPr>
            <a:r>
              <a:rPr lang="en-US" dirty="0"/>
              <a:t>dominant reaction” (New York Times, 1945).</a:t>
            </a:r>
          </a:p>
          <a:p>
            <a:pPr>
              <a:lnSpc>
                <a:spcPct val="150000"/>
              </a:lnSpc>
            </a:pPr>
            <a:r>
              <a:rPr lang="en-US" dirty="0"/>
              <a:t>Hitler was no more, but he had left his mark</a:t>
            </a:r>
          </a:p>
          <a:p>
            <a:pPr>
              <a:lnSpc>
                <a:spcPct val="150000"/>
              </a:lnSpc>
            </a:pPr>
            <a:r>
              <a:rPr lang="en-US" dirty="0"/>
              <a:t>on the world.</a:t>
            </a:r>
          </a:p>
          <a:p>
            <a:pPr>
              <a:lnSpc>
                <a:spcPct val="150000"/>
              </a:lnSpc>
            </a:pPr>
            <a:endParaRPr lang="en-US" dirty="0"/>
          </a:p>
        </p:txBody>
      </p:sp>
      <p:pic>
        <p:nvPicPr>
          <p:cNvPr id="6" name="Picture 5">
            <a:extLst>
              <a:ext uri="{FF2B5EF4-FFF2-40B4-BE49-F238E27FC236}">
                <a16:creationId xmlns:a16="http://schemas.microsoft.com/office/drawing/2014/main" id="{E84CE31C-6DC8-41D3-88ED-FDC2B74DDD7B}"/>
              </a:ext>
            </a:extLst>
          </p:cNvPr>
          <p:cNvPicPr>
            <a:picLocks noChangeAspect="1"/>
          </p:cNvPicPr>
          <p:nvPr/>
        </p:nvPicPr>
        <p:blipFill rotWithShape="1">
          <a:blip r:embed="rId2">
            <a:extLst>
              <a:ext uri="{28A0092B-C50C-407E-A947-70E740481C1C}">
                <a14:useLocalDpi xmlns:a14="http://schemas.microsoft.com/office/drawing/2010/main" val="0"/>
              </a:ext>
            </a:extLst>
          </a:blip>
          <a:srcRect l="26595" t="17629" r="11847" b="14696"/>
          <a:stretch/>
        </p:blipFill>
        <p:spPr>
          <a:xfrm>
            <a:off x="5616317" y="2090058"/>
            <a:ext cx="6284077" cy="3885973"/>
          </a:xfrm>
          <a:prstGeom prst="rect">
            <a:avLst/>
          </a:prstGeom>
          <a:effectLst>
            <a:softEdge rad="12700"/>
          </a:effectLst>
        </p:spPr>
      </p:pic>
    </p:spTree>
    <p:extLst>
      <p:ext uri="{BB962C8B-B14F-4D97-AF65-F5344CB8AC3E}">
        <p14:creationId xmlns:p14="http://schemas.microsoft.com/office/powerpoint/2010/main" val="1033559874"/>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CABCAE3-64FC-4149-819F-2C181282415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a:extLst>
              <a:ext uri="{FF2B5EF4-FFF2-40B4-BE49-F238E27FC236}">
                <a16:creationId xmlns:a16="http://schemas.microsoft.com/office/drawing/2014/main" id="{012FDCFE-9AD2-4D8A-8CBF-B3AA37EBF6DD}"/>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FBD463FC-4CA8-4FF4-85A3-AF9F4B98D21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56012FD-74A8-4C91-B318-435CF2B7192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35C3D674-3D59-4E93-80CA-0C0A9095E81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F2A81E1-BCBE-426B-8C09-33274E69409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22" name="Picture 21">
            <a:extLst>
              <a:ext uri="{FF2B5EF4-FFF2-40B4-BE49-F238E27FC236}">
                <a16:creationId xmlns:a16="http://schemas.microsoft.com/office/drawing/2014/main" id="{39D1DDD4-5BB3-45BA-B9B3-06B62299AD79}"/>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A24DAE64-2302-42EA-8239-F2F0775CA5AD}"/>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884B8F8-FDC9-498B-9960-5D7260AFCB03}"/>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4177373"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E3274852-E499-43FD-BB35-C07E6F48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3720" y="805583"/>
            <a:ext cx="3821824" cy="4660762"/>
          </a:xfrm>
          <a:prstGeom prst="rect">
            <a:avLst/>
          </a:prstGeom>
        </p:spPr>
      </p:pic>
      <p:sp>
        <p:nvSpPr>
          <p:cNvPr id="2" name="Title 1">
            <a:extLst>
              <a:ext uri="{FF2B5EF4-FFF2-40B4-BE49-F238E27FC236}">
                <a16:creationId xmlns:a16="http://schemas.microsoft.com/office/drawing/2014/main" id="{3F65FD24-C88C-454E-AEC0-6FD7145F990F}"/>
              </a:ext>
            </a:extLst>
          </p:cNvPr>
          <p:cNvSpPr>
            <a:spLocks noGrp="1"/>
          </p:cNvSpPr>
          <p:nvPr>
            <p:ph type="title"/>
          </p:nvPr>
        </p:nvSpPr>
        <p:spPr>
          <a:xfrm>
            <a:off x="1451580" y="804520"/>
            <a:ext cx="4176511" cy="1049235"/>
          </a:xfrm>
        </p:spPr>
        <p:txBody>
          <a:bodyPr vert="horz" lIns="91440" tIns="45720" rIns="91440" bIns="45720" rtlCol="0" anchor="t">
            <a:normAutofit/>
          </a:bodyPr>
          <a:lstStyle/>
          <a:p>
            <a:r>
              <a:rPr lang="en-US"/>
              <a:t>The Remaining Marks Left</a:t>
            </a:r>
          </a:p>
        </p:txBody>
      </p:sp>
      <p:sp>
        <p:nvSpPr>
          <p:cNvPr id="3" name="TextBox 2">
            <a:extLst>
              <a:ext uri="{FF2B5EF4-FFF2-40B4-BE49-F238E27FC236}">
                <a16:creationId xmlns:a16="http://schemas.microsoft.com/office/drawing/2014/main" id="{E4BD180C-00A1-4404-90E1-8BF76D158229}"/>
              </a:ext>
            </a:extLst>
          </p:cNvPr>
          <p:cNvSpPr txBox="1"/>
          <p:nvPr/>
        </p:nvSpPr>
        <p:spPr>
          <a:xfrm>
            <a:off x="1451581" y="2015732"/>
            <a:ext cx="4172212" cy="3450613"/>
          </a:xfrm>
          <a:prstGeom prst="rect">
            <a:avLst/>
          </a:prstGeom>
        </p:spPr>
        <p:txBody>
          <a:bodyPr vert="horz" lIns="91440" tIns="45720" rIns="91440" bIns="45720" rtlCol="0" anchor="t">
            <a:normAutofit/>
          </a:bodyPr>
          <a:lstStyle/>
          <a:p>
            <a:pPr defTabSz="914400">
              <a:lnSpc>
                <a:spcPct val="120000"/>
              </a:lnSpc>
              <a:spcAft>
                <a:spcPts val="600"/>
              </a:spcAft>
              <a:buClr>
                <a:schemeClr val="accent1"/>
              </a:buClr>
              <a:buSzPct val="100000"/>
            </a:pPr>
            <a:r>
              <a:rPr lang="en-US" dirty="0"/>
              <a:t>     Hitler left an ever lasting mark on the world. Events like the Holocaust, Operation Barbosa, and D-day leave an ever long lasting reminder of how inhumane and brutal humans can be to each-other. A country led and controlled by a man so smart but so outlandish and Anti-Semitic.</a:t>
            </a:r>
          </a:p>
        </p:txBody>
      </p:sp>
    </p:spTree>
    <p:extLst>
      <p:ext uri="{BB962C8B-B14F-4D97-AF65-F5344CB8AC3E}">
        <p14:creationId xmlns:p14="http://schemas.microsoft.com/office/powerpoint/2010/main" val="3003481835"/>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6E64-0B5B-43B7-A6B0-3A7B0F16A7B1}"/>
              </a:ext>
            </a:extLst>
          </p:cNvPr>
          <p:cNvSpPr>
            <a:spLocks noGrp="1"/>
          </p:cNvSpPr>
          <p:nvPr>
            <p:ph type="title" idx="4294967295"/>
          </p:nvPr>
        </p:nvSpPr>
        <p:spPr>
          <a:xfrm>
            <a:off x="1293812" y="226476"/>
            <a:ext cx="9604375" cy="1049338"/>
          </a:xfrm>
        </p:spPr>
        <p:txBody>
          <a:bodyPr>
            <a:normAutofit/>
          </a:bodyPr>
          <a:lstStyle/>
          <a:p>
            <a:pPr algn="ctr"/>
            <a:r>
              <a:rPr lang="en-US" sz="5400" cap="none" dirty="0"/>
              <a:t>References</a:t>
            </a:r>
          </a:p>
        </p:txBody>
      </p:sp>
      <p:sp>
        <p:nvSpPr>
          <p:cNvPr id="4" name="TextBox 3">
            <a:extLst>
              <a:ext uri="{FF2B5EF4-FFF2-40B4-BE49-F238E27FC236}">
                <a16:creationId xmlns:a16="http://schemas.microsoft.com/office/drawing/2014/main" id="{BA8FC9FB-BE73-456D-BD8E-125ABABEFBF0}"/>
              </a:ext>
            </a:extLst>
          </p:cNvPr>
          <p:cNvSpPr txBox="1"/>
          <p:nvPr/>
        </p:nvSpPr>
        <p:spPr>
          <a:xfrm>
            <a:off x="213360" y="972686"/>
            <a:ext cx="12141200" cy="5062924"/>
          </a:xfrm>
          <a:prstGeom prst="rect">
            <a:avLst/>
          </a:prstGeom>
          <a:noFill/>
        </p:spPr>
        <p:txBody>
          <a:bodyPr wrap="square" rtlCol="0" anchor="ctr">
            <a:spAutoFit/>
          </a:bodyPr>
          <a:lstStyle/>
          <a:p>
            <a:r>
              <a:rPr lang="en-US" sz="1700" dirty="0"/>
              <a:t>1. Duiker W. J., &amp; Spielvogel J. J. (2014). World History (Eighth ed., Vol. II: Since 1500). Boston, MA: Cengage Learning.</a:t>
            </a:r>
          </a:p>
          <a:p>
            <a:endParaRPr lang="en-US" sz="1700" dirty="0"/>
          </a:p>
          <a:p>
            <a:r>
              <a:rPr lang="en-US" sz="1700" dirty="0"/>
              <a:t>2. Hitler, Adolf. (1925). Mein Kampf. </a:t>
            </a:r>
            <a:r>
              <a:rPr lang="en-US" sz="1700" i="1" dirty="0"/>
              <a:t>Franz </a:t>
            </a:r>
            <a:r>
              <a:rPr lang="en-US" sz="1700" i="1" dirty="0" err="1"/>
              <a:t>Eher</a:t>
            </a:r>
            <a:r>
              <a:rPr lang="en-US" sz="1700" i="1" dirty="0"/>
              <a:t> </a:t>
            </a:r>
            <a:r>
              <a:rPr lang="en-US" sz="1700" i="1" dirty="0" err="1"/>
              <a:t>Nachfolger</a:t>
            </a:r>
            <a:r>
              <a:rPr lang="en-US" sz="1700" i="1" dirty="0"/>
              <a:t>.</a:t>
            </a:r>
          </a:p>
          <a:p>
            <a:endParaRPr lang="en-US" sz="1700" dirty="0"/>
          </a:p>
          <a:p>
            <a:r>
              <a:rPr lang="en-US" sz="1700" dirty="0"/>
              <a:t>3. Gavin P. The Rise of Adolf Hitler. (1996). </a:t>
            </a:r>
            <a:r>
              <a:rPr lang="en-US" sz="1700" i="1" dirty="0"/>
              <a:t>The History Place</a:t>
            </a:r>
            <a:r>
              <a:rPr lang="en-US" sz="1700" dirty="0"/>
              <a:t>. Retrieved fromhttp://www.historyplace.com/worldwar2/riseofhitler</a:t>
            </a:r>
          </a:p>
          <a:p>
            <a:endParaRPr lang="en-US" sz="1700" dirty="0"/>
          </a:p>
          <a:p>
            <a:r>
              <a:rPr lang="en-US" sz="1700" dirty="0"/>
              <a:t>4. </a:t>
            </a:r>
            <a:r>
              <a:rPr lang="en-US" sz="1700" dirty="0" err="1"/>
              <a:t>Gendler</a:t>
            </a:r>
            <a:r>
              <a:rPr lang="en-US" sz="1700" dirty="0"/>
              <a:t> A., Hazard A. (2016). How did Hitler rise to power? </a:t>
            </a:r>
            <a:r>
              <a:rPr lang="en-US" sz="1700" i="1" dirty="0"/>
              <a:t>Ted-Ed</a:t>
            </a:r>
            <a:r>
              <a:rPr lang="en-US" sz="1700" dirty="0"/>
              <a:t>. Retrieved from https://www.youtube.com/watch?v=jFICRFKtAc4</a:t>
            </a:r>
          </a:p>
          <a:p>
            <a:endParaRPr lang="en-US" sz="1700" dirty="0"/>
          </a:p>
          <a:p>
            <a:r>
              <a:rPr lang="en-US" sz="1700" dirty="0"/>
              <a:t>5. Meyer, B. </a:t>
            </a:r>
            <a:r>
              <a:rPr lang="en-US" sz="1700"/>
              <a:t>The New </a:t>
            </a:r>
            <a:r>
              <a:rPr lang="en-US" sz="1700" dirty="0"/>
              <a:t>York Times. (1945, May 02). City Takes Report Of Death In Stride.</a:t>
            </a:r>
            <a:r>
              <a:rPr lang="en-US" sz="1700" i="1" dirty="0"/>
              <a:t> New York Times (1923-Current File).</a:t>
            </a:r>
            <a:r>
              <a:rPr lang="en-US" sz="1700" dirty="0"/>
              <a:t> Retrieved from http://db07.linccweb.org/login?url=https://search-proquest-com.db07.linccweb.org/docview/107154809?accountid=10674</a:t>
            </a:r>
          </a:p>
          <a:p>
            <a:endParaRPr lang="en-US" sz="1700" dirty="0"/>
          </a:p>
          <a:p>
            <a:r>
              <a:rPr lang="en-US" sz="1700" dirty="0"/>
              <a:t>6. The New York Times. (1939). Hitler is Cheered By Vienna as Hero. (1939, Mar 18). </a:t>
            </a:r>
            <a:r>
              <a:rPr lang="en-US" sz="1700" i="1" dirty="0"/>
              <a:t>New York Times</a:t>
            </a:r>
            <a:r>
              <a:rPr lang="en-US" sz="1700" dirty="0"/>
              <a:t>. Retrieved from http://db07.linccweb.org/login?url=https://search-proquest-com.db07.linccweb.org/docview/102852440?accountid=10674</a:t>
            </a:r>
          </a:p>
          <a:p>
            <a:endParaRPr lang="en-US" sz="1700" dirty="0"/>
          </a:p>
          <a:p>
            <a:r>
              <a:rPr lang="en-US" sz="1700" dirty="0"/>
              <a:t>7. Weiss, Y. (1999). Polish and German Jews between Hitler's rise to power and the outbreak of the Second World War. </a:t>
            </a:r>
            <a:r>
              <a:rPr lang="en-US" sz="1700" i="1" dirty="0"/>
              <a:t>Leo </a:t>
            </a:r>
            <a:r>
              <a:rPr lang="en-US" sz="1700" i="1" dirty="0" err="1"/>
              <a:t>Baeck</a:t>
            </a:r>
            <a:r>
              <a:rPr lang="en-US" sz="1700" i="1" dirty="0"/>
              <a:t> Institute Year Book</a:t>
            </a:r>
            <a:r>
              <a:rPr lang="en-US" sz="1700" dirty="0"/>
              <a:t>, 44205-223.</a:t>
            </a:r>
          </a:p>
          <a:p>
            <a:endParaRPr lang="en-US" sz="1700" dirty="0"/>
          </a:p>
        </p:txBody>
      </p:sp>
    </p:spTree>
    <p:extLst>
      <p:ext uri="{BB962C8B-B14F-4D97-AF65-F5344CB8AC3E}">
        <p14:creationId xmlns:p14="http://schemas.microsoft.com/office/powerpoint/2010/main" val="143286810"/>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sld>
</file>

<file path=ppt/theme/theme1.xml><?xml version="1.0" encoding="utf-8"?>
<a:theme xmlns:a="http://schemas.openxmlformats.org/drawingml/2006/main" name="Gallery">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ustom 1">
      <a:majorFont>
        <a:latin typeface="Garamond"/>
        <a:ea typeface=""/>
        <a:cs typeface=""/>
      </a:majorFont>
      <a:minorFont>
        <a:latin typeface="Times New Roman"/>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1213</TotalTime>
  <Words>1152</Words>
  <Application>Microsoft Office PowerPoint</Application>
  <PresentationFormat>Widescreen</PresentationFormat>
  <Paragraphs>78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Garamond</vt:lpstr>
      <vt:lpstr>Times New Roman</vt:lpstr>
      <vt:lpstr>Gallery</vt:lpstr>
      <vt:lpstr>History Final Project Hitler</vt:lpstr>
      <vt:lpstr>PowerPoint Presentation</vt:lpstr>
      <vt:lpstr>Hitler’s early life</vt:lpstr>
      <vt:lpstr>PowerPoint Presentation</vt:lpstr>
      <vt:lpstr>Hitler’s Imprisonment</vt:lpstr>
      <vt:lpstr>Mein Kampf</vt:lpstr>
      <vt:lpstr>The Election of Hitler</vt:lpstr>
      <vt:lpstr>Nazi Party Comes to Rise</vt:lpstr>
      <vt:lpstr>PowerPoint Presentation</vt:lpstr>
      <vt:lpstr>Reign of Power</vt:lpstr>
      <vt:lpstr>The invasions</vt:lpstr>
      <vt:lpstr>Invasions (continued)</vt:lpstr>
      <vt:lpstr>PowerPoint Presentation</vt:lpstr>
      <vt:lpstr>The Remaining Marks Left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Final Project Example</dc:title>
  <dc:creator>WOH 1030</dc:creator>
  <cp:keywords>Example</cp:keywords>
  <cp:lastModifiedBy>Richardson, James</cp:lastModifiedBy>
  <cp:revision>89</cp:revision>
  <dcterms:created xsi:type="dcterms:W3CDTF">2017-11-28T15:26:40Z</dcterms:created>
  <dcterms:modified xsi:type="dcterms:W3CDTF">2017-12-31T22:52:05Z</dcterms:modified>
</cp:coreProperties>
</file>