
<file path=[Content_Types].xml><?xml version="1.0" encoding="utf-8"?>
<Types xmlns="http://schemas.openxmlformats.org/package/2006/content-types">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4"/>
  </p:notesMasterIdLst>
  <p:sldIdLst>
    <p:sldId id="256" r:id="rId2"/>
    <p:sldId id="257" r:id="rId3"/>
    <p:sldId id="258" r:id="rId4"/>
    <p:sldId id="262" r:id="rId5"/>
    <p:sldId id="263" r:id="rId6"/>
    <p:sldId id="264" r:id="rId7"/>
    <p:sldId id="259" r:id="rId8"/>
    <p:sldId id="265" r:id="rId9"/>
    <p:sldId id="266" r:id="rId10"/>
    <p:sldId id="267" r:id="rId11"/>
    <p:sldId id="268" r:id="rId12"/>
    <p:sldId id="269"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90000" autoAdjust="0"/>
  </p:normalViewPr>
  <p:slideViewPr>
    <p:cSldViewPr snapToGrid="0">
      <p:cViewPr varScale="1">
        <p:scale>
          <a:sx n="82" d="100"/>
          <a:sy n="82" d="100"/>
        </p:scale>
        <p:origin x="96" y="90"/>
      </p:cViewPr>
      <p:guideLst/>
    </p:cSldViewPr>
  </p:slideViewPr>
  <p:outlineViewPr>
    <p:cViewPr>
      <p:scale>
        <a:sx n="33" d="100"/>
        <a:sy n="33" d="100"/>
      </p:scale>
      <p:origin x="0" y="-440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618877828950677E-3"/>
          <c:y val="0"/>
          <c:w val="0.6466196206606255"/>
          <c:h val="0.95238095238095233"/>
        </c:manualLayout>
      </c:layout>
      <c:pieChart>
        <c:varyColors val="1"/>
        <c:ser>
          <c:idx val="0"/>
          <c:order val="0"/>
          <c:tx>
            <c:strRef>
              <c:f>Sheet1!$B$1</c:f>
              <c:strCache>
                <c:ptCount val="1"/>
                <c:pt idx="0">
                  <c:v>Column1</c:v>
                </c:pt>
              </c:strCache>
            </c:strRef>
          </c:tx>
          <c:dPt>
            <c:idx val="0"/>
            <c:bubble3D val="0"/>
            <c:spPr>
              <a:solidFill>
                <a:schemeClr val="accent6"/>
              </a:solidFill>
            </c:spPr>
            <c:extLst xmlns:c16r2="http://schemas.microsoft.com/office/drawing/2015/06/chart">
              <c:ext xmlns:c16="http://schemas.microsoft.com/office/drawing/2014/chart" uri="{C3380CC4-5D6E-409C-BE32-E72D297353CC}">
                <c16:uniqueId val="{00000000-511F-4529-8D3E-6579C24041F5}"/>
              </c:ext>
            </c:extLst>
          </c:dPt>
          <c:dPt>
            <c:idx val="1"/>
            <c:bubble3D val="0"/>
            <c:spPr>
              <a:solidFill>
                <a:schemeClr val="accent2"/>
              </a:solidFill>
            </c:spPr>
            <c:extLst xmlns:c16r2="http://schemas.microsoft.com/office/drawing/2015/06/chart">
              <c:ext xmlns:c16="http://schemas.microsoft.com/office/drawing/2014/chart" uri="{C3380CC4-5D6E-409C-BE32-E72D297353CC}">
                <c16:uniqueId val="{00000001-511F-4529-8D3E-6579C24041F5}"/>
              </c:ext>
            </c:extLst>
          </c:dPt>
          <c:dPt>
            <c:idx val="2"/>
            <c:bubble3D val="0"/>
            <c:spPr>
              <a:solidFill>
                <a:schemeClr val="accent5">
                  <a:lumMod val="20000"/>
                  <a:lumOff val="80000"/>
                </a:schemeClr>
              </a:solidFill>
            </c:spPr>
            <c:extLst xmlns:c16r2="http://schemas.microsoft.com/office/drawing/2015/06/chart">
              <c:ext xmlns:c16="http://schemas.microsoft.com/office/drawing/2014/chart" uri="{C3380CC4-5D6E-409C-BE32-E72D297353CC}">
                <c16:uniqueId val="{00000002-511F-4529-8D3E-6579C24041F5}"/>
              </c:ext>
            </c:extLst>
          </c:dPt>
          <c:dLbls>
            <c:dLbl>
              <c:idx val="2"/>
              <c:spPr/>
              <c:txPr>
                <a:bodyPr/>
                <a:lstStyle/>
                <a:p>
                  <a:pPr>
                    <a:defRPr sz="1129" b="1">
                      <a:solidFill>
                        <a:schemeClr val="tx1"/>
                      </a:solidFill>
                    </a:defRPr>
                  </a:pPr>
                  <a:endParaRPr lang="en-US"/>
                </a:p>
              </c:txPr>
              <c:showLegendKey val="0"/>
              <c:showVal val="1"/>
              <c:showCatName val="0"/>
              <c:showSerName val="0"/>
              <c:showPercent val="0"/>
              <c:showBubbleSize val="0"/>
            </c:dLbl>
            <c:dLbl>
              <c:idx val="3"/>
              <c:spPr/>
              <c:txPr>
                <a:bodyPr/>
                <a:lstStyle/>
                <a:p>
                  <a:pPr>
                    <a:defRPr sz="1129" b="1">
                      <a:solidFill>
                        <a:srgbClr val="000000"/>
                      </a:solidFill>
                    </a:defRPr>
                  </a:pPr>
                  <a:endParaRPr lang="en-US"/>
                </a:p>
              </c:txPr>
              <c:showLegendKey val="0"/>
              <c:showVal val="1"/>
              <c:showCatName val="0"/>
              <c:showSerName val="0"/>
              <c:showPercent val="0"/>
              <c:showBubbleSize val="0"/>
            </c:dLbl>
            <c:spPr>
              <a:noFill/>
              <a:ln>
                <a:noFill/>
              </a:ln>
              <a:effectLst/>
            </c:spPr>
            <c:txPr>
              <a:bodyPr/>
              <a:lstStyle/>
              <a:p>
                <a:pPr>
                  <a:defRPr sz="1129" b="1">
                    <a:solidFill>
                      <a:schemeClr val="bg1"/>
                    </a:solidFill>
                  </a:defRPr>
                </a:pPr>
                <a:endParaRPr lang="en-US"/>
              </a:p>
            </c:txPr>
            <c:showLegendKey val="0"/>
            <c:showVal val="1"/>
            <c:showCatName val="0"/>
            <c:showSerName val="0"/>
            <c:showPercent val="0"/>
            <c:showBubbleSize val="0"/>
            <c:showLeaderLines val="1"/>
            <c:extLst xmlns:c16r2="http://schemas.microsoft.com/office/drawing/2015/06/chart">
              <c:ext xmlns:c15="http://schemas.microsoft.com/office/drawing/2012/chart" uri="{CE6537A1-D6FC-4f65-9D91-7224C49458BB}">
                <c15:layout/>
              </c:ext>
            </c:extLst>
          </c:dLbls>
          <c:cat>
            <c:strRef>
              <c:f>Sheet1!$A$2:$A$4</c:f>
              <c:strCache>
                <c:ptCount val="3"/>
                <c:pt idx="0">
                  <c:v>Process</c:v>
                </c:pt>
                <c:pt idx="1">
                  <c:v>Information</c:v>
                </c:pt>
                <c:pt idx="2">
                  <c:v>Environment</c:v>
                </c:pt>
              </c:strCache>
            </c:strRef>
          </c:cat>
          <c:val>
            <c:numRef>
              <c:f>Sheet1!$B$2:$B$4</c:f>
              <c:numCache>
                <c:formatCode>0%</c:formatCode>
                <c:ptCount val="3"/>
                <c:pt idx="0">
                  <c:v>0.56000000000000005</c:v>
                </c:pt>
                <c:pt idx="1">
                  <c:v>0.41</c:v>
                </c:pt>
                <c:pt idx="2">
                  <c:v>0.03</c:v>
                </c:pt>
              </c:numCache>
            </c:numRef>
          </c:val>
          <c:extLst xmlns:c16r2="http://schemas.microsoft.com/office/drawing/2015/06/chart">
            <c:ext xmlns:c16="http://schemas.microsoft.com/office/drawing/2014/chart" uri="{C3380CC4-5D6E-409C-BE32-E72D297353CC}">
              <c16:uniqueId val="{00000004-511F-4529-8D3E-6579C24041F5}"/>
            </c:ext>
          </c:extLst>
        </c:ser>
        <c:dLbls>
          <c:showLegendKey val="0"/>
          <c:showVal val="1"/>
          <c:showCatName val="0"/>
          <c:showSerName val="0"/>
          <c:showPercent val="0"/>
          <c:showBubbleSize val="0"/>
          <c:showLeaderLines val="1"/>
        </c:dLbls>
        <c:firstSliceAng val="0"/>
      </c:pieChart>
    </c:plotArea>
    <c:legend>
      <c:legendPos val="r"/>
      <c:layout>
        <c:manualLayout>
          <c:xMode val="edge"/>
          <c:yMode val="edge"/>
          <c:x val="0.65801886792452835"/>
          <c:y val="0.30357142857142855"/>
          <c:w val="0.34067299315954108"/>
          <c:h val="0.22365411480822961"/>
        </c:manualLayout>
      </c:layout>
      <c:overlay val="0"/>
      <c:txPr>
        <a:bodyPr/>
        <a:lstStyle/>
        <a:p>
          <a:pPr>
            <a:defRPr sz="1129">
              <a:solidFill>
                <a:schemeClr val="tx1"/>
              </a:solidFill>
            </a:defRPr>
          </a:pPr>
          <a:endParaRPr lang="en-US"/>
        </a:p>
      </c:txPr>
    </c:legend>
    <c:plotVisOnly val="1"/>
    <c:dispBlanksAs val="zero"/>
    <c:showDLblsOverMax val="0"/>
  </c:chart>
  <c:txPr>
    <a:bodyPr/>
    <a:lstStyle/>
    <a:p>
      <a:pPr>
        <a:defRPr sz="1693"/>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618877828950699E-3"/>
          <c:y val="0"/>
          <c:w val="0.64661962066062584"/>
          <c:h val="0.95238095238095233"/>
        </c:manualLayout>
      </c:layout>
      <c:pieChart>
        <c:varyColors val="1"/>
        <c:ser>
          <c:idx val="0"/>
          <c:order val="0"/>
          <c:tx>
            <c:strRef>
              <c:f>Sheet1!$B$1</c:f>
              <c:strCache>
                <c:ptCount val="1"/>
                <c:pt idx="0">
                  <c:v>Column1</c:v>
                </c:pt>
              </c:strCache>
            </c:strRef>
          </c:tx>
          <c:dPt>
            <c:idx val="0"/>
            <c:bubble3D val="0"/>
            <c:spPr>
              <a:solidFill>
                <a:schemeClr val="accent6"/>
              </a:solidFill>
            </c:spPr>
            <c:extLst xmlns:c16r2="http://schemas.microsoft.com/office/drawing/2015/06/chart">
              <c:ext xmlns:c16="http://schemas.microsoft.com/office/drawing/2014/chart" uri="{C3380CC4-5D6E-409C-BE32-E72D297353CC}">
                <c16:uniqueId val="{00000000-1A52-4CCE-A231-998646315CE5}"/>
              </c:ext>
            </c:extLst>
          </c:dPt>
          <c:dPt>
            <c:idx val="1"/>
            <c:bubble3D val="0"/>
            <c:spPr>
              <a:solidFill>
                <a:schemeClr val="accent2"/>
              </a:solidFill>
            </c:spPr>
            <c:extLst xmlns:c16r2="http://schemas.microsoft.com/office/drawing/2015/06/chart">
              <c:ext xmlns:c16="http://schemas.microsoft.com/office/drawing/2014/chart" uri="{C3380CC4-5D6E-409C-BE32-E72D297353CC}">
                <c16:uniqueId val="{00000001-1A52-4CCE-A231-998646315CE5}"/>
              </c:ext>
            </c:extLst>
          </c:dPt>
          <c:dPt>
            <c:idx val="2"/>
            <c:bubble3D val="0"/>
            <c:spPr>
              <a:solidFill>
                <a:schemeClr val="accent5">
                  <a:lumMod val="20000"/>
                  <a:lumOff val="80000"/>
                </a:schemeClr>
              </a:solidFill>
            </c:spPr>
            <c:extLst xmlns:c16r2="http://schemas.microsoft.com/office/drawing/2015/06/chart">
              <c:ext xmlns:c16="http://schemas.microsoft.com/office/drawing/2014/chart" uri="{C3380CC4-5D6E-409C-BE32-E72D297353CC}">
                <c16:uniqueId val="{00000002-1A52-4CCE-A231-998646315CE5}"/>
              </c:ext>
            </c:extLst>
          </c:dPt>
          <c:dLbls>
            <c:dLbl>
              <c:idx val="2"/>
              <c:spPr/>
              <c:txPr>
                <a:bodyPr/>
                <a:lstStyle/>
                <a:p>
                  <a:pPr>
                    <a:defRPr sz="1129" b="1">
                      <a:solidFill>
                        <a:schemeClr val="tx1"/>
                      </a:solidFill>
                    </a:defRPr>
                  </a:pPr>
                  <a:endParaRPr lang="en-US"/>
                </a:p>
              </c:txPr>
              <c:showLegendKey val="0"/>
              <c:showVal val="1"/>
              <c:showCatName val="0"/>
              <c:showSerName val="0"/>
              <c:showPercent val="0"/>
              <c:showBubbleSize val="0"/>
            </c:dLbl>
            <c:dLbl>
              <c:idx val="3"/>
              <c:spPr/>
              <c:txPr>
                <a:bodyPr/>
                <a:lstStyle/>
                <a:p>
                  <a:pPr>
                    <a:defRPr sz="1129" b="1">
                      <a:solidFill>
                        <a:srgbClr val="000000"/>
                      </a:solidFill>
                    </a:defRPr>
                  </a:pPr>
                  <a:endParaRPr lang="en-US"/>
                </a:p>
              </c:txPr>
              <c:showLegendKey val="0"/>
              <c:showVal val="1"/>
              <c:showCatName val="0"/>
              <c:showSerName val="0"/>
              <c:showPercent val="0"/>
              <c:showBubbleSize val="0"/>
            </c:dLbl>
            <c:spPr>
              <a:noFill/>
              <a:ln>
                <a:noFill/>
              </a:ln>
              <a:effectLst/>
            </c:spPr>
            <c:txPr>
              <a:bodyPr/>
              <a:lstStyle/>
              <a:p>
                <a:pPr>
                  <a:defRPr sz="1129" b="1">
                    <a:solidFill>
                      <a:schemeClr val="bg1"/>
                    </a:solidFill>
                  </a:defRPr>
                </a:pPr>
                <a:endParaRPr lang="en-US"/>
              </a:p>
            </c:txPr>
            <c:showLegendKey val="0"/>
            <c:showVal val="1"/>
            <c:showCatName val="0"/>
            <c:showSerName val="0"/>
            <c:showPercent val="0"/>
            <c:showBubbleSize val="0"/>
            <c:showLeaderLines val="1"/>
            <c:extLst xmlns:c16r2="http://schemas.microsoft.com/office/drawing/2015/06/chart">
              <c:ext xmlns:c15="http://schemas.microsoft.com/office/drawing/2012/chart" uri="{CE6537A1-D6FC-4f65-9D91-7224C49458BB}">
                <c15:layout/>
              </c:ext>
            </c:extLst>
          </c:dLbls>
          <c:cat>
            <c:strRef>
              <c:f>Sheet1!$A$2:$A$4</c:f>
              <c:strCache>
                <c:ptCount val="3"/>
                <c:pt idx="0">
                  <c:v>Process</c:v>
                </c:pt>
                <c:pt idx="1">
                  <c:v>Information</c:v>
                </c:pt>
                <c:pt idx="2">
                  <c:v>Environment</c:v>
                </c:pt>
              </c:strCache>
            </c:strRef>
          </c:cat>
          <c:val>
            <c:numRef>
              <c:f>Sheet1!$B$2:$B$4</c:f>
              <c:numCache>
                <c:formatCode>0%</c:formatCode>
                <c:ptCount val="3"/>
                <c:pt idx="0">
                  <c:v>0.47</c:v>
                </c:pt>
                <c:pt idx="1">
                  <c:v>0.47</c:v>
                </c:pt>
                <c:pt idx="2">
                  <c:v>0.06</c:v>
                </c:pt>
              </c:numCache>
            </c:numRef>
          </c:val>
          <c:extLst xmlns:c16r2="http://schemas.microsoft.com/office/drawing/2015/06/chart">
            <c:ext xmlns:c16="http://schemas.microsoft.com/office/drawing/2014/chart" uri="{C3380CC4-5D6E-409C-BE32-E72D297353CC}">
              <c16:uniqueId val="{00000004-1A52-4CCE-A231-998646315CE5}"/>
            </c:ext>
          </c:extLst>
        </c:ser>
        <c:dLbls>
          <c:showLegendKey val="0"/>
          <c:showVal val="1"/>
          <c:showCatName val="0"/>
          <c:showSerName val="0"/>
          <c:showPercent val="0"/>
          <c:showBubbleSize val="0"/>
          <c:showLeaderLines val="1"/>
        </c:dLbls>
        <c:firstSliceAng val="0"/>
      </c:pieChart>
    </c:plotArea>
    <c:legend>
      <c:legendPos val="r"/>
      <c:layout>
        <c:manualLayout>
          <c:xMode val="edge"/>
          <c:yMode val="edge"/>
          <c:x val="0.65801886792452835"/>
          <c:y val="0.30357142857142855"/>
          <c:w val="0.34198102263067637"/>
          <c:h val="0.22365411480822961"/>
        </c:manualLayout>
      </c:layout>
      <c:overlay val="0"/>
      <c:txPr>
        <a:bodyPr/>
        <a:lstStyle/>
        <a:p>
          <a:pPr>
            <a:defRPr sz="1129">
              <a:solidFill>
                <a:schemeClr val="tx1"/>
              </a:solidFill>
            </a:defRPr>
          </a:pPr>
          <a:endParaRPr lang="en-US"/>
        </a:p>
      </c:txPr>
    </c:legend>
    <c:plotVisOnly val="1"/>
    <c:dispBlanksAs val="zero"/>
    <c:showDLblsOverMax val="0"/>
  </c:chart>
  <c:txPr>
    <a:bodyPr/>
    <a:lstStyle/>
    <a:p>
      <a:pPr>
        <a:defRPr sz="1693"/>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C082CD-0F82-45F9-B423-F357126490EA}" type="datetimeFigureOut">
              <a:rPr lang="en-US" smtClean="0"/>
              <a:t>12/25/2018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0C1413-C6EE-4DFC-B279-8205A5165194}" type="slidenum">
              <a:rPr lang="en-US" smtClean="0"/>
              <a:t>‹#›</a:t>
            </a:fld>
            <a:endParaRPr lang="en-US"/>
          </a:p>
        </p:txBody>
      </p:sp>
    </p:spTree>
    <p:extLst>
      <p:ext uri="{BB962C8B-B14F-4D97-AF65-F5344CB8AC3E}">
        <p14:creationId xmlns:p14="http://schemas.microsoft.com/office/powerpoint/2010/main" val="2954654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Gail Industries services are designed around the following tools and technologies:</a:t>
            </a:r>
          </a:p>
          <a:p>
            <a:pPr lvl="0"/>
            <a:r>
              <a:rPr lang="en-US" sz="1200" b="1" kern="1200" dirty="0" smtClean="0">
                <a:solidFill>
                  <a:schemeClr val="tx1"/>
                </a:solidFill>
                <a:effectLst/>
                <a:latin typeface="+mn-lt"/>
                <a:ea typeface="+mn-ea"/>
                <a:cs typeface="+mn-cs"/>
              </a:rPr>
              <a:t>Data Capture and Imaging </a:t>
            </a:r>
            <a:r>
              <a:rPr lang="en-US" sz="1200" kern="1200" dirty="0" smtClean="0">
                <a:solidFill>
                  <a:schemeClr val="tx1"/>
                </a:solidFill>
                <a:effectLst/>
                <a:latin typeface="+mn-lt"/>
                <a:ea typeface="+mn-ea"/>
                <a:cs typeface="+mn-cs"/>
              </a:rPr>
              <a:t>– real-time instrument imaging and data capture—provides imaging, accountability and reporting of checks and remitted payments.</a:t>
            </a:r>
          </a:p>
          <a:p>
            <a:pPr lvl="0"/>
            <a:r>
              <a:rPr lang="en-US" sz="1200" b="1" kern="1200" dirty="0" smtClean="0">
                <a:solidFill>
                  <a:schemeClr val="tx1"/>
                </a:solidFill>
                <a:effectLst/>
                <a:latin typeface="+mn-lt"/>
                <a:ea typeface="+mn-ea"/>
                <a:cs typeface="+mn-cs"/>
              </a:rPr>
              <a:t>Invoice Management and Reporting </a:t>
            </a:r>
            <a:r>
              <a:rPr lang="en-US" sz="1200" kern="1200" dirty="0" smtClean="0">
                <a:solidFill>
                  <a:schemeClr val="tx1"/>
                </a:solidFill>
                <a:effectLst/>
                <a:latin typeface="+mn-lt"/>
                <a:ea typeface="+mn-ea"/>
                <a:cs typeface="+mn-cs"/>
              </a:rPr>
              <a:t>– data correction and maintenance utilizing automated payment auditing and historical analysis. A browser-based application is available for internal SCOPE and </a:t>
            </a:r>
            <a:r>
              <a:rPr lang="en-US" sz="1200" kern="1200" dirty="0" err="1" smtClean="0">
                <a:solidFill>
                  <a:schemeClr val="tx1"/>
                </a:solidFill>
                <a:effectLst/>
                <a:latin typeface="+mn-lt"/>
                <a:ea typeface="+mn-ea"/>
                <a:cs typeface="+mn-cs"/>
              </a:rPr>
              <a:t>Smallville</a:t>
            </a:r>
            <a:r>
              <a:rPr lang="en-US" sz="1200" kern="1200" dirty="0" smtClean="0">
                <a:solidFill>
                  <a:schemeClr val="tx1"/>
                </a:solidFill>
                <a:effectLst/>
                <a:latin typeface="+mn-lt"/>
                <a:ea typeface="+mn-ea"/>
                <a:cs typeface="+mn-cs"/>
              </a:rPr>
              <a:t> staff to perform administrative functions. A separate internet-accessible payment portal allows for citizens, business owners, and others to view invoices and make payments.</a:t>
            </a:r>
          </a:p>
          <a:p>
            <a:endParaRPr lang="en-US" dirty="0"/>
          </a:p>
        </p:txBody>
      </p:sp>
      <p:sp>
        <p:nvSpPr>
          <p:cNvPr id="4" name="Slide Number Placeholder 3"/>
          <p:cNvSpPr>
            <a:spLocks noGrp="1"/>
          </p:cNvSpPr>
          <p:nvPr>
            <p:ph type="sldNum" sz="quarter" idx="10"/>
          </p:nvPr>
        </p:nvSpPr>
        <p:spPr/>
        <p:txBody>
          <a:bodyPr/>
          <a:lstStyle/>
          <a:p>
            <a:fld id="{AE0C1413-C6EE-4DFC-B279-8205A5165194}" type="slidenum">
              <a:rPr lang="en-US" smtClean="0"/>
              <a:t>3</a:t>
            </a:fld>
            <a:endParaRPr lang="en-US"/>
          </a:p>
        </p:txBody>
      </p:sp>
    </p:spTree>
    <p:extLst>
      <p:ext uri="{BB962C8B-B14F-4D97-AF65-F5344CB8AC3E}">
        <p14:creationId xmlns:p14="http://schemas.microsoft.com/office/powerpoint/2010/main" val="7003465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servers supporting the CCS are housed within the SCOPE server room (also known as the data center) and are managed by Gail Industries’ IT staff. The IT staff provides the following services:</a:t>
            </a:r>
          </a:p>
          <a:p>
            <a:pPr lvl="0"/>
            <a:r>
              <a:rPr lang="en-US" sz="1200" kern="1200" dirty="0" smtClean="0">
                <a:solidFill>
                  <a:schemeClr val="tx1"/>
                </a:solidFill>
                <a:effectLst/>
                <a:latin typeface="+mn-lt"/>
                <a:ea typeface="+mn-ea"/>
                <a:cs typeface="+mn-cs"/>
              </a:rPr>
              <a:t>Firewall management – monitoring and management of the firewall systems and networks on a 24/7/365 basis. This,</a:t>
            </a:r>
            <a:r>
              <a:rPr lang="en-US" sz="1200" kern="1200" baseline="0" dirty="0" smtClean="0">
                <a:solidFill>
                  <a:schemeClr val="tx1"/>
                </a:solidFill>
                <a:effectLst/>
                <a:latin typeface="+mn-lt"/>
                <a:ea typeface="+mn-ea"/>
                <a:cs typeface="+mn-cs"/>
              </a:rPr>
              <a:t> specifically entails; blocking confidential information from leaving your network, keeping your employees away from malicious sites, slamming doors on latest exploits, and ensuring regulatory compliance. </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Network monitoring – proactive network and server monitoring services to help maximize system performance and uptime.</a:t>
            </a:r>
          </a:p>
          <a:p>
            <a:pPr lvl="0"/>
            <a:r>
              <a:rPr lang="en-US" sz="1200" kern="1200" dirty="0" smtClean="0">
                <a:solidFill>
                  <a:schemeClr val="tx1"/>
                </a:solidFill>
                <a:effectLst/>
                <a:latin typeface="+mn-lt"/>
                <a:ea typeface="+mn-ea"/>
                <a:cs typeface="+mn-cs"/>
              </a:rPr>
              <a:t>Data backup – data backup services for the production, payment, imaging, and balancing data.</a:t>
            </a:r>
          </a:p>
          <a:p>
            <a:pPr lvl="0"/>
            <a:r>
              <a:rPr lang="en-US" sz="1200" kern="1200" dirty="0" smtClean="0">
                <a:solidFill>
                  <a:schemeClr val="tx1"/>
                </a:solidFill>
                <a:effectLst/>
                <a:latin typeface="+mn-lt"/>
                <a:ea typeface="+mn-ea"/>
                <a:cs typeface="+mn-cs"/>
              </a:rPr>
              <a:t>Incident management – IT incident monitoring, documentation, and resolution management.</a:t>
            </a:r>
          </a:p>
          <a:p>
            <a:endParaRPr lang="en-US" dirty="0"/>
          </a:p>
        </p:txBody>
      </p:sp>
      <p:sp>
        <p:nvSpPr>
          <p:cNvPr id="4" name="Slide Number Placeholder 3"/>
          <p:cNvSpPr>
            <a:spLocks noGrp="1"/>
          </p:cNvSpPr>
          <p:nvPr>
            <p:ph type="sldNum" sz="quarter" idx="10"/>
          </p:nvPr>
        </p:nvSpPr>
        <p:spPr/>
        <p:txBody>
          <a:bodyPr/>
          <a:lstStyle/>
          <a:p>
            <a:fld id="{AE0C1413-C6EE-4DFC-B279-8205A5165194}" type="slidenum">
              <a:rPr lang="en-US" smtClean="0"/>
              <a:t>4</a:t>
            </a:fld>
            <a:endParaRPr lang="en-US"/>
          </a:p>
        </p:txBody>
      </p:sp>
    </p:spTree>
    <p:extLst>
      <p:ext uri="{BB962C8B-B14F-4D97-AF65-F5344CB8AC3E}">
        <p14:creationId xmlns:p14="http://schemas.microsoft.com/office/powerpoint/2010/main" val="33755866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proposed plan should</a:t>
            </a:r>
            <a:r>
              <a:rPr lang="en-US" baseline="0" dirty="0" smtClean="0"/>
              <a:t> be focused on improving the software challenges that have been faced within the operation of the last updates. Security sense is an important factor that the plan should swell on. The representation in the figure above represents what was and what is purposed in this plan!</a:t>
            </a:r>
            <a:endParaRPr lang="en-US" dirty="0"/>
          </a:p>
        </p:txBody>
      </p:sp>
      <p:sp>
        <p:nvSpPr>
          <p:cNvPr id="4" name="Slide Number Placeholder 3"/>
          <p:cNvSpPr>
            <a:spLocks noGrp="1"/>
          </p:cNvSpPr>
          <p:nvPr>
            <p:ph type="sldNum" sz="quarter" idx="10"/>
          </p:nvPr>
        </p:nvSpPr>
        <p:spPr/>
        <p:txBody>
          <a:bodyPr/>
          <a:lstStyle/>
          <a:p>
            <a:fld id="{AE0C1413-C6EE-4DFC-B279-8205A5165194}" type="slidenum">
              <a:rPr lang="en-US" smtClean="0"/>
              <a:t>5</a:t>
            </a:fld>
            <a:endParaRPr lang="en-US"/>
          </a:p>
        </p:txBody>
      </p:sp>
    </p:spTree>
    <p:extLst>
      <p:ext uri="{BB962C8B-B14F-4D97-AF65-F5344CB8AC3E}">
        <p14:creationId xmlns:p14="http://schemas.microsoft.com/office/powerpoint/2010/main" val="24758004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0C1413-C6EE-4DFC-B279-8205A5165194}" type="slidenum">
              <a:rPr lang="en-US" smtClean="0"/>
              <a:t>6</a:t>
            </a:fld>
            <a:endParaRPr lang="en-US"/>
          </a:p>
        </p:txBody>
      </p:sp>
    </p:spTree>
    <p:extLst>
      <p:ext uri="{BB962C8B-B14F-4D97-AF65-F5344CB8AC3E}">
        <p14:creationId xmlns:p14="http://schemas.microsoft.com/office/powerpoint/2010/main" val="13894497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0C1413-C6EE-4DFC-B279-8205A5165194}" type="slidenum">
              <a:rPr lang="en-US" smtClean="0"/>
              <a:t>7</a:t>
            </a:fld>
            <a:endParaRPr lang="en-US"/>
          </a:p>
        </p:txBody>
      </p:sp>
    </p:spTree>
    <p:extLst>
      <p:ext uri="{BB962C8B-B14F-4D97-AF65-F5344CB8AC3E}">
        <p14:creationId xmlns:p14="http://schemas.microsoft.com/office/powerpoint/2010/main" val="2862106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12/25/2018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12/25/2018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12/25/2018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12/25/2018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12/25/2018</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89212" y="1955377"/>
            <a:ext cx="8915399" cy="753533"/>
          </a:xfrm>
        </p:spPr>
        <p:txBody>
          <a:bodyPr>
            <a:normAutofit/>
          </a:bodyPr>
          <a:lstStyle/>
          <a:p>
            <a:r>
              <a:rPr lang="en-US" sz="3200" dirty="0" smtClean="0"/>
              <a:t>SCOPE’S FORTHCOMING IT AUDIT </a:t>
            </a:r>
            <a:endParaRPr lang="en-US" sz="3200" dirty="0"/>
          </a:p>
        </p:txBody>
      </p:sp>
      <p:sp>
        <p:nvSpPr>
          <p:cNvPr id="3" name="Subtitle 2"/>
          <p:cNvSpPr>
            <a:spLocks noGrp="1"/>
          </p:cNvSpPr>
          <p:nvPr>
            <p:ph type="subTitle" idx="1"/>
          </p:nvPr>
        </p:nvSpPr>
        <p:spPr>
          <a:xfrm>
            <a:off x="2589213" y="2846069"/>
            <a:ext cx="8915399" cy="2651761"/>
          </a:xfrm>
        </p:spPr>
        <p:txBody>
          <a:bodyPr/>
          <a:lstStyle/>
          <a:p>
            <a:pPr algn="ctr"/>
            <a:endParaRPr lang="en-GB" dirty="0" smtClean="0"/>
          </a:p>
          <a:p>
            <a:pPr algn="ctr"/>
            <a:r>
              <a:rPr lang="en-GB" dirty="0" smtClean="0"/>
              <a:t>Student Name:</a:t>
            </a:r>
          </a:p>
          <a:p>
            <a:pPr algn="ctr"/>
            <a:r>
              <a:rPr lang="en-GB" dirty="0" smtClean="0"/>
              <a:t>Professor’s Name:</a:t>
            </a:r>
          </a:p>
          <a:p>
            <a:pPr algn="ctr"/>
            <a:r>
              <a:rPr lang="en-GB" dirty="0" smtClean="0"/>
              <a:t>Institutional affiliation:</a:t>
            </a:r>
          </a:p>
          <a:p>
            <a:pPr algn="ctr"/>
            <a:r>
              <a:rPr lang="en-GB" dirty="0" smtClean="0"/>
              <a:t>Due date:</a:t>
            </a:r>
          </a:p>
        </p:txBody>
      </p:sp>
    </p:spTree>
    <p:extLst>
      <p:ext uri="{BB962C8B-B14F-4D97-AF65-F5344CB8AC3E}">
        <p14:creationId xmlns:p14="http://schemas.microsoft.com/office/powerpoint/2010/main" val="32878301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976090"/>
          </a:xfrm>
        </p:spPr>
        <p:txBody>
          <a:bodyPr/>
          <a:lstStyle/>
          <a:p>
            <a:r>
              <a:rPr lang="en-US" dirty="0" smtClean="0"/>
              <a:t>Introduction </a:t>
            </a:r>
            <a:endParaRPr lang="en-US" dirty="0"/>
          </a:p>
        </p:txBody>
      </p:sp>
      <p:sp>
        <p:nvSpPr>
          <p:cNvPr id="3" name="Content Placeholder 2"/>
          <p:cNvSpPr>
            <a:spLocks noGrp="1"/>
          </p:cNvSpPr>
          <p:nvPr>
            <p:ph idx="1"/>
          </p:nvPr>
        </p:nvSpPr>
        <p:spPr>
          <a:xfrm>
            <a:off x="2589212" y="1805940"/>
            <a:ext cx="8915400" cy="4105282"/>
          </a:xfrm>
        </p:spPr>
        <p:txBody>
          <a:bodyPr>
            <a:normAutofit/>
          </a:bodyPr>
          <a:lstStyle/>
          <a:p>
            <a:r>
              <a:rPr lang="en-GB" dirty="0" smtClean="0"/>
              <a:t>First things first, what is an IT audit?</a:t>
            </a:r>
          </a:p>
          <a:p>
            <a:pPr marL="0" indent="0">
              <a:buNone/>
            </a:pPr>
            <a:r>
              <a:rPr lang="en-GB" dirty="0" smtClean="0"/>
              <a:t>	An IT audit is considered as the process of gathering and reviewing 	evidence in order to establish whether a computer  system is safeguarding 	assets, maintaining database integrity, allowing for organizational goals to 	be effectively achieved, and whether resources are being used efficiently.</a:t>
            </a:r>
          </a:p>
          <a:p>
            <a:r>
              <a:rPr lang="en-GB" dirty="0"/>
              <a:t>What purpose does it serve in an organization?  </a:t>
            </a:r>
            <a:endParaRPr lang="en-GB" dirty="0" smtClean="0"/>
          </a:p>
          <a:p>
            <a:pPr marL="0" indent="0">
              <a:buNone/>
            </a:pPr>
            <a:r>
              <a:rPr lang="en-GB" dirty="0"/>
              <a:t>	</a:t>
            </a:r>
            <a:r>
              <a:rPr lang="en-GB" dirty="0" smtClean="0"/>
              <a:t>An IT audit is conducted purposely to evaluate the systems that have 	been put in place to protect / watch over the organizations 	information. </a:t>
            </a:r>
          </a:p>
          <a:p>
            <a:pPr marL="0" indent="0">
              <a:buNone/>
            </a:pPr>
            <a:r>
              <a:rPr lang="en-GB" dirty="0" smtClean="0"/>
              <a:t>	To be more specific, an IT audit helps an organization evaluate the ability 	it has to protect its information assets and to efficiently disseminate 	information to authorized lots. </a:t>
            </a:r>
            <a:endParaRPr lang="en-GB" dirty="0"/>
          </a:p>
          <a:p>
            <a:endParaRPr lang="en-US" dirty="0"/>
          </a:p>
        </p:txBody>
      </p:sp>
    </p:spTree>
    <p:extLst>
      <p:ext uri="{BB962C8B-B14F-4D97-AF65-F5344CB8AC3E}">
        <p14:creationId xmlns:p14="http://schemas.microsoft.com/office/powerpoint/2010/main" val="13738403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768926"/>
            <a:ext cx="8911687" cy="1101437"/>
          </a:xfrm>
        </p:spPr>
        <p:txBody>
          <a:bodyPr>
            <a:normAutofit fontScale="90000"/>
          </a:bodyPr>
          <a:lstStyle/>
          <a:p>
            <a:r>
              <a:rPr lang="en-US" dirty="0" smtClean="0"/>
              <a:t>The case of </a:t>
            </a:r>
            <a:r>
              <a:rPr lang="en-US" dirty="0" err="1" smtClean="0"/>
              <a:t>Smallville</a:t>
            </a:r>
            <a:r>
              <a:rPr lang="en-US" dirty="0" smtClean="0"/>
              <a:t> (SCOPE) in question </a:t>
            </a:r>
            <a:endParaRPr lang="en-US" dirty="0"/>
          </a:p>
        </p:txBody>
      </p:sp>
      <p:sp>
        <p:nvSpPr>
          <p:cNvPr id="3" name="Content Placeholder 2"/>
          <p:cNvSpPr>
            <a:spLocks noGrp="1"/>
          </p:cNvSpPr>
          <p:nvPr>
            <p:ph idx="1"/>
          </p:nvPr>
        </p:nvSpPr>
        <p:spPr/>
        <p:txBody>
          <a:bodyPr>
            <a:normAutofit lnSpcReduction="10000"/>
          </a:bodyPr>
          <a:lstStyle/>
          <a:p>
            <a:r>
              <a:rPr lang="en-GB" dirty="0" smtClean="0"/>
              <a:t>Value </a:t>
            </a:r>
            <a:r>
              <a:rPr lang="en-GB" dirty="0"/>
              <a:t>and purpose of IT audits to SCOPE </a:t>
            </a:r>
            <a:endParaRPr lang="en-GB" dirty="0" smtClean="0"/>
          </a:p>
          <a:p>
            <a:r>
              <a:rPr lang="en-GB" dirty="0" smtClean="0"/>
              <a:t>Having known what IT audit does, there is something about Gail Industries that I want to pass across. </a:t>
            </a:r>
          </a:p>
          <a:p>
            <a:r>
              <a:rPr lang="en-GB" dirty="0" smtClean="0"/>
              <a:t>Our company is designed to perform two major function services in IT auditing;</a:t>
            </a:r>
          </a:p>
          <a:p>
            <a:pPr lvl="1"/>
            <a:r>
              <a:rPr lang="en-GB" dirty="0" smtClean="0"/>
              <a:t>Data capture and imaging, and</a:t>
            </a:r>
          </a:p>
          <a:p>
            <a:pPr lvl="1"/>
            <a:r>
              <a:rPr lang="en-GB" dirty="0" smtClean="0"/>
              <a:t>Invoice management and reporting </a:t>
            </a:r>
            <a:endParaRPr lang="en-GB" dirty="0"/>
          </a:p>
          <a:p>
            <a:r>
              <a:rPr lang="en-GB" dirty="0" smtClean="0"/>
              <a:t>Importantly, we use cloud-based servers on Amazon Web Services (AWS). All our services run on local servers (windows and Linux) in a secured computer room. </a:t>
            </a:r>
          </a:p>
          <a:p>
            <a:r>
              <a:rPr lang="en-GB" dirty="0" smtClean="0"/>
              <a:t>From your company’s data centre, our IT staff manages the servers supporting the CCS, for you information. </a:t>
            </a:r>
          </a:p>
        </p:txBody>
      </p:sp>
    </p:spTree>
    <p:extLst>
      <p:ext uri="{BB962C8B-B14F-4D97-AF65-F5344CB8AC3E}">
        <p14:creationId xmlns:p14="http://schemas.microsoft.com/office/powerpoint/2010/main" val="15876166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865056"/>
          </a:xfrm>
        </p:spPr>
        <p:txBody>
          <a:bodyPr/>
          <a:lstStyle/>
          <a:p>
            <a:r>
              <a:rPr lang="en-US" dirty="0" smtClean="0"/>
              <a:t>Cont.</a:t>
            </a:r>
            <a:endParaRPr lang="en-US" dirty="0"/>
          </a:p>
        </p:txBody>
      </p:sp>
      <p:sp>
        <p:nvSpPr>
          <p:cNvPr id="3" name="Content Placeholder 2"/>
          <p:cNvSpPr>
            <a:spLocks noGrp="1"/>
          </p:cNvSpPr>
          <p:nvPr>
            <p:ph idx="1"/>
          </p:nvPr>
        </p:nvSpPr>
        <p:spPr>
          <a:xfrm>
            <a:off x="2572384" y="1887583"/>
            <a:ext cx="8915400" cy="4160799"/>
          </a:xfrm>
        </p:spPr>
        <p:txBody>
          <a:bodyPr>
            <a:normAutofit/>
          </a:bodyPr>
          <a:lstStyle/>
          <a:p>
            <a:pPr>
              <a:lnSpc>
                <a:spcPct val="150000"/>
              </a:lnSpc>
            </a:pPr>
            <a:r>
              <a:rPr lang="en-US" sz="2000" dirty="0"/>
              <a:t>The company’s processing platforms utilize cloud based services that require frequent auditing to improve functionalities. </a:t>
            </a:r>
            <a:endParaRPr lang="en-US" sz="2000" dirty="0" smtClean="0"/>
          </a:p>
          <a:p>
            <a:pPr>
              <a:lnSpc>
                <a:spcPct val="150000"/>
              </a:lnSpc>
            </a:pPr>
            <a:r>
              <a:rPr lang="en-US" sz="2000" dirty="0" smtClean="0"/>
              <a:t>Our </a:t>
            </a:r>
            <a:r>
              <a:rPr lang="en-US" sz="2000" dirty="0" smtClean="0"/>
              <a:t>IT staff provides the following to your company; </a:t>
            </a:r>
          </a:p>
          <a:p>
            <a:pPr lvl="1">
              <a:lnSpc>
                <a:spcPct val="150000"/>
              </a:lnSpc>
            </a:pPr>
            <a:r>
              <a:rPr lang="en-US" sz="2000" dirty="0" smtClean="0"/>
              <a:t>Firewall management </a:t>
            </a:r>
          </a:p>
          <a:p>
            <a:pPr lvl="1">
              <a:lnSpc>
                <a:spcPct val="150000"/>
              </a:lnSpc>
            </a:pPr>
            <a:r>
              <a:rPr lang="en-US" sz="2000" dirty="0" smtClean="0"/>
              <a:t>Network monitoring </a:t>
            </a:r>
          </a:p>
          <a:p>
            <a:pPr lvl="1">
              <a:lnSpc>
                <a:spcPct val="150000"/>
              </a:lnSpc>
            </a:pPr>
            <a:r>
              <a:rPr lang="en-US" sz="2000" dirty="0" smtClean="0"/>
              <a:t>Data backup</a:t>
            </a:r>
          </a:p>
          <a:p>
            <a:pPr lvl="1">
              <a:lnSpc>
                <a:spcPct val="150000"/>
              </a:lnSpc>
            </a:pPr>
            <a:r>
              <a:rPr lang="en-US" sz="2000" dirty="0" smtClean="0"/>
              <a:t>Incident management </a:t>
            </a:r>
            <a:endParaRPr lang="en-US" sz="2000" dirty="0"/>
          </a:p>
        </p:txBody>
      </p:sp>
    </p:spTree>
    <p:extLst>
      <p:ext uri="{BB962C8B-B14F-4D97-AF65-F5344CB8AC3E}">
        <p14:creationId xmlns:p14="http://schemas.microsoft.com/office/powerpoint/2010/main" val="31989086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1195754"/>
            <a:ext cx="8915400" cy="4715468"/>
          </a:xfrm>
        </p:spPr>
        <p:txBody>
          <a:bodyPr/>
          <a:lstStyle/>
          <a:p>
            <a:r>
              <a:rPr lang="en-US" dirty="0" smtClean="0"/>
              <a:t>Audit plan </a:t>
            </a:r>
          </a:p>
          <a:p>
            <a:pPr marL="0" indent="0">
              <a:buNone/>
            </a:pPr>
            <a:r>
              <a:rPr lang="en-US" dirty="0"/>
              <a:t>	</a:t>
            </a:r>
          </a:p>
        </p:txBody>
      </p:sp>
      <p:graphicFrame>
        <p:nvGraphicFramePr>
          <p:cNvPr id="4" name="Chart 2">
            <a:extLst>
              <a:ext uri="{FF2B5EF4-FFF2-40B4-BE49-F238E27FC236}">
                <a16:creationId xmlns="" xmlns:a16="http://schemas.microsoft.com/office/drawing/2014/main" id="{D1D5CD17-B234-46E0-A266-65CD1F189CEE}"/>
              </a:ext>
            </a:extLst>
          </p:cNvPr>
          <p:cNvGraphicFramePr>
            <a:graphicFrameLocks/>
          </p:cNvGraphicFramePr>
          <p:nvPr>
            <p:extLst>
              <p:ext uri="{D42A27DB-BD31-4B8C-83A1-F6EECF244321}">
                <p14:modId xmlns:p14="http://schemas.microsoft.com/office/powerpoint/2010/main" val="3557885140"/>
              </p:ext>
            </p:extLst>
          </p:nvPr>
        </p:nvGraphicFramePr>
        <p:xfrm>
          <a:off x="3069493" y="2620107"/>
          <a:ext cx="3792728" cy="31496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14">
            <a:extLst>
              <a:ext uri="{FF2B5EF4-FFF2-40B4-BE49-F238E27FC236}">
                <a16:creationId xmlns="" xmlns:a16="http://schemas.microsoft.com/office/drawing/2014/main" id="{F30C3775-6236-45C1-B56E-54D0A9609D15}"/>
              </a:ext>
            </a:extLst>
          </p:cNvPr>
          <p:cNvGraphicFramePr>
            <a:graphicFrameLocks/>
          </p:cNvGraphicFramePr>
          <p:nvPr>
            <p:extLst>
              <p:ext uri="{D42A27DB-BD31-4B8C-83A1-F6EECF244321}">
                <p14:modId xmlns:p14="http://schemas.microsoft.com/office/powerpoint/2010/main" val="3745633638"/>
              </p:ext>
            </p:extLst>
          </p:nvPr>
        </p:nvGraphicFramePr>
        <p:xfrm>
          <a:off x="7095392" y="2620108"/>
          <a:ext cx="3792728" cy="3149600"/>
        </p:xfrm>
        <a:graphic>
          <a:graphicData uri="http://schemas.openxmlformats.org/drawingml/2006/chart">
            <c:chart xmlns:c="http://schemas.openxmlformats.org/drawingml/2006/chart" xmlns:r="http://schemas.openxmlformats.org/officeDocument/2006/relationships" r:id="rId4"/>
          </a:graphicData>
        </a:graphic>
      </p:graphicFrame>
      <p:sp>
        <p:nvSpPr>
          <p:cNvPr id="6" name="Rectangle 5">
            <a:extLst>
              <a:ext uri="{FF2B5EF4-FFF2-40B4-BE49-F238E27FC236}">
                <a16:creationId xmlns="" xmlns:a16="http://schemas.microsoft.com/office/drawing/2014/main" id="{97C721B3-5B11-4DA0-8EDC-FC0822993B8A}"/>
              </a:ext>
            </a:extLst>
          </p:cNvPr>
          <p:cNvSpPr/>
          <p:nvPr/>
        </p:nvSpPr>
        <p:spPr>
          <a:xfrm>
            <a:off x="2697949" y="2066192"/>
            <a:ext cx="3949891" cy="39370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Previous Year Plan</a:t>
            </a:r>
            <a:endParaRPr lang="en-GB" sz="1400" b="1" dirty="0"/>
          </a:p>
        </p:txBody>
      </p:sp>
      <p:sp>
        <p:nvSpPr>
          <p:cNvPr id="7" name="Rectangle 6">
            <a:extLst>
              <a:ext uri="{FF2B5EF4-FFF2-40B4-BE49-F238E27FC236}">
                <a16:creationId xmlns="" xmlns:a16="http://schemas.microsoft.com/office/drawing/2014/main" id="{784FBAE6-9B86-4B63-BEBB-B90819D79E8C}"/>
              </a:ext>
            </a:extLst>
          </p:cNvPr>
          <p:cNvSpPr/>
          <p:nvPr/>
        </p:nvSpPr>
        <p:spPr>
          <a:xfrm>
            <a:off x="6756577" y="2066192"/>
            <a:ext cx="3949891" cy="39370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Proposed Plan</a:t>
            </a:r>
          </a:p>
        </p:txBody>
      </p:sp>
    </p:spTree>
    <p:extLst>
      <p:ext uri="{BB962C8B-B14F-4D97-AF65-F5344CB8AC3E}">
        <p14:creationId xmlns:p14="http://schemas.microsoft.com/office/powerpoint/2010/main" val="4360139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3631" y="1101969"/>
            <a:ext cx="9710981" cy="5381432"/>
          </a:xfrm>
        </p:spPr>
        <p:txBody>
          <a:bodyPr/>
          <a:lstStyle/>
          <a:p>
            <a:r>
              <a:rPr lang="en-US" dirty="0" smtClean="0"/>
              <a:t>Proposed Audit Services Plan</a:t>
            </a:r>
          </a:p>
          <a:p>
            <a:pPr marL="0" indent="0">
              <a:buNone/>
            </a:pPr>
            <a:endParaRPr lang="en-US" dirty="0"/>
          </a:p>
        </p:txBody>
      </p:sp>
      <p:sp>
        <p:nvSpPr>
          <p:cNvPr id="4" name="Title 1">
            <a:extLst>
              <a:ext uri="{FF2B5EF4-FFF2-40B4-BE49-F238E27FC236}">
                <a16:creationId xmlns="" xmlns:a16="http://schemas.microsoft.com/office/drawing/2014/main" id="{2907D9AC-AFB3-4407-8D91-9CB831B0538E}"/>
              </a:ext>
            </a:extLst>
          </p:cNvPr>
          <p:cNvSpPr>
            <a:spLocks noGrp="1"/>
          </p:cNvSpPr>
          <p:nvPr>
            <p:ph type="title"/>
          </p:nvPr>
        </p:nvSpPr>
        <p:spPr>
          <a:xfrm>
            <a:off x="2332892" y="328246"/>
            <a:ext cx="8616462" cy="773722"/>
          </a:xfrm>
        </p:spPr>
        <p:txBody>
          <a:bodyPr>
            <a:normAutofit/>
          </a:bodyPr>
          <a:lstStyle/>
          <a:p>
            <a:r>
              <a:rPr lang="en-US" altLang="en-US" dirty="0" smtClean="0"/>
              <a:t>Proposed </a:t>
            </a:r>
            <a:r>
              <a:rPr lang="en-US" altLang="en-US" dirty="0"/>
              <a:t>Audit Services Plan</a:t>
            </a:r>
          </a:p>
        </p:txBody>
      </p:sp>
      <p:graphicFrame>
        <p:nvGraphicFramePr>
          <p:cNvPr id="5" name="Table 4">
            <a:extLst>
              <a:ext uri="{FF2B5EF4-FFF2-40B4-BE49-F238E27FC236}">
                <a16:creationId xmlns="" xmlns:a16="http://schemas.microsoft.com/office/drawing/2014/main" id="{8F727EA9-5562-4F2F-9DD9-E186E3BD57DB}"/>
              </a:ext>
            </a:extLst>
          </p:cNvPr>
          <p:cNvGraphicFramePr>
            <a:graphicFrameLocks noGrp="1"/>
          </p:cNvGraphicFramePr>
          <p:nvPr>
            <p:extLst>
              <p:ext uri="{D42A27DB-BD31-4B8C-83A1-F6EECF244321}">
                <p14:modId xmlns:p14="http://schemas.microsoft.com/office/powerpoint/2010/main" val="4263982904"/>
              </p:ext>
            </p:extLst>
          </p:nvPr>
        </p:nvGraphicFramePr>
        <p:xfrm>
          <a:off x="2332892" y="1406770"/>
          <a:ext cx="8991600" cy="5156878"/>
        </p:xfrm>
        <a:graphic>
          <a:graphicData uri="http://schemas.openxmlformats.org/drawingml/2006/table">
            <a:tbl>
              <a:tblPr firstRow="1" bandRow="1">
                <a:tableStyleId>{00A15C55-8517-42AA-B614-E9B94910E393}</a:tableStyleId>
              </a:tblPr>
              <a:tblGrid>
                <a:gridCol w="2247900">
                  <a:extLst>
                    <a:ext uri="{9D8B030D-6E8A-4147-A177-3AD203B41FA5}">
                      <a16:colId xmlns="" xmlns:a16="http://schemas.microsoft.com/office/drawing/2014/main" val="20000"/>
                    </a:ext>
                  </a:extLst>
                </a:gridCol>
                <a:gridCol w="1139792">
                  <a:extLst>
                    <a:ext uri="{9D8B030D-6E8A-4147-A177-3AD203B41FA5}">
                      <a16:colId xmlns="" xmlns:a16="http://schemas.microsoft.com/office/drawing/2014/main" val="20001"/>
                    </a:ext>
                  </a:extLst>
                </a:gridCol>
                <a:gridCol w="5603908">
                  <a:extLst>
                    <a:ext uri="{9D8B030D-6E8A-4147-A177-3AD203B41FA5}">
                      <a16:colId xmlns="" xmlns:a16="http://schemas.microsoft.com/office/drawing/2014/main" val="2390576682"/>
                    </a:ext>
                  </a:extLst>
                </a:gridCol>
              </a:tblGrid>
              <a:tr h="373272">
                <a:tc>
                  <a:txBody>
                    <a:bodyPr/>
                    <a:lstStyle/>
                    <a:p>
                      <a:pPr algn="ctr"/>
                      <a:r>
                        <a:rPr lang="en-US" sz="1200" dirty="0"/>
                        <a:t>Audit Name</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ctr"/>
                      <a:r>
                        <a:rPr lang="en-US" sz="1200" dirty="0"/>
                        <a:t>Last</a:t>
                      </a:r>
                      <a:r>
                        <a:rPr lang="en-US" sz="1200" baseline="0" dirty="0"/>
                        <a:t> Audit Date</a:t>
                      </a:r>
                      <a:endParaRPr lang="en-US" sz="1200" dirty="0"/>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ctr"/>
                      <a:r>
                        <a:rPr lang="en-US" sz="1200" dirty="0"/>
                        <a:t>Audit Description</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extLst>
                  <a:ext uri="{0D108BD9-81ED-4DB2-BD59-A6C34878D82A}">
                    <a16:rowId xmlns="" xmlns:a16="http://schemas.microsoft.com/office/drawing/2014/main" val="10000"/>
                  </a:ext>
                </a:extLst>
              </a:tr>
              <a:tr h="223964">
                <a:tc gridSpan="3">
                  <a:txBody>
                    <a:bodyPr/>
                    <a:lstStyle/>
                    <a:p>
                      <a:pPr algn="ctr"/>
                      <a:r>
                        <a:rPr lang="en-US" sz="1200" b="1" i="0" dirty="0">
                          <a:solidFill>
                            <a:schemeClr val="bg1"/>
                          </a:solidFill>
                        </a:rPr>
                        <a:t>Energy Resources</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2"/>
                    </a:solidFill>
                  </a:tcPr>
                </a:tc>
                <a:tc hMerge="1">
                  <a:txBody>
                    <a:bodyPr/>
                    <a:lstStyle/>
                    <a:p>
                      <a:pPr algn="l"/>
                      <a:endParaRPr lang="en-US" sz="1100" i="0" dirty="0">
                        <a:solidFill>
                          <a:schemeClr val="bg1"/>
                        </a:solidFill>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hMerge="1">
                  <a:txBody>
                    <a:bodyPr/>
                    <a:lstStyle/>
                    <a:p>
                      <a:pPr algn="l"/>
                      <a:endParaRPr lang="en-US" sz="1100" i="0" dirty="0">
                        <a:solidFill>
                          <a:schemeClr val="bg1"/>
                        </a:solidFill>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 xmlns:a16="http://schemas.microsoft.com/office/drawing/2014/main" val="2758043401"/>
                  </a:ext>
                </a:extLst>
              </a:tr>
              <a:tr h="451292">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dk1"/>
                          </a:solidFill>
                          <a:effectLst/>
                          <a:latin typeface="+mn-lt"/>
                          <a:ea typeface="+mn-ea"/>
                          <a:cs typeface="+mn-cs"/>
                        </a:rPr>
                        <a:t>Payment Processing</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l"/>
                      <a:endParaRPr lang="en-US" sz="1050" dirty="0">
                        <a:solidFill>
                          <a:schemeClr val="tx2"/>
                        </a:solidFill>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l"/>
                      <a:r>
                        <a:rPr lang="en-US" sz="1050" dirty="0">
                          <a:solidFill>
                            <a:schemeClr val="tx2"/>
                          </a:solidFill>
                        </a:rPr>
                        <a:t>Test risk management controls, transactions and reporting on a quarterly basis</a:t>
                      </a:r>
                      <a:r>
                        <a:rPr lang="en-US" sz="1050" dirty="0" smtClean="0">
                          <a:solidFill>
                            <a:schemeClr val="tx2"/>
                          </a:solidFill>
                        </a:rPr>
                        <a:t>.</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 xmlns:a16="http://schemas.microsoft.com/office/drawing/2014/main" val="10002"/>
                  </a:ext>
                </a:extLst>
              </a:tr>
              <a:tr h="322352">
                <a:tc>
                  <a:txBody>
                    <a:bodyPr/>
                    <a:lstStyle/>
                    <a:p>
                      <a:r>
                        <a:rPr lang="en-US" sz="1200" b="1" kern="1200" dirty="0" smtClean="0">
                          <a:solidFill>
                            <a:schemeClr val="dk1"/>
                          </a:solidFill>
                          <a:effectLst/>
                          <a:latin typeface="+mn-lt"/>
                          <a:ea typeface="+mn-ea"/>
                          <a:cs typeface="+mn-cs"/>
                        </a:rPr>
                        <a:t>Physical Security (Facilities)</a:t>
                      </a:r>
                      <a:endParaRPr lang="en-US" sz="1200" b="1" kern="1200" dirty="0">
                        <a:solidFill>
                          <a:schemeClr val="dk1"/>
                        </a:solidFill>
                        <a:effectLst/>
                        <a:latin typeface="+mn-lt"/>
                        <a:ea typeface="+mn-ea"/>
                        <a:cs typeface="+mn-cs"/>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endParaRPr lang="en-US" sz="1050" kern="1200" dirty="0">
                        <a:solidFill>
                          <a:schemeClr val="tx2"/>
                        </a:solidFill>
                        <a:latin typeface="+mn-lt"/>
                        <a:ea typeface="+mn-ea"/>
                        <a:cs typeface="+mn-cs"/>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kern="1200">
                          <a:solidFill>
                            <a:schemeClr val="tx2"/>
                          </a:solidFill>
                        </a:rPr>
                        <a:t>Determine parameters, procedures and controls continue to operate effectively.</a:t>
                      </a:r>
                      <a:endParaRPr lang="en-US" sz="1050" kern="1200" dirty="0">
                        <a:solidFill>
                          <a:schemeClr val="tx2"/>
                        </a:solidFill>
                        <a:latin typeface="+mn-lt"/>
                        <a:ea typeface="+mn-ea"/>
                        <a:cs typeface="+mn-cs"/>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 xmlns:a16="http://schemas.microsoft.com/office/drawing/2014/main" val="10003"/>
                  </a:ext>
                </a:extLst>
              </a:tr>
              <a:tr h="37327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dk1"/>
                          </a:solidFill>
                          <a:effectLst/>
                          <a:latin typeface="+mn-lt"/>
                          <a:ea typeface="+mn-ea"/>
                          <a:cs typeface="+mn-cs"/>
                        </a:rPr>
                        <a:t>Environmental Safeguards</a:t>
                      </a:r>
                    </a:p>
                    <a:p>
                      <a:pPr marL="0" algn="l" defTabSz="914400" rtl="0" eaLnBrk="1" latinLnBrk="0" hangingPunct="1"/>
                      <a:endParaRPr lang="en-US" sz="1200" b="1" i="1" kern="1200" dirty="0">
                        <a:solidFill>
                          <a:schemeClr val="tx2"/>
                        </a:solidFill>
                        <a:latin typeface="+mn-lt"/>
                        <a:ea typeface="+mn-ea"/>
                        <a:cs typeface="+mn-cs"/>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endParaRPr lang="en-US" sz="1050" kern="1200" dirty="0">
                        <a:solidFill>
                          <a:schemeClr val="tx2"/>
                        </a:solidFill>
                        <a:latin typeface="+mn-lt"/>
                        <a:ea typeface="+mn-ea"/>
                        <a:cs typeface="+mn-cs"/>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kern="1200" dirty="0">
                          <a:solidFill>
                            <a:schemeClr val="tx2"/>
                          </a:solidFill>
                        </a:rPr>
                        <a:t>Test compliance and opportunities with delivery commitments on physical gas contracts.</a:t>
                      </a:r>
                      <a:endParaRPr lang="en-US" sz="1050" kern="1200" dirty="0">
                        <a:solidFill>
                          <a:schemeClr val="tx2"/>
                        </a:solidFill>
                        <a:latin typeface="+mn-lt"/>
                        <a:ea typeface="+mn-ea"/>
                        <a:cs typeface="+mn-cs"/>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 xmlns:a16="http://schemas.microsoft.com/office/drawing/2014/main" val="10004"/>
                  </a:ext>
                </a:extLst>
              </a:tr>
              <a:tr h="45129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dk1"/>
                          </a:solidFill>
                          <a:effectLst/>
                          <a:latin typeface="+mn-lt"/>
                          <a:ea typeface="+mn-ea"/>
                          <a:cs typeface="+mn-cs"/>
                        </a:rPr>
                        <a:t>Change Management</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endParaRPr lang="en-US" sz="1050" kern="1200" dirty="0">
                        <a:solidFill>
                          <a:schemeClr val="tx2"/>
                        </a:solidFill>
                        <a:latin typeface="+mn-lt"/>
                        <a:ea typeface="+mn-ea"/>
                        <a:cs typeface="+mn-cs"/>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kern="1200" dirty="0">
                          <a:solidFill>
                            <a:schemeClr val="tx2"/>
                          </a:solidFill>
                        </a:rPr>
                        <a:t>Evaluate sufficiency of procedures and controls relating to electricity trading activities.</a:t>
                      </a:r>
                      <a:endParaRPr lang="en-US" sz="1050" kern="1200" dirty="0">
                        <a:solidFill>
                          <a:schemeClr val="tx2"/>
                        </a:solidFill>
                        <a:latin typeface="+mn-lt"/>
                        <a:ea typeface="+mn-ea"/>
                        <a:cs typeface="+mn-cs"/>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 xmlns:a16="http://schemas.microsoft.com/office/drawing/2014/main" val="10005"/>
                  </a:ext>
                </a:extLst>
              </a:tr>
              <a:tr h="257882">
                <a:tc>
                  <a:txBody>
                    <a:bodyPr/>
                    <a:lstStyle/>
                    <a:p>
                      <a:r>
                        <a:rPr lang="en-US" sz="1200" b="1" kern="1200" dirty="0" smtClean="0">
                          <a:solidFill>
                            <a:schemeClr val="dk1"/>
                          </a:solidFill>
                          <a:effectLst/>
                          <a:latin typeface="+mn-lt"/>
                          <a:ea typeface="+mn-ea"/>
                          <a:cs typeface="+mn-cs"/>
                        </a:rPr>
                        <a:t>Logical Security</a:t>
                      </a:r>
                      <a:endParaRPr lang="en-US" sz="1200" b="1" kern="1200" dirty="0">
                        <a:solidFill>
                          <a:schemeClr val="dk1"/>
                        </a:solidFill>
                        <a:effectLst/>
                        <a:latin typeface="+mn-lt"/>
                        <a:ea typeface="+mn-ea"/>
                        <a:cs typeface="+mn-cs"/>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endParaRPr lang="en-US" sz="1050" kern="1200" dirty="0">
                        <a:solidFill>
                          <a:schemeClr val="tx2"/>
                        </a:solidFill>
                        <a:latin typeface="+mn-lt"/>
                        <a:ea typeface="+mn-ea"/>
                        <a:cs typeface="+mn-cs"/>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kern="1200" dirty="0">
                          <a:solidFill>
                            <a:schemeClr val="tx2"/>
                          </a:solidFill>
                        </a:rPr>
                        <a:t>Test accuracy and completeness of physical and financial trade data.</a:t>
                      </a:r>
                      <a:endParaRPr lang="en-US" sz="1050" kern="1200" dirty="0">
                        <a:solidFill>
                          <a:schemeClr val="tx2"/>
                        </a:solidFill>
                        <a:latin typeface="+mn-lt"/>
                        <a:ea typeface="+mn-ea"/>
                        <a:cs typeface="+mn-cs"/>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 xmlns:a16="http://schemas.microsoft.com/office/drawing/2014/main" val="10006"/>
                  </a:ext>
                </a:extLst>
              </a:tr>
              <a:tr h="373272">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dk1"/>
                          </a:solidFill>
                          <a:effectLst/>
                          <a:latin typeface="+mn-lt"/>
                          <a:ea typeface="+mn-ea"/>
                          <a:cs typeface="+mn-cs"/>
                        </a:rPr>
                        <a:t>Physical Security (Datacenter)</a:t>
                      </a:r>
                      <a:endParaRPr lang="en-US" sz="1200" b="1" kern="1200" dirty="0" smtClean="0">
                        <a:solidFill>
                          <a:schemeClr val="dk1"/>
                        </a:solidFill>
                        <a:effectLst/>
                        <a:latin typeface="+mn-lt"/>
                        <a:ea typeface="+mn-ea"/>
                        <a:cs typeface="+mn-cs"/>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endParaRPr lang="en-US" sz="1050" kern="1200" dirty="0">
                        <a:solidFill>
                          <a:schemeClr val="tx2"/>
                        </a:solidFill>
                        <a:latin typeface="+mn-lt"/>
                        <a:ea typeface="+mn-ea"/>
                        <a:cs typeface="+mn-cs"/>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kern="1200" dirty="0">
                          <a:solidFill>
                            <a:schemeClr val="tx2"/>
                          </a:solidFill>
                        </a:rPr>
                        <a:t>Review actualization and physical gas disbursement procedures.</a:t>
                      </a:r>
                      <a:endParaRPr lang="en-US" sz="1050" kern="1200" dirty="0">
                        <a:solidFill>
                          <a:schemeClr val="tx2"/>
                        </a:solidFill>
                        <a:latin typeface="+mn-lt"/>
                        <a:ea typeface="+mn-ea"/>
                        <a:cs typeface="+mn-cs"/>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 xmlns:a16="http://schemas.microsoft.com/office/drawing/2014/main" val="10007"/>
                  </a:ext>
                </a:extLst>
              </a:tr>
              <a:tr h="257882">
                <a:tc>
                  <a:txBody>
                    <a:bodyPr/>
                    <a:lstStyle/>
                    <a:p>
                      <a:r>
                        <a:rPr lang="en-US" sz="1200" b="1" kern="1200" dirty="0" smtClean="0">
                          <a:solidFill>
                            <a:schemeClr val="dk1"/>
                          </a:solidFill>
                          <a:effectLst/>
                          <a:latin typeface="+mn-lt"/>
                          <a:ea typeface="+mn-ea"/>
                          <a:cs typeface="+mn-cs"/>
                        </a:rPr>
                        <a:t>Data Transmission</a:t>
                      </a:r>
                      <a:endParaRPr lang="en-US" sz="1200" b="1" kern="1200" dirty="0">
                        <a:solidFill>
                          <a:schemeClr val="dk1"/>
                        </a:solidFill>
                        <a:effectLst/>
                        <a:latin typeface="+mn-lt"/>
                        <a:ea typeface="+mn-ea"/>
                        <a:cs typeface="+mn-cs"/>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endParaRPr lang="en-US" sz="1050" kern="1200" dirty="0">
                        <a:solidFill>
                          <a:schemeClr val="tx2"/>
                        </a:solidFill>
                        <a:latin typeface="+mn-lt"/>
                        <a:ea typeface="+mn-ea"/>
                        <a:cs typeface="+mn-cs"/>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kern="1200" dirty="0">
                          <a:solidFill>
                            <a:schemeClr val="tx2"/>
                          </a:solidFill>
                        </a:rPr>
                        <a:t>Review controls and data integrity within this system.</a:t>
                      </a:r>
                      <a:endParaRPr lang="en-US" sz="1050" kern="1200" dirty="0">
                        <a:solidFill>
                          <a:schemeClr val="tx2"/>
                        </a:solidFill>
                        <a:latin typeface="+mn-lt"/>
                        <a:ea typeface="+mn-ea"/>
                        <a:cs typeface="+mn-cs"/>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 xmlns:a16="http://schemas.microsoft.com/office/drawing/2014/main" val="10008"/>
                  </a:ext>
                </a:extLst>
              </a:tr>
              <a:tr h="257882">
                <a:tc>
                  <a:txBody>
                    <a:bodyPr/>
                    <a:lstStyle/>
                    <a:p>
                      <a:r>
                        <a:rPr lang="en-US" sz="1200" b="1" kern="1200" dirty="0" smtClean="0">
                          <a:solidFill>
                            <a:schemeClr val="dk1"/>
                          </a:solidFill>
                          <a:effectLst/>
                          <a:latin typeface="+mn-lt"/>
                          <a:ea typeface="+mn-ea"/>
                          <a:cs typeface="+mn-cs"/>
                        </a:rPr>
                        <a:t>Deposits</a:t>
                      </a:r>
                      <a:endParaRPr lang="en-US" sz="1200" b="1" kern="1200" dirty="0">
                        <a:solidFill>
                          <a:schemeClr val="dk1"/>
                        </a:solidFill>
                        <a:effectLst/>
                        <a:latin typeface="+mn-lt"/>
                        <a:ea typeface="+mn-ea"/>
                        <a:cs typeface="+mn-cs"/>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endParaRPr lang="en-US" sz="1050" kern="1200" dirty="0">
                        <a:solidFill>
                          <a:schemeClr val="tx2"/>
                        </a:solidFill>
                        <a:latin typeface="+mn-lt"/>
                        <a:ea typeface="+mn-ea"/>
                        <a:cs typeface="+mn-cs"/>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kern="1200" dirty="0">
                          <a:solidFill>
                            <a:schemeClr val="tx2"/>
                          </a:solidFill>
                        </a:rPr>
                        <a:t>Test propriety of costs allocated to ABC during construction of this pipeline.</a:t>
                      </a:r>
                      <a:endParaRPr lang="en-US" sz="1050" kern="1200" dirty="0">
                        <a:solidFill>
                          <a:schemeClr val="tx2"/>
                        </a:solidFill>
                        <a:latin typeface="+mn-lt"/>
                        <a:ea typeface="+mn-ea"/>
                        <a:cs typeface="+mn-cs"/>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 xmlns:a16="http://schemas.microsoft.com/office/drawing/2014/main" val="10009"/>
                  </a:ext>
                </a:extLst>
              </a:tr>
              <a:tr h="298618">
                <a:tc>
                  <a:txBody>
                    <a:bodyPr/>
                    <a:lstStyle/>
                    <a:p>
                      <a:endParaRPr lang="en-US" dirty="0"/>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endParaRPr lang="en-US" sz="1050" kern="1200" dirty="0">
                        <a:solidFill>
                          <a:schemeClr val="tx2"/>
                        </a:solidFill>
                        <a:latin typeface="+mn-lt"/>
                        <a:ea typeface="+mn-ea"/>
                        <a:cs typeface="+mn-cs"/>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dirty="0"/>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 xmlns:a16="http://schemas.microsoft.com/office/drawing/2014/main" val="10010"/>
                  </a:ext>
                </a:extLst>
              </a:tr>
              <a:tr h="298618">
                <a:tc>
                  <a:txBody>
                    <a:bodyPr/>
                    <a:lstStyle/>
                    <a:p>
                      <a:endParaRPr lang="en-US"/>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endParaRPr lang="en-US" sz="1050" kern="1200" dirty="0">
                        <a:solidFill>
                          <a:schemeClr val="tx2"/>
                        </a:solidFill>
                        <a:latin typeface="+mn-lt"/>
                        <a:ea typeface="+mn-ea"/>
                        <a:cs typeface="+mn-cs"/>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 xmlns:a16="http://schemas.microsoft.com/office/drawing/2014/main" val="10011"/>
                  </a:ext>
                </a:extLst>
              </a:tr>
              <a:tr h="298618">
                <a:tc>
                  <a:txBody>
                    <a:bodyPr/>
                    <a:lstStyle/>
                    <a:p>
                      <a:endParaRPr lang="en-US"/>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endParaRPr lang="en-US" sz="1050" kern="1200" dirty="0">
                        <a:solidFill>
                          <a:schemeClr val="tx2"/>
                        </a:solidFill>
                        <a:latin typeface="+mn-lt"/>
                        <a:ea typeface="+mn-ea"/>
                        <a:cs typeface="+mn-cs"/>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 xmlns:a16="http://schemas.microsoft.com/office/drawing/2014/main" val="10012"/>
                  </a:ext>
                </a:extLst>
              </a:tr>
              <a:tr h="298618">
                <a:tc>
                  <a:txBody>
                    <a:bodyPr/>
                    <a:lstStyle/>
                    <a:p>
                      <a:endParaRPr lang="en-US" dirty="0"/>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endParaRPr lang="en-US" sz="1050" kern="1200" dirty="0">
                        <a:solidFill>
                          <a:schemeClr val="tx2"/>
                        </a:solidFill>
                        <a:latin typeface="+mn-lt"/>
                        <a:ea typeface="+mn-ea"/>
                        <a:cs typeface="+mn-cs"/>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dirty="0"/>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 xmlns:a16="http://schemas.microsoft.com/office/drawing/2014/main" val="10013"/>
                  </a:ext>
                </a:extLst>
              </a:tr>
            </a:tbl>
          </a:graphicData>
        </a:graphic>
      </p:graphicFrame>
      <p:sp>
        <p:nvSpPr>
          <p:cNvPr id="6" name="Freeform 149">
            <a:extLst>
              <a:ext uri="{FF2B5EF4-FFF2-40B4-BE49-F238E27FC236}">
                <a16:creationId xmlns="" xmlns:a16="http://schemas.microsoft.com/office/drawing/2014/main" id="{FB5BAB47-FF9A-491E-8BDB-203B6B82AC24}"/>
              </a:ext>
            </a:extLst>
          </p:cNvPr>
          <p:cNvSpPr>
            <a:spLocks noChangeAspect="1"/>
          </p:cNvSpPr>
          <p:nvPr/>
        </p:nvSpPr>
        <p:spPr bwMode="auto">
          <a:xfrm>
            <a:off x="168049" y="1155701"/>
            <a:ext cx="398879" cy="416551"/>
          </a:xfrm>
          <a:custGeom>
            <a:avLst/>
            <a:gdLst>
              <a:gd name="connsiteX0" fmla="*/ 1701007 w 1755776"/>
              <a:gd name="connsiteY0" fmla="*/ 1728788 h 1833564"/>
              <a:gd name="connsiteX1" fmla="*/ 1755776 w 1755776"/>
              <a:gd name="connsiteY1" fmla="*/ 1781176 h 1833564"/>
              <a:gd name="connsiteX2" fmla="*/ 1701007 w 1755776"/>
              <a:gd name="connsiteY2" fmla="*/ 1833564 h 1833564"/>
              <a:gd name="connsiteX3" fmla="*/ 1646238 w 1755776"/>
              <a:gd name="connsiteY3" fmla="*/ 1781176 h 1833564"/>
              <a:gd name="connsiteX4" fmla="*/ 1701007 w 1755776"/>
              <a:gd name="connsiteY4" fmla="*/ 1728788 h 1833564"/>
              <a:gd name="connsiteX5" fmla="*/ 709112 w 1755776"/>
              <a:gd name="connsiteY5" fmla="*/ 914400 h 1833564"/>
              <a:gd name="connsiteX6" fmla="*/ 814388 w 1755776"/>
              <a:gd name="connsiteY6" fmla="*/ 1026894 h 1833564"/>
              <a:gd name="connsiteX7" fmla="*/ 705352 w 1755776"/>
              <a:gd name="connsiteY7" fmla="*/ 1131888 h 1833564"/>
              <a:gd name="connsiteX8" fmla="*/ 600075 w 1755776"/>
              <a:gd name="connsiteY8" fmla="*/ 1023144 h 1833564"/>
              <a:gd name="connsiteX9" fmla="*/ 709112 w 1755776"/>
              <a:gd name="connsiteY9" fmla="*/ 914400 h 1833564"/>
              <a:gd name="connsiteX10" fmla="*/ 603250 w 1755776"/>
              <a:gd name="connsiteY10" fmla="*/ 284163 h 1833564"/>
              <a:gd name="connsiteX11" fmla="*/ 811213 w 1755776"/>
              <a:gd name="connsiteY11" fmla="*/ 284163 h 1833564"/>
              <a:gd name="connsiteX12" fmla="*/ 777875 w 1755776"/>
              <a:gd name="connsiteY12" fmla="*/ 860426 h 1833564"/>
              <a:gd name="connsiteX13" fmla="*/ 638175 w 1755776"/>
              <a:gd name="connsiteY13" fmla="*/ 860426 h 1833564"/>
              <a:gd name="connsiteX14" fmla="*/ 707232 w 1755776"/>
              <a:gd name="connsiteY14" fmla="*/ 76200 h 1833564"/>
              <a:gd name="connsiteX15" fmla="*/ 74613 w 1755776"/>
              <a:gd name="connsiteY15" fmla="*/ 708025 h 1833564"/>
              <a:gd name="connsiteX16" fmla="*/ 707232 w 1755776"/>
              <a:gd name="connsiteY16" fmla="*/ 1339850 h 1833564"/>
              <a:gd name="connsiteX17" fmla="*/ 1339851 w 1755776"/>
              <a:gd name="connsiteY17" fmla="*/ 708025 h 1833564"/>
              <a:gd name="connsiteX18" fmla="*/ 707232 w 1755776"/>
              <a:gd name="connsiteY18" fmla="*/ 76200 h 1833564"/>
              <a:gd name="connsiteX19" fmla="*/ 709587 w 1755776"/>
              <a:gd name="connsiteY19" fmla="*/ 0 h 1833564"/>
              <a:gd name="connsiteX20" fmla="*/ 1415400 w 1755776"/>
              <a:gd name="connsiteY20" fmla="*/ 709634 h 1833564"/>
              <a:gd name="connsiteX21" fmla="*/ 1192711 w 1755776"/>
              <a:gd name="connsiteY21" fmla="*/ 1219211 h 1833564"/>
              <a:gd name="connsiteX22" fmla="*/ 1649413 w 1755776"/>
              <a:gd name="connsiteY22" fmla="*/ 1675943 h 1833564"/>
              <a:gd name="connsiteX23" fmla="*/ 1596571 w 1755776"/>
              <a:gd name="connsiteY23" fmla="*/ 1728788 h 1833564"/>
              <a:gd name="connsiteX24" fmla="*/ 1136095 w 1755776"/>
              <a:gd name="connsiteY24" fmla="*/ 1268281 h 1833564"/>
              <a:gd name="connsiteX25" fmla="*/ 709587 w 1755776"/>
              <a:gd name="connsiteY25" fmla="*/ 1415493 h 1833564"/>
              <a:gd name="connsiteX26" fmla="*/ 0 w 1755776"/>
              <a:gd name="connsiteY26" fmla="*/ 709634 h 1833564"/>
              <a:gd name="connsiteX27" fmla="*/ 709587 w 1755776"/>
              <a:gd name="connsiteY27" fmla="*/ 0 h 1833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55776" h="1833564">
                <a:moveTo>
                  <a:pt x="1701007" y="1728788"/>
                </a:moveTo>
                <a:cubicBezTo>
                  <a:pt x="1731255" y="1728788"/>
                  <a:pt x="1755776" y="1752243"/>
                  <a:pt x="1755776" y="1781176"/>
                </a:cubicBezTo>
                <a:cubicBezTo>
                  <a:pt x="1755776" y="1810109"/>
                  <a:pt x="1731255" y="1833564"/>
                  <a:pt x="1701007" y="1833564"/>
                </a:cubicBezTo>
                <a:cubicBezTo>
                  <a:pt x="1670759" y="1833564"/>
                  <a:pt x="1646238" y="1810109"/>
                  <a:pt x="1646238" y="1781176"/>
                </a:cubicBezTo>
                <a:cubicBezTo>
                  <a:pt x="1646238" y="1752243"/>
                  <a:pt x="1670759" y="1728788"/>
                  <a:pt x="1701007" y="1728788"/>
                </a:cubicBezTo>
                <a:close/>
                <a:moveTo>
                  <a:pt x="709112" y="914400"/>
                </a:moveTo>
                <a:cubicBezTo>
                  <a:pt x="765510" y="914400"/>
                  <a:pt x="814388" y="963147"/>
                  <a:pt x="814388" y="1026894"/>
                </a:cubicBezTo>
                <a:cubicBezTo>
                  <a:pt x="814388" y="1086891"/>
                  <a:pt x="765510" y="1131888"/>
                  <a:pt x="705352" y="1131888"/>
                </a:cubicBezTo>
                <a:cubicBezTo>
                  <a:pt x="645194" y="1131888"/>
                  <a:pt x="600075" y="1086891"/>
                  <a:pt x="600075" y="1023144"/>
                </a:cubicBezTo>
                <a:cubicBezTo>
                  <a:pt x="600075" y="963147"/>
                  <a:pt x="648953" y="914400"/>
                  <a:pt x="709112" y="914400"/>
                </a:cubicBezTo>
                <a:close/>
                <a:moveTo>
                  <a:pt x="603250" y="284163"/>
                </a:moveTo>
                <a:lnTo>
                  <a:pt x="811213" y="284163"/>
                </a:lnTo>
                <a:lnTo>
                  <a:pt x="777875" y="860426"/>
                </a:lnTo>
                <a:lnTo>
                  <a:pt x="638175" y="860426"/>
                </a:lnTo>
                <a:close/>
                <a:moveTo>
                  <a:pt x="707232" y="76200"/>
                </a:moveTo>
                <a:cubicBezTo>
                  <a:pt x="357846" y="76200"/>
                  <a:pt x="74613" y="359078"/>
                  <a:pt x="74613" y="708025"/>
                </a:cubicBezTo>
                <a:cubicBezTo>
                  <a:pt x="74613" y="1056972"/>
                  <a:pt x="357846" y="1339850"/>
                  <a:pt x="707232" y="1339850"/>
                </a:cubicBezTo>
                <a:cubicBezTo>
                  <a:pt x="1056618" y="1339850"/>
                  <a:pt x="1339851" y="1056972"/>
                  <a:pt x="1339851" y="708025"/>
                </a:cubicBezTo>
                <a:cubicBezTo>
                  <a:pt x="1339851" y="359078"/>
                  <a:pt x="1056618" y="76200"/>
                  <a:pt x="707232" y="76200"/>
                </a:cubicBezTo>
                <a:close/>
                <a:moveTo>
                  <a:pt x="709587" y="0"/>
                </a:moveTo>
                <a:cubicBezTo>
                  <a:pt x="1098351" y="0"/>
                  <a:pt x="1415400" y="317070"/>
                  <a:pt x="1415400" y="709634"/>
                </a:cubicBezTo>
                <a:cubicBezTo>
                  <a:pt x="1415400" y="909690"/>
                  <a:pt x="1328589" y="1090873"/>
                  <a:pt x="1192711" y="1219211"/>
                </a:cubicBezTo>
                <a:cubicBezTo>
                  <a:pt x="1192711" y="1219211"/>
                  <a:pt x="1192711" y="1219211"/>
                  <a:pt x="1649413" y="1675943"/>
                </a:cubicBezTo>
                <a:lnTo>
                  <a:pt x="1596571" y="1728788"/>
                </a:lnTo>
                <a:cubicBezTo>
                  <a:pt x="1596571" y="1728788"/>
                  <a:pt x="1596571" y="1728788"/>
                  <a:pt x="1136095" y="1268281"/>
                </a:cubicBezTo>
                <a:cubicBezTo>
                  <a:pt x="1015314" y="1358873"/>
                  <a:pt x="868112" y="1415493"/>
                  <a:pt x="709587" y="1415493"/>
                </a:cubicBezTo>
                <a:cubicBezTo>
                  <a:pt x="317050" y="1415493"/>
                  <a:pt x="0" y="1098422"/>
                  <a:pt x="0" y="709634"/>
                </a:cubicBezTo>
                <a:cubicBezTo>
                  <a:pt x="0" y="317070"/>
                  <a:pt x="317050" y="0"/>
                  <a:pt x="709587" y="0"/>
                </a:cubicBez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dirty="0">
              <a:solidFill>
                <a:prstClr val="black"/>
              </a:solidFill>
            </a:endParaRPr>
          </a:p>
        </p:txBody>
      </p:sp>
      <p:sp>
        <p:nvSpPr>
          <p:cNvPr id="7" name="Slide Number Placeholder 1">
            <a:extLst>
              <a:ext uri="{FF2B5EF4-FFF2-40B4-BE49-F238E27FC236}">
                <a16:creationId xmlns="" xmlns:a16="http://schemas.microsoft.com/office/drawing/2014/main" id="{25F843C8-EA80-4621-AC02-1C9B92F7573E}"/>
              </a:ext>
            </a:extLst>
          </p:cNvPr>
          <p:cNvSpPr>
            <a:spLocks noGrp="1"/>
          </p:cNvSpPr>
          <p:nvPr>
            <p:ph type="sldNum" sz="quarter" idx="11"/>
          </p:nvPr>
        </p:nvSpPr>
        <p:spPr>
          <a:xfrm>
            <a:off x="566738" y="6483401"/>
            <a:ext cx="157094" cy="153888"/>
          </a:xfrm>
        </p:spPr>
        <p:txBody>
          <a:bodyPr/>
          <a:lstStyle/>
          <a:p>
            <a:fld id="{1C026648-BCB3-47E3-8128-611D1202DC8A}" type="slidenum">
              <a:rPr lang="en-US" smtClean="0"/>
              <a:pPr/>
              <a:t>6</a:t>
            </a:fld>
            <a:endParaRPr lang="en-US" dirty="0"/>
          </a:p>
        </p:txBody>
      </p:sp>
    </p:spTree>
    <p:extLst>
      <p:ext uri="{BB962C8B-B14F-4D97-AF65-F5344CB8AC3E}">
        <p14:creationId xmlns:p14="http://schemas.microsoft.com/office/powerpoint/2010/main" val="28738502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a:t>
            </a:r>
            <a:endParaRPr lang="en-US" dirty="0"/>
          </a:p>
        </p:txBody>
      </p:sp>
      <p:sp>
        <p:nvSpPr>
          <p:cNvPr id="3" name="Content Placeholder 2"/>
          <p:cNvSpPr>
            <a:spLocks noGrp="1"/>
          </p:cNvSpPr>
          <p:nvPr>
            <p:ph idx="1"/>
          </p:nvPr>
        </p:nvSpPr>
        <p:spPr/>
        <p:txBody>
          <a:bodyPr>
            <a:normAutofit/>
          </a:bodyPr>
          <a:lstStyle/>
          <a:p>
            <a:r>
              <a:rPr lang="en-GB" dirty="0" smtClean="0"/>
              <a:t>Reasons </a:t>
            </a:r>
            <a:r>
              <a:rPr lang="en-GB" dirty="0"/>
              <a:t>that the client requires regular </a:t>
            </a:r>
            <a:r>
              <a:rPr lang="en-GB" dirty="0" smtClean="0"/>
              <a:t>IT audit </a:t>
            </a:r>
          </a:p>
          <a:p>
            <a:r>
              <a:rPr lang="en-GB" dirty="0" smtClean="0"/>
              <a:t>Regularly, you should conduct an Information Technology Audit to identify faulty systems before they cause losses to the organization. </a:t>
            </a:r>
          </a:p>
          <a:p>
            <a:r>
              <a:rPr lang="en-GB" dirty="0" smtClean="0"/>
              <a:t>Specifically, the reasons behind the regular IT audits are:</a:t>
            </a:r>
          </a:p>
          <a:p>
            <a:pPr lvl="1"/>
            <a:r>
              <a:rPr lang="en-GB" dirty="0" smtClean="0"/>
              <a:t>To ensure that the Safety &amp; Health programs and protocols  are working </a:t>
            </a:r>
          </a:p>
          <a:p>
            <a:pPr lvl="1"/>
            <a:r>
              <a:rPr lang="en-GB" dirty="0" smtClean="0"/>
              <a:t>To verify compliance with NIST 800-53 standards </a:t>
            </a:r>
          </a:p>
          <a:p>
            <a:pPr lvl="1"/>
            <a:r>
              <a:rPr lang="en-GB" dirty="0" smtClean="0"/>
              <a:t>Most importantly, to verify that the SCOPE employees and management are obligated </a:t>
            </a:r>
            <a:r>
              <a:rPr lang="en-GB" dirty="0"/>
              <a:t> </a:t>
            </a:r>
            <a:r>
              <a:rPr lang="en-GB" dirty="0" smtClean="0"/>
              <a:t>towards the safety programs </a:t>
            </a:r>
          </a:p>
          <a:p>
            <a:pPr lvl="1"/>
            <a:r>
              <a:rPr lang="en-GB" dirty="0" smtClean="0"/>
              <a:t>To check for safety in the workplace</a:t>
            </a:r>
            <a:endParaRPr lang="en-GB" dirty="0"/>
          </a:p>
          <a:p>
            <a:endParaRPr lang="en-US" dirty="0"/>
          </a:p>
        </p:txBody>
      </p:sp>
    </p:spTree>
    <p:extLst>
      <p:ext uri="{BB962C8B-B14F-4D97-AF65-F5344CB8AC3E}">
        <p14:creationId xmlns:p14="http://schemas.microsoft.com/office/powerpoint/2010/main" val="14183341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xmlns="" id="{2907D9AC-AFB3-4407-8D91-9CB831B0538E}"/>
              </a:ext>
            </a:extLst>
          </p:cNvPr>
          <p:cNvSpPr>
            <a:spLocks noGrp="1"/>
          </p:cNvSpPr>
          <p:nvPr>
            <p:ph type="title"/>
          </p:nvPr>
        </p:nvSpPr>
        <p:spPr>
          <a:xfrm>
            <a:off x="2090738" y="-79022"/>
            <a:ext cx="8001000" cy="1143000"/>
          </a:xfrm>
        </p:spPr>
        <p:txBody>
          <a:bodyPr/>
          <a:lstStyle/>
          <a:p>
            <a:r>
              <a:rPr lang="en-US" altLang="en-US"/>
              <a:t>Proposed Audit Services Plan</a:t>
            </a:r>
          </a:p>
        </p:txBody>
      </p:sp>
      <p:graphicFrame>
        <p:nvGraphicFramePr>
          <p:cNvPr id="3" name="Table 2">
            <a:extLst>
              <a:ext uri="{FF2B5EF4-FFF2-40B4-BE49-F238E27FC236}">
                <a16:creationId xmlns:a16="http://schemas.microsoft.com/office/drawing/2014/main" xmlns="" id="{8F727EA9-5562-4F2F-9DD9-E186E3BD57DB}"/>
              </a:ext>
            </a:extLst>
          </p:cNvPr>
          <p:cNvGraphicFramePr>
            <a:graphicFrameLocks noGrp="1"/>
          </p:cNvGraphicFramePr>
          <p:nvPr>
            <p:extLst/>
          </p:nvPr>
        </p:nvGraphicFramePr>
        <p:xfrm>
          <a:off x="2090928" y="1155701"/>
          <a:ext cx="8000810" cy="4541452"/>
        </p:xfrm>
        <a:graphic>
          <a:graphicData uri="http://schemas.openxmlformats.org/drawingml/2006/table">
            <a:tbl>
              <a:tblPr firstRow="1" bandRow="1">
                <a:tableStyleId>{00A15C55-8517-42AA-B614-E9B94910E393}</a:tableStyleId>
              </a:tblPr>
              <a:tblGrid>
                <a:gridCol w="2043362">
                  <a:extLst>
                    <a:ext uri="{9D8B030D-6E8A-4147-A177-3AD203B41FA5}">
                      <a16:colId xmlns:a16="http://schemas.microsoft.com/office/drawing/2014/main" xmlns="" val="20000"/>
                    </a:ext>
                  </a:extLst>
                </a:gridCol>
                <a:gridCol w="1036082">
                  <a:extLst>
                    <a:ext uri="{9D8B030D-6E8A-4147-A177-3AD203B41FA5}">
                      <a16:colId xmlns:a16="http://schemas.microsoft.com/office/drawing/2014/main" xmlns="" val="20001"/>
                    </a:ext>
                  </a:extLst>
                </a:gridCol>
                <a:gridCol w="4921366">
                  <a:extLst>
                    <a:ext uri="{9D8B030D-6E8A-4147-A177-3AD203B41FA5}">
                      <a16:colId xmlns:a16="http://schemas.microsoft.com/office/drawing/2014/main" xmlns="" val="2390576682"/>
                    </a:ext>
                  </a:extLst>
                </a:gridCol>
              </a:tblGrid>
              <a:tr h="0">
                <a:tc>
                  <a:txBody>
                    <a:bodyPr/>
                    <a:lstStyle/>
                    <a:p>
                      <a:pPr algn="ctr"/>
                      <a:r>
                        <a:rPr lang="en-US" sz="1200" dirty="0" smtClean="0">
                          <a:latin typeface="+mj-lt"/>
                        </a:rPr>
                        <a:t>Audit Name</a:t>
                      </a:r>
                      <a:endParaRPr lang="en-US" sz="1200" dirty="0">
                        <a:latin typeface="+mj-lt"/>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ctr"/>
                      <a:r>
                        <a:rPr lang="en-US" sz="1200" dirty="0">
                          <a:latin typeface="+mj-lt"/>
                        </a:rPr>
                        <a:t>Last</a:t>
                      </a:r>
                      <a:r>
                        <a:rPr lang="en-US" sz="1200" baseline="0" dirty="0">
                          <a:latin typeface="+mj-lt"/>
                        </a:rPr>
                        <a:t> Audit Date</a:t>
                      </a:r>
                      <a:endParaRPr lang="en-US" sz="1200" dirty="0">
                        <a:latin typeface="+mj-lt"/>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ctr"/>
                      <a:r>
                        <a:rPr lang="en-US" sz="1200" dirty="0">
                          <a:latin typeface="+mj-lt"/>
                        </a:rPr>
                        <a:t>Audit Description</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xmlns="" val="10000"/>
                  </a:ext>
                </a:extLst>
              </a:tr>
              <a:tr h="0">
                <a:tc gridSpan="3">
                  <a:txBody>
                    <a:bodyPr/>
                    <a:lstStyle/>
                    <a:p>
                      <a:pPr algn="ctr"/>
                      <a:r>
                        <a:rPr lang="en-US" sz="1100" b="1" i="0" dirty="0">
                          <a:solidFill>
                            <a:schemeClr val="bg1"/>
                          </a:solidFill>
                          <a:latin typeface="+mj-lt"/>
                        </a:rPr>
                        <a:t>Power Supply</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2"/>
                    </a:solidFill>
                  </a:tcPr>
                </a:tc>
                <a:tc hMerge="1">
                  <a:txBody>
                    <a:bodyPr/>
                    <a:lstStyle/>
                    <a:p>
                      <a:pPr algn="l"/>
                      <a:endParaRPr lang="en-US" sz="1100" i="0" dirty="0">
                        <a:solidFill>
                          <a:schemeClr val="bg1"/>
                        </a:solidFill>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hMerge="1">
                  <a:txBody>
                    <a:bodyPr/>
                    <a:lstStyle/>
                    <a:p>
                      <a:pPr algn="l"/>
                      <a:endParaRPr lang="en-US" sz="1100" i="0" dirty="0">
                        <a:solidFill>
                          <a:schemeClr val="bg1"/>
                        </a:solidFill>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2758043401"/>
                  </a:ext>
                </a:extLst>
              </a:tr>
              <a:tr h="0">
                <a:tc>
                  <a:txBody>
                    <a:bodyPr/>
                    <a:lstStyle/>
                    <a:p>
                      <a:r>
                        <a:rPr lang="en-US" sz="1050" b="1" i="0" dirty="0">
                          <a:solidFill>
                            <a:schemeClr val="tx2"/>
                          </a:solidFill>
                        </a:rPr>
                        <a:t>Purchasing/O&amp;M Cost Control</a:t>
                      </a: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a:endParaRPr lang="en-US" sz="1050" i="0" dirty="0">
                        <a:solidFill>
                          <a:schemeClr val="tx2"/>
                        </a:solidFill>
                      </a:endParaRP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l"/>
                      <a:r>
                        <a:rPr lang="en-US" sz="1050" i="0" dirty="0">
                          <a:solidFill>
                            <a:schemeClr val="tx2"/>
                          </a:solidFill>
                        </a:rPr>
                        <a:t>Review Major Contracts, Pos And Purchasing Practices, And Propriety Of Costs Incurred.</a:t>
                      </a: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2"/>
                  </a:ext>
                </a:extLst>
              </a:tr>
              <a:tr h="0">
                <a:tc>
                  <a:txBody>
                    <a:bodyPr/>
                    <a:lstStyle/>
                    <a:p>
                      <a:pPr marL="0" algn="l" defTabSz="914400" rtl="0" eaLnBrk="1" latinLnBrk="0" hangingPunct="1"/>
                      <a:r>
                        <a:rPr lang="en-US" sz="1050" b="1" i="0" kern="1200" dirty="0">
                          <a:solidFill>
                            <a:schemeClr val="tx2"/>
                          </a:solidFill>
                          <a:latin typeface="+mn-lt"/>
                          <a:ea typeface="+mn-ea"/>
                          <a:cs typeface="+mn-cs"/>
                        </a:rPr>
                        <a:t>Environmental Compliance</a:t>
                      </a: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Evaluate Sufficiency Of Environmental Compliance Program.</a:t>
                      </a: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3"/>
                  </a:ext>
                </a:extLst>
              </a:tr>
              <a:tr h="0">
                <a:tc>
                  <a:txBody>
                    <a:bodyPr/>
                    <a:lstStyle/>
                    <a:p>
                      <a:pPr marL="0" algn="l" defTabSz="914400" rtl="0" eaLnBrk="1" latinLnBrk="0" hangingPunct="1"/>
                      <a:r>
                        <a:rPr lang="en-US" sz="1050" b="1" i="0" kern="1200" dirty="0">
                          <a:solidFill>
                            <a:schemeClr val="tx2"/>
                          </a:solidFill>
                          <a:latin typeface="+mn-lt"/>
                          <a:ea typeface="+mn-ea"/>
                          <a:cs typeface="+mn-cs"/>
                        </a:rPr>
                        <a:t>Electricity Wholesale Processing</a:t>
                      </a: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Review Billing And Accounting Procedures For Electricity Wholesale Transactions.</a:t>
                      </a: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4"/>
                  </a:ext>
                </a:extLst>
              </a:tr>
              <a:tr h="0">
                <a:tc>
                  <a:txBody>
                    <a:bodyPr/>
                    <a:lstStyle/>
                    <a:p>
                      <a:pPr marL="0" algn="l" defTabSz="914400" rtl="0" eaLnBrk="1" latinLnBrk="0" hangingPunct="1"/>
                      <a:r>
                        <a:rPr lang="en-US" sz="1050" b="1" i="0" kern="1200" dirty="0">
                          <a:solidFill>
                            <a:schemeClr val="tx2"/>
                          </a:solidFill>
                          <a:latin typeface="+mn-lt"/>
                          <a:ea typeface="+mn-ea"/>
                          <a:cs typeface="+mn-cs"/>
                        </a:rPr>
                        <a:t>ECA Adjustments</a:t>
                      </a: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Review Accuracy Of ECA Adjustments In Colorado And Kansas.</a:t>
                      </a: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5"/>
                  </a:ext>
                </a:extLst>
              </a:tr>
              <a:tr h="0">
                <a:tc>
                  <a:txBody>
                    <a:bodyPr/>
                    <a:lstStyle/>
                    <a:p>
                      <a:pPr marL="0" algn="l" defTabSz="914400" rtl="0" eaLnBrk="1" latinLnBrk="0" hangingPunct="1"/>
                      <a:r>
                        <a:rPr lang="en-US" sz="1050" b="1" i="0" kern="1200" dirty="0">
                          <a:solidFill>
                            <a:schemeClr val="tx2"/>
                          </a:solidFill>
                          <a:latin typeface="+mn-lt"/>
                          <a:ea typeface="+mn-ea"/>
                          <a:cs typeface="+mn-cs"/>
                        </a:rPr>
                        <a:t>MM Energy Center</a:t>
                      </a: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Test Costs Allocated To This Non-operated Power Plant By The Operator.</a:t>
                      </a: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6"/>
                  </a:ext>
                </a:extLst>
              </a:tr>
              <a:tr h="0">
                <a:tc>
                  <a:txBody>
                    <a:bodyPr/>
                    <a:lstStyle/>
                    <a:p>
                      <a:pPr marL="0" algn="l" defTabSz="914400" rtl="0" eaLnBrk="1" latinLnBrk="0" hangingPunct="1"/>
                      <a:r>
                        <a:rPr lang="en-US" sz="1050" b="1" i="0" kern="1200" dirty="0">
                          <a:solidFill>
                            <a:schemeClr val="tx2"/>
                          </a:solidFill>
                          <a:latin typeface="+mn-lt"/>
                          <a:ea typeface="+mn-ea"/>
                          <a:cs typeface="+mn-cs"/>
                        </a:rPr>
                        <a:t>UPS Follow-up Activities</a:t>
                      </a: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Follow</a:t>
                      </a:r>
                      <a:r>
                        <a:rPr lang="en-US" sz="1050" i="0" kern="1200" baseline="0" dirty="0">
                          <a:solidFill>
                            <a:schemeClr val="tx2"/>
                          </a:solidFill>
                          <a:latin typeface="+mn-lt"/>
                          <a:ea typeface="+mn-ea"/>
                          <a:cs typeface="+mn-cs"/>
                        </a:rPr>
                        <a:t> </a:t>
                      </a:r>
                      <a:r>
                        <a:rPr lang="en-US" sz="1050" i="0" kern="1200" dirty="0">
                          <a:solidFill>
                            <a:schemeClr val="tx2"/>
                          </a:solidFill>
                          <a:latin typeface="+mn-lt"/>
                          <a:ea typeface="+mn-ea"/>
                          <a:cs typeface="+mn-cs"/>
                        </a:rPr>
                        <a:t>Up On Significant Opportunities From Previously Issued Audit Reports.</a:t>
                      </a: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7"/>
                  </a:ext>
                </a:extLst>
              </a:tr>
              <a:tr h="0">
                <a:tc>
                  <a:txBody>
                    <a:bodyPr/>
                    <a:lstStyle/>
                    <a:p>
                      <a:pPr marL="0" algn="l" defTabSz="914400" rtl="0" eaLnBrk="1" latinLnBrk="0" hangingPunct="1"/>
                      <a:r>
                        <a:rPr lang="en-US" sz="1050" b="1" i="0" kern="1200" dirty="0">
                          <a:solidFill>
                            <a:schemeClr val="tx2"/>
                          </a:solidFill>
                          <a:latin typeface="+mn-lt"/>
                          <a:ea typeface="+mn-ea"/>
                          <a:cs typeface="+mn-cs"/>
                        </a:rPr>
                        <a:t>External Audit Participation</a:t>
                      </a: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Participate With Financial Audit Teams In Annual Audit.</a:t>
                      </a: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8"/>
                  </a:ext>
                </a:extLst>
              </a:tr>
              <a:tr h="0">
                <a:tc gridSpan="3">
                  <a:txBody>
                    <a:bodyPr/>
                    <a:lstStyle/>
                    <a:p>
                      <a:pPr marL="0" algn="ctr" defTabSz="914400" rtl="0" eaLnBrk="1" latinLnBrk="0" hangingPunct="1"/>
                      <a:r>
                        <a:rPr lang="en-US" sz="1100" b="1" i="0" kern="1200" dirty="0">
                          <a:solidFill>
                            <a:schemeClr val="bg1"/>
                          </a:solidFill>
                          <a:latin typeface="+mn-lt"/>
                          <a:ea typeface="+mn-ea"/>
                          <a:cs typeface="+mn-cs"/>
                        </a:rPr>
                        <a:t>Marketing Services</a:t>
                      </a: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2"/>
                    </a:solidFill>
                  </a:tcPr>
                </a:tc>
                <a:tc hMerge="1">
                  <a:txBody>
                    <a:bodyPr/>
                    <a:lstStyle/>
                    <a:p>
                      <a:pPr marL="0" algn="ctr" defTabSz="914400" rtl="0" eaLnBrk="1" latinLnBrk="0" hangingPunct="1"/>
                      <a:endParaRPr lang="en-US" sz="1100" i="0" kern="1200" dirty="0">
                        <a:solidFill>
                          <a:schemeClr val="tx2"/>
                        </a:solidFill>
                        <a:latin typeface="+mn-lt"/>
                        <a:ea typeface="+mn-ea"/>
                        <a:cs typeface="+mn-cs"/>
                      </a:endParaRP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hMerge="1">
                  <a:txBody>
                    <a:bodyPr/>
                    <a:lstStyle/>
                    <a:p>
                      <a:pPr marL="0" algn="l" defTabSz="914400" rtl="0" eaLnBrk="1" latinLnBrk="0" hangingPunct="1"/>
                      <a:endParaRPr lang="en-US" sz="1100" i="0" kern="1200" dirty="0">
                        <a:solidFill>
                          <a:schemeClr val="tx2"/>
                        </a:solidFill>
                        <a:latin typeface="+mn-lt"/>
                        <a:ea typeface="+mn-ea"/>
                        <a:cs typeface="+mn-cs"/>
                      </a:endParaRP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2837567961"/>
                  </a:ext>
                </a:extLst>
              </a:tr>
              <a:tr h="0">
                <a:tc>
                  <a:txBody>
                    <a:bodyPr/>
                    <a:lstStyle/>
                    <a:p>
                      <a:pPr marL="0" algn="l" defTabSz="914400" rtl="0" eaLnBrk="1" latinLnBrk="0" hangingPunct="1"/>
                      <a:r>
                        <a:rPr lang="en-US" sz="1050" b="1" i="0" kern="1200" dirty="0">
                          <a:solidFill>
                            <a:schemeClr val="tx2"/>
                          </a:solidFill>
                          <a:latin typeface="+mn-lt"/>
                          <a:ea typeface="+mn-ea"/>
                          <a:cs typeface="+mn-cs"/>
                        </a:rPr>
                        <a:t>UES Billings (X System)</a:t>
                      </a: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Test Propriety And Accuracy Of Billings Handled By X System.</a:t>
                      </a: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2756166790"/>
                  </a:ext>
                </a:extLst>
              </a:tr>
              <a:tr h="0">
                <a:tc>
                  <a:txBody>
                    <a:bodyPr/>
                    <a:lstStyle/>
                    <a:p>
                      <a:pPr marL="0" algn="l" defTabSz="914400" rtl="0" eaLnBrk="1" latinLnBrk="0" hangingPunct="1"/>
                      <a:r>
                        <a:rPr lang="en-US" sz="1050" b="1" i="0" kern="1200" dirty="0">
                          <a:solidFill>
                            <a:schemeClr val="tx2"/>
                          </a:solidFill>
                          <a:latin typeface="+mn-lt"/>
                          <a:ea typeface="+mn-ea"/>
                          <a:cs typeface="+mn-cs"/>
                        </a:rPr>
                        <a:t>UES Sales Taxes</a:t>
                      </a: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Review Process To Ensure Appropriate Sales Taxes Are Collected And Remitted</a:t>
                      </a: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4041737632"/>
                  </a:ext>
                </a:extLst>
              </a:tr>
              <a:tr h="0">
                <a:tc>
                  <a:txBody>
                    <a:bodyPr/>
                    <a:lstStyle/>
                    <a:p>
                      <a:pPr marL="0" algn="l" defTabSz="914400" rtl="0" eaLnBrk="1" latinLnBrk="0" hangingPunct="1"/>
                      <a:r>
                        <a:rPr lang="en-US" sz="1050" b="1" i="0" kern="1200" dirty="0">
                          <a:solidFill>
                            <a:schemeClr val="tx2"/>
                          </a:solidFill>
                          <a:latin typeface="+mn-lt"/>
                          <a:ea typeface="+mn-ea"/>
                          <a:cs typeface="+mn-cs"/>
                        </a:rPr>
                        <a:t>UES Information/Reporting</a:t>
                      </a: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Identify UES Business Information Needs And Reporting Requirements.</a:t>
                      </a: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3170589569"/>
                  </a:ext>
                </a:extLst>
              </a:tr>
              <a:tr h="0">
                <a:tc>
                  <a:txBody>
                    <a:bodyPr/>
                    <a:lstStyle/>
                    <a:p>
                      <a:pPr marL="0" algn="l" defTabSz="914400" rtl="0" eaLnBrk="1" latinLnBrk="0" hangingPunct="1"/>
                      <a:r>
                        <a:rPr lang="en-US" sz="1050" b="1" i="0" kern="1200" dirty="0">
                          <a:solidFill>
                            <a:schemeClr val="tx2"/>
                          </a:solidFill>
                          <a:latin typeface="+mn-lt"/>
                          <a:ea typeface="+mn-ea"/>
                          <a:cs typeface="+mn-cs"/>
                        </a:rPr>
                        <a:t>UMS Margin Incentives</a:t>
                      </a: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Test Propriety And Realization Of Margins Utilized In Incentive Compensation Computations.</a:t>
                      </a: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7152320"/>
                  </a:ext>
                </a:extLst>
              </a:tr>
            </a:tbl>
          </a:graphicData>
        </a:graphic>
      </p:graphicFrame>
      <p:sp>
        <p:nvSpPr>
          <p:cNvPr id="4" name="Freeform 149">
            <a:extLst>
              <a:ext uri="{FF2B5EF4-FFF2-40B4-BE49-F238E27FC236}">
                <a16:creationId xmlns:a16="http://schemas.microsoft.com/office/drawing/2014/main" xmlns="" id="{DAD4BB7D-FC92-41D0-B5BF-5ACC6A318F69}"/>
              </a:ext>
            </a:extLst>
          </p:cNvPr>
          <p:cNvSpPr>
            <a:spLocks noChangeAspect="1"/>
          </p:cNvSpPr>
          <p:nvPr/>
        </p:nvSpPr>
        <p:spPr bwMode="auto">
          <a:xfrm>
            <a:off x="1692050" y="1155702"/>
            <a:ext cx="398879" cy="416551"/>
          </a:xfrm>
          <a:custGeom>
            <a:avLst/>
            <a:gdLst>
              <a:gd name="connsiteX0" fmla="*/ 1701007 w 1755776"/>
              <a:gd name="connsiteY0" fmla="*/ 1728788 h 1833564"/>
              <a:gd name="connsiteX1" fmla="*/ 1755776 w 1755776"/>
              <a:gd name="connsiteY1" fmla="*/ 1781176 h 1833564"/>
              <a:gd name="connsiteX2" fmla="*/ 1701007 w 1755776"/>
              <a:gd name="connsiteY2" fmla="*/ 1833564 h 1833564"/>
              <a:gd name="connsiteX3" fmla="*/ 1646238 w 1755776"/>
              <a:gd name="connsiteY3" fmla="*/ 1781176 h 1833564"/>
              <a:gd name="connsiteX4" fmla="*/ 1701007 w 1755776"/>
              <a:gd name="connsiteY4" fmla="*/ 1728788 h 1833564"/>
              <a:gd name="connsiteX5" fmla="*/ 709112 w 1755776"/>
              <a:gd name="connsiteY5" fmla="*/ 914400 h 1833564"/>
              <a:gd name="connsiteX6" fmla="*/ 814388 w 1755776"/>
              <a:gd name="connsiteY6" fmla="*/ 1026894 h 1833564"/>
              <a:gd name="connsiteX7" fmla="*/ 705352 w 1755776"/>
              <a:gd name="connsiteY7" fmla="*/ 1131888 h 1833564"/>
              <a:gd name="connsiteX8" fmla="*/ 600075 w 1755776"/>
              <a:gd name="connsiteY8" fmla="*/ 1023144 h 1833564"/>
              <a:gd name="connsiteX9" fmla="*/ 709112 w 1755776"/>
              <a:gd name="connsiteY9" fmla="*/ 914400 h 1833564"/>
              <a:gd name="connsiteX10" fmla="*/ 603250 w 1755776"/>
              <a:gd name="connsiteY10" fmla="*/ 284163 h 1833564"/>
              <a:gd name="connsiteX11" fmla="*/ 811213 w 1755776"/>
              <a:gd name="connsiteY11" fmla="*/ 284163 h 1833564"/>
              <a:gd name="connsiteX12" fmla="*/ 777875 w 1755776"/>
              <a:gd name="connsiteY12" fmla="*/ 860426 h 1833564"/>
              <a:gd name="connsiteX13" fmla="*/ 638175 w 1755776"/>
              <a:gd name="connsiteY13" fmla="*/ 860426 h 1833564"/>
              <a:gd name="connsiteX14" fmla="*/ 707232 w 1755776"/>
              <a:gd name="connsiteY14" fmla="*/ 76200 h 1833564"/>
              <a:gd name="connsiteX15" fmla="*/ 74613 w 1755776"/>
              <a:gd name="connsiteY15" fmla="*/ 708025 h 1833564"/>
              <a:gd name="connsiteX16" fmla="*/ 707232 w 1755776"/>
              <a:gd name="connsiteY16" fmla="*/ 1339850 h 1833564"/>
              <a:gd name="connsiteX17" fmla="*/ 1339851 w 1755776"/>
              <a:gd name="connsiteY17" fmla="*/ 708025 h 1833564"/>
              <a:gd name="connsiteX18" fmla="*/ 707232 w 1755776"/>
              <a:gd name="connsiteY18" fmla="*/ 76200 h 1833564"/>
              <a:gd name="connsiteX19" fmla="*/ 709587 w 1755776"/>
              <a:gd name="connsiteY19" fmla="*/ 0 h 1833564"/>
              <a:gd name="connsiteX20" fmla="*/ 1415400 w 1755776"/>
              <a:gd name="connsiteY20" fmla="*/ 709634 h 1833564"/>
              <a:gd name="connsiteX21" fmla="*/ 1192711 w 1755776"/>
              <a:gd name="connsiteY21" fmla="*/ 1219211 h 1833564"/>
              <a:gd name="connsiteX22" fmla="*/ 1649413 w 1755776"/>
              <a:gd name="connsiteY22" fmla="*/ 1675943 h 1833564"/>
              <a:gd name="connsiteX23" fmla="*/ 1596571 w 1755776"/>
              <a:gd name="connsiteY23" fmla="*/ 1728788 h 1833564"/>
              <a:gd name="connsiteX24" fmla="*/ 1136095 w 1755776"/>
              <a:gd name="connsiteY24" fmla="*/ 1268281 h 1833564"/>
              <a:gd name="connsiteX25" fmla="*/ 709587 w 1755776"/>
              <a:gd name="connsiteY25" fmla="*/ 1415493 h 1833564"/>
              <a:gd name="connsiteX26" fmla="*/ 0 w 1755776"/>
              <a:gd name="connsiteY26" fmla="*/ 709634 h 1833564"/>
              <a:gd name="connsiteX27" fmla="*/ 709587 w 1755776"/>
              <a:gd name="connsiteY27" fmla="*/ 0 h 1833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55776" h="1833564">
                <a:moveTo>
                  <a:pt x="1701007" y="1728788"/>
                </a:moveTo>
                <a:cubicBezTo>
                  <a:pt x="1731255" y="1728788"/>
                  <a:pt x="1755776" y="1752243"/>
                  <a:pt x="1755776" y="1781176"/>
                </a:cubicBezTo>
                <a:cubicBezTo>
                  <a:pt x="1755776" y="1810109"/>
                  <a:pt x="1731255" y="1833564"/>
                  <a:pt x="1701007" y="1833564"/>
                </a:cubicBezTo>
                <a:cubicBezTo>
                  <a:pt x="1670759" y="1833564"/>
                  <a:pt x="1646238" y="1810109"/>
                  <a:pt x="1646238" y="1781176"/>
                </a:cubicBezTo>
                <a:cubicBezTo>
                  <a:pt x="1646238" y="1752243"/>
                  <a:pt x="1670759" y="1728788"/>
                  <a:pt x="1701007" y="1728788"/>
                </a:cubicBezTo>
                <a:close/>
                <a:moveTo>
                  <a:pt x="709112" y="914400"/>
                </a:moveTo>
                <a:cubicBezTo>
                  <a:pt x="765510" y="914400"/>
                  <a:pt x="814388" y="963147"/>
                  <a:pt x="814388" y="1026894"/>
                </a:cubicBezTo>
                <a:cubicBezTo>
                  <a:pt x="814388" y="1086891"/>
                  <a:pt x="765510" y="1131888"/>
                  <a:pt x="705352" y="1131888"/>
                </a:cubicBezTo>
                <a:cubicBezTo>
                  <a:pt x="645194" y="1131888"/>
                  <a:pt x="600075" y="1086891"/>
                  <a:pt x="600075" y="1023144"/>
                </a:cubicBezTo>
                <a:cubicBezTo>
                  <a:pt x="600075" y="963147"/>
                  <a:pt x="648953" y="914400"/>
                  <a:pt x="709112" y="914400"/>
                </a:cubicBezTo>
                <a:close/>
                <a:moveTo>
                  <a:pt x="603250" y="284163"/>
                </a:moveTo>
                <a:lnTo>
                  <a:pt x="811213" y="284163"/>
                </a:lnTo>
                <a:lnTo>
                  <a:pt x="777875" y="860426"/>
                </a:lnTo>
                <a:lnTo>
                  <a:pt x="638175" y="860426"/>
                </a:lnTo>
                <a:close/>
                <a:moveTo>
                  <a:pt x="707232" y="76200"/>
                </a:moveTo>
                <a:cubicBezTo>
                  <a:pt x="357846" y="76200"/>
                  <a:pt x="74613" y="359078"/>
                  <a:pt x="74613" y="708025"/>
                </a:cubicBezTo>
                <a:cubicBezTo>
                  <a:pt x="74613" y="1056972"/>
                  <a:pt x="357846" y="1339850"/>
                  <a:pt x="707232" y="1339850"/>
                </a:cubicBezTo>
                <a:cubicBezTo>
                  <a:pt x="1056618" y="1339850"/>
                  <a:pt x="1339851" y="1056972"/>
                  <a:pt x="1339851" y="708025"/>
                </a:cubicBezTo>
                <a:cubicBezTo>
                  <a:pt x="1339851" y="359078"/>
                  <a:pt x="1056618" y="76200"/>
                  <a:pt x="707232" y="76200"/>
                </a:cubicBezTo>
                <a:close/>
                <a:moveTo>
                  <a:pt x="709587" y="0"/>
                </a:moveTo>
                <a:cubicBezTo>
                  <a:pt x="1098351" y="0"/>
                  <a:pt x="1415400" y="317070"/>
                  <a:pt x="1415400" y="709634"/>
                </a:cubicBezTo>
                <a:cubicBezTo>
                  <a:pt x="1415400" y="909690"/>
                  <a:pt x="1328589" y="1090873"/>
                  <a:pt x="1192711" y="1219211"/>
                </a:cubicBezTo>
                <a:cubicBezTo>
                  <a:pt x="1192711" y="1219211"/>
                  <a:pt x="1192711" y="1219211"/>
                  <a:pt x="1649413" y="1675943"/>
                </a:cubicBezTo>
                <a:lnTo>
                  <a:pt x="1596571" y="1728788"/>
                </a:lnTo>
                <a:cubicBezTo>
                  <a:pt x="1596571" y="1728788"/>
                  <a:pt x="1596571" y="1728788"/>
                  <a:pt x="1136095" y="1268281"/>
                </a:cubicBezTo>
                <a:cubicBezTo>
                  <a:pt x="1015314" y="1358873"/>
                  <a:pt x="868112" y="1415493"/>
                  <a:pt x="709587" y="1415493"/>
                </a:cubicBezTo>
                <a:cubicBezTo>
                  <a:pt x="317050" y="1415493"/>
                  <a:pt x="0" y="1098422"/>
                  <a:pt x="0" y="709634"/>
                </a:cubicBezTo>
                <a:cubicBezTo>
                  <a:pt x="0" y="317070"/>
                  <a:pt x="317050" y="0"/>
                  <a:pt x="709587" y="0"/>
                </a:cubicBez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dirty="0">
              <a:solidFill>
                <a:prstClr val="black"/>
              </a:solidFill>
            </a:endParaRPr>
          </a:p>
        </p:txBody>
      </p:sp>
    </p:spTree>
    <p:extLst>
      <p:ext uri="{BB962C8B-B14F-4D97-AF65-F5344CB8AC3E}">
        <p14:creationId xmlns:p14="http://schemas.microsoft.com/office/powerpoint/2010/main" val="32812003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xmlns="" id="{2907D9AC-AFB3-4407-8D91-9CB831B0538E}"/>
              </a:ext>
            </a:extLst>
          </p:cNvPr>
          <p:cNvSpPr>
            <a:spLocks noGrp="1"/>
          </p:cNvSpPr>
          <p:nvPr>
            <p:ph type="title"/>
          </p:nvPr>
        </p:nvSpPr>
        <p:spPr/>
        <p:txBody>
          <a:bodyPr/>
          <a:lstStyle/>
          <a:p>
            <a:r>
              <a:rPr lang="en-US" altLang="en-US"/>
              <a:t>Proposed Audit Services Plan</a:t>
            </a:r>
          </a:p>
        </p:txBody>
      </p:sp>
      <p:graphicFrame>
        <p:nvGraphicFramePr>
          <p:cNvPr id="3" name="Table 2">
            <a:extLst>
              <a:ext uri="{FF2B5EF4-FFF2-40B4-BE49-F238E27FC236}">
                <a16:creationId xmlns:a16="http://schemas.microsoft.com/office/drawing/2014/main" xmlns="" id="{8F727EA9-5562-4F2F-9DD9-E186E3BD57DB}"/>
              </a:ext>
            </a:extLst>
          </p:cNvPr>
          <p:cNvGraphicFramePr>
            <a:graphicFrameLocks noGrp="1"/>
          </p:cNvGraphicFramePr>
          <p:nvPr>
            <p:extLst>
              <p:ext uri="{D42A27DB-BD31-4B8C-83A1-F6EECF244321}">
                <p14:modId xmlns:p14="http://schemas.microsoft.com/office/powerpoint/2010/main" val="760741388"/>
              </p:ext>
            </p:extLst>
          </p:nvPr>
        </p:nvGraphicFramePr>
        <p:xfrm>
          <a:off x="2208211" y="1671516"/>
          <a:ext cx="8001000" cy="3527920"/>
        </p:xfrm>
        <a:graphic>
          <a:graphicData uri="http://schemas.openxmlformats.org/drawingml/2006/table">
            <a:tbl>
              <a:tblPr firstRow="1" bandRow="1">
                <a:tableStyleId>{00A15C55-8517-42AA-B614-E9B94910E393}</a:tableStyleId>
              </a:tblPr>
              <a:tblGrid>
                <a:gridCol w="2000250">
                  <a:extLst>
                    <a:ext uri="{9D8B030D-6E8A-4147-A177-3AD203B41FA5}">
                      <a16:colId xmlns:a16="http://schemas.microsoft.com/office/drawing/2014/main" xmlns="" val="20000"/>
                    </a:ext>
                  </a:extLst>
                </a:gridCol>
                <a:gridCol w="1014222">
                  <a:extLst>
                    <a:ext uri="{9D8B030D-6E8A-4147-A177-3AD203B41FA5}">
                      <a16:colId xmlns:a16="http://schemas.microsoft.com/office/drawing/2014/main" xmlns="" val="20001"/>
                    </a:ext>
                  </a:extLst>
                </a:gridCol>
                <a:gridCol w="4986528">
                  <a:extLst>
                    <a:ext uri="{9D8B030D-6E8A-4147-A177-3AD203B41FA5}">
                      <a16:colId xmlns:a16="http://schemas.microsoft.com/office/drawing/2014/main" xmlns="" val="2390576682"/>
                    </a:ext>
                  </a:extLst>
                </a:gridCol>
              </a:tblGrid>
              <a:tr h="0">
                <a:tc>
                  <a:txBody>
                    <a:bodyPr/>
                    <a:lstStyle/>
                    <a:p>
                      <a:pPr algn="ctr"/>
                      <a:r>
                        <a:rPr lang="en-US" sz="1200" dirty="0">
                          <a:latin typeface="+mj-lt"/>
                        </a:rPr>
                        <a:t>Audit Name</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ctr"/>
                      <a:r>
                        <a:rPr lang="en-US" sz="1200" dirty="0">
                          <a:latin typeface="+mj-lt"/>
                        </a:rPr>
                        <a:t>Last</a:t>
                      </a:r>
                      <a:r>
                        <a:rPr lang="en-US" sz="1200" baseline="0" dirty="0">
                          <a:latin typeface="+mj-lt"/>
                        </a:rPr>
                        <a:t> Audit Date</a:t>
                      </a:r>
                      <a:endParaRPr lang="en-US" sz="1200" dirty="0">
                        <a:latin typeface="+mj-lt"/>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ctr"/>
                      <a:r>
                        <a:rPr lang="en-US" sz="1200" dirty="0">
                          <a:latin typeface="+mj-lt"/>
                        </a:rPr>
                        <a:t>Audit Description</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xmlns="" val="10000"/>
                  </a:ext>
                </a:extLst>
              </a:tr>
              <a:tr h="0">
                <a:tc gridSpan="3">
                  <a:txBody>
                    <a:bodyPr/>
                    <a:lstStyle/>
                    <a:p>
                      <a:pPr algn="ctr"/>
                      <a:r>
                        <a:rPr lang="en-US" sz="1100" b="1" i="0" dirty="0">
                          <a:solidFill>
                            <a:schemeClr val="bg1"/>
                          </a:solidFill>
                          <a:latin typeface="+mj-lt"/>
                        </a:rPr>
                        <a:t>Marketing Services (Continued)</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2"/>
                    </a:solidFill>
                  </a:tcPr>
                </a:tc>
                <a:tc hMerge="1">
                  <a:txBody>
                    <a:bodyPr/>
                    <a:lstStyle/>
                    <a:p>
                      <a:pPr algn="l"/>
                      <a:endParaRPr lang="en-US" sz="1100" i="0" dirty="0">
                        <a:solidFill>
                          <a:schemeClr val="bg1"/>
                        </a:solidFill>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hMerge="1">
                  <a:txBody>
                    <a:bodyPr/>
                    <a:lstStyle/>
                    <a:p>
                      <a:pPr algn="l"/>
                      <a:endParaRPr lang="en-US" sz="1100" i="0" dirty="0">
                        <a:solidFill>
                          <a:schemeClr val="bg1"/>
                        </a:solidFill>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2758043401"/>
                  </a:ext>
                </a:extLst>
              </a:tr>
              <a:tr h="0">
                <a:tc>
                  <a:txBody>
                    <a:bodyPr/>
                    <a:lstStyle/>
                    <a:p>
                      <a:r>
                        <a:rPr lang="en-US" sz="1050" b="1" i="0" dirty="0">
                          <a:solidFill>
                            <a:schemeClr val="tx2"/>
                          </a:solidFill>
                        </a:rPr>
                        <a:t>Cost Allocation Process</a:t>
                      </a: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a:endParaRPr lang="en-US" sz="1050" i="0" dirty="0">
                        <a:solidFill>
                          <a:schemeClr val="tx2"/>
                        </a:solidFill>
                      </a:endParaRP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l"/>
                      <a:r>
                        <a:rPr lang="en-US" sz="1050" i="0" dirty="0">
                          <a:solidFill>
                            <a:schemeClr val="tx2"/>
                          </a:solidFill>
                        </a:rPr>
                        <a:t>Review reasonableness of UMS allocations to regulated and nonregulated businesses.</a:t>
                      </a: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2"/>
                  </a:ext>
                </a:extLst>
              </a:tr>
              <a:tr h="0">
                <a:tc>
                  <a:txBody>
                    <a:bodyPr/>
                    <a:lstStyle/>
                    <a:p>
                      <a:pPr marL="0" algn="l" defTabSz="914400" rtl="0" eaLnBrk="1" latinLnBrk="0" hangingPunct="1"/>
                      <a:r>
                        <a:rPr lang="en-US" sz="1050" b="1" i="0" kern="1200" dirty="0">
                          <a:solidFill>
                            <a:schemeClr val="tx2"/>
                          </a:solidFill>
                          <a:latin typeface="+mn-lt"/>
                          <a:ea typeface="+mn-ea"/>
                          <a:cs typeface="+mn-cs"/>
                        </a:rPr>
                        <a:t>Contract Management System</a:t>
                      </a: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Test controls and data integrity built into this newly enhanced business system.</a:t>
                      </a: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3"/>
                  </a:ext>
                </a:extLst>
              </a:tr>
              <a:tr h="0">
                <a:tc>
                  <a:txBody>
                    <a:bodyPr/>
                    <a:lstStyle/>
                    <a:p>
                      <a:pPr marL="0" algn="l" defTabSz="914400" rtl="0" eaLnBrk="1" latinLnBrk="0" hangingPunct="1"/>
                      <a:r>
                        <a:rPr lang="en-US" sz="1050" b="1" i="0" kern="1200" dirty="0">
                          <a:solidFill>
                            <a:schemeClr val="tx2"/>
                          </a:solidFill>
                          <a:latin typeface="+mn-lt"/>
                          <a:ea typeface="+mn-ea"/>
                          <a:cs typeface="+mn-cs"/>
                        </a:rPr>
                        <a:t>Outside Services/Cost Control</a:t>
                      </a: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Review vendor evaluation and contracting processes and propriety of related costs.</a:t>
                      </a: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4"/>
                  </a:ext>
                </a:extLst>
              </a:tr>
              <a:tr h="0">
                <a:tc>
                  <a:txBody>
                    <a:bodyPr/>
                    <a:lstStyle/>
                    <a:p>
                      <a:pPr marL="0" algn="l" defTabSz="914400" rtl="0" eaLnBrk="1" latinLnBrk="0" hangingPunct="1"/>
                      <a:r>
                        <a:rPr lang="en-US" sz="1050" b="1" i="0" kern="1200" dirty="0">
                          <a:solidFill>
                            <a:schemeClr val="tx2"/>
                          </a:solidFill>
                          <a:latin typeface="+mn-lt"/>
                          <a:ea typeface="+mn-ea"/>
                          <a:cs typeface="+mn-cs"/>
                        </a:rPr>
                        <a:t>Ad Agency Contract Compliance</a:t>
                      </a: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Test compliance by significant ad agencies with contract terms.</a:t>
                      </a: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5"/>
                  </a:ext>
                </a:extLst>
              </a:tr>
              <a:tr h="0">
                <a:tc>
                  <a:txBody>
                    <a:bodyPr/>
                    <a:lstStyle/>
                    <a:p>
                      <a:pPr marL="0" algn="l" defTabSz="914400" rtl="0" eaLnBrk="1" latinLnBrk="0" hangingPunct="1"/>
                      <a:r>
                        <a:rPr lang="en-US" sz="1050" b="1" i="0" kern="1200" dirty="0">
                          <a:solidFill>
                            <a:schemeClr val="tx2"/>
                          </a:solidFill>
                          <a:latin typeface="+mn-lt"/>
                          <a:ea typeface="+mn-ea"/>
                          <a:cs typeface="+mn-cs"/>
                        </a:rPr>
                        <a:t>Back Office</a:t>
                      </a: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Review infrastructure for sufficiency and ability to absorb additional operations.</a:t>
                      </a: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6"/>
                  </a:ext>
                </a:extLst>
              </a:tr>
              <a:tr h="0">
                <a:tc>
                  <a:txBody>
                    <a:bodyPr/>
                    <a:lstStyle/>
                    <a:p>
                      <a:pPr marL="0" algn="l" defTabSz="914400" rtl="0" eaLnBrk="1" latinLnBrk="0" hangingPunct="1"/>
                      <a:r>
                        <a:rPr lang="en-US" sz="1050" b="1" i="0" kern="1200" dirty="0">
                          <a:solidFill>
                            <a:schemeClr val="tx2"/>
                          </a:solidFill>
                          <a:latin typeface="+mn-lt"/>
                          <a:ea typeface="+mn-ea"/>
                          <a:cs typeface="+mn-cs"/>
                        </a:rPr>
                        <a:t>Data Processing</a:t>
                      </a: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Test general data processing controls.</a:t>
                      </a: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7"/>
                  </a:ext>
                </a:extLst>
              </a:tr>
              <a:tr h="0">
                <a:tc>
                  <a:txBody>
                    <a:bodyPr/>
                    <a:lstStyle/>
                    <a:p>
                      <a:pPr marL="0" algn="l" defTabSz="914400" rtl="0" eaLnBrk="1" latinLnBrk="0" hangingPunct="1"/>
                      <a:r>
                        <a:rPr lang="en-US" sz="1050" b="1" i="0" kern="1200" dirty="0">
                          <a:solidFill>
                            <a:schemeClr val="tx2"/>
                          </a:solidFill>
                          <a:latin typeface="+mn-lt"/>
                          <a:ea typeface="+mn-ea"/>
                          <a:cs typeface="+mn-cs"/>
                        </a:rPr>
                        <a:t>UMS Follow-Up Activities</a:t>
                      </a: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Follow</a:t>
                      </a:r>
                      <a:r>
                        <a:rPr lang="en-US" sz="1050" i="0" kern="1200" baseline="0" dirty="0">
                          <a:solidFill>
                            <a:schemeClr val="tx2"/>
                          </a:solidFill>
                          <a:latin typeface="+mn-lt"/>
                          <a:ea typeface="+mn-ea"/>
                          <a:cs typeface="+mn-cs"/>
                        </a:rPr>
                        <a:t> </a:t>
                      </a:r>
                      <a:r>
                        <a:rPr lang="en-US" sz="1050" i="0" kern="1200" dirty="0">
                          <a:solidFill>
                            <a:schemeClr val="tx2"/>
                          </a:solidFill>
                          <a:latin typeface="+mn-lt"/>
                          <a:ea typeface="+mn-ea"/>
                          <a:cs typeface="+mn-cs"/>
                        </a:rPr>
                        <a:t>up on significant opportunities from previously issued audit reports.</a:t>
                      </a: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8"/>
                  </a:ext>
                </a:extLst>
              </a:tr>
              <a:tr h="0">
                <a:tc>
                  <a:txBody>
                    <a:bodyPr/>
                    <a:lstStyle/>
                    <a:p>
                      <a:pPr marL="0" algn="l" defTabSz="914400" rtl="0" eaLnBrk="1" latinLnBrk="0" hangingPunct="1"/>
                      <a:r>
                        <a:rPr lang="en-US" sz="1050" b="1" i="0" kern="1200" dirty="0">
                          <a:solidFill>
                            <a:schemeClr val="tx2"/>
                          </a:solidFill>
                          <a:latin typeface="+mn-lt"/>
                          <a:ea typeface="+mn-ea"/>
                          <a:cs typeface="+mn-cs"/>
                        </a:rPr>
                        <a:t>External Audit Participation</a:t>
                      </a: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Participate with financial audit teams in annual audit.</a:t>
                      </a: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255975119"/>
                  </a:ext>
                </a:extLst>
              </a:tr>
            </a:tbl>
          </a:graphicData>
        </a:graphic>
      </p:graphicFrame>
      <p:sp>
        <p:nvSpPr>
          <p:cNvPr id="4" name="Freeform 149">
            <a:extLst>
              <a:ext uri="{FF2B5EF4-FFF2-40B4-BE49-F238E27FC236}">
                <a16:creationId xmlns:a16="http://schemas.microsoft.com/office/drawing/2014/main" xmlns="" id="{E1EC11EB-46B6-42BE-83E2-733453BE32CC}"/>
              </a:ext>
            </a:extLst>
          </p:cNvPr>
          <p:cNvSpPr>
            <a:spLocks noChangeAspect="1"/>
          </p:cNvSpPr>
          <p:nvPr/>
        </p:nvSpPr>
        <p:spPr bwMode="auto">
          <a:xfrm>
            <a:off x="1692050" y="1155702"/>
            <a:ext cx="398879" cy="416551"/>
          </a:xfrm>
          <a:custGeom>
            <a:avLst/>
            <a:gdLst>
              <a:gd name="connsiteX0" fmla="*/ 1701007 w 1755776"/>
              <a:gd name="connsiteY0" fmla="*/ 1728788 h 1833564"/>
              <a:gd name="connsiteX1" fmla="*/ 1755776 w 1755776"/>
              <a:gd name="connsiteY1" fmla="*/ 1781176 h 1833564"/>
              <a:gd name="connsiteX2" fmla="*/ 1701007 w 1755776"/>
              <a:gd name="connsiteY2" fmla="*/ 1833564 h 1833564"/>
              <a:gd name="connsiteX3" fmla="*/ 1646238 w 1755776"/>
              <a:gd name="connsiteY3" fmla="*/ 1781176 h 1833564"/>
              <a:gd name="connsiteX4" fmla="*/ 1701007 w 1755776"/>
              <a:gd name="connsiteY4" fmla="*/ 1728788 h 1833564"/>
              <a:gd name="connsiteX5" fmla="*/ 709112 w 1755776"/>
              <a:gd name="connsiteY5" fmla="*/ 914400 h 1833564"/>
              <a:gd name="connsiteX6" fmla="*/ 814388 w 1755776"/>
              <a:gd name="connsiteY6" fmla="*/ 1026894 h 1833564"/>
              <a:gd name="connsiteX7" fmla="*/ 705352 w 1755776"/>
              <a:gd name="connsiteY7" fmla="*/ 1131888 h 1833564"/>
              <a:gd name="connsiteX8" fmla="*/ 600075 w 1755776"/>
              <a:gd name="connsiteY8" fmla="*/ 1023144 h 1833564"/>
              <a:gd name="connsiteX9" fmla="*/ 709112 w 1755776"/>
              <a:gd name="connsiteY9" fmla="*/ 914400 h 1833564"/>
              <a:gd name="connsiteX10" fmla="*/ 603250 w 1755776"/>
              <a:gd name="connsiteY10" fmla="*/ 284163 h 1833564"/>
              <a:gd name="connsiteX11" fmla="*/ 811213 w 1755776"/>
              <a:gd name="connsiteY11" fmla="*/ 284163 h 1833564"/>
              <a:gd name="connsiteX12" fmla="*/ 777875 w 1755776"/>
              <a:gd name="connsiteY12" fmla="*/ 860426 h 1833564"/>
              <a:gd name="connsiteX13" fmla="*/ 638175 w 1755776"/>
              <a:gd name="connsiteY13" fmla="*/ 860426 h 1833564"/>
              <a:gd name="connsiteX14" fmla="*/ 707232 w 1755776"/>
              <a:gd name="connsiteY14" fmla="*/ 76200 h 1833564"/>
              <a:gd name="connsiteX15" fmla="*/ 74613 w 1755776"/>
              <a:gd name="connsiteY15" fmla="*/ 708025 h 1833564"/>
              <a:gd name="connsiteX16" fmla="*/ 707232 w 1755776"/>
              <a:gd name="connsiteY16" fmla="*/ 1339850 h 1833564"/>
              <a:gd name="connsiteX17" fmla="*/ 1339851 w 1755776"/>
              <a:gd name="connsiteY17" fmla="*/ 708025 h 1833564"/>
              <a:gd name="connsiteX18" fmla="*/ 707232 w 1755776"/>
              <a:gd name="connsiteY18" fmla="*/ 76200 h 1833564"/>
              <a:gd name="connsiteX19" fmla="*/ 709587 w 1755776"/>
              <a:gd name="connsiteY19" fmla="*/ 0 h 1833564"/>
              <a:gd name="connsiteX20" fmla="*/ 1415400 w 1755776"/>
              <a:gd name="connsiteY20" fmla="*/ 709634 h 1833564"/>
              <a:gd name="connsiteX21" fmla="*/ 1192711 w 1755776"/>
              <a:gd name="connsiteY21" fmla="*/ 1219211 h 1833564"/>
              <a:gd name="connsiteX22" fmla="*/ 1649413 w 1755776"/>
              <a:gd name="connsiteY22" fmla="*/ 1675943 h 1833564"/>
              <a:gd name="connsiteX23" fmla="*/ 1596571 w 1755776"/>
              <a:gd name="connsiteY23" fmla="*/ 1728788 h 1833564"/>
              <a:gd name="connsiteX24" fmla="*/ 1136095 w 1755776"/>
              <a:gd name="connsiteY24" fmla="*/ 1268281 h 1833564"/>
              <a:gd name="connsiteX25" fmla="*/ 709587 w 1755776"/>
              <a:gd name="connsiteY25" fmla="*/ 1415493 h 1833564"/>
              <a:gd name="connsiteX26" fmla="*/ 0 w 1755776"/>
              <a:gd name="connsiteY26" fmla="*/ 709634 h 1833564"/>
              <a:gd name="connsiteX27" fmla="*/ 709587 w 1755776"/>
              <a:gd name="connsiteY27" fmla="*/ 0 h 1833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55776" h="1833564">
                <a:moveTo>
                  <a:pt x="1701007" y="1728788"/>
                </a:moveTo>
                <a:cubicBezTo>
                  <a:pt x="1731255" y="1728788"/>
                  <a:pt x="1755776" y="1752243"/>
                  <a:pt x="1755776" y="1781176"/>
                </a:cubicBezTo>
                <a:cubicBezTo>
                  <a:pt x="1755776" y="1810109"/>
                  <a:pt x="1731255" y="1833564"/>
                  <a:pt x="1701007" y="1833564"/>
                </a:cubicBezTo>
                <a:cubicBezTo>
                  <a:pt x="1670759" y="1833564"/>
                  <a:pt x="1646238" y="1810109"/>
                  <a:pt x="1646238" y="1781176"/>
                </a:cubicBezTo>
                <a:cubicBezTo>
                  <a:pt x="1646238" y="1752243"/>
                  <a:pt x="1670759" y="1728788"/>
                  <a:pt x="1701007" y="1728788"/>
                </a:cubicBezTo>
                <a:close/>
                <a:moveTo>
                  <a:pt x="709112" y="914400"/>
                </a:moveTo>
                <a:cubicBezTo>
                  <a:pt x="765510" y="914400"/>
                  <a:pt x="814388" y="963147"/>
                  <a:pt x="814388" y="1026894"/>
                </a:cubicBezTo>
                <a:cubicBezTo>
                  <a:pt x="814388" y="1086891"/>
                  <a:pt x="765510" y="1131888"/>
                  <a:pt x="705352" y="1131888"/>
                </a:cubicBezTo>
                <a:cubicBezTo>
                  <a:pt x="645194" y="1131888"/>
                  <a:pt x="600075" y="1086891"/>
                  <a:pt x="600075" y="1023144"/>
                </a:cubicBezTo>
                <a:cubicBezTo>
                  <a:pt x="600075" y="963147"/>
                  <a:pt x="648953" y="914400"/>
                  <a:pt x="709112" y="914400"/>
                </a:cubicBezTo>
                <a:close/>
                <a:moveTo>
                  <a:pt x="603250" y="284163"/>
                </a:moveTo>
                <a:lnTo>
                  <a:pt x="811213" y="284163"/>
                </a:lnTo>
                <a:lnTo>
                  <a:pt x="777875" y="860426"/>
                </a:lnTo>
                <a:lnTo>
                  <a:pt x="638175" y="860426"/>
                </a:lnTo>
                <a:close/>
                <a:moveTo>
                  <a:pt x="707232" y="76200"/>
                </a:moveTo>
                <a:cubicBezTo>
                  <a:pt x="357846" y="76200"/>
                  <a:pt x="74613" y="359078"/>
                  <a:pt x="74613" y="708025"/>
                </a:cubicBezTo>
                <a:cubicBezTo>
                  <a:pt x="74613" y="1056972"/>
                  <a:pt x="357846" y="1339850"/>
                  <a:pt x="707232" y="1339850"/>
                </a:cubicBezTo>
                <a:cubicBezTo>
                  <a:pt x="1056618" y="1339850"/>
                  <a:pt x="1339851" y="1056972"/>
                  <a:pt x="1339851" y="708025"/>
                </a:cubicBezTo>
                <a:cubicBezTo>
                  <a:pt x="1339851" y="359078"/>
                  <a:pt x="1056618" y="76200"/>
                  <a:pt x="707232" y="76200"/>
                </a:cubicBezTo>
                <a:close/>
                <a:moveTo>
                  <a:pt x="709587" y="0"/>
                </a:moveTo>
                <a:cubicBezTo>
                  <a:pt x="1098351" y="0"/>
                  <a:pt x="1415400" y="317070"/>
                  <a:pt x="1415400" y="709634"/>
                </a:cubicBezTo>
                <a:cubicBezTo>
                  <a:pt x="1415400" y="909690"/>
                  <a:pt x="1328589" y="1090873"/>
                  <a:pt x="1192711" y="1219211"/>
                </a:cubicBezTo>
                <a:cubicBezTo>
                  <a:pt x="1192711" y="1219211"/>
                  <a:pt x="1192711" y="1219211"/>
                  <a:pt x="1649413" y="1675943"/>
                </a:cubicBezTo>
                <a:lnTo>
                  <a:pt x="1596571" y="1728788"/>
                </a:lnTo>
                <a:cubicBezTo>
                  <a:pt x="1596571" y="1728788"/>
                  <a:pt x="1596571" y="1728788"/>
                  <a:pt x="1136095" y="1268281"/>
                </a:cubicBezTo>
                <a:cubicBezTo>
                  <a:pt x="1015314" y="1358873"/>
                  <a:pt x="868112" y="1415493"/>
                  <a:pt x="709587" y="1415493"/>
                </a:cubicBezTo>
                <a:cubicBezTo>
                  <a:pt x="317050" y="1415493"/>
                  <a:pt x="0" y="1098422"/>
                  <a:pt x="0" y="709634"/>
                </a:cubicBezTo>
                <a:cubicBezTo>
                  <a:pt x="0" y="317070"/>
                  <a:pt x="317050" y="0"/>
                  <a:pt x="709587" y="0"/>
                </a:cubicBez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dirty="0">
              <a:solidFill>
                <a:prstClr val="black"/>
              </a:solidFill>
            </a:endParaRPr>
          </a:p>
        </p:txBody>
      </p:sp>
      <p:sp>
        <p:nvSpPr>
          <p:cNvPr id="2" name="Slide Number Placeholder 1">
            <a:extLst>
              <a:ext uri="{FF2B5EF4-FFF2-40B4-BE49-F238E27FC236}">
                <a16:creationId xmlns:a16="http://schemas.microsoft.com/office/drawing/2014/main" xmlns="" id="{D45DE87A-463A-4665-BA07-E82FDC31B915}"/>
              </a:ext>
            </a:extLst>
          </p:cNvPr>
          <p:cNvSpPr>
            <a:spLocks noGrp="1"/>
          </p:cNvSpPr>
          <p:nvPr>
            <p:ph type="sldNum" sz="quarter" idx="11"/>
          </p:nvPr>
        </p:nvSpPr>
        <p:spPr/>
        <p:txBody>
          <a:bodyPr/>
          <a:lstStyle/>
          <a:p>
            <a:fld id="{1C026648-BCB3-47E3-8128-611D1202DC8A}" type="slidenum">
              <a:rPr lang="en-US" smtClean="0"/>
              <a:pPr/>
              <a:t>9</a:t>
            </a:fld>
            <a:endParaRPr lang="en-US" dirty="0"/>
          </a:p>
        </p:txBody>
      </p:sp>
    </p:spTree>
    <p:extLst>
      <p:ext uri="{BB962C8B-B14F-4D97-AF65-F5344CB8AC3E}">
        <p14:creationId xmlns:p14="http://schemas.microsoft.com/office/powerpoint/2010/main" val="39513032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xmlns="" id="{2907D9AC-AFB3-4407-8D91-9CB831B0538E}"/>
              </a:ext>
            </a:extLst>
          </p:cNvPr>
          <p:cNvSpPr>
            <a:spLocks noGrp="1"/>
          </p:cNvSpPr>
          <p:nvPr>
            <p:ph type="title"/>
          </p:nvPr>
        </p:nvSpPr>
        <p:spPr>
          <a:xfrm>
            <a:off x="2090930" y="291363"/>
            <a:ext cx="7955748" cy="864339"/>
          </a:xfrm>
        </p:spPr>
        <p:txBody>
          <a:bodyPr/>
          <a:lstStyle/>
          <a:p>
            <a:r>
              <a:rPr lang="en-US" altLang="en-US" dirty="0"/>
              <a:t>Proposed Audit Services Plan</a:t>
            </a:r>
          </a:p>
        </p:txBody>
      </p:sp>
      <p:graphicFrame>
        <p:nvGraphicFramePr>
          <p:cNvPr id="3" name="Table 2">
            <a:extLst>
              <a:ext uri="{FF2B5EF4-FFF2-40B4-BE49-F238E27FC236}">
                <a16:creationId xmlns:a16="http://schemas.microsoft.com/office/drawing/2014/main" xmlns="" id="{8F727EA9-5562-4F2F-9DD9-E186E3BD57DB}"/>
              </a:ext>
            </a:extLst>
          </p:cNvPr>
          <p:cNvGraphicFramePr>
            <a:graphicFrameLocks noGrp="1"/>
          </p:cNvGraphicFramePr>
          <p:nvPr>
            <p:extLst/>
          </p:nvPr>
        </p:nvGraphicFramePr>
        <p:xfrm>
          <a:off x="2090928" y="1155701"/>
          <a:ext cx="8001000" cy="5272784"/>
        </p:xfrm>
        <a:graphic>
          <a:graphicData uri="http://schemas.openxmlformats.org/drawingml/2006/table">
            <a:tbl>
              <a:tblPr firstRow="1" bandRow="1">
                <a:tableStyleId>{00A15C55-8517-42AA-B614-E9B94910E393}</a:tableStyleId>
              </a:tblPr>
              <a:tblGrid>
                <a:gridCol w="2000250">
                  <a:extLst>
                    <a:ext uri="{9D8B030D-6E8A-4147-A177-3AD203B41FA5}">
                      <a16:colId xmlns:a16="http://schemas.microsoft.com/office/drawing/2014/main" xmlns="" val="20000"/>
                    </a:ext>
                  </a:extLst>
                </a:gridCol>
                <a:gridCol w="1014222">
                  <a:extLst>
                    <a:ext uri="{9D8B030D-6E8A-4147-A177-3AD203B41FA5}">
                      <a16:colId xmlns:a16="http://schemas.microsoft.com/office/drawing/2014/main" xmlns="" val="20001"/>
                    </a:ext>
                  </a:extLst>
                </a:gridCol>
                <a:gridCol w="4986528">
                  <a:extLst>
                    <a:ext uri="{9D8B030D-6E8A-4147-A177-3AD203B41FA5}">
                      <a16:colId xmlns:a16="http://schemas.microsoft.com/office/drawing/2014/main" xmlns="" val="2390576682"/>
                    </a:ext>
                  </a:extLst>
                </a:gridCol>
              </a:tblGrid>
              <a:tr h="0">
                <a:tc>
                  <a:txBody>
                    <a:bodyPr/>
                    <a:lstStyle/>
                    <a:p>
                      <a:pPr algn="ctr"/>
                      <a:r>
                        <a:rPr lang="en-US" sz="1200" dirty="0">
                          <a:latin typeface="+mj-lt"/>
                        </a:rPr>
                        <a:t>Audit Name</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ctr"/>
                      <a:r>
                        <a:rPr lang="en-US" sz="1200" dirty="0">
                          <a:latin typeface="+mj-lt"/>
                        </a:rPr>
                        <a:t>Last</a:t>
                      </a:r>
                      <a:r>
                        <a:rPr lang="en-US" sz="1200" baseline="0" dirty="0">
                          <a:latin typeface="+mj-lt"/>
                        </a:rPr>
                        <a:t> Audit Date</a:t>
                      </a:r>
                      <a:endParaRPr lang="en-US" sz="1200" dirty="0">
                        <a:latin typeface="+mj-lt"/>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ctr"/>
                      <a:r>
                        <a:rPr lang="en-US" sz="1200" dirty="0">
                          <a:latin typeface="+mj-lt"/>
                        </a:rPr>
                        <a:t>Audit Description</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xmlns="" val="10000"/>
                  </a:ext>
                </a:extLst>
              </a:tr>
              <a:tr h="0">
                <a:tc gridSpan="3">
                  <a:txBody>
                    <a:bodyPr/>
                    <a:lstStyle/>
                    <a:p>
                      <a:pPr algn="ctr"/>
                      <a:r>
                        <a:rPr lang="en-US" sz="1100" b="1" i="0" dirty="0">
                          <a:solidFill>
                            <a:schemeClr val="bg1"/>
                          </a:solidFill>
                          <a:latin typeface="+mj-lt"/>
                        </a:rPr>
                        <a:t>Support Services Corporate</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2"/>
                    </a:solidFill>
                  </a:tcPr>
                </a:tc>
                <a:tc hMerge="1">
                  <a:txBody>
                    <a:bodyPr/>
                    <a:lstStyle/>
                    <a:p>
                      <a:pPr algn="l"/>
                      <a:endParaRPr lang="en-US" sz="1100" i="0" dirty="0">
                        <a:solidFill>
                          <a:schemeClr val="bg1"/>
                        </a:solidFill>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hMerge="1">
                  <a:txBody>
                    <a:bodyPr/>
                    <a:lstStyle/>
                    <a:p>
                      <a:pPr algn="l"/>
                      <a:endParaRPr lang="en-US" sz="1100" i="0" dirty="0">
                        <a:solidFill>
                          <a:schemeClr val="bg1"/>
                        </a:solidFill>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2758043401"/>
                  </a:ext>
                </a:extLst>
              </a:tr>
              <a:tr h="0">
                <a:tc>
                  <a:txBody>
                    <a:bodyPr/>
                    <a:lstStyle/>
                    <a:p>
                      <a:r>
                        <a:rPr lang="en-US" sz="1050" b="1" i="0" dirty="0">
                          <a:solidFill>
                            <a:schemeClr val="tx2"/>
                          </a:solidFill>
                        </a:rPr>
                        <a:t>Disbursements Processing</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a:endParaRPr lang="en-US" sz="1050" i="0" dirty="0">
                        <a:solidFill>
                          <a:schemeClr val="tx2"/>
                        </a:solidFill>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l"/>
                      <a:r>
                        <a:rPr lang="en-US" sz="1050" i="0" dirty="0">
                          <a:solidFill>
                            <a:schemeClr val="tx2"/>
                          </a:solidFill>
                        </a:rPr>
                        <a:t>Review with and train accounts payable functions on appropriate processing controls.</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2"/>
                  </a:ext>
                </a:extLst>
              </a:tr>
              <a:tr h="0">
                <a:tc>
                  <a:txBody>
                    <a:bodyPr/>
                    <a:lstStyle/>
                    <a:p>
                      <a:pPr marL="0" algn="l" defTabSz="914400" rtl="0" eaLnBrk="1" latinLnBrk="0" hangingPunct="1"/>
                      <a:r>
                        <a:rPr lang="en-US" sz="1050" b="1" i="0" kern="1200" dirty="0">
                          <a:solidFill>
                            <a:schemeClr val="tx2"/>
                          </a:solidFill>
                          <a:latin typeface="+mn-lt"/>
                          <a:ea typeface="+mn-ea"/>
                          <a:cs typeface="+mn-cs"/>
                        </a:rPr>
                        <a:t>Leased Properties</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Review lease monitoring procedures and compliance with leasing arrangements.</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3"/>
                  </a:ext>
                </a:extLst>
              </a:tr>
              <a:tr h="0">
                <a:tc>
                  <a:txBody>
                    <a:bodyPr/>
                    <a:lstStyle/>
                    <a:p>
                      <a:pPr marL="0" algn="l" defTabSz="914400" rtl="0" eaLnBrk="1" latinLnBrk="0" hangingPunct="1"/>
                      <a:r>
                        <a:rPr lang="en-US" sz="1050" b="1" i="0" kern="1200" dirty="0">
                          <a:solidFill>
                            <a:schemeClr val="tx2"/>
                          </a:solidFill>
                          <a:latin typeface="+mn-lt"/>
                          <a:ea typeface="+mn-ea"/>
                          <a:cs typeface="+mn-cs"/>
                        </a:rPr>
                        <a:t>Performance Management Process</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Evaluate alignment of goal setting, performance tracking and incentive measurement processes.</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4"/>
                  </a:ext>
                </a:extLst>
              </a:tr>
              <a:tr h="0">
                <a:tc>
                  <a:txBody>
                    <a:bodyPr/>
                    <a:lstStyle/>
                    <a:p>
                      <a:pPr marL="0" algn="l" defTabSz="914400" rtl="0" eaLnBrk="1" latinLnBrk="0" hangingPunct="1"/>
                      <a:r>
                        <a:rPr lang="en-US" sz="1050" b="1" i="0" kern="1200" dirty="0">
                          <a:solidFill>
                            <a:schemeClr val="tx2"/>
                          </a:solidFill>
                          <a:latin typeface="+mn-lt"/>
                          <a:ea typeface="+mn-ea"/>
                          <a:cs typeface="+mn-cs"/>
                        </a:rPr>
                        <a:t>Relocation Expenses</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Test compliance with policies and propriety of expenses.</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5"/>
                  </a:ext>
                </a:extLst>
              </a:tr>
              <a:tr h="0">
                <a:tc>
                  <a:txBody>
                    <a:bodyPr/>
                    <a:lstStyle/>
                    <a:p>
                      <a:pPr marL="0" algn="l" defTabSz="914400" rtl="0" eaLnBrk="1" latinLnBrk="0" hangingPunct="1"/>
                      <a:r>
                        <a:rPr lang="en-US" sz="1050" b="1" i="0" kern="1200" dirty="0">
                          <a:solidFill>
                            <a:schemeClr val="tx2"/>
                          </a:solidFill>
                          <a:latin typeface="+mn-lt"/>
                          <a:ea typeface="+mn-ea"/>
                          <a:cs typeface="+mn-cs"/>
                        </a:rPr>
                        <a:t>Workers’ Comp. Claims Testing</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Review procedures of third party claims processor for propriety and compliance with contract.</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6"/>
                  </a:ext>
                </a:extLst>
              </a:tr>
              <a:tr h="0">
                <a:tc>
                  <a:txBody>
                    <a:bodyPr/>
                    <a:lstStyle/>
                    <a:p>
                      <a:pPr marL="0" algn="l" defTabSz="914400" rtl="0" eaLnBrk="1" latinLnBrk="0" hangingPunct="1"/>
                      <a:r>
                        <a:rPr lang="en-US" sz="1050" b="1" i="0" kern="1200" dirty="0">
                          <a:solidFill>
                            <a:schemeClr val="tx2"/>
                          </a:solidFill>
                          <a:latin typeface="+mn-lt"/>
                          <a:ea typeface="+mn-ea"/>
                          <a:cs typeface="+mn-cs"/>
                        </a:rPr>
                        <a:t>Benefits Claims Processing</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Review claims handling and administration of benefit plan processing.</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7"/>
                  </a:ext>
                </a:extLst>
              </a:tr>
              <a:tr h="0">
                <a:tc>
                  <a:txBody>
                    <a:bodyPr/>
                    <a:lstStyle/>
                    <a:p>
                      <a:pPr marL="0" algn="l" defTabSz="914400" rtl="0" eaLnBrk="1" latinLnBrk="0" hangingPunct="1"/>
                      <a:r>
                        <a:rPr lang="en-US" sz="1050" b="1" i="0" kern="1200" dirty="0">
                          <a:solidFill>
                            <a:schemeClr val="tx2"/>
                          </a:solidFill>
                          <a:latin typeface="+mn-lt"/>
                          <a:ea typeface="+mn-ea"/>
                          <a:cs typeface="+mn-cs"/>
                        </a:rPr>
                        <a:t>Business Resumption Planning</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Evaluate sufficiency of critical business resumption procedures.</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8"/>
                  </a:ext>
                </a:extLst>
              </a:tr>
              <a:tr h="0">
                <a:tc gridSpan="3">
                  <a:txBody>
                    <a:bodyPr/>
                    <a:lstStyle/>
                    <a:p>
                      <a:pPr marL="0" algn="ctr" defTabSz="914400" rtl="0" eaLnBrk="1" latinLnBrk="0" hangingPunct="1"/>
                      <a:r>
                        <a:rPr lang="en-US" sz="1100" b="1" i="0" kern="1200" dirty="0">
                          <a:solidFill>
                            <a:schemeClr val="bg1"/>
                          </a:solidFill>
                          <a:latin typeface="+mn-lt"/>
                          <a:ea typeface="+mn-ea"/>
                          <a:cs typeface="+mn-cs"/>
                        </a:rPr>
                        <a:t>Information Technology</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2"/>
                    </a:solidFill>
                  </a:tcPr>
                </a:tc>
                <a:tc hMerge="1">
                  <a:txBody>
                    <a:bodyPr/>
                    <a:lstStyle/>
                    <a:p>
                      <a:pPr marL="0" algn="ctr" defTabSz="914400" rtl="0" eaLnBrk="1" latinLnBrk="0" hangingPunct="1"/>
                      <a:endParaRPr lang="en-US" sz="1100" i="0" kern="1200" dirty="0">
                        <a:solidFill>
                          <a:schemeClr val="bg1"/>
                        </a:solidFill>
                        <a:latin typeface="+mn-lt"/>
                        <a:ea typeface="+mn-ea"/>
                        <a:cs typeface="+mn-cs"/>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hMerge="1">
                  <a:txBody>
                    <a:bodyPr/>
                    <a:lstStyle/>
                    <a:p>
                      <a:pPr marL="0" algn="ctr" defTabSz="914400" rtl="0" eaLnBrk="1" latinLnBrk="0" hangingPunct="1"/>
                      <a:endParaRPr lang="en-US" sz="1100" i="0" kern="1200" dirty="0">
                        <a:solidFill>
                          <a:schemeClr val="bg1"/>
                        </a:solidFill>
                        <a:latin typeface="+mn-lt"/>
                        <a:ea typeface="+mn-ea"/>
                        <a:cs typeface="+mn-cs"/>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647396172"/>
                  </a:ext>
                </a:extLst>
              </a:tr>
              <a:tr h="0">
                <a:tc>
                  <a:txBody>
                    <a:bodyPr/>
                    <a:lstStyle/>
                    <a:p>
                      <a:pPr marL="0" algn="l" defTabSz="914400" rtl="0" eaLnBrk="1" latinLnBrk="0" hangingPunct="1"/>
                      <a:r>
                        <a:rPr lang="en-US" sz="1050" b="1" i="0" kern="1200" dirty="0">
                          <a:solidFill>
                            <a:schemeClr val="tx2"/>
                          </a:solidFill>
                          <a:latin typeface="+mn-lt"/>
                          <a:ea typeface="+mn-ea"/>
                          <a:cs typeface="+mn-cs"/>
                        </a:rPr>
                        <a:t>Data Center General Controls</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Update general controls review to ensure integrity of processing in data center.</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4164560749"/>
                  </a:ext>
                </a:extLst>
              </a:tr>
              <a:tr h="0">
                <a:tc>
                  <a:txBody>
                    <a:bodyPr/>
                    <a:lstStyle/>
                    <a:p>
                      <a:pPr marL="0" algn="l" defTabSz="914400" rtl="0" eaLnBrk="1" latinLnBrk="0" hangingPunct="1"/>
                      <a:r>
                        <a:rPr lang="en-US" sz="1050" b="1" i="0" kern="1200" dirty="0">
                          <a:solidFill>
                            <a:schemeClr val="tx2"/>
                          </a:solidFill>
                          <a:latin typeface="+mn-lt"/>
                          <a:ea typeface="+mn-ea"/>
                          <a:cs typeface="+mn-cs"/>
                        </a:rPr>
                        <a:t>Telecommunications</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Determine and evaluate system dial-in and other telecommunication controls.</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829554275"/>
                  </a:ext>
                </a:extLst>
              </a:tr>
              <a:tr h="0">
                <a:tc>
                  <a:txBody>
                    <a:bodyPr/>
                    <a:lstStyle/>
                    <a:p>
                      <a:pPr marL="0" algn="l" defTabSz="914400" rtl="0" eaLnBrk="1" latinLnBrk="0" hangingPunct="1"/>
                      <a:r>
                        <a:rPr lang="en-US" sz="1050" b="1" i="0" kern="1200" dirty="0">
                          <a:solidFill>
                            <a:schemeClr val="tx2"/>
                          </a:solidFill>
                          <a:latin typeface="+mn-lt"/>
                          <a:ea typeface="+mn-ea"/>
                          <a:cs typeface="+mn-cs"/>
                        </a:rPr>
                        <a:t>Program Change Control</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Test adequacy of controls over changes to programs and data files in State A.</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2432464016"/>
                  </a:ext>
                </a:extLst>
              </a:tr>
              <a:tr h="0">
                <a:tc>
                  <a:txBody>
                    <a:bodyPr/>
                    <a:lstStyle/>
                    <a:p>
                      <a:pPr marL="0" algn="l" defTabSz="914400" rtl="0" eaLnBrk="1" latinLnBrk="0" hangingPunct="1"/>
                      <a:r>
                        <a:rPr lang="en-US" sz="1050" b="1" i="0" kern="1200" dirty="0">
                          <a:solidFill>
                            <a:schemeClr val="tx2"/>
                          </a:solidFill>
                          <a:latin typeface="+mn-lt"/>
                          <a:ea typeface="+mn-ea"/>
                          <a:cs typeface="+mn-cs"/>
                        </a:rPr>
                        <a:t>LAN Security – Corporate</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Test security surrounding local area networks residing in Their City.</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2338343155"/>
                  </a:ext>
                </a:extLst>
              </a:tr>
              <a:tr h="0">
                <a:tc>
                  <a:txBody>
                    <a:bodyPr/>
                    <a:lstStyle/>
                    <a:p>
                      <a:pPr marL="0" algn="l" defTabSz="914400" rtl="0" eaLnBrk="1" latinLnBrk="0" hangingPunct="1"/>
                      <a:r>
                        <a:rPr lang="en-US" sz="1050" b="1" i="0" kern="1200" dirty="0">
                          <a:solidFill>
                            <a:schemeClr val="tx2"/>
                          </a:solidFill>
                          <a:latin typeface="+mn-lt"/>
                          <a:ea typeface="+mn-ea"/>
                          <a:cs typeface="+mn-cs"/>
                        </a:rPr>
                        <a:t>Application Development</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Assist in significant development projects of the center.</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133911186"/>
                  </a:ext>
                </a:extLst>
              </a:tr>
            </a:tbl>
          </a:graphicData>
        </a:graphic>
      </p:graphicFrame>
      <p:sp>
        <p:nvSpPr>
          <p:cNvPr id="4" name="Freeform 149">
            <a:extLst>
              <a:ext uri="{FF2B5EF4-FFF2-40B4-BE49-F238E27FC236}">
                <a16:creationId xmlns:a16="http://schemas.microsoft.com/office/drawing/2014/main" xmlns="" id="{49189185-E640-4ED0-8074-13832AC8A693}"/>
              </a:ext>
            </a:extLst>
          </p:cNvPr>
          <p:cNvSpPr>
            <a:spLocks noChangeAspect="1"/>
          </p:cNvSpPr>
          <p:nvPr/>
        </p:nvSpPr>
        <p:spPr bwMode="auto">
          <a:xfrm>
            <a:off x="1692050" y="1155702"/>
            <a:ext cx="398879" cy="416551"/>
          </a:xfrm>
          <a:custGeom>
            <a:avLst/>
            <a:gdLst>
              <a:gd name="connsiteX0" fmla="*/ 1701007 w 1755776"/>
              <a:gd name="connsiteY0" fmla="*/ 1728788 h 1833564"/>
              <a:gd name="connsiteX1" fmla="*/ 1755776 w 1755776"/>
              <a:gd name="connsiteY1" fmla="*/ 1781176 h 1833564"/>
              <a:gd name="connsiteX2" fmla="*/ 1701007 w 1755776"/>
              <a:gd name="connsiteY2" fmla="*/ 1833564 h 1833564"/>
              <a:gd name="connsiteX3" fmla="*/ 1646238 w 1755776"/>
              <a:gd name="connsiteY3" fmla="*/ 1781176 h 1833564"/>
              <a:gd name="connsiteX4" fmla="*/ 1701007 w 1755776"/>
              <a:gd name="connsiteY4" fmla="*/ 1728788 h 1833564"/>
              <a:gd name="connsiteX5" fmla="*/ 709112 w 1755776"/>
              <a:gd name="connsiteY5" fmla="*/ 914400 h 1833564"/>
              <a:gd name="connsiteX6" fmla="*/ 814388 w 1755776"/>
              <a:gd name="connsiteY6" fmla="*/ 1026894 h 1833564"/>
              <a:gd name="connsiteX7" fmla="*/ 705352 w 1755776"/>
              <a:gd name="connsiteY7" fmla="*/ 1131888 h 1833564"/>
              <a:gd name="connsiteX8" fmla="*/ 600075 w 1755776"/>
              <a:gd name="connsiteY8" fmla="*/ 1023144 h 1833564"/>
              <a:gd name="connsiteX9" fmla="*/ 709112 w 1755776"/>
              <a:gd name="connsiteY9" fmla="*/ 914400 h 1833564"/>
              <a:gd name="connsiteX10" fmla="*/ 603250 w 1755776"/>
              <a:gd name="connsiteY10" fmla="*/ 284163 h 1833564"/>
              <a:gd name="connsiteX11" fmla="*/ 811213 w 1755776"/>
              <a:gd name="connsiteY11" fmla="*/ 284163 h 1833564"/>
              <a:gd name="connsiteX12" fmla="*/ 777875 w 1755776"/>
              <a:gd name="connsiteY12" fmla="*/ 860426 h 1833564"/>
              <a:gd name="connsiteX13" fmla="*/ 638175 w 1755776"/>
              <a:gd name="connsiteY13" fmla="*/ 860426 h 1833564"/>
              <a:gd name="connsiteX14" fmla="*/ 707232 w 1755776"/>
              <a:gd name="connsiteY14" fmla="*/ 76200 h 1833564"/>
              <a:gd name="connsiteX15" fmla="*/ 74613 w 1755776"/>
              <a:gd name="connsiteY15" fmla="*/ 708025 h 1833564"/>
              <a:gd name="connsiteX16" fmla="*/ 707232 w 1755776"/>
              <a:gd name="connsiteY16" fmla="*/ 1339850 h 1833564"/>
              <a:gd name="connsiteX17" fmla="*/ 1339851 w 1755776"/>
              <a:gd name="connsiteY17" fmla="*/ 708025 h 1833564"/>
              <a:gd name="connsiteX18" fmla="*/ 707232 w 1755776"/>
              <a:gd name="connsiteY18" fmla="*/ 76200 h 1833564"/>
              <a:gd name="connsiteX19" fmla="*/ 709587 w 1755776"/>
              <a:gd name="connsiteY19" fmla="*/ 0 h 1833564"/>
              <a:gd name="connsiteX20" fmla="*/ 1415400 w 1755776"/>
              <a:gd name="connsiteY20" fmla="*/ 709634 h 1833564"/>
              <a:gd name="connsiteX21" fmla="*/ 1192711 w 1755776"/>
              <a:gd name="connsiteY21" fmla="*/ 1219211 h 1833564"/>
              <a:gd name="connsiteX22" fmla="*/ 1649413 w 1755776"/>
              <a:gd name="connsiteY22" fmla="*/ 1675943 h 1833564"/>
              <a:gd name="connsiteX23" fmla="*/ 1596571 w 1755776"/>
              <a:gd name="connsiteY23" fmla="*/ 1728788 h 1833564"/>
              <a:gd name="connsiteX24" fmla="*/ 1136095 w 1755776"/>
              <a:gd name="connsiteY24" fmla="*/ 1268281 h 1833564"/>
              <a:gd name="connsiteX25" fmla="*/ 709587 w 1755776"/>
              <a:gd name="connsiteY25" fmla="*/ 1415493 h 1833564"/>
              <a:gd name="connsiteX26" fmla="*/ 0 w 1755776"/>
              <a:gd name="connsiteY26" fmla="*/ 709634 h 1833564"/>
              <a:gd name="connsiteX27" fmla="*/ 709587 w 1755776"/>
              <a:gd name="connsiteY27" fmla="*/ 0 h 1833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55776" h="1833564">
                <a:moveTo>
                  <a:pt x="1701007" y="1728788"/>
                </a:moveTo>
                <a:cubicBezTo>
                  <a:pt x="1731255" y="1728788"/>
                  <a:pt x="1755776" y="1752243"/>
                  <a:pt x="1755776" y="1781176"/>
                </a:cubicBezTo>
                <a:cubicBezTo>
                  <a:pt x="1755776" y="1810109"/>
                  <a:pt x="1731255" y="1833564"/>
                  <a:pt x="1701007" y="1833564"/>
                </a:cubicBezTo>
                <a:cubicBezTo>
                  <a:pt x="1670759" y="1833564"/>
                  <a:pt x="1646238" y="1810109"/>
                  <a:pt x="1646238" y="1781176"/>
                </a:cubicBezTo>
                <a:cubicBezTo>
                  <a:pt x="1646238" y="1752243"/>
                  <a:pt x="1670759" y="1728788"/>
                  <a:pt x="1701007" y="1728788"/>
                </a:cubicBezTo>
                <a:close/>
                <a:moveTo>
                  <a:pt x="709112" y="914400"/>
                </a:moveTo>
                <a:cubicBezTo>
                  <a:pt x="765510" y="914400"/>
                  <a:pt x="814388" y="963147"/>
                  <a:pt x="814388" y="1026894"/>
                </a:cubicBezTo>
                <a:cubicBezTo>
                  <a:pt x="814388" y="1086891"/>
                  <a:pt x="765510" y="1131888"/>
                  <a:pt x="705352" y="1131888"/>
                </a:cubicBezTo>
                <a:cubicBezTo>
                  <a:pt x="645194" y="1131888"/>
                  <a:pt x="600075" y="1086891"/>
                  <a:pt x="600075" y="1023144"/>
                </a:cubicBezTo>
                <a:cubicBezTo>
                  <a:pt x="600075" y="963147"/>
                  <a:pt x="648953" y="914400"/>
                  <a:pt x="709112" y="914400"/>
                </a:cubicBezTo>
                <a:close/>
                <a:moveTo>
                  <a:pt x="603250" y="284163"/>
                </a:moveTo>
                <a:lnTo>
                  <a:pt x="811213" y="284163"/>
                </a:lnTo>
                <a:lnTo>
                  <a:pt x="777875" y="860426"/>
                </a:lnTo>
                <a:lnTo>
                  <a:pt x="638175" y="860426"/>
                </a:lnTo>
                <a:close/>
                <a:moveTo>
                  <a:pt x="707232" y="76200"/>
                </a:moveTo>
                <a:cubicBezTo>
                  <a:pt x="357846" y="76200"/>
                  <a:pt x="74613" y="359078"/>
                  <a:pt x="74613" y="708025"/>
                </a:cubicBezTo>
                <a:cubicBezTo>
                  <a:pt x="74613" y="1056972"/>
                  <a:pt x="357846" y="1339850"/>
                  <a:pt x="707232" y="1339850"/>
                </a:cubicBezTo>
                <a:cubicBezTo>
                  <a:pt x="1056618" y="1339850"/>
                  <a:pt x="1339851" y="1056972"/>
                  <a:pt x="1339851" y="708025"/>
                </a:cubicBezTo>
                <a:cubicBezTo>
                  <a:pt x="1339851" y="359078"/>
                  <a:pt x="1056618" y="76200"/>
                  <a:pt x="707232" y="76200"/>
                </a:cubicBezTo>
                <a:close/>
                <a:moveTo>
                  <a:pt x="709587" y="0"/>
                </a:moveTo>
                <a:cubicBezTo>
                  <a:pt x="1098351" y="0"/>
                  <a:pt x="1415400" y="317070"/>
                  <a:pt x="1415400" y="709634"/>
                </a:cubicBezTo>
                <a:cubicBezTo>
                  <a:pt x="1415400" y="909690"/>
                  <a:pt x="1328589" y="1090873"/>
                  <a:pt x="1192711" y="1219211"/>
                </a:cubicBezTo>
                <a:cubicBezTo>
                  <a:pt x="1192711" y="1219211"/>
                  <a:pt x="1192711" y="1219211"/>
                  <a:pt x="1649413" y="1675943"/>
                </a:cubicBezTo>
                <a:lnTo>
                  <a:pt x="1596571" y="1728788"/>
                </a:lnTo>
                <a:cubicBezTo>
                  <a:pt x="1596571" y="1728788"/>
                  <a:pt x="1596571" y="1728788"/>
                  <a:pt x="1136095" y="1268281"/>
                </a:cubicBezTo>
                <a:cubicBezTo>
                  <a:pt x="1015314" y="1358873"/>
                  <a:pt x="868112" y="1415493"/>
                  <a:pt x="709587" y="1415493"/>
                </a:cubicBezTo>
                <a:cubicBezTo>
                  <a:pt x="317050" y="1415493"/>
                  <a:pt x="0" y="1098422"/>
                  <a:pt x="0" y="709634"/>
                </a:cubicBezTo>
                <a:cubicBezTo>
                  <a:pt x="0" y="317070"/>
                  <a:pt x="317050" y="0"/>
                  <a:pt x="709587" y="0"/>
                </a:cubicBez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dirty="0">
              <a:solidFill>
                <a:prstClr val="black"/>
              </a:solidFill>
            </a:endParaRPr>
          </a:p>
        </p:txBody>
      </p:sp>
      <p:sp>
        <p:nvSpPr>
          <p:cNvPr id="2" name="Slide Number Placeholder 1">
            <a:extLst>
              <a:ext uri="{FF2B5EF4-FFF2-40B4-BE49-F238E27FC236}">
                <a16:creationId xmlns:a16="http://schemas.microsoft.com/office/drawing/2014/main" xmlns="" id="{CA6819DC-5459-48DA-810A-8778E1AB9310}"/>
              </a:ext>
            </a:extLst>
          </p:cNvPr>
          <p:cNvSpPr>
            <a:spLocks noGrp="1"/>
          </p:cNvSpPr>
          <p:nvPr>
            <p:ph type="sldNum" sz="quarter" idx="11"/>
          </p:nvPr>
        </p:nvSpPr>
        <p:spPr/>
        <p:txBody>
          <a:bodyPr/>
          <a:lstStyle/>
          <a:p>
            <a:fld id="{1C026648-BCB3-47E3-8128-611D1202DC8A}" type="slidenum">
              <a:rPr lang="en-US" smtClean="0"/>
              <a:pPr/>
              <a:t>10</a:t>
            </a:fld>
            <a:endParaRPr lang="en-US" dirty="0"/>
          </a:p>
        </p:txBody>
      </p:sp>
    </p:spTree>
    <p:extLst>
      <p:ext uri="{BB962C8B-B14F-4D97-AF65-F5344CB8AC3E}">
        <p14:creationId xmlns:p14="http://schemas.microsoft.com/office/powerpoint/2010/main" val="41313299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xmlns="" id="{8F727EA9-5562-4F2F-9DD9-E186E3BD57DB}"/>
              </a:ext>
            </a:extLst>
          </p:cNvPr>
          <p:cNvGraphicFramePr>
            <a:graphicFrameLocks noGrp="1"/>
          </p:cNvGraphicFramePr>
          <p:nvPr>
            <p:extLst/>
          </p:nvPr>
        </p:nvGraphicFramePr>
        <p:xfrm>
          <a:off x="2090928" y="1155701"/>
          <a:ext cx="8001000" cy="5029096"/>
        </p:xfrm>
        <a:graphic>
          <a:graphicData uri="http://schemas.openxmlformats.org/drawingml/2006/table">
            <a:tbl>
              <a:tblPr firstRow="1" bandRow="1">
                <a:tableStyleId>{00A15C55-8517-42AA-B614-E9B94910E393}</a:tableStyleId>
              </a:tblPr>
              <a:tblGrid>
                <a:gridCol w="2000250">
                  <a:extLst>
                    <a:ext uri="{9D8B030D-6E8A-4147-A177-3AD203B41FA5}">
                      <a16:colId xmlns:a16="http://schemas.microsoft.com/office/drawing/2014/main" xmlns="" val="20000"/>
                    </a:ext>
                  </a:extLst>
                </a:gridCol>
                <a:gridCol w="1014222">
                  <a:extLst>
                    <a:ext uri="{9D8B030D-6E8A-4147-A177-3AD203B41FA5}">
                      <a16:colId xmlns:a16="http://schemas.microsoft.com/office/drawing/2014/main" xmlns="" val="20001"/>
                    </a:ext>
                  </a:extLst>
                </a:gridCol>
                <a:gridCol w="4986528">
                  <a:extLst>
                    <a:ext uri="{9D8B030D-6E8A-4147-A177-3AD203B41FA5}">
                      <a16:colId xmlns:a16="http://schemas.microsoft.com/office/drawing/2014/main" xmlns="" val="2390576682"/>
                    </a:ext>
                  </a:extLst>
                </a:gridCol>
              </a:tblGrid>
              <a:tr h="0">
                <a:tc>
                  <a:txBody>
                    <a:bodyPr/>
                    <a:lstStyle/>
                    <a:p>
                      <a:pPr algn="ctr"/>
                      <a:r>
                        <a:rPr lang="en-US" sz="1200" dirty="0">
                          <a:latin typeface="+mj-lt"/>
                        </a:rPr>
                        <a:t>Audit Name</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ctr"/>
                      <a:r>
                        <a:rPr lang="en-US" sz="1200" dirty="0">
                          <a:latin typeface="+mj-lt"/>
                        </a:rPr>
                        <a:t>Last</a:t>
                      </a:r>
                      <a:r>
                        <a:rPr lang="en-US" sz="1200" baseline="0" dirty="0">
                          <a:latin typeface="+mj-lt"/>
                        </a:rPr>
                        <a:t> Audit Date</a:t>
                      </a:r>
                      <a:endParaRPr lang="en-US" sz="1200" dirty="0">
                        <a:latin typeface="+mj-lt"/>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ctr"/>
                      <a:r>
                        <a:rPr lang="en-US" sz="1200" dirty="0">
                          <a:latin typeface="+mj-lt"/>
                        </a:rPr>
                        <a:t>Audit Description</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xmlns="" val="10000"/>
                  </a:ext>
                </a:extLst>
              </a:tr>
              <a:tr h="0">
                <a:tc gridSpan="3">
                  <a:txBody>
                    <a:bodyPr/>
                    <a:lstStyle/>
                    <a:p>
                      <a:pPr algn="ctr"/>
                      <a:r>
                        <a:rPr lang="en-US" sz="1100" b="1" i="0" dirty="0">
                          <a:solidFill>
                            <a:schemeClr val="bg1"/>
                          </a:solidFill>
                          <a:latin typeface="+mj-lt"/>
                        </a:rPr>
                        <a:t>Reengineering and Other</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2"/>
                    </a:solidFill>
                  </a:tcPr>
                </a:tc>
                <a:tc hMerge="1">
                  <a:txBody>
                    <a:bodyPr/>
                    <a:lstStyle/>
                    <a:p>
                      <a:pPr algn="l"/>
                      <a:endParaRPr lang="en-US" sz="1100" i="0" dirty="0">
                        <a:solidFill>
                          <a:schemeClr val="bg1"/>
                        </a:solidFill>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hMerge="1">
                  <a:txBody>
                    <a:bodyPr/>
                    <a:lstStyle/>
                    <a:p>
                      <a:pPr algn="l"/>
                      <a:endParaRPr lang="en-US" sz="1100" i="0" dirty="0">
                        <a:solidFill>
                          <a:schemeClr val="bg1"/>
                        </a:solidFill>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2758043401"/>
                  </a:ext>
                </a:extLst>
              </a:tr>
              <a:tr h="0">
                <a:tc>
                  <a:txBody>
                    <a:bodyPr/>
                    <a:lstStyle/>
                    <a:p>
                      <a:r>
                        <a:rPr lang="en-US" sz="1050" b="1" i="0" dirty="0">
                          <a:solidFill>
                            <a:schemeClr val="tx2"/>
                          </a:solidFill>
                        </a:rPr>
                        <a:t>Customer Reengineering Projects</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a:endParaRPr lang="en-US" sz="1050" i="0" dirty="0">
                        <a:solidFill>
                          <a:schemeClr val="tx2"/>
                        </a:solidFill>
                      </a:endParaRP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l"/>
                      <a:r>
                        <a:rPr lang="en-US" sz="1050" i="0" dirty="0">
                          <a:solidFill>
                            <a:schemeClr val="tx2"/>
                          </a:solidFill>
                        </a:rPr>
                        <a:t>Review of controls and procedures for newly designed customer processes.</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2"/>
                  </a:ext>
                </a:extLst>
              </a:tr>
              <a:tr h="0">
                <a:tc>
                  <a:txBody>
                    <a:bodyPr/>
                    <a:lstStyle/>
                    <a:p>
                      <a:pPr marL="0" algn="l" defTabSz="914400" rtl="0" eaLnBrk="1" latinLnBrk="0" hangingPunct="1"/>
                      <a:r>
                        <a:rPr lang="en-US" sz="1050" b="1" i="0" kern="1200" dirty="0">
                          <a:solidFill>
                            <a:schemeClr val="tx2"/>
                          </a:solidFill>
                          <a:latin typeface="+mn-lt"/>
                          <a:ea typeface="+mn-ea"/>
                          <a:cs typeface="+mn-cs"/>
                        </a:rPr>
                        <a:t>Materials Reengineering Projects</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Review of controls and procedures for newly designed materials management processes.</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3"/>
                  </a:ext>
                </a:extLst>
              </a:tr>
              <a:tr h="0">
                <a:tc>
                  <a:txBody>
                    <a:bodyPr/>
                    <a:lstStyle/>
                    <a:p>
                      <a:pPr marL="0" algn="l" defTabSz="914400" rtl="0" eaLnBrk="1" latinLnBrk="0" hangingPunct="1"/>
                      <a:r>
                        <a:rPr lang="en-US" sz="1050" b="1" i="0" kern="1200" dirty="0">
                          <a:solidFill>
                            <a:schemeClr val="tx2"/>
                          </a:solidFill>
                          <a:latin typeface="+mn-lt"/>
                          <a:ea typeface="+mn-ea"/>
                          <a:cs typeface="+mn-cs"/>
                        </a:rPr>
                        <a:t>Financial Reengineering Projects</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Review of controls and procedures for newly designed financial management processes.</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4"/>
                  </a:ext>
                </a:extLst>
              </a:tr>
              <a:tr h="0">
                <a:tc>
                  <a:txBody>
                    <a:bodyPr/>
                    <a:lstStyle/>
                    <a:p>
                      <a:pPr marL="0" algn="l" defTabSz="914400" rtl="0" eaLnBrk="1" latinLnBrk="0" hangingPunct="1"/>
                      <a:r>
                        <a:rPr lang="en-US" sz="1050" b="1" i="0" kern="1200" dirty="0">
                          <a:solidFill>
                            <a:schemeClr val="tx2"/>
                          </a:solidFill>
                          <a:latin typeface="+mn-lt"/>
                          <a:ea typeface="+mn-ea"/>
                          <a:cs typeface="+mn-cs"/>
                        </a:rPr>
                        <a:t>Risk Evaluation and Planning</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Continually assess risk areas and plan audits to address significant risks.</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5"/>
                  </a:ext>
                </a:extLst>
              </a:tr>
              <a:tr h="0">
                <a:tc>
                  <a:txBody>
                    <a:bodyPr/>
                    <a:lstStyle/>
                    <a:p>
                      <a:pPr marL="0" algn="l" defTabSz="914400" rtl="0" eaLnBrk="1" latinLnBrk="0" hangingPunct="1"/>
                      <a:r>
                        <a:rPr lang="en-US" sz="1050" b="1" i="0" kern="1200" dirty="0">
                          <a:solidFill>
                            <a:schemeClr val="tx2"/>
                          </a:solidFill>
                          <a:latin typeface="+mn-lt"/>
                          <a:ea typeface="+mn-ea"/>
                          <a:cs typeface="+mn-cs"/>
                        </a:rPr>
                        <a:t>Follow-Up Activities</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Follow</a:t>
                      </a:r>
                      <a:r>
                        <a:rPr lang="en-US" sz="1050" i="0" kern="1200" baseline="0" dirty="0">
                          <a:solidFill>
                            <a:schemeClr val="tx2"/>
                          </a:solidFill>
                          <a:latin typeface="+mn-lt"/>
                          <a:ea typeface="+mn-ea"/>
                          <a:cs typeface="+mn-cs"/>
                        </a:rPr>
                        <a:t> </a:t>
                      </a:r>
                      <a:r>
                        <a:rPr lang="en-US" sz="1050" i="0" kern="1200" dirty="0">
                          <a:solidFill>
                            <a:schemeClr val="tx2"/>
                          </a:solidFill>
                          <a:latin typeface="+mn-lt"/>
                          <a:ea typeface="+mn-ea"/>
                          <a:cs typeface="+mn-cs"/>
                        </a:rPr>
                        <a:t>up on significant opportunities from previously issued audit reports.</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6"/>
                  </a:ext>
                </a:extLst>
              </a:tr>
              <a:tr h="0">
                <a:tc>
                  <a:txBody>
                    <a:bodyPr/>
                    <a:lstStyle/>
                    <a:p>
                      <a:pPr marL="0" algn="l" defTabSz="914400" rtl="0" eaLnBrk="1" latinLnBrk="0" hangingPunct="1"/>
                      <a:r>
                        <a:rPr lang="en-US" sz="1050" b="1" i="0" kern="1200" dirty="0">
                          <a:solidFill>
                            <a:schemeClr val="tx2"/>
                          </a:solidFill>
                          <a:latin typeface="+mn-lt"/>
                          <a:ea typeface="+mn-ea"/>
                          <a:cs typeface="+mn-cs"/>
                        </a:rPr>
                        <a:t>External Audit Participation</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Participate with financial audit teams in annual audit.</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7"/>
                  </a:ext>
                </a:extLst>
              </a:tr>
              <a:tr h="0">
                <a:tc gridSpan="3">
                  <a:txBody>
                    <a:bodyPr/>
                    <a:lstStyle/>
                    <a:p>
                      <a:pPr marL="0" algn="ctr" defTabSz="914400" rtl="0" eaLnBrk="1" latinLnBrk="0" hangingPunct="1"/>
                      <a:r>
                        <a:rPr lang="en-US" sz="1100" b="1" i="0" kern="1200" dirty="0">
                          <a:solidFill>
                            <a:schemeClr val="bg1"/>
                          </a:solidFill>
                          <a:latin typeface="+mn-lt"/>
                          <a:ea typeface="+mn-ea"/>
                          <a:cs typeface="+mn-cs"/>
                        </a:rPr>
                        <a:t>Support Services (continued)</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2"/>
                    </a:solidFill>
                  </a:tcPr>
                </a:tc>
                <a:tc hMerge="1">
                  <a:txBody>
                    <a:bodyPr/>
                    <a:lstStyle/>
                    <a:p>
                      <a:pPr marL="0" algn="ctr" defTabSz="914400" rtl="0" eaLnBrk="1" latinLnBrk="0" hangingPunct="1"/>
                      <a:endParaRPr lang="en-US" sz="1100" i="0" kern="1200" dirty="0">
                        <a:solidFill>
                          <a:schemeClr val="bg1"/>
                        </a:solidFill>
                        <a:latin typeface="+mn-lt"/>
                        <a:ea typeface="+mn-ea"/>
                        <a:cs typeface="+mn-cs"/>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hMerge="1">
                  <a:txBody>
                    <a:bodyPr/>
                    <a:lstStyle/>
                    <a:p>
                      <a:pPr marL="0" algn="ctr" defTabSz="914400" rtl="0" eaLnBrk="1" latinLnBrk="0" hangingPunct="1"/>
                      <a:endParaRPr lang="en-US" sz="1100" i="0" kern="1200" dirty="0">
                        <a:solidFill>
                          <a:schemeClr val="bg1"/>
                        </a:solidFill>
                        <a:latin typeface="+mn-lt"/>
                        <a:ea typeface="+mn-ea"/>
                        <a:cs typeface="+mn-cs"/>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647396172"/>
                  </a:ext>
                </a:extLst>
              </a:tr>
              <a:tr h="0">
                <a:tc gridSpan="3">
                  <a:txBody>
                    <a:bodyPr/>
                    <a:lstStyle/>
                    <a:p>
                      <a:pPr marL="0" algn="ctr" defTabSz="914400" rtl="0" eaLnBrk="1" latinLnBrk="0" hangingPunct="1"/>
                      <a:r>
                        <a:rPr lang="en-US" sz="1100" b="1" i="0" kern="1200" dirty="0">
                          <a:solidFill>
                            <a:schemeClr val="tx2"/>
                          </a:solidFill>
                          <a:latin typeface="+mn-lt"/>
                          <a:ea typeface="+mn-ea"/>
                          <a:cs typeface="+mn-cs"/>
                        </a:rPr>
                        <a:t>Supply Services</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lumMod val="95000"/>
                      </a:schemeClr>
                    </a:solidFill>
                  </a:tcPr>
                </a:tc>
                <a:tc hMerge="1">
                  <a:txBody>
                    <a:bodyPr/>
                    <a:lstStyle/>
                    <a:p>
                      <a:pPr marL="0" algn="ctr" defTabSz="914400" rtl="0" eaLnBrk="1" latinLnBrk="0" hangingPunct="1"/>
                      <a:endParaRPr lang="en-US" sz="1050" kern="1200" dirty="0">
                        <a:solidFill>
                          <a:schemeClr val="dk1"/>
                        </a:solidFill>
                        <a:latin typeface="+mn-lt"/>
                        <a:ea typeface="+mn-ea"/>
                        <a:cs typeface="+mn-cs"/>
                      </a:endParaRPr>
                    </a:p>
                  </a:txBody>
                  <a:tcPr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hMerge="1">
                  <a:txBody>
                    <a:bodyPr/>
                    <a:lstStyle/>
                    <a:p>
                      <a:pPr marL="0" algn="l" defTabSz="914400" rtl="0" eaLnBrk="1" latinLnBrk="0" hangingPunct="1"/>
                      <a:endParaRPr lang="en-US" sz="1050" kern="1200" dirty="0">
                        <a:solidFill>
                          <a:schemeClr val="dk1"/>
                        </a:solidFill>
                        <a:latin typeface="+mn-lt"/>
                        <a:ea typeface="+mn-ea"/>
                        <a:cs typeface="+mn-cs"/>
                      </a:endParaRPr>
                    </a:p>
                  </a:txBody>
                  <a:tcPr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4164560749"/>
                  </a:ext>
                </a:extLst>
              </a:tr>
              <a:tr h="0">
                <a:tc>
                  <a:txBody>
                    <a:bodyPr/>
                    <a:lstStyle/>
                    <a:p>
                      <a:pPr marL="0" algn="l" defTabSz="914400" rtl="0" eaLnBrk="1" latinLnBrk="0" hangingPunct="1"/>
                      <a:r>
                        <a:rPr lang="en-US" sz="1050" b="1" i="0" kern="1200" dirty="0">
                          <a:solidFill>
                            <a:schemeClr val="tx2"/>
                          </a:solidFill>
                          <a:latin typeface="+mn-lt"/>
                          <a:ea typeface="+mn-ea"/>
                          <a:cs typeface="+mn-cs"/>
                        </a:rPr>
                        <a:t>Margin Generation Activities</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Review 19XX recorded margins to ensure they were generated in a risk-free manner.</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829554275"/>
                  </a:ext>
                </a:extLst>
              </a:tr>
              <a:tr h="0">
                <a:tc>
                  <a:txBody>
                    <a:bodyPr/>
                    <a:lstStyle/>
                    <a:p>
                      <a:pPr marL="0" algn="l" defTabSz="914400" rtl="0" eaLnBrk="1" latinLnBrk="0" hangingPunct="1"/>
                      <a:r>
                        <a:rPr lang="en-US" sz="1050" b="1" i="0" kern="1200" dirty="0">
                          <a:solidFill>
                            <a:schemeClr val="tx2"/>
                          </a:solidFill>
                          <a:latin typeface="+mn-lt"/>
                          <a:ea typeface="+mn-ea"/>
                          <a:cs typeface="+mn-cs"/>
                        </a:rPr>
                        <a:t>Gas Purchases and Allocations</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Test propriety of gas purchasing, cost allocations and contract administration.</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2432464016"/>
                  </a:ext>
                </a:extLst>
              </a:tr>
              <a:tr h="0">
                <a:tc>
                  <a:txBody>
                    <a:bodyPr/>
                    <a:lstStyle/>
                    <a:p>
                      <a:pPr marL="0" algn="l" defTabSz="914400" rtl="0" eaLnBrk="1" latinLnBrk="0" hangingPunct="1"/>
                      <a:r>
                        <a:rPr lang="en-US" sz="1050" b="1" i="0" kern="1200" dirty="0">
                          <a:solidFill>
                            <a:schemeClr val="tx2"/>
                          </a:solidFill>
                          <a:latin typeface="+mn-lt"/>
                          <a:ea typeface="+mn-ea"/>
                          <a:cs typeface="+mn-cs"/>
                        </a:rPr>
                        <a:t>Gas Cost Reporting</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Evaluate the business needs relative to the reporting of gas cost information.</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2338343155"/>
                  </a:ext>
                </a:extLst>
              </a:tr>
              <a:tr h="0">
                <a:tc>
                  <a:txBody>
                    <a:bodyPr/>
                    <a:lstStyle/>
                    <a:p>
                      <a:pPr marL="0" algn="l" defTabSz="914400" rtl="0" eaLnBrk="1" latinLnBrk="0" hangingPunct="1"/>
                      <a:r>
                        <a:rPr lang="en-US" sz="1050" b="1" i="0" kern="1200" dirty="0">
                          <a:solidFill>
                            <a:schemeClr val="tx2"/>
                          </a:solidFill>
                          <a:latin typeface="+mn-lt"/>
                          <a:ea typeface="+mn-ea"/>
                          <a:cs typeface="+mn-cs"/>
                        </a:rPr>
                        <a:t>Capacity Release/Negative Reserves</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Review of negative reserves in nomination process to evaluate supply risks.</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133911186"/>
                  </a:ext>
                </a:extLst>
              </a:tr>
            </a:tbl>
          </a:graphicData>
        </a:graphic>
      </p:graphicFrame>
      <p:sp>
        <p:nvSpPr>
          <p:cNvPr id="4" name="Freeform 149">
            <a:extLst>
              <a:ext uri="{FF2B5EF4-FFF2-40B4-BE49-F238E27FC236}">
                <a16:creationId xmlns:a16="http://schemas.microsoft.com/office/drawing/2014/main" xmlns="" id="{F4CE1B9D-4726-480D-9C8D-00D2E5527F2F}"/>
              </a:ext>
            </a:extLst>
          </p:cNvPr>
          <p:cNvSpPr>
            <a:spLocks noChangeAspect="1"/>
          </p:cNvSpPr>
          <p:nvPr/>
        </p:nvSpPr>
        <p:spPr bwMode="auto">
          <a:xfrm>
            <a:off x="1692050" y="1155702"/>
            <a:ext cx="398879" cy="416551"/>
          </a:xfrm>
          <a:custGeom>
            <a:avLst/>
            <a:gdLst>
              <a:gd name="connsiteX0" fmla="*/ 1701007 w 1755776"/>
              <a:gd name="connsiteY0" fmla="*/ 1728788 h 1833564"/>
              <a:gd name="connsiteX1" fmla="*/ 1755776 w 1755776"/>
              <a:gd name="connsiteY1" fmla="*/ 1781176 h 1833564"/>
              <a:gd name="connsiteX2" fmla="*/ 1701007 w 1755776"/>
              <a:gd name="connsiteY2" fmla="*/ 1833564 h 1833564"/>
              <a:gd name="connsiteX3" fmla="*/ 1646238 w 1755776"/>
              <a:gd name="connsiteY3" fmla="*/ 1781176 h 1833564"/>
              <a:gd name="connsiteX4" fmla="*/ 1701007 w 1755776"/>
              <a:gd name="connsiteY4" fmla="*/ 1728788 h 1833564"/>
              <a:gd name="connsiteX5" fmla="*/ 709112 w 1755776"/>
              <a:gd name="connsiteY5" fmla="*/ 914400 h 1833564"/>
              <a:gd name="connsiteX6" fmla="*/ 814388 w 1755776"/>
              <a:gd name="connsiteY6" fmla="*/ 1026894 h 1833564"/>
              <a:gd name="connsiteX7" fmla="*/ 705352 w 1755776"/>
              <a:gd name="connsiteY7" fmla="*/ 1131888 h 1833564"/>
              <a:gd name="connsiteX8" fmla="*/ 600075 w 1755776"/>
              <a:gd name="connsiteY8" fmla="*/ 1023144 h 1833564"/>
              <a:gd name="connsiteX9" fmla="*/ 709112 w 1755776"/>
              <a:gd name="connsiteY9" fmla="*/ 914400 h 1833564"/>
              <a:gd name="connsiteX10" fmla="*/ 603250 w 1755776"/>
              <a:gd name="connsiteY10" fmla="*/ 284163 h 1833564"/>
              <a:gd name="connsiteX11" fmla="*/ 811213 w 1755776"/>
              <a:gd name="connsiteY11" fmla="*/ 284163 h 1833564"/>
              <a:gd name="connsiteX12" fmla="*/ 777875 w 1755776"/>
              <a:gd name="connsiteY12" fmla="*/ 860426 h 1833564"/>
              <a:gd name="connsiteX13" fmla="*/ 638175 w 1755776"/>
              <a:gd name="connsiteY13" fmla="*/ 860426 h 1833564"/>
              <a:gd name="connsiteX14" fmla="*/ 707232 w 1755776"/>
              <a:gd name="connsiteY14" fmla="*/ 76200 h 1833564"/>
              <a:gd name="connsiteX15" fmla="*/ 74613 w 1755776"/>
              <a:gd name="connsiteY15" fmla="*/ 708025 h 1833564"/>
              <a:gd name="connsiteX16" fmla="*/ 707232 w 1755776"/>
              <a:gd name="connsiteY16" fmla="*/ 1339850 h 1833564"/>
              <a:gd name="connsiteX17" fmla="*/ 1339851 w 1755776"/>
              <a:gd name="connsiteY17" fmla="*/ 708025 h 1833564"/>
              <a:gd name="connsiteX18" fmla="*/ 707232 w 1755776"/>
              <a:gd name="connsiteY18" fmla="*/ 76200 h 1833564"/>
              <a:gd name="connsiteX19" fmla="*/ 709587 w 1755776"/>
              <a:gd name="connsiteY19" fmla="*/ 0 h 1833564"/>
              <a:gd name="connsiteX20" fmla="*/ 1415400 w 1755776"/>
              <a:gd name="connsiteY20" fmla="*/ 709634 h 1833564"/>
              <a:gd name="connsiteX21" fmla="*/ 1192711 w 1755776"/>
              <a:gd name="connsiteY21" fmla="*/ 1219211 h 1833564"/>
              <a:gd name="connsiteX22" fmla="*/ 1649413 w 1755776"/>
              <a:gd name="connsiteY22" fmla="*/ 1675943 h 1833564"/>
              <a:gd name="connsiteX23" fmla="*/ 1596571 w 1755776"/>
              <a:gd name="connsiteY23" fmla="*/ 1728788 h 1833564"/>
              <a:gd name="connsiteX24" fmla="*/ 1136095 w 1755776"/>
              <a:gd name="connsiteY24" fmla="*/ 1268281 h 1833564"/>
              <a:gd name="connsiteX25" fmla="*/ 709587 w 1755776"/>
              <a:gd name="connsiteY25" fmla="*/ 1415493 h 1833564"/>
              <a:gd name="connsiteX26" fmla="*/ 0 w 1755776"/>
              <a:gd name="connsiteY26" fmla="*/ 709634 h 1833564"/>
              <a:gd name="connsiteX27" fmla="*/ 709587 w 1755776"/>
              <a:gd name="connsiteY27" fmla="*/ 0 h 1833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55776" h="1833564">
                <a:moveTo>
                  <a:pt x="1701007" y="1728788"/>
                </a:moveTo>
                <a:cubicBezTo>
                  <a:pt x="1731255" y="1728788"/>
                  <a:pt x="1755776" y="1752243"/>
                  <a:pt x="1755776" y="1781176"/>
                </a:cubicBezTo>
                <a:cubicBezTo>
                  <a:pt x="1755776" y="1810109"/>
                  <a:pt x="1731255" y="1833564"/>
                  <a:pt x="1701007" y="1833564"/>
                </a:cubicBezTo>
                <a:cubicBezTo>
                  <a:pt x="1670759" y="1833564"/>
                  <a:pt x="1646238" y="1810109"/>
                  <a:pt x="1646238" y="1781176"/>
                </a:cubicBezTo>
                <a:cubicBezTo>
                  <a:pt x="1646238" y="1752243"/>
                  <a:pt x="1670759" y="1728788"/>
                  <a:pt x="1701007" y="1728788"/>
                </a:cubicBezTo>
                <a:close/>
                <a:moveTo>
                  <a:pt x="709112" y="914400"/>
                </a:moveTo>
                <a:cubicBezTo>
                  <a:pt x="765510" y="914400"/>
                  <a:pt x="814388" y="963147"/>
                  <a:pt x="814388" y="1026894"/>
                </a:cubicBezTo>
                <a:cubicBezTo>
                  <a:pt x="814388" y="1086891"/>
                  <a:pt x="765510" y="1131888"/>
                  <a:pt x="705352" y="1131888"/>
                </a:cubicBezTo>
                <a:cubicBezTo>
                  <a:pt x="645194" y="1131888"/>
                  <a:pt x="600075" y="1086891"/>
                  <a:pt x="600075" y="1023144"/>
                </a:cubicBezTo>
                <a:cubicBezTo>
                  <a:pt x="600075" y="963147"/>
                  <a:pt x="648953" y="914400"/>
                  <a:pt x="709112" y="914400"/>
                </a:cubicBezTo>
                <a:close/>
                <a:moveTo>
                  <a:pt x="603250" y="284163"/>
                </a:moveTo>
                <a:lnTo>
                  <a:pt x="811213" y="284163"/>
                </a:lnTo>
                <a:lnTo>
                  <a:pt x="777875" y="860426"/>
                </a:lnTo>
                <a:lnTo>
                  <a:pt x="638175" y="860426"/>
                </a:lnTo>
                <a:close/>
                <a:moveTo>
                  <a:pt x="707232" y="76200"/>
                </a:moveTo>
                <a:cubicBezTo>
                  <a:pt x="357846" y="76200"/>
                  <a:pt x="74613" y="359078"/>
                  <a:pt x="74613" y="708025"/>
                </a:cubicBezTo>
                <a:cubicBezTo>
                  <a:pt x="74613" y="1056972"/>
                  <a:pt x="357846" y="1339850"/>
                  <a:pt x="707232" y="1339850"/>
                </a:cubicBezTo>
                <a:cubicBezTo>
                  <a:pt x="1056618" y="1339850"/>
                  <a:pt x="1339851" y="1056972"/>
                  <a:pt x="1339851" y="708025"/>
                </a:cubicBezTo>
                <a:cubicBezTo>
                  <a:pt x="1339851" y="359078"/>
                  <a:pt x="1056618" y="76200"/>
                  <a:pt x="707232" y="76200"/>
                </a:cubicBezTo>
                <a:close/>
                <a:moveTo>
                  <a:pt x="709587" y="0"/>
                </a:moveTo>
                <a:cubicBezTo>
                  <a:pt x="1098351" y="0"/>
                  <a:pt x="1415400" y="317070"/>
                  <a:pt x="1415400" y="709634"/>
                </a:cubicBezTo>
                <a:cubicBezTo>
                  <a:pt x="1415400" y="909690"/>
                  <a:pt x="1328589" y="1090873"/>
                  <a:pt x="1192711" y="1219211"/>
                </a:cubicBezTo>
                <a:cubicBezTo>
                  <a:pt x="1192711" y="1219211"/>
                  <a:pt x="1192711" y="1219211"/>
                  <a:pt x="1649413" y="1675943"/>
                </a:cubicBezTo>
                <a:lnTo>
                  <a:pt x="1596571" y="1728788"/>
                </a:lnTo>
                <a:cubicBezTo>
                  <a:pt x="1596571" y="1728788"/>
                  <a:pt x="1596571" y="1728788"/>
                  <a:pt x="1136095" y="1268281"/>
                </a:cubicBezTo>
                <a:cubicBezTo>
                  <a:pt x="1015314" y="1358873"/>
                  <a:pt x="868112" y="1415493"/>
                  <a:pt x="709587" y="1415493"/>
                </a:cubicBezTo>
                <a:cubicBezTo>
                  <a:pt x="317050" y="1415493"/>
                  <a:pt x="0" y="1098422"/>
                  <a:pt x="0" y="709634"/>
                </a:cubicBezTo>
                <a:cubicBezTo>
                  <a:pt x="0" y="317070"/>
                  <a:pt x="317050" y="0"/>
                  <a:pt x="709587" y="0"/>
                </a:cubicBez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dirty="0">
              <a:solidFill>
                <a:prstClr val="black"/>
              </a:solidFill>
            </a:endParaRPr>
          </a:p>
        </p:txBody>
      </p:sp>
      <p:sp>
        <p:nvSpPr>
          <p:cNvPr id="2" name="Slide Number Placeholder 1">
            <a:extLst>
              <a:ext uri="{FF2B5EF4-FFF2-40B4-BE49-F238E27FC236}">
                <a16:creationId xmlns:a16="http://schemas.microsoft.com/office/drawing/2014/main" xmlns="" id="{252EEA4C-961D-4549-A269-24FE510315EC}"/>
              </a:ext>
            </a:extLst>
          </p:cNvPr>
          <p:cNvSpPr>
            <a:spLocks noGrp="1"/>
          </p:cNvSpPr>
          <p:nvPr>
            <p:ph type="sldNum" sz="quarter" idx="11"/>
          </p:nvPr>
        </p:nvSpPr>
        <p:spPr/>
        <p:txBody>
          <a:bodyPr/>
          <a:lstStyle/>
          <a:p>
            <a:fld id="{1C026648-BCB3-47E3-8128-611D1202DC8A}" type="slidenum">
              <a:rPr lang="en-US" smtClean="0"/>
              <a:pPr/>
              <a:t>11</a:t>
            </a:fld>
            <a:endParaRPr lang="en-US" dirty="0"/>
          </a:p>
        </p:txBody>
      </p:sp>
    </p:spTree>
    <p:extLst>
      <p:ext uri="{BB962C8B-B14F-4D97-AF65-F5344CB8AC3E}">
        <p14:creationId xmlns:p14="http://schemas.microsoft.com/office/powerpoint/2010/main" val="20595406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xmlns="" id="{8F727EA9-5562-4F2F-9DD9-E186E3BD57DB}"/>
              </a:ext>
            </a:extLst>
          </p:cNvPr>
          <p:cNvGraphicFramePr>
            <a:graphicFrameLocks noGrp="1"/>
          </p:cNvGraphicFramePr>
          <p:nvPr>
            <p:extLst/>
          </p:nvPr>
        </p:nvGraphicFramePr>
        <p:xfrm>
          <a:off x="2090928" y="1155701"/>
          <a:ext cx="8001000" cy="3123956"/>
        </p:xfrm>
        <a:graphic>
          <a:graphicData uri="http://schemas.openxmlformats.org/drawingml/2006/table">
            <a:tbl>
              <a:tblPr firstRow="1" bandRow="1">
                <a:tableStyleId>{00A15C55-8517-42AA-B614-E9B94910E393}</a:tableStyleId>
              </a:tblPr>
              <a:tblGrid>
                <a:gridCol w="2000250">
                  <a:extLst>
                    <a:ext uri="{9D8B030D-6E8A-4147-A177-3AD203B41FA5}">
                      <a16:colId xmlns:a16="http://schemas.microsoft.com/office/drawing/2014/main" xmlns="" val="20000"/>
                    </a:ext>
                  </a:extLst>
                </a:gridCol>
                <a:gridCol w="1014222">
                  <a:extLst>
                    <a:ext uri="{9D8B030D-6E8A-4147-A177-3AD203B41FA5}">
                      <a16:colId xmlns:a16="http://schemas.microsoft.com/office/drawing/2014/main" xmlns="" val="20001"/>
                    </a:ext>
                  </a:extLst>
                </a:gridCol>
                <a:gridCol w="4986528">
                  <a:extLst>
                    <a:ext uri="{9D8B030D-6E8A-4147-A177-3AD203B41FA5}">
                      <a16:colId xmlns:a16="http://schemas.microsoft.com/office/drawing/2014/main" xmlns="" val="2390576682"/>
                    </a:ext>
                  </a:extLst>
                </a:gridCol>
              </a:tblGrid>
              <a:tr h="0">
                <a:tc>
                  <a:txBody>
                    <a:bodyPr/>
                    <a:lstStyle/>
                    <a:p>
                      <a:pPr algn="ctr"/>
                      <a:r>
                        <a:rPr lang="en-US" sz="1200" dirty="0">
                          <a:latin typeface="+mj-lt"/>
                        </a:rPr>
                        <a:t>Audit Name</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ctr"/>
                      <a:r>
                        <a:rPr lang="en-US" sz="1200" dirty="0">
                          <a:latin typeface="+mj-lt"/>
                        </a:rPr>
                        <a:t>Last</a:t>
                      </a:r>
                      <a:r>
                        <a:rPr lang="en-US" sz="1200" baseline="0" dirty="0">
                          <a:latin typeface="+mj-lt"/>
                        </a:rPr>
                        <a:t> Audit Date</a:t>
                      </a:r>
                      <a:endParaRPr lang="en-US" sz="1200" dirty="0">
                        <a:latin typeface="+mj-lt"/>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ctr"/>
                      <a:r>
                        <a:rPr lang="en-US" sz="1200" dirty="0">
                          <a:latin typeface="+mj-lt"/>
                        </a:rPr>
                        <a:t>Audit Description</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xmlns="" val="10000"/>
                  </a:ext>
                </a:extLst>
              </a:tr>
              <a:tr h="0">
                <a:tc gridSpan="3">
                  <a:txBody>
                    <a:bodyPr/>
                    <a:lstStyle/>
                    <a:p>
                      <a:pPr marL="0" algn="ctr" defTabSz="914400" rtl="0" eaLnBrk="1" latinLnBrk="0" hangingPunct="1"/>
                      <a:r>
                        <a:rPr lang="en-US" sz="1100" b="1" i="0" kern="1200" dirty="0">
                          <a:solidFill>
                            <a:schemeClr val="bg1"/>
                          </a:solidFill>
                          <a:latin typeface="+mn-lt"/>
                          <a:ea typeface="+mn-ea"/>
                          <a:cs typeface="+mn-cs"/>
                        </a:rPr>
                        <a:t>Support Services (continued)</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2"/>
                    </a:solidFill>
                  </a:tcPr>
                </a:tc>
                <a:tc hMerge="1">
                  <a:txBody>
                    <a:bodyPr/>
                    <a:lstStyle/>
                    <a:p>
                      <a:pPr marL="0" algn="ctr" defTabSz="914400" rtl="0" eaLnBrk="1" latinLnBrk="0" hangingPunct="1"/>
                      <a:endParaRPr lang="en-US" sz="1100" i="0" kern="1200" dirty="0">
                        <a:solidFill>
                          <a:schemeClr val="bg1"/>
                        </a:solidFill>
                        <a:latin typeface="+mn-lt"/>
                        <a:ea typeface="+mn-ea"/>
                        <a:cs typeface="+mn-cs"/>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hMerge="1">
                  <a:txBody>
                    <a:bodyPr/>
                    <a:lstStyle/>
                    <a:p>
                      <a:pPr marL="0" algn="ctr" defTabSz="914400" rtl="0" eaLnBrk="1" latinLnBrk="0" hangingPunct="1"/>
                      <a:endParaRPr lang="en-US" sz="1100" i="0" kern="1200" dirty="0">
                        <a:solidFill>
                          <a:schemeClr val="bg1"/>
                        </a:solidFill>
                        <a:latin typeface="+mn-lt"/>
                        <a:ea typeface="+mn-ea"/>
                        <a:cs typeface="+mn-cs"/>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647396172"/>
                  </a:ext>
                </a:extLst>
              </a:tr>
              <a:tr h="0">
                <a:tc gridSpan="3">
                  <a:txBody>
                    <a:bodyPr/>
                    <a:lstStyle/>
                    <a:p>
                      <a:pPr marL="0" algn="ctr" defTabSz="914400" rtl="0" eaLnBrk="1" latinLnBrk="0" hangingPunct="1"/>
                      <a:r>
                        <a:rPr lang="en-US" sz="1100" b="1" i="0" kern="1200" dirty="0">
                          <a:solidFill>
                            <a:schemeClr val="tx2"/>
                          </a:solidFill>
                          <a:latin typeface="+mn-lt"/>
                          <a:ea typeface="+mn-ea"/>
                          <a:cs typeface="+mn-cs"/>
                        </a:rPr>
                        <a:t>Supply Services</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lumMod val="95000"/>
                      </a:schemeClr>
                    </a:solidFill>
                  </a:tcPr>
                </a:tc>
                <a:tc hMerge="1">
                  <a:txBody>
                    <a:bodyPr/>
                    <a:lstStyle/>
                    <a:p>
                      <a:pPr marL="0" algn="ctr" defTabSz="914400" rtl="0" eaLnBrk="1" latinLnBrk="0" hangingPunct="1"/>
                      <a:endParaRPr lang="en-US" sz="1050" kern="1200" dirty="0">
                        <a:solidFill>
                          <a:schemeClr val="dk1"/>
                        </a:solidFill>
                        <a:latin typeface="+mn-lt"/>
                        <a:ea typeface="+mn-ea"/>
                        <a:cs typeface="+mn-cs"/>
                      </a:endParaRPr>
                    </a:p>
                  </a:txBody>
                  <a:tcPr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hMerge="1">
                  <a:txBody>
                    <a:bodyPr/>
                    <a:lstStyle/>
                    <a:p>
                      <a:pPr marL="0" algn="l" defTabSz="914400" rtl="0" eaLnBrk="1" latinLnBrk="0" hangingPunct="1"/>
                      <a:endParaRPr lang="en-US" sz="1050" kern="1200" dirty="0">
                        <a:solidFill>
                          <a:schemeClr val="dk1"/>
                        </a:solidFill>
                        <a:latin typeface="+mn-lt"/>
                        <a:ea typeface="+mn-ea"/>
                        <a:cs typeface="+mn-cs"/>
                      </a:endParaRPr>
                    </a:p>
                  </a:txBody>
                  <a:tcPr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4164560749"/>
                  </a:ext>
                </a:extLst>
              </a:tr>
              <a:tr h="0">
                <a:tc>
                  <a:txBody>
                    <a:bodyPr/>
                    <a:lstStyle/>
                    <a:p>
                      <a:pPr marL="0" algn="l" defTabSz="914400" rtl="0" eaLnBrk="1" latinLnBrk="0" hangingPunct="1"/>
                      <a:r>
                        <a:rPr lang="en-US" sz="1050" b="1" i="0" kern="1200" dirty="0">
                          <a:solidFill>
                            <a:schemeClr val="tx2"/>
                          </a:solidFill>
                          <a:latin typeface="+mn-lt"/>
                          <a:ea typeface="+mn-ea"/>
                          <a:cs typeface="+mn-cs"/>
                        </a:rPr>
                        <a:t>Plan vs. Actual Cost Review</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Analyze actual cost variances versus plan to determine potential regulatory exposures.</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829554275"/>
                  </a:ext>
                </a:extLst>
              </a:tr>
              <a:tr h="0">
                <a:tc>
                  <a:txBody>
                    <a:bodyPr/>
                    <a:lstStyle/>
                    <a:p>
                      <a:r>
                        <a:rPr lang="en-US" sz="1050" b="1" i="0" dirty="0">
                          <a:solidFill>
                            <a:schemeClr val="tx2"/>
                          </a:solidFill>
                        </a:rPr>
                        <a:t>Fixed Price Irrigation Contracts</a:t>
                      </a:r>
                    </a:p>
                  </a:txBody>
                  <a:tcPr marT="45699" marB="45699"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a:endParaRPr lang="en-US" sz="1050" i="0" dirty="0">
                        <a:solidFill>
                          <a:schemeClr val="tx2"/>
                        </a:solidFill>
                      </a:endParaRPr>
                    </a:p>
                  </a:txBody>
                  <a:tcPr marT="45699" marB="45699"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l"/>
                      <a:r>
                        <a:rPr lang="en-US" sz="1050" i="0" dirty="0">
                          <a:solidFill>
                            <a:schemeClr val="tx2"/>
                          </a:solidFill>
                        </a:rPr>
                        <a:t>Test propriety of contracts to supply gas to irrigation customers.</a:t>
                      </a:r>
                    </a:p>
                  </a:txBody>
                  <a:tcPr marT="45699" marB="45699"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2432464016"/>
                  </a:ext>
                </a:extLst>
              </a:tr>
              <a:tr h="0">
                <a:tc>
                  <a:txBody>
                    <a:bodyPr/>
                    <a:lstStyle/>
                    <a:p>
                      <a:pPr marL="0" algn="l" defTabSz="914400" rtl="0" eaLnBrk="1" latinLnBrk="0" hangingPunct="1"/>
                      <a:r>
                        <a:rPr lang="en-US" sz="1050" b="1" i="0" kern="1200" dirty="0">
                          <a:solidFill>
                            <a:schemeClr val="tx2"/>
                          </a:solidFill>
                          <a:latin typeface="+mn-lt"/>
                          <a:ea typeface="+mn-ea"/>
                          <a:cs typeface="+mn-cs"/>
                        </a:rPr>
                        <a:t>POWERLink Enhancements</a:t>
                      </a:r>
                    </a:p>
                  </a:txBody>
                  <a:tcPr marT="45699" marB="45699"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699" marB="45699"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Review integrity of controls and procedures in POWERLink system enhancements.</a:t>
                      </a:r>
                    </a:p>
                  </a:txBody>
                  <a:tcPr marT="45699" marB="45699"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2338343155"/>
                  </a:ext>
                </a:extLst>
              </a:tr>
              <a:tr h="0">
                <a:tc>
                  <a:txBody>
                    <a:bodyPr/>
                    <a:lstStyle/>
                    <a:p>
                      <a:pPr marL="0" algn="l" defTabSz="914400" rtl="0" eaLnBrk="1" latinLnBrk="0" hangingPunct="1"/>
                      <a:r>
                        <a:rPr lang="en-US" sz="1050" b="1" i="0" kern="1200" dirty="0">
                          <a:solidFill>
                            <a:schemeClr val="tx2"/>
                          </a:solidFill>
                          <a:latin typeface="+mn-lt"/>
                          <a:ea typeface="+mn-ea"/>
                          <a:cs typeface="+mn-cs"/>
                        </a:rPr>
                        <a:t>TIDBITS System</a:t>
                      </a:r>
                    </a:p>
                  </a:txBody>
                  <a:tcPr marT="45699" marB="45699"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699" marB="45699"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Review integrity of data and procedures in this new, critical business system.</a:t>
                      </a:r>
                    </a:p>
                  </a:txBody>
                  <a:tcPr marT="45699" marB="45699"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133911186"/>
                  </a:ext>
                </a:extLst>
              </a:tr>
              <a:tr h="0">
                <a:tc>
                  <a:txBody>
                    <a:bodyPr/>
                    <a:lstStyle/>
                    <a:p>
                      <a:pPr marL="0" algn="l" defTabSz="914400" rtl="0" eaLnBrk="1" latinLnBrk="0" hangingPunct="1"/>
                      <a:r>
                        <a:rPr lang="en-US" sz="1050" b="1" i="0" kern="1200" dirty="0">
                          <a:solidFill>
                            <a:schemeClr val="tx2"/>
                          </a:solidFill>
                          <a:latin typeface="+mn-lt"/>
                          <a:ea typeface="+mn-ea"/>
                          <a:cs typeface="+mn-cs"/>
                        </a:rPr>
                        <a:t>Follow-up Activities</a:t>
                      </a:r>
                    </a:p>
                  </a:txBody>
                  <a:tcPr marT="45699" marB="45699"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699" marB="45699"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Follow</a:t>
                      </a:r>
                      <a:r>
                        <a:rPr lang="en-US" sz="1050" i="0" kern="1200" baseline="0" dirty="0">
                          <a:solidFill>
                            <a:schemeClr val="tx2"/>
                          </a:solidFill>
                          <a:latin typeface="+mn-lt"/>
                          <a:ea typeface="+mn-ea"/>
                          <a:cs typeface="+mn-cs"/>
                        </a:rPr>
                        <a:t> </a:t>
                      </a:r>
                      <a:r>
                        <a:rPr lang="en-US" sz="1050" i="0" kern="1200" dirty="0">
                          <a:solidFill>
                            <a:schemeClr val="tx2"/>
                          </a:solidFill>
                          <a:latin typeface="+mn-lt"/>
                          <a:ea typeface="+mn-ea"/>
                          <a:cs typeface="+mn-cs"/>
                        </a:rPr>
                        <a:t>up on significant issues from previously issued audit reports.</a:t>
                      </a:r>
                    </a:p>
                  </a:txBody>
                  <a:tcPr marT="45699" marB="45699"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960370858"/>
                  </a:ext>
                </a:extLst>
              </a:tr>
              <a:tr h="0">
                <a:tc>
                  <a:txBody>
                    <a:bodyPr/>
                    <a:lstStyle/>
                    <a:p>
                      <a:pPr marL="0" algn="l" defTabSz="914400" rtl="0" eaLnBrk="1" latinLnBrk="0" hangingPunct="1"/>
                      <a:r>
                        <a:rPr lang="en-US" sz="1050" b="1" i="0" kern="1200" dirty="0">
                          <a:solidFill>
                            <a:schemeClr val="tx2"/>
                          </a:solidFill>
                          <a:latin typeface="+mn-lt"/>
                          <a:ea typeface="+mn-ea"/>
                          <a:cs typeface="+mn-cs"/>
                        </a:rPr>
                        <a:t>External Audit Participation</a:t>
                      </a:r>
                    </a:p>
                  </a:txBody>
                  <a:tcPr marT="45699" marB="45699"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050" i="0" kern="1200" dirty="0">
                        <a:solidFill>
                          <a:schemeClr val="tx2"/>
                        </a:solidFill>
                        <a:latin typeface="+mn-lt"/>
                        <a:ea typeface="+mn-ea"/>
                        <a:cs typeface="+mn-cs"/>
                      </a:endParaRPr>
                    </a:p>
                  </a:txBody>
                  <a:tcPr marT="45699" marB="45699"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050" i="0" kern="1200" dirty="0">
                          <a:solidFill>
                            <a:schemeClr val="tx2"/>
                          </a:solidFill>
                          <a:latin typeface="+mn-lt"/>
                          <a:ea typeface="+mn-ea"/>
                          <a:cs typeface="+mn-cs"/>
                        </a:rPr>
                        <a:t>Participate with financial audit teams in annual audit.</a:t>
                      </a:r>
                    </a:p>
                  </a:txBody>
                  <a:tcPr marT="45699" marB="45699"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2740113732"/>
                  </a:ext>
                </a:extLst>
              </a:tr>
            </a:tbl>
          </a:graphicData>
        </a:graphic>
      </p:graphicFrame>
      <p:sp>
        <p:nvSpPr>
          <p:cNvPr id="4" name="Freeform 149">
            <a:extLst>
              <a:ext uri="{FF2B5EF4-FFF2-40B4-BE49-F238E27FC236}">
                <a16:creationId xmlns:a16="http://schemas.microsoft.com/office/drawing/2014/main" xmlns="" id="{EBB42311-56B0-4D58-AE84-A0314090743B}"/>
              </a:ext>
            </a:extLst>
          </p:cNvPr>
          <p:cNvSpPr>
            <a:spLocks noChangeAspect="1"/>
          </p:cNvSpPr>
          <p:nvPr/>
        </p:nvSpPr>
        <p:spPr bwMode="auto">
          <a:xfrm>
            <a:off x="1692050" y="1155702"/>
            <a:ext cx="398879" cy="416551"/>
          </a:xfrm>
          <a:custGeom>
            <a:avLst/>
            <a:gdLst>
              <a:gd name="connsiteX0" fmla="*/ 1701007 w 1755776"/>
              <a:gd name="connsiteY0" fmla="*/ 1728788 h 1833564"/>
              <a:gd name="connsiteX1" fmla="*/ 1755776 w 1755776"/>
              <a:gd name="connsiteY1" fmla="*/ 1781176 h 1833564"/>
              <a:gd name="connsiteX2" fmla="*/ 1701007 w 1755776"/>
              <a:gd name="connsiteY2" fmla="*/ 1833564 h 1833564"/>
              <a:gd name="connsiteX3" fmla="*/ 1646238 w 1755776"/>
              <a:gd name="connsiteY3" fmla="*/ 1781176 h 1833564"/>
              <a:gd name="connsiteX4" fmla="*/ 1701007 w 1755776"/>
              <a:gd name="connsiteY4" fmla="*/ 1728788 h 1833564"/>
              <a:gd name="connsiteX5" fmla="*/ 709112 w 1755776"/>
              <a:gd name="connsiteY5" fmla="*/ 914400 h 1833564"/>
              <a:gd name="connsiteX6" fmla="*/ 814388 w 1755776"/>
              <a:gd name="connsiteY6" fmla="*/ 1026894 h 1833564"/>
              <a:gd name="connsiteX7" fmla="*/ 705352 w 1755776"/>
              <a:gd name="connsiteY7" fmla="*/ 1131888 h 1833564"/>
              <a:gd name="connsiteX8" fmla="*/ 600075 w 1755776"/>
              <a:gd name="connsiteY8" fmla="*/ 1023144 h 1833564"/>
              <a:gd name="connsiteX9" fmla="*/ 709112 w 1755776"/>
              <a:gd name="connsiteY9" fmla="*/ 914400 h 1833564"/>
              <a:gd name="connsiteX10" fmla="*/ 603250 w 1755776"/>
              <a:gd name="connsiteY10" fmla="*/ 284163 h 1833564"/>
              <a:gd name="connsiteX11" fmla="*/ 811213 w 1755776"/>
              <a:gd name="connsiteY11" fmla="*/ 284163 h 1833564"/>
              <a:gd name="connsiteX12" fmla="*/ 777875 w 1755776"/>
              <a:gd name="connsiteY12" fmla="*/ 860426 h 1833564"/>
              <a:gd name="connsiteX13" fmla="*/ 638175 w 1755776"/>
              <a:gd name="connsiteY13" fmla="*/ 860426 h 1833564"/>
              <a:gd name="connsiteX14" fmla="*/ 707232 w 1755776"/>
              <a:gd name="connsiteY14" fmla="*/ 76200 h 1833564"/>
              <a:gd name="connsiteX15" fmla="*/ 74613 w 1755776"/>
              <a:gd name="connsiteY15" fmla="*/ 708025 h 1833564"/>
              <a:gd name="connsiteX16" fmla="*/ 707232 w 1755776"/>
              <a:gd name="connsiteY16" fmla="*/ 1339850 h 1833564"/>
              <a:gd name="connsiteX17" fmla="*/ 1339851 w 1755776"/>
              <a:gd name="connsiteY17" fmla="*/ 708025 h 1833564"/>
              <a:gd name="connsiteX18" fmla="*/ 707232 w 1755776"/>
              <a:gd name="connsiteY18" fmla="*/ 76200 h 1833564"/>
              <a:gd name="connsiteX19" fmla="*/ 709587 w 1755776"/>
              <a:gd name="connsiteY19" fmla="*/ 0 h 1833564"/>
              <a:gd name="connsiteX20" fmla="*/ 1415400 w 1755776"/>
              <a:gd name="connsiteY20" fmla="*/ 709634 h 1833564"/>
              <a:gd name="connsiteX21" fmla="*/ 1192711 w 1755776"/>
              <a:gd name="connsiteY21" fmla="*/ 1219211 h 1833564"/>
              <a:gd name="connsiteX22" fmla="*/ 1649413 w 1755776"/>
              <a:gd name="connsiteY22" fmla="*/ 1675943 h 1833564"/>
              <a:gd name="connsiteX23" fmla="*/ 1596571 w 1755776"/>
              <a:gd name="connsiteY23" fmla="*/ 1728788 h 1833564"/>
              <a:gd name="connsiteX24" fmla="*/ 1136095 w 1755776"/>
              <a:gd name="connsiteY24" fmla="*/ 1268281 h 1833564"/>
              <a:gd name="connsiteX25" fmla="*/ 709587 w 1755776"/>
              <a:gd name="connsiteY25" fmla="*/ 1415493 h 1833564"/>
              <a:gd name="connsiteX26" fmla="*/ 0 w 1755776"/>
              <a:gd name="connsiteY26" fmla="*/ 709634 h 1833564"/>
              <a:gd name="connsiteX27" fmla="*/ 709587 w 1755776"/>
              <a:gd name="connsiteY27" fmla="*/ 0 h 1833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55776" h="1833564">
                <a:moveTo>
                  <a:pt x="1701007" y="1728788"/>
                </a:moveTo>
                <a:cubicBezTo>
                  <a:pt x="1731255" y="1728788"/>
                  <a:pt x="1755776" y="1752243"/>
                  <a:pt x="1755776" y="1781176"/>
                </a:cubicBezTo>
                <a:cubicBezTo>
                  <a:pt x="1755776" y="1810109"/>
                  <a:pt x="1731255" y="1833564"/>
                  <a:pt x="1701007" y="1833564"/>
                </a:cubicBezTo>
                <a:cubicBezTo>
                  <a:pt x="1670759" y="1833564"/>
                  <a:pt x="1646238" y="1810109"/>
                  <a:pt x="1646238" y="1781176"/>
                </a:cubicBezTo>
                <a:cubicBezTo>
                  <a:pt x="1646238" y="1752243"/>
                  <a:pt x="1670759" y="1728788"/>
                  <a:pt x="1701007" y="1728788"/>
                </a:cubicBezTo>
                <a:close/>
                <a:moveTo>
                  <a:pt x="709112" y="914400"/>
                </a:moveTo>
                <a:cubicBezTo>
                  <a:pt x="765510" y="914400"/>
                  <a:pt x="814388" y="963147"/>
                  <a:pt x="814388" y="1026894"/>
                </a:cubicBezTo>
                <a:cubicBezTo>
                  <a:pt x="814388" y="1086891"/>
                  <a:pt x="765510" y="1131888"/>
                  <a:pt x="705352" y="1131888"/>
                </a:cubicBezTo>
                <a:cubicBezTo>
                  <a:pt x="645194" y="1131888"/>
                  <a:pt x="600075" y="1086891"/>
                  <a:pt x="600075" y="1023144"/>
                </a:cubicBezTo>
                <a:cubicBezTo>
                  <a:pt x="600075" y="963147"/>
                  <a:pt x="648953" y="914400"/>
                  <a:pt x="709112" y="914400"/>
                </a:cubicBezTo>
                <a:close/>
                <a:moveTo>
                  <a:pt x="603250" y="284163"/>
                </a:moveTo>
                <a:lnTo>
                  <a:pt x="811213" y="284163"/>
                </a:lnTo>
                <a:lnTo>
                  <a:pt x="777875" y="860426"/>
                </a:lnTo>
                <a:lnTo>
                  <a:pt x="638175" y="860426"/>
                </a:lnTo>
                <a:close/>
                <a:moveTo>
                  <a:pt x="707232" y="76200"/>
                </a:moveTo>
                <a:cubicBezTo>
                  <a:pt x="357846" y="76200"/>
                  <a:pt x="74613" y="359078"/>
                  <a:pt x="74613" y="708025"/>
                </a:cubicBezTo>
                <a:cubicBezTo>
                  <a:pt x="74613" y="1056972"/>
                  <a:pt x="357846" y="1339850"/>
                  <a:pt x="707232" y="1339850"/>
                </a:cubicBezTo>
                <a:cubicBezTo>
                  <a:pt x="1056618" y="1339850"/>
                  <a:pt x="1339851" y="1056972"/>
                  <a:pt x="1339851" y="708025"/>
                </a:cubicBezTo>
                <a:cubicBezTo>
                  <a:pt x="1339851" y="359078"/>
                  <a:pt x="1056618" y="76200"/>
                  <a:pt x="707232" y="76200"/>
                </a:cubicBezTo>
                <a:close/>
                <a:moveTo>
                  <a:pt x="709587" y="0"/>
                </a:moveTo>
                <a:cubicBezTo>
                  <a:pt x="1098351" y="0"/>
                  <a:pt x="1415400" y="317070"/>
                  <a:pt x="1415400" y="709634"/>
                </a:cubicBezTo>
                <a:cubicBezTo>
                  <a:pt x="1415400" y="909690"/>
                  <a:pt x="1328589" y="1090873"/>
                  <a:pt x="1192711" y="1219211"/>
                </a:cubicBezTo>
                <a:cubicBezTo>
                  <a:pt x="1192711" y="1219211"/>
                  <a:pt x="1192711" y="1219211"/>
                  <a:pt x="1649413" y="1675943"/>
                </a:cubicBezTo>
                <a:lnTo>
                  <a:pt x="1596571" y="1728788"/>
                </a:lnTo>
                <a:cubicBezTo>
                  <a:pt x="1596571" y="1728788"/>
                  <a:pt x="1596571" y="1728788"/>
                  <a:pt x="1136095" y="1268281"/>
                </a:cubicBezTo>
                <a:cubicBezTo>
                  <a:pt x="1015314" y="1358873"/>
                  <a:pt x="868112" y="1415493"/>
                  <a:pt x="709587" y="1415493"/>
                </a:cubicBezTo>
                <a:cubicBezTo>
                  <a:pt x="317050" y="1415493"/>
                  <a:pt x="0" y="1098422"/>
                  <a:pt x="0" y="709634"/>
                </a:cubicBezTo>
                <a:cubicBezTo>
                  <a:pt x="0" y="317070"/>
                  <a:pt x="317050" y="0"/>
                  <a:pt x="709587" y="0"/>
                </a:cubicBez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dirty="0">
              <a:solidFill>
                <a:prstClr val="black"/>
              </a:solidFill>
            </a:endParaRPr>
          </a:p>
        </p:txBody>
      </p:sp>
      <p:sp>
        <p:nvSpPr>
          <p:cNvPr id="2" name="Slide Number Placeholder 1">
            <a:extLst>
              <a:ext uri="{FF2B5EF4-FFF2-40B4-BE49-F238E27FC236}">
                <a16:creationId xmlns:a16="http://schemas.microsoft.com/office/drawing/2014/main" xmlns="" id="{EDA61141-8757-4F8E-9781-FA87D5CD8368}"/>
              </a:ext>
            </a:extLst>
          </p:cNvPr>
          <p:cNvSpPr>
            <a:spLocks noGrp="1"/>
          </p:cNvSpPr>
          <p:nvPr>
            <p:ph type="sldNum" sz="quarter" idx="11"/>
          </p:nvPr>
        </p:nvSpPr>
        <p:spPr/>
        <p:txBody>
          <a:bodyPr/>
          <a:lstStyle/>
          <a:p>
            <a:fld id="{1C026648-BCB3-47E3-8128-611D1202DC8A}" type="slidenum">
              <a:rPr lang="en-US" smtClean="0"/>
              <a:pPr/>
              <a:t>12</a:t>
            </a:fld>
            <a:endParaRPr lang="en-US" dirty="0"/>
          </a:p>
        </p:txBody>
      </p:sp>
    </p:spTree>
    <p:extLst>
      <p:ext uri="{BB962C8B-B14F-4D97-AF65-F5344CB8AC3E}">
        <p14:creationId xmlns:p14="http://schemas.microsoft.com/office/powerpoint/2010/main" val="1147030671"/>
      </p:ext>
    </p:extLst>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1441</TotalTime>
  <Words>1421</Words>
  <Application>Microsoft Office PowerPoint</Application>
  <PresentationFormat>Widescreen</PresentationFormat>
  <Paragraphs>204</Paragraphs>
  <Slides>12</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Century Gothic</vt:lpstr>
      <vt:lpstr>Wingdings 3</vt:lpstr>
      <vt:lpstr>Wisp</vt:lpstr>
      <vt:lpstr>SCOPE’S FORTHCOMING IT AUDIT </vt:lpstr>
      <vt:lpstr>Introduction </vt:lpstr>
      <vt:lpstr>The case of Smallville (SCOPE) in question </vt:lpstr>
      <vt:lpstr>Cont.</vt:lpstr>
      <vt:lpstr>PowerPoint Presentation</vt:lpstr>
      <vt:lpstr>Proposed Audit Services Plan</vt:lpstr>
      <vt:lpstr>Conti’</vt:lpstr>
      <vt:lpstr>Proposed Audit Services Plan</vt:lpstr>
      <vt:lpstr>Proposed Audit Services Plan</vt:lpstr>
      <vt:lpstr>Proposed Audit Services Plan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Mulwa</dc:creator>
  <cp:lastModifiedBy>James Mulwa</cp:lastModifiedBy>
  <cp:revision>19</cp:revision>
  <dcterms:created xsi:type="dcterms:W3CDTF">2018-12-19T15:24:37Z</dcterms:created>
  <dcterms:modified xsi:type="dcterms:W3CDTF">2018-12-24T23:27:31Z</dcterms:modified>
</cp:coreProperties>
</file>