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18" r:id="rId1"/>
  </p:sldMasterIdLst>
  <p:sldIdLst>
    <p:sldId id="256" r:id="rId2"/>
    <p:sldId id="257" r:id="rId3"/>
    <p:sldId id="258" r:id="rId4"/>
    <p:sldId id="259" r:id="rId5"/>
    <p:sldId id="260" r:id="rId6"/>
    <p:sldId id="261" r:id="rId7"/>
    <p:sldId id="267" r:id="rId8"/>
    <p:sldId id="266" r:id="rId9"/>
    <p:sldId id="265" r:id="rId10"/>
    <p:sldId id="264" r:id="rId11"/>
    <p:sldId id="263" r:id="rId12"/>
    <p:sldId id="262"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544" autoAdjust="0"/>
    <p:restoredTop sz="94660"/>
  </p:normalViewPr>
  <p:slideViewPr>
    <p:cSldViewPr snapToGrid="0">
      <p:cViewPr varScale="1">
        <p:scale>
          <a:sx n="117" d="100"/>
          <a:sy n="117" d="100"/>
        </p:scale>
        <p:origin x="108" y="1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45843F0-20E0-4716-8776-7B3081DC1BDF}" type="datetimeFigureOut">
              <a:rPr lang="en-US" smtClean="0"/>
              <a:t>11/1/2017</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4C3D4B64-6F37-453C-9360-9F5A8FD39F0F}" type="slidenum">
              <a:rPr lang="en-US" smtClean="0"/>
              <a:t>‹#›</a:t>
            </a:fld>
            <a:endParaRPr lang="en-US"/>
          </a:p>
        </p:txBody>
      </p:sp>
    </p:spTree>
    <p:extLst>
      <p:ext uri="{BB962C8B-B14F-4D97-AF65-F5344CB8AC3E}">
        <p14:creationId xmlns:p14="http://schemas.microsoft.com/office/powerpoint/2010/main" val="427964745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45843F0-20E0-4716-8776-7B3081DC1BDF}" type="datetimeFigureOut">
              <a:rPr lang="en-US" smtClean="0"/>
              <a:t>11/1/2017</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C3D4B64-6F37-453C-9360-9F5A8FD39F0F}" type="slidenum">
              <a:rPr lang="en-US" smtClean="0"/>
              <a:t>‹#›</a:t>
            </a:fld>
            <a:endParaRPr lang="en-US"/>
          </a:p>
        </p:txBody>
      </p:sp>
    </p:spTree>
    <p:extLst>
      <p:ext uri="{BB962C8B-B14F-4D97-AF65-F5344CB8AC3E}">
        <p14:creationId xmlns:p14="http://schemas.microsoft.com/office/powerpoint/2010/main" val="2128476616"/>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45843F0-20E0-4716-8776-7B3081DC1BDF}" type="datetimeFigureOut">
              <a:rPr lang="en-US" smtClean="0"/>
              <a:t>11/1/2017</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C3D4B64-6F37-453C-9360-9F5A8FD39F0F}" type="slidenum">
              <a:rPr lang="en-US" smtClean="0"/>
              <a:t>‹#›</a:t>
            </a:fld>
            <a:endParaRPr lang="en-US"/>
          </a:p>
        </p:txBody>
      </p:sp>
    </p:spTree>
    <p:extLst>
      <p:ext uri="{BB962C8B-B14F-4D97-AF65-F5344CB8AC3E}">
        <p14:creationId xmlns:p14="http://schemas.microsoft.com/office/powerpoint/2010/main" val="214942390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45843F0-20E0-4716-8776-7B3081DC1BDF}" type="datetimeFigureOut">
              <a:rPr lang="en-US" smtClean="0"/>
              <a:t>11/1/2017</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4C3D4B64-6F37-453C-9360-9F5A8FD39F0F}" type="slidenum">
              <a:rPr lang="en-US" smtClean="0"/>
              <a:t>‹#›</a:t>
            </a:fld>
            <a:endParaRPr lang="en-US"/>
          </a:p>
        </p:txBody>
      </p:sp>
    </p:spTree>
    <p:extLst>
      <p:ext uri="{BB962C8B-B14F-4D97-AF65-F5344CB8AC3E}">
        <p14:creationId xmlns:p14="http://schemas.microsoft.com/office/powerpoint/2010/main" val="78996771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45843F0-20E0-4716-8776-7B3081DC1BDF}" type="datetimeFigureOut">
              <a:rPr lang="en-US" smtClean="0"/>
              <a:t>11/1/2017</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4C3D4B64-6F37-453C-9360-9F5A8FD39F0F}" type="slidenum">
              <a:rPr lang="en-US" smtClean="0"/>
              <a:t>‹#›</a:t>
            </a:fld>
            <a:endParaRPr lang="en-US"/>
          </a:p>
        </p:txBody>
      </p:sp>
    </p:spTree>
    <p:extLst>
      <p:ext uri="{BB962C8B-B14F-4D97-AF65-F5344CB8AC3E}">
        <p14:creationId xmlns:p14="http://schemas.microsoft.com/office/powerpoint/2010/main" val="83132034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45843F0-20E0-4716-8776-7B3081DC1BDF}" type="datetimeFigureOut">
              <a:rPr lang="en-US" smtClean="0"/>
              <a:t>11/1/2017</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4C3D4B64-6F37-453C-9360-9F5A8FD39F0F}" type="slidenum">
              <a:rPr lang="en-US" smtClean="0"/>
              <a:t>‹#›</a:t>
            </a:fld>
            <a:endParaRPr lang="en-US"/>
          </a:p>
        </p:txBody>
      </p:sp>
    </p:spTree>
    <p:extLst>
      <p:ext uri="{BB962C8B-B14F-4D97-AF65-F5344CB8AC3E}">
        <p14:creationId xmlns:p14="http://schemas.microsoft.com/office/powerpoint/2010/main" val="2563088254"/>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5843F0-20E0-4716-8776-7B3081DC1BDF}" type="datetimeFigureOut">
              <a:rPr lang="en-US" smtClean="0"/>
              <a:t>11/1/2017</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4C3D4B64-6F37-453C-9360-9F5A8FD39F0F}" type="slidenum">
              <a:rPr lang="en-US" smtClean="0"/>
              <a:t>‹#›</a:t>
            </a:fld>
            <a:endParaRPr lang="en-US"/>
          </a:p>
        </p:txBody>
      </p:sp>
    </p:spTree>
    <p:extLst>
      <p:ext uri="{BB962C8B-B14F-4D97-AF65-F5344CB8AC3E}">
        <p14:creationId xmlns:p14="http://schemas.microsoft.com/office/powerpoint/2010/main" val="244379806"/>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45843F0-20E0-4716-8776-7B3081DC1BDF}" type="datetimeFigureOut">
              <a:rPr lang="en-US" smtClean="0"/>
              <a:t>11/1/2017</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4C3D4B64-6F37-453C-9360-9F5A8FD39F0F}" type="slidenum">
              <a:rPr lang="en-US" smtClean="0"/>
              <a:t>‹#›</a:t>
            </a:fld>
            <a:endParaRPr lang="en-US"/>
          </a:p>
        </p:txBody>
      </p:sp>
    </p:spTree>
    <p:extLst>
      <p:ext uri="{BB962C8B-B14F-4D97-AF65-F5344CB8AC3E}">
        <p14:creationId xmlns:p14="http://schemas.microsoft.com/office/powerpoint/2010/main" val="2388962751"/>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45843F0-20E0-4716-8776-7B3081DC1BDF}" type="datetimeFigureOut">
              <a:rPr lang="en-US" smtClean="0"/>
              <a:t>11/1/2017</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C3D4B64-6F37-453C-9360-9F5A8FD39F0F}" type="slidenum">
              <a:rPr lang="en-US" smtClean="0"/>
              <a:t>‹#›</a:t>
            </a:fld>
            <a:endParaRPr lang="en-US"/>
          </a:p>
        </p:txBody>
      </p:sp>
    </p:spTree>
    <p:extLst>
      <p:ext uri="{BB962C8B-B14F-4D97-AF65-F5344CB8AC3E}">
        <p14:creationId xmlns:p14="http://schemas.microsoft.com/office/powerpoint/2010/main" val="3084356756"/>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45843F0-20E0-4716-8776-7B3081DC1BDF}" type="datetimeFigureOut">
              <a:rPr lang="en-US" smtClean="0"/>
              <a:t>11/1/2017</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C3D4B64-6F37-453C-9360-9F5A8FD39F0F}" type="slidenum">
              <a:rPr lang="en-US" smtClean="0"/>
              <a:t>‹#›</a:t>
            </a:fld>
            <a:endParaRPr lang="en-US"/>
          </a:p>
        </p:txBody>
      </p:sp>
    </p:spTree>
    <p:extLst>
      <p:ext uri="{BB962C8B-B14F-4D97-AF65-F5344CB8AC3E}">
        <p14:creationId xmlns:p14="http://schemas.microsoft.com/office/powerpoint/2010/main" val="35931755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45843F0-20E0-4716-8776-7B3081DC1BDF}" type="datetimeFigureOut">
              <a:rPr lang="en-US" smtClean="0"/>
              <a:t>11/1/2017</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C3D4B64-6F37-453C-9360-9F5A8FD39F0F}"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8405084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D45843F0-20E0-4716-8776-7B3081DC1BDF}" type="datetimeFigureOut">
              <a:rPr lang="en-US" smtClean="0"/>
              <a:t>11/1/2017</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C3D4B64-6F37-453C-9360-9F5A8FD39F0F}" type="slidenum">
              <a:rPr lang="en-US" smtClean="0"/>
              <a:t>‹#›</a:t>
            </a:fld>
            <a:endParaRPr lang="en-US"/>
          </a:p>
        </p:txBody>
      </p:sp>
    </p:spTree>
    <p:extLst>
      <p:ext uri="{BB962C8B-B14F-4D97-AF65-F5344CB8AC3E}">
        <p14:creationId xmlns:p14="http://schemas.microsoft.com/office/powerpoint/2010/main" val="9537380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D45843F0-20E0-4716-8776-7B3081DC1BDF}" type="datetimeFigureOut">
              <a:rPr lang="en-US" smtClean="0"/>
              <a:t>11/1/2017</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C3D4B64-6F37-453C-9360-9F5A8FD39F0F}"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938203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D45843F0-20E0-4716-8776-7B3081DC1BDF}" type="datetimeFigureOut">
              <a:rPr lang="en-US" smtClean="0"/>
              <a:t>11/1/2017</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C3D4B64-6F37-453C-9360-9F5A8FD39F0F}" type="slidenum">
              <a:rPr lang="en-US" smtClean="0"/>
              <a:t>‹#›</a:t>
            </a:fld>
            <a:endParaRPr lang="en-US"/>
          </a:p>
        </p:txBody>
      </p:sp>
    </p:spTree>
    <p:extLst>
      <p:ext uri="{BB962C8B-B14F-4D97-AF65-F5344CB8AC3E}">
        <p14:creationId xmlns:p14="http://schemas.microsoft.com/office/powerpoint/2010/main" val="37187284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45843F0-20E0-4716-8776-7B3081DC1BDF}" type="datetimeFigureOut">
              <a:rPr lang="en-US" smtClean="0"/>
              <a:t>11/1/2017</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C3D4B64-6F37-453C-9360-9F5A8FD39F0F}" type="slidenum">
              <a:rPr lang="en-US" smtClean="0"/>
              <a:t>‹#›</a:t>
            </a:fld>
            <a:endParaRPr lang="en-US"/>
          </a:p>
        </p:txBody>
      </p:sp>
    </p:spTree>
    <p:extLst>
      <p:ext uri="{BB962C8B-B14F-4D97-AF65-F5344CB8AC3E}">
        <p14:creationId xmlns:p14="http://schemas.microsoft.com/office/powerpoint/2010/main" val="314893238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45843F0-20E0-4716-8776-7B3081DC1BDF}" type="datetimeFigureOut">
              <a:rPr lang="en-US" smtClean="0"/>
              <a:t>11/1/2017</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C3D4B64-6F37-453C-9360-9F5A8FD39F0F}" type="slidenum">
              <a:rPr lang="en-US" smtClean="0"/>
              <a:t>‹#›</a:t>
            </a:fld>
            <a:endParaRPr lang="en-US"/>
          </a:p>
        </p:txBody>
      </p:sp>
    </p:spTree>
    <p:extLst>
      <p:ext uri="{BB962C8B-B14F-4D97-AF65-F5344CB8AC3E}">
        <p14:creationId xmlns:p14="http://schemas.microsoft.com/office/powerpoint/2010/main" val="9562718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D45843F0-20E0-4716-8776-7B3081DC1BDF}" type="datetimeFigureOut">
              <a:rPr lang="en-US" smtClean="0"/>
              <a:t>11/1/2017</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4C3D4B64-6F37-453C-9360-9F5A8FD39F0F}" type="slidenum">
              <a:rPr lang="en-US" smtClean="0"/>
              <a:t>‹#›</a:t>
            </a:fld>
            <a:endParaRPr lang="en-US"/>
          </a:p>
        </p:txBody>
      </p:sp>
    </p:spTree>
    <p:extLst>
      <p:ext uri="{BB962C8B-B14F-4D97-AF65-F5344CB8AC3E}">
        <p14:creationId xmlns:p14="http://schemas.microsoft.com/office/powerpoint/2010/main" val="754382166"/>
      </p:ext>
    </p:extLst>
  </p:cSld>
  <p:clrMap bg1="lt1" tx1="dk1" bg2="lt2" tx2="dk2" accent1="accent1" accent2="accent2" accent3="accent3" accent4="accent4" accent5="accent5" accent6="accent6" hlink="hlink" folHlink="folHlink"/>
  <p:sldLayoutIdLst>
    <p:sldLayoutId id="2147484019" r:id="rId1"/>
    <p:sldLayoutId id="2147484020" r:id="rId2"/>
    <p:sldLayoutId id="2147484021" r:id="rId3"/>
    <p:sldLayoutId id="2147484022" r:id="rId4"/>
    <p:sldLayoutId id="2147484023" r:id="rId5"/>
    <p:sldLayoutId id="2147484024" r:id="rId6"/>
    <p:sldLayoutId id="2147484025" r:id="rId7"/>
    <p:sldLayoutId id="2147484026" r:id="rId8"/>
    <p:sldLayoutId id="2147484027" r:id="rId9"/>
    <p:sldLayoutId id="2147484028" r:id="rId10"/>
    <p:sldLayoutId id="2147484029" r:id="rId11"/>
    <p:sldLayoutId id="2147484030" r:id="rId12"/>
    <p:sldLayoutId id="2147484031" r:id="rId13"/>
    <p:sldLayoutId id="2147484032" r:id="rId14"/>
    <p:sldLayoutId id="2147484033" r:id="rId15"/>
    <p:sldLayoutId id="2147484034" r:id="rId16"/>
  </p:sldLayoutIdLst>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3887519"/>
          </a:xfrm>
        </p:spPr>
        <p:txBody>
          <a:bodyPr>
            <a:normAutofit/>
          </a:bodyPr>
          <a:lstStyle/>
          <a:p>
            <a:r>
              <a:rPr lang="en-US" sz="8000" dirty="0"/>
              <a:t>Human Nature </a:t>
            </a:r>
            <a:br>
              <a:rPr lang="en-US" dirty="0"/>
            </a:br>
            <a:endParaRPr lang="en-US" dirty="0"/>
          </a:p>
        </p:txBody>
      </p:sp>
    </p:spTree>
    <p:extLst>
      <p:ext uri="{BB962C8B-B14F-4D97-AF65-F5344CB8AC3E}">
        <p14:creationId xmlns:p14="http://schemas.microsoft.com/office/powerpoint/2010/main" val="3101274304"/>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12957" y="1381539"/>
            <a:ext cx="9171608" cy="3627783"/>
          </a:xfrm>
        </p:spPr>
        <p:txBody>
          <a:bodyPr>
            <a:normAutofit fontScale="90000"/>
          </a:bodyPr>
          <a:lstStyle/>
          <a:p>
            <a:pPr algn="ctr"/>
            <a:r>
              <a:rPr lang="en-US" dirty="0"/>
              <a:t>Wikipedia, the free encyclopedia defines  Human nature as “the distinguishing characteristics</a:t>
            </a:r>
          </a:p>
        </p:txBody>
      </p:sp>
    </p:spTree>
    <p:extLst>
      <p:ext uri="{BB962C8B-B14F-4D97-AF65-F5344CB8AC3E}">
        <p14:creationId xmlns:p14="http://schemas.microsoft.com/office/powerpoint/2010/main" val="4066908274"/>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32452" y="409575"/>
            <a:ext cx="7633252" cy="5767388"/>
          </a:xfrm>
        </p:spPr>
        <p:txBody>
          <a:bodyPr/>
          <a:lstStyle/>
          <a:p>
            <a:pPr marL="0" indent="0">
              <a:buNone/>
            </a:pPr>
            <a:endParaRPr lang="en-US" dirty="0"/>
          </a:p>
          <a:p>
            <a:pPr marL="0" indent="0" algn="ctr">
              <a:buNone/>
            </a:pPr>
            <a:r>
              <a:rPr lang="en-US" dirty="0"/>
              <a:t>	</a:t>
            </a:r>
          </a:p>
          <a:p>
            <a:pPr marL="0" indent="0" algn="ctr">
              <a:buNone/>
            </a:pPr>
            <a:endParaRPr lang="en-US" dirty="0"/>
          </a:p>
          <a:p>
            <a:pPr marL="0" indent="0" algn="ctr">
              <a:buNone/>
            </a:pPr>
            <a:endParaRPr lang="en-US" dirty="0"/>
          </a:p>
          <a:p>
            <a:pPr marL="0" indent="0" algn="ctr">
              <a:buNone/>
            </a:pPr>
            <a:r>
              <a:rPr lang="en-US" sz="3600" dirty="0">
                <a:latin typeface="Times New Roman" panose="02020603050405020304" pitchFamily="18" charset="0"/>
                <a:cs typeface="Times New Roman" panose="02020603050405020304" pitchFamily="18" charset="0"/>
              </a:rPr>
              <a:t>including ways of thinking, feeling and acting</a:t>
            </a:r>
          </a:p>
          <a:p>
            <a:pPr marL="0" indent="0" algn="ctr">
              <a:buNone/>
            </a:pPr>
            <a:r>
              <a:rPr lang="en-US" sz="3600" dirty="0">
                <a:latin typeface="Times New Roman" panose="02020603050405020304" pitchFamily="18" charset="0"/>
                <a:cs typeface="Times New Roman" panose="02020603050405020304" pitchFamily="18" charset="0"/>
              </a:rPr>
              <a:t>	which humans tend to have naturally, </a:t>
            </a:r>
          </a:p>
          <a:p>
            <a:pPr marL="0" indent="0" algn="ctr">
              <a:buNone/>
            </a:pPr>
            <a:r>
              <a:rPr lang="en-US" sz="3600" dirty="0">
                <a:latin typeface="Times New Roman" panose="02020603050405020304" pitchFamily="18" charset="0"/>
                <a:cs typeface="Times New Roman" panose="02020603050405020304" pitchFamily="18" charset="0"/>
              </a:rPr>
              <a:t>	independently of the influence of culture” </a:t>
            </a:r>
          </a:p>
          <a:p>
            <a:pPr marL="0" indent="0" algn="ctr">
              <a:buNone/>
            </a:pP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20196484"/>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84584" y="190500"/>
            <a:ext cx="9342782" cy="5986463"/>
          </a:xfrm>
        </p:spPr>
        <p:txBody>
          <a:bodyPr/>
          <a:lstStyle/>
          <a:p>
            <a:endParaRPr lang="en-US" dirty="0"/>
          </a:p>
          <a:p>
            <a:pPr marL="0" indent="0">
              <a:buNone/>
            </a:pPr>
            <a:r>
              <a:rPr lang="en-US" sz="4400" dirty="0">
                <a:latin typeface="Times New Roman" panose="02020603050405020304" pitchFamily="18" charset="0"/>
                <a:cs typeface="Times New Roman" panose="02020603050405020304" pitchFamily="18" charset="0"/>
              </a:rPr>
              <a:t>It also explained that “the questions of what these characteristics are, how fixed they are, and what causes them are amongst the oldest and most important questions in western philosophy.</a:t>
            </a:r>
          </a:p>
        </p:txBody>
      </p:sp>
    </p:spTree>
    <p:extLst>
      <p:ext uri="{BB962C8B-B14F-4D97-AF65-F5344CB8AC3E}">
        <p14:creationId xmlns:p14="http://schemas.microsoft.com/office/powerpoint/2010/main" val="1272378405"/>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54765" y="323850"/>
            <a:ext cx="9004852" cy="5853113"/>
          </a:xfrm>
        </p:spPr>
        <p:txBody>
          <a:bodyPr/>
          <a:lstStyle/>
          <a:p>
            <a:endParaRPr lang="en-US" dirty="0"/>
          </a:p>
          <a:p>
            <a:r>
              <a:rPr lang="en-US" sz="3600" dirty="0">
                <a:latin typeface="Times New Roman" panose="02020603050405020304" pitchFamily="18" charset="0"/>
                <a:cs typeface="Times New Roman" panose="02020603050405020304" pitchFamily="18" charset="0"/>
              </a:rPr>
              <a:t>These questions have particularly important </a:t>
            </a:r>
          </a:p>
          <a:p>
            <a:r>
              <a:rPr lang="en-US" sz="3600" dirty="0">
                <a:latin typeface="Times New Roman" panose="02020603050405020304" pitchFamily="18" charset="0"/>
                <a:cs typeface="Times New Roman" panose="02020603050405020304" pitchFamily="18" charset="0"/>
              </a:rPr>
              <a:t>implications in ethics, politics, and theology. </a:t>
            </a:r>
          </a:p>
          <a:p>
            <a:r>
              <a:rPr lang="en-US" sz="3600" dirty="0">
                <a:latin typeface="Times New Roman" panose="02020603050405020304" pitchFamily="18" charset="0"/>
                <a:cs typeface="Times New Roman" panose="02020603050405020304" pitchFamily="18" charset="0"/>
              </a:rPr>
              <a:t>This is partly because human nature can be </a:t>
            </a:r>
          </a:p>
          <a:p>
            <a:r>
              <a:rPr lang="en-US" sz="3600" dirty="0">
                <a:latin typeface="Times New Roman" panose="02020603050405020304" pitchFamily="18" charset="0"/>
                <a:cs typeface="Times New Roman" panose="02020603050405020304" pitchFamily="18" charset="0"/>
              </a:rPr>
              <a:t>regarded as both a source of norms of conduct or ways of life, </a:t>
            </a:r>
          </a:p>
          <a:p>
            <a:r>
              <a:rPr lang="en-US" sz="3600" dirty="0">
                <a:latin typeface="Times New Roman" panose="02020603050405020304" pitchFamily="18" charset="0"/>
                <a:cs typeface="Times New Roman" panose="02020603050405020304" pitchFamily="18" charset="0"/>
              </a:rPr>
              <a:t>as well as presenting obstacles or constraints on living a good life. </a:t>
            </a:r>
          </a:p>
          <a:p>
            <a:pPr marL="0" indent="0">
              <a:buNone/>
            </a:pP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73954072"/>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5313" y="815008"/>
            <a:ext cx="8895522" cy="4790661"/>
          </a:xfrm>
        </p:spPr>
        <p:txBody>
          <a:bodyPr>
            <a:normAutofit/>
          </a:bodyPr>
          <a:lstStyle/>
          <a:p>
            <a:r>
              <a:rPr lang="en-US" sz="4000" dirty="0">
                <a:latin typeface="Times New Roman" panose="02020603050405020304" pitchFamily="18" charset="0"/>
                <a:cs typeface="Times New Roman" panose="02020603050405020304" pitchFamily="18" charset="0"/>
              </a:rPr>
              <a:t>The complex implications of such questions are also dealt with in art and literature, while the multiple branches of the humanities together form an important domain of inquiry into human nature and into the question of what it is to be human”.</a:t>
            </a:r>
          </a:p>
        </p:txBody>
      </p:sp>
    </p:spTree>
    <p:extLst>
      <p:ext uri="{BB962C8B-B14F-4D97-AF65-F5344CB8AC3E}">
        <p14:creationId xmlns:p14="http://schemas.microsoft.com/office/powerpoint/2010/main" val="127114400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42390" y="752475"/>
            <a:ext cx="8060635" cy="5424488"/>
          </a:xfrm>
        </p:spPr>
        <p:txBody>
          <a:bodyPr/>
          <a:lstStyle/>
          <a:p>
            <a:pPr algn="ctr"/>
            <a:endParaRPr lang="en-US" dirty="0"/>
          </a:p>
          <a:p>
            <a:pPr algn="ctr"/>
            <a:endParaRPr lang="en-US" dirty="0"/>
          </a:p>
          <a:p>
            <a:pPr algn="ctr"/>
            <a:endParaRPr lang="en-US" dirty="0"/>
          </a:p>
          <a:p>
            <a:pPr algn="ctr"/>
            <a:r>
              <a:rPr lang="en-US" sz="3600" dirty="0">
                <a:latin typeface="Times New Roman" panose="02020603050405020304" pitchFamily="18" charset="0"/>
                <a:cs typeface="Times New Roman" panose="02020603050405020304" pitchFamily="18" charset="0"/>
              </a:rPr>
              <a:t>By knowledge is meant the power of generalization, </a:t>
            </a:r>
          </a:p>
          <a:p>
            <a:pPr marL="0" indent="0" algn="ctr">
              <a:buNone/>
            </a:pPr>
            <a:r>
              <a:rPr lang="en-US" sz="3600" dirty="0">
                <a:latin typeface="Times New Roman" panose="02020603050405020304" pitchFamily="18" charset="0"/>
                <a:cs typeface="Times New Roman" panose="02020603050405020304" pitchFamily="18" charset="0"/>
              </a:rPr>
              <a:t>the conception of abstract ideas, </a:t>
            </a:r>
          </a:p>
          <a:p>
            <a:pPr marL="0" indent="0" algn="ctr">
              <a:buNone/>
            </a:pPr>
            <a:r>
              <a:rPr lang="en-US" sz="3600" dirty="0">
                <a:latin typeface="Times New Roman" panose="02020603050405020304" pitchFamily="18" charset="0"/>
                <a:cs typeface="Times New Roman" panose="02020603050405020304" pitchFamily="18" charset="0"/>
              </a:rPr>
              <a:t>and the possession of intellectual truths. </a:t>
            </a:r>
          </a:p>
          <a:p>
            <a:pPr algn="ct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8547756"/>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07504"/>
            <a:ext cx="9571383" cy="5769459"/>
          </a:xfrm>
        </p:spPr>
        <p:txBody>
          <a:bodyPr>
            <a:normAutofit/>
          </a:bodyPr>
          <a:lstStyle/>
          <a:p>
            <a:endParaRPr lang="en-US" sz="3200" dirty="0"/>
          </a:p>
          <a:p>
            <a:r>
              <a:rPr lang="en-US" sz="3200" dirty="0"/>
              <a:t>By will is meant that strong desire to acquire an object which after due consideration of its consequences has been pronounced by reason to be good. </a:t>
            </a:r>
          </a:p>
          <a:p>
            <a:r>
              <a:rPr lang="en-US" sz="3200" dirty="0"/>
              <a:t>It is quite different from animal desire. </a:t>
            </a:r>
          </a:p>
          <a:p>
            <a:r>
              <a:rPr lang="en-US" sz="3200" dirty="0"/>
              <a:t>St Thomas Aquinas explained this better in his </a:t>
            </a:r>
          </a:p>
          <a:p>
            <a:r>
              <a:rPr lang="en-US" sz="3200" dirty="0"/>
              <a:t>Treatise on human nature </a:t>
            </a:r>
          </a:p>
          <a:p>
            <a:r>
              <a:rPr lang="en-US" sz="3200" dirty="0"/>
              <a:t>(Summa </a:t>
            </a:r>
            <a:r>
              <a:rPr lang="en-US" sz="3200" dirty="0" err="1"/>
              <a:t>Theologiae</a:t>
            </a:r>
            <a:r>
              <a:rPr lang="en-US" sz="3200" dirty="0"/>
              <a:t> I-II, Questions 75–102). </a:t>
            </a:r>
          </a:p>
          <a:p>
            <a:endParaRPr lang="en-US" sz="3200" dirty="0"/>
          </a:p>
        </p:txBody>
      </p:sp>
    </p:spTree>
    <p:extLst>
      <p:ext uri="{BB962C8B-B14F-4D97-AF65-F5344CB8AC3E}">
        <p14:creationId xmlns:p14="http://schemas.microsoft.com/office/powerpoint/2010/main" val="37877709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000125"/>
            <a:ext cx="9289774" cy="4676775"/>
          </a:xfrm>
        </p:spPr>
        <p:txBody>
          <a:bodyPr/>
          <a:lstStyle/>
          <a:p>
            <a:endParaRPr lang="en-US" dirty="0"/>
          </a:p>
          <a:p>
            <a:r>
              <a:rPr lang="en-US" sz="4000" dirty="0">
                <a:latin typeface="Times New Roman" panose="02020603050405020304" pitchFamily="18" charset="0"/>
                <a:cs typeface="Times New Roman" panose="02020603050405020304" pitchFamily="18" charset="0"/>
              </a:rPr>
              <a:t>Talking about knowledge and will, </a:t>
            </a:r>
          </a:p>
          <a:p>
            <a:pPr marL="0" indent="0">
              <a:buNone/>
            </a:pPr>
            <a:r>
              <a:rPr lang="en-US" sz="4000" dirty="0">
                <a:latin typeface="Times New Roman" panose="02020603050405020304" pitchFamily="18" charset="0"/>
                <a:cs typeface="Times New Roman" panose="02020603050405020304" pitchFamily="18" charset="0"/>
              </a:rPr>
              <a:t>He explained that human being is both </a:t>
            </a:r>
          </a:p>
          <a:p>
            <a:pPr marL="0" indent="0">
              <a:buNone/>
            </a:pPr>
            <a:r>
              <a:rPr lang="en-US" sz="4000" dirty="0">
                <a:latin typeface="Times New Roman" panose="02020603050405020304" pitchFamily="18" charset="0"/>
                <a:cs typeface="Times New Roman" panose="02020603050405020304" pitchFamily="18" charset="0"/>
              </a:rPr>
              <a:t>an animal and an animal who transcend </a:t>
            </a:r>
          </a:p>
          <a:p>
            <a:pPr marL="0" indent="0">
              <a:buNone/>
            </a:pPr>
            <a:r>
              <a:rPr lang="en-US" sz="4000" dirty="0">
                <a:latin typeface="Times New Roman" panose="02020603050405020304" pitchFamily="18" charset="0"/>
                <a:cs typeface="Times New Roman" panose="02020603050405020304" pitchFamily="18" charset="0"/>
              </a:rPr>
              <a:t>the other animals because of knowledge. </a:t>
            </a:r>
          </a:p>
          <a:p>
            <a:endParaRPr lang="en-US"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0878922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3" y="586409"/>
            <a:ext cx="8705205" cy="5454953"/>
          </a:xfrm>
        </p:spPr>
        <p:txBody>
          <a:bodyPr>
            <a:noAutofit/>
          </a:bodyPr>
          <a:lstStyle/>
          <a:p>
            <a:r>
              <a:rPr lang="en-US" sz="2800" dirty="0">
                <a:latin typeface="Times New Roman" panose="02020603050405020304" pitchFamily="18" charset="0"/>
                <a:cs typeface="Times New Roman" panose="02020603050405020304" pitchFamily="18" charset="0"/>
              </a:rPr>
              <a:t>In doing so he marks out a distinctive Christian/Aristotelian conceptual space between “materialist” accounts of human nature that reduce human beings to mere collections of physical or chemical or biological components </a:t>
            </a:r>
          </a:p>
          <a:p>
            <a:pPr marL="0" indent="0" algn="ctr">
              <a:buNone/>
            </a:pPr>
            <a:r>
              <a:rPr lang="en-US" sz="2800" dirty="0">
                <a:latin typeface="Times New Roman" panose="02020603050405020304" pitchFamily="18" charset="0"/>
                <a:cs typeface="Times New Roman" panose="02020603050405020304" pitchFamily="18" charset="0"/>
              </a:rPr>
              <a:t>and </a:t>
            </a:r>
          </a:p>
          <a:p>
            <a:r>
              <a:rPr lang="en-US" sz="2800" dirty="0">
                <a:latin typeface="Times New Roman" panose="02020603050405020304" pitchFamily="18" charset="0"/>
                <a:cs typeface="Times New Roman" panose="02020603050405020304" pitchFamily="18" charset="0"/>
              </a:rPr>
              <a:t>“dualistic” accounts of  human nature, such as those </a:t>
            </a:r>
          </a:p>
          <a:p>
            <a:pPr marL="0" indent="0">
              <a:buNone/>
            </a:pPr>
            <a:r>
              <a:rPr lang="en-US" sz="2800" dirty="0">
                <a:latin typeface="Times New Roman" panose="02020603050405020304" pitchFamily="18" charset="0"/>
                <a:cs typeface="Times New Roman" panose="02020603050405020304" pitchFamily="18" charset="0"/>
              </a:rPr>
              <a:t>propounded by Plato and, later on, Descartes, that identify human beings with their immaterial souls. </a:t>
            </a: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6741144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1381539"/>
            <a:ext cx="8596668" cy="3766931"/>
          </a:xfrm>
        </p:spPr>
        <p:txBody>
          <a:bodyPr/>
          <a:lstStyle/>
          <a:p>
            <a:endParaRPr lang="en-US" dirty="0"/>
          </a:p>
          <a:p>
            <a:r>
              <a:rPr lang="en-US" sz="3200" dirty="0">
                <a:latin typeface="Times New Roman" panose="02020603050405020304" pitchFamily="18" charset="0"/>
                <a:cs typeface="Times New Roman" panose="02020603050405020304" pitchFamily="18" charset="0"/>
              </a:rPr>
              <a:t>He also explained that human beings have soul with a higher intellective powers of  understanding and willing that distinguish human beings from the other animals.</a:t>
            </a:r>
          </a:p>
          <a:p>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3985094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65922" y="655983"/>
            <a:ext cx="8160026" cy="5385379"/>
          </a:xfrm>
        </p:spPr>
        <p:txBody>
          <a:bodyPr>
            <a:normAutofit/>
          </a:bodyPr>
          <a:lstStyle/>
          <a:p>
            <a:endParaRPr lang="en-US"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Finally, he talked about man being created in the image and likeness of God. </a:t>
            </a:r>
          </a:p>
          <a:p>
            <a:pPr marL="0" indent="0">
              <a:buNone/>
            </a:pPr>
            <a:r>
              <a:rPr lang="en-US" sz="3600" dirty="0">
                <a:latin typeface="Times New Roman" panose="02020603050405020304" pitchFamily="18" charset="0"/>
                <a:cs typeface="Times New Roman" panose="02020603050405020304" pitchFamily="18" charset="0"/>
              </a:rPr>
              <a:t>In essence, this is St. Thomas commentary on the parts of Genesis 1–2 that deal specifically with the creation of the human species.  </a:t>
            </a:r>
          </a:p>
          <a:p>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13227615"/>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essentials of the Human Person </a:t>
            </a:r>
          </a:p>
        </p:txBody>
      </p:sp>
      <p:sp>
        <p:nvSpPr>
          <p:cNvPr id="3" name="Content Placeholder 2"/>
          <p:cNvSpPr>
            <a:spLocks noGrp="1"/>
          </p:cNvSpPr>
          <p:nvPr>
            <p:ph idx="1"/>
          </p:nvPr>
        </p:nvSpPr>
        <p:spPr>
          <a:xfrm>
            <a:off x="677334" y="1590261"/>
            <a:ext cx="8466666" cy="3369365"/>
          </a:xfrm>
        </p:spPr>
        <p:txBody>
          <a:bodyPr/>
          <a:lstStyle/>
          <a:p>
            <a:r>
              <a:rPr lang="en-US" sz="3600" dirty="0">
                <a:latin typeface="Times New Roman" panose="02020603050405020304" pitchFamily="18" charset="0"/>
                <a:cs typeface="Times New Roman" panose="02020603050405020304" pitchFamily="18" charset="0"/>
              </a:rPr>
              <a:t>2)	Dignity of the intellect, of truth, and of wisdom</a:t>
            </a:r>
          </a:p>
          <a:p>
            <a:r>
              <a:rPr lang="en-US" sz="3600" dirty="0">
                <a:latin typeface="Times New Roman" panose="02020603050405020304" pitchFamily="18" charset="0"/>
                <a:cs typeface="Times New Roman" panose="02020603050405020304" pitchFamily="18" charset="0"/>
              </a:rPr>
              <a:t>3)	Dignity of moral conscience</a:t>
            </a:r>
          </a:p>
          <a:p>
            <a:r>
              <a:rPr lang="en-US" sz="3600" dirty="0">
                <a:latin typeface="Times New Roman" panose="02020603050405020304" pitchFamily="18" charset="0"/>
                <a:cs typeface="Times New Roman" panose="02020603050405020304" pitchFamily="18" charset="0"/>
              </a:rPr>
              <a:t>4)	The excellence of freedom.</a:t>
            </a:r>
          </a:p>
          <a:p>
            <a:endParaRPr lang="en-US" dirty="0"/>
          </a:p>
        </p:txBody>
      </p:sp>
    </p:spTree>
    <p:extLst>
      <p:ext uri="{BB962C8B-B14F-4D97-AF65-F5344CB8AC3E}">
        <p14:creationId xmlns:p14="http://schemas.microsoft.com/office/powerpoint/2010/main" val="192590565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2404534"/>
            <a:ext cx="8567662" cy="1646302"/>
          </a:xfrm>
        </p:spPr>
        <p:txBody>
          <a:bodyPr>
            <a:normAutofit fontScale="90000"/>
          </a:bodyPr>
          <a:lstStyle/>
          <a:p>
            <a:pPr algn="ctr"/>
            <a:r>
              <a:rPr lang="en-US" dirty="0"/>
              <a:t> Social and Economic Life</a:t>
            </a:r>
            <a:br>
              <a:rPr lang="en-US" dirty="0"/>
            </a:br>
            <a:r>
              <a:rPr lang="en-US" dirty="0"/>
              <a:t> </a:t>
            </a:r>
          </a:p>
        </p:txBody>
      </p:sp>
    </p:spTree>
    <p:extLst>
      <p:ext uri="{BB962C8B-B14F-4D97-AF65-F5344CB8AC3E}">
        <p14:creationId xmlns:p14="http://schemas.microsoft.com/office/powerpoint/2010/main" val="5822752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2736" y="1463040"/>
            <a:ext cx="7963537" cy="3076687"/>
          </a:xfrm>
        </p:spPr>
        <p:txBody>
          <a:bodyPr>
            <a:normAutofit fontScale="90000"/>
          </a:bodyPr>
          <a:lstStyle/>
          <a:p>
            <a:pPr algn="l"/>
            <a:br>
              <a:rPr lang="en-US" sz="2400" dirty="0">
                <a:solidFill>
                  <a:schemeClr val="tx1"/>
                </a:solidFill>
              </a:rPr>
            </a:br>
            <a:br>
              <a:rPr lang="en-US" sz="2400" dirty="0">
                <a:solidFill>
                  <a:schemeClr val="tx1"/>
                </a:solidFill>
              </a:rPr>
            </a:br>
            <a:br>
              <a:rPr lang="en-US" sz="2400" dirty="0">
                <a:solidFill>
                  <a:schemeClr val="tx1"/>
                </a:solidFill>
              </a:rPr>
            </a:br>
            <a:br>
              <a:rPr lang="en-US" sz="2400" dirty="0">
                <a:solidFill>
                  <a:schemeClr val="tx1"/>
                </a:solidFill>
              </a:rPr>
            </a:br>
            <a:br>
              <a:rPr lang="en-US" sz="2400" dirty="0">
                <a:solidFill>
                  <a:schemeClr val="tx1"/>
                </a:solidFill>
              </a:rPr>
            </a:br>
            <a:br>
              <a:rPr lang="en-US" sz="2400" dirty="0">
                <a:solidFill>
                  <a:schemeClr val="tx1"/>
                </a:solidFill>
              </a:rPr>
            </a:br>
            <a:br>
              <a:rPr lang="en-US" sz="2400" dirty="0">
                <a:solidFill>
                  <a:schemeClr val="tx1"/>
                </a:solidFill>
              </a:rPr>
            </a:br>
            <a:r>
              <a:rPr lang="en-US" sz="2400" dirty="0">
                <a:solidFill>
                  <a:schemeClr val="tx1"/>
                </a:solidFill>
              </a:rPr>
              <a:t>       Some Characteristics of Economic Life Today</a:t>
            </a:r>
            <a:br>
              <a:rPr lang="en-US" sz="2400" dirty="0">
                <a:solidFill>
                  <a:schemeClr val="tx1"/>
                </a:solidFill>
              </a:rPr>
            </a:br>
            <a:br>
              <a:rPr lang="en-US" sz="2400" dirty="0">
                <a:solidFill>
                  <a:schemeClr val="tx1"/>
                </a:solidFill>
              </a:rPr>
            </a:br>
            <a:r>
              <a:rPr lang="en-US" sz="2400" dirty="0">
                <a:solidFill>
                  <a:schemeClr val="tx1"/>
                </a:solidFill>
              </a:rPr>
              <a:t>In the sphere of economics and social life, too, the dignity and vocation of the human person as well as the welfare of society as a whole have to be respected and fostered; </a:t>
            </a:r>
            <a:r>
              <a:rPr lang="en-US" sz="2400" b="1" dirty="0">
                <a:solidFill>
                  <a:schemeClr val="tx1"/>
                </a:solidFill>
              </a:rPr>
              <a:t>for people are the source, the focus and the aim of all economic and social life. </a:t>
            </a:r>
            <a:endParaRPr lang="en-US" sz="2400" dirty="0">
              <a:solidFill>
                <a:schemeClr val="tx1"/>
              </a:solidFill>
            </a:endParaRPr>
          </a:p>
        </p:txBody>
      </p:sp>
    </p:spTree>
    <p:extLst>
      <p:ext uri="{BB962C8B-B14F-4D97-AF65-F5344CB8AC3E}">
        <p14:creationId xmlns:p14="http://schemas.microsoft.com/office/powerpoint/2010/main" val="19337766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lvl="0"/>
            <a:endParaRPr lang="en-US" sz="2000" dirty="0"/>
          </a:p>
          <a:p>
            <a:r>
              <a:rPr lang="en-US" sz="2000" dirty="0"/>
              <a:t>Like all other areas of social life, the economy of today is marked by humanity’s growing dominion over nature, by closer and more developed relationships between individuals, groups and peoples, and by the frequency of state intervention. </a:t>
            </a:r>
          </a:p>
          <a:p>
            <a:r>
              <a:rPr lang="en-US" sz="2000" dirty="0"/>
              <a:t>At the same time increased efficiency in production and improved methods of distribution, of productivity and services have rendered the economy an instrument capable of meeting the increasing needs of the human family. </a:t>
            </a:r>
          </a:p>
        </p:txBody>
      </p:sp>
    </p:spTree>
    <p:extLst>
      <p:ext uri="{BB962C8B-B14F-4D97-AF65-F5344CB8AC3E}">
        <p14:creationId xmlns:p14="http://schemas.microsoft.com/office/powerpoint/2010/main" val="318604395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marL="0" lvl="0" indent="0">
              <a:buNone/>
            </a:pPr>
            <a:r>
              <a:rPr lang="en-US" sz="2400" dirty="0"/>
              <a:t>But the picture is not without its disturbing elements. </a:t>
            </a:r>
            <a:r>
              <a:rPr lang="en-US" sz="2400" u="sng" dirty="0">
                <a:solidFill>
                  <a:schemeClr val="tx1"/>
                </a:solidFill>
              </a:rPr>
              <a:t>Many people, especially in economically advanced areas, seem to be dominated by economics; almost all of their personal and social lives are permeated with a kind of economic mentality, </a:t>
            </a:r>
            <a:r>
              <a:rPr lang="en-US" sz="2400" dirty="0"/>
              <a:t>and this is true of nations that favor a collective economy as well as of other nations. </a:t>
            </a:r>
          </a:p>
          <a:p>
            <a:pPr marL="0" lvl="0" indent="0">
              <a:buNone/>
            </a:pPr>
            <a:r>
              <a:rPr lang="en-US" sz="2400" dirty="0"/>
              <a:t>At the very time when economic progress, provided it is directed and organized in a reasonable and human way, could do so much to reduce social inequalities, </a:t>
            </a:r>
            <a:r>
              <a:rPr lang="en-US" sz="2400" b="1" u="sng" dirty="0"/>
              <a:t>it serves all too often only to aggravate them;</a:t>
            </a:r>
            <a:r>
              <a:rPr lang="en-US" sz="2400" dirty="0"/>
              <a:t> in some places it even leads to a decline in the situation of the underprivileged and to contempt for the poor</a:t>
            </a:r>
          </a:p>
        </p:txBody>
      </p:sp>
    </p:spTree>
    <p:extLst>
      <p:ext uri="{BB962C8B-B14F-4D97-AF65-F5344CB8AC3E}">
        <p14:creationId xmlns:p14="http://schemas.microsoft.com/office/powerpoint/2010/main" val="198283181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6429" y="1091643"/>
            <a:ext cx="8586362" cy="4280457"/>
          </a:xfrm>
        </p:spPr>
        <p:txBody>
          <a:bodyPr>
            <a:normAutofit fontScale="92500" lnSpcReduction="20000"/>
          </a:bodyPr>
          <a:lstStyle/>
          <a:p>
            <a:pPr marL="0" lvl="0" indent="0">
              <a:buNone/>
            </a:pPr>
            <a:r>
              <a:rPr lang="en-US" sz="2400" b="1" u="sng" dirty="0"/>
              <a:t>In the midst of huge numbers deprived of the bare necessities of life there are some who live in riches and squander their wealth; and this happens in less developed areas as well. Luxury and misery exist side by side. While a few individuals enjoy almost unlimited freedom of choice, the vast majority have no chance whatever of exercising personal initiative and responsibility, and quite often have to live and work in conditions unworthy of human beings. </a:t>
            </a:r>
          </a:p>
          <a:p>
            <a:pPr marL="0" lvl="0" indent="0">
              <a:buNone/>
            </a:pPr>
            <a:r>
              <a:rPr lang="en-US" sz="2400" b="1" dirty="0"/>
              <a:t>Similar economic and social imbalances exist between those engaged in agriculture, industry, and the service industries, and even between different areas of the same country. </a:t>
            </a:r>
          </a:p>
          <a:p>
            <a:pPr marL="0" lvl="0" indent="0">
              <a:buNone/>
            </a:pPr>
            <a:r>
              <a:rPr lang="en-US" sz="2400" b="1" u="sng" dirty="0">
                <a:solidFill>
                  <a:schemeClr val="bg2">
                    <a:lumMod val="20000"/>
                    <a:lumOff val="80000"/>
                  </a:schemeClr>
                </a:solidFill>
              </a:rPr>
              <a:t>The growing contrast between the economically more advanced countries and others could well endanger world peace. </a:t>
            </a:r>
          </a:p>
        </p:txBody>
      </p:sp>
    </p:spTree>
    <p:extLst>
      <p:ext uri="{BB962C8B-B14F-4D97-AF65-F5344CB8AC3E}">
        <p14:creationId xmlns:p14="http://schemas.microsoft.com/office/powerpoint/2010/main" val="343893774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839097"/>
            <a:ext cx="8596668" cy="5202266"/>
          </a:xfrm>
        </p:spPr>
        <p:txBody>
          <a:bodyPr>
            <a:noAutofit/>
          </a:bodyPr>
          <a:lstStyle/>
          <a:p>
            <a:pPr marL="0" indent="0">
              <a:buNone/>
            </a:pPr>
            <a:r>
              <a:rPr lang="en-US" sz="2000" dirty="0"/>
              <a:t>Our contemporaries are daily becoming more keenly aware of these discrepancies because they are thoroughly convinced that this unhappy state of affairs can and should be rectified by the greater technical and economic resources available in the world today. </a:t>
            </a:r>
          </a:p>
          <a:p>
            <a:pPr marL="0" indent="0">
              <a:buNone/>
            </a:pPr>
            <a:r>
              <a:rPr lang="en-US" sz="2000" b="1" u="sng" dirty="0"/>
              <a:t>To achieve this, considerable reform in economic and social life is required along with a universal change of mentality and of attitude</a:t>
            </a:r>
            <a:r>
              <a:rPr lang="en-US" sz="2000" b="1" dirty="0"/>
              <a:t>.</a:t>
            </a:r>
            <a:r>
              <a:rPr lang="en-US" sz="2000" dirty="0"/>
              <a:t> It was for this reason that the church in the course of centuries has worked out in the light of the </a:t>
            </a:r>
            <a:r>
              <a:rPr lang="en-US" sz="2000" b="1" dirty="0"/>
              <a:t>Gospel principles of justice and equity demanded</a:t>
            </a:r>
            <a:r>
              <a:rPr lang="en-US" sz="2000" dirty="0"/>
              <a:t> by right reason for individual and social life and also for international relations. The council now intends to reiterate these principles in accordance with the situation of the world today and will outline certain guidelines, particularly with reference to the requirements of economic development .</a:t>
            </a:r>
          </a:p>
          <a:p>
            <a:pPr marL="0" indent="0">
              <a:buNone/>
            </a:pPr>
            <a:endParaRPr lang="en-US" sz="2000" dirty="0"/>
          </a:p>
        </p:txBody>
      </p:sp>
    </p:spTree>
    <p:extLst>
      <p:ext uri="{BB962C8B-B14F-4D97-AF65-F5344CB8AC3E}">
        <p14:creationId xmlns:p14="http://schemas.microsoft.com/office/powerpoint/2010/main" val="98395389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839097"/>
            <a:ext cx="8596668" cy="5202266"/>
          </a:xfrm>
        </p:spPr>
        <p:txBody>
          <a:bodyPr>
            <a:noAutofit/>
          </a:bodyPr>
          <a:lstStyle/>
          <a:p>
            <a:pPr marL="0" indent="0">
              <a:buNone/>
            </a:pPr>
            <a:endParaRPr lang="en-US" sz="2000" dirty="0"/>
          </a:p>
          <a:p>
            <a:pPr marL="0" indent="0" algn="ctr">
              <a:buNone/>
            </a:pPr>
            <a:r>
              <a:rPr lang="en-US" sz="2000" u="sng" dirty="0">
                <a:solidFill>
                  <a:schemeClr val="tx1"/>
                </a:solidFill>
                <a:effectLst>
                  <a:outerShdw blurRad="38100" dist="38100" dir="2700000" algn="tl">
                    <a:srgbClr val="000000">
                      <a:alpha val="43137"/>
                    </a:srgbClr>
                  </a:outerShdw>
                </a:effectLst>
              </a:rPr>
              <a:t>Economic Development in the Service of Humanity</a:t>
            </a:r>
          </a:p>
          <a:p>
            <a:r>
              <a:rPr lang="en-US" sz="2000" dirty="0"/>
              <a:t>Today, more than ever before, there is an increase in the production of agricultural and industrial goods and in the number of services available, and this is as it should be in view of the population expansion and growing human needs. Therefore we must encourage technical progress and the spirit of enterprise, the wish to create and improve new enterprises, and we must promote adaptation of the means of production and all serious efforts by people engaged in production - in other words everything which contributes to economic progress. </a:t>
            </a:r>
          </a:p>
        </p:txBody>
      </p:sp>
    </p:spTree>
    <p:extLst>
      <p:ext uri="{BB962C8B-B14F-4D97-AF65-F5344CB8AC3E}">
        <p14:creationId xmlns:p14="http://schemas.microsoft.com/office/powerpoint/2010/main" val="301219061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lvl="0" indent="0">
              <a:buNone/>
            </a:pPr>
            <a:endParaRPr lang="en-US" dirty="0"/>
          </a:p>
          <a:p>
            <a:endParaRPr lang="en-US" dirty="0"/>
          </a:p>
        </p:txBody>
      </p:sp>
      <p:sp>
        <p:nvSpPr>
          <p:cNvPr id="2" name="Rectangle 1"/>
          <p:cNvSpPr/>
          <p:nvPr/>
        </p:nvSpPr>
        <p:spPr>
          <a:xfrm>
            <a:off x="1011219" y="1237129"/>
            <a:ext cx="7885355" cy="4524315"/>
          </a:xfrm>
          <a:prstGeom prst="rect">
            <a:avLst/>
          </a:prstGeom>
        </p:spPr>
        <p:txBody>
          <a:bodyPr wrap="square">
            <a:spAutoFit/>
          </a:bodyPr>
          <a:lstStyle/>
          <a:p>
            <a:r>
              <a:rPr lang="en-US" sz="2400" dirty="0"/>
              <a:t>The ultimate and basic purpose of economic production does not consist merely in producing more goods, nor in profit or prestige; economic production is meant to be at the service of humanity in its totality, taking into account people's material needs and the requirements of their intellectual</a:t>
            </a:r>
            <a:r>
              <a:rPr lang="en-US" sz="2400" u="sng" dirty="0"/>
              <a:t>, </a:t>
            </a:r>
            <a:r>
              <a:rPr lang="en-US" sz="2400" b="1" u="sng" dirty="0"/>
              <a:t>moral, spiritual, and religious life; it is intended to benefit all individuals and groups of people of whatever race or from whatever part of the world. Therefore, economic activity is to be carried out in accordance with techniques and methods belonging to the moral order, so that God's design for humanity may be carried out</a:t>
            </a:r>
            <a:r>
              <a:rPr lang="en-US" sz="2400" u="sng" dirty="0"/>
              <a:t>.</a:t>
            </a:r>
          </a:p>
        </p:txBody>
      </p:sp>
    </p:spTree>
    <p:extLst>
      <p:ext uri="{BB962C8B-B14F-4D97-AF65-F5344CB8AC3E}">
        <p14:creationId xmlns:p14="http://schemas.microsoft.com/office/powerpoint/2010/main" val="251151802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lvl="0" indent="0">
              <a:buNone/>
            </a:pPr>
            <a:endParaRPr lang="en-US" sz="2000" dirty="0"/>
          </a:p>
          <a:p>
            <a:pPr marL="0" lvl="0" indent="0">
              <a:buNone/>
            </a:pPr>
            <a:endParaRPr lang="en-US" dirty="0"/>
          </a:p>
        </p:txBody>
      </p:sp>
      <p:sp>
        <p:nvSpPr>
          <p:cNvPr id="2" name="Rectangle 1"/>
          <p:cNvSpPr/>
          <p:nvPr/>
        </p:nvSpPr>
        <p:spPr>
          <a:xfrm>
            <a:off x="333487" y="751344"/>
            <a:ext cx="8810513" cy="4801314"/>
          </a:xfrm>
          <a:prstGeom prst="rect">
            <a:avLst/>
          </a:prstGeom>
        </p:spPr>
        <p:txBody>
          <a:bodyPr wrap="square">
            <a:spAutoFit/>
          </a:bodyPr>
          <a:lstStyle/>
          <a:p>
            <a:endParaRPr lang="en-US" dirty="0"/>
          </a:p>
          <a:p>
            <a:pPr algn="ctr"/>
            <a:r>
              <a:rPr lang="en-US" sz="2400" b="1" u="sng" dirty="0">
                <a:effectLst>
                  <a:outerShdw blurRad="38100" dist="38100" dir="2700000" algn="tl">
                    <a:srgbClr val="000000">
                      <a:alpha val="43137"/>
                    </a:srgbClr>
                  </a:outerShdw>
                </a:effectLst>
              </a:rPr>
              <a:t>Economic Development Under Man's Direction </a:t>
            </a:r>
          </a:p>
          <a:p>
            <a:endParaRPr lang="en-US" sz="2400" dirty="0"/>
          </a:p>
          <a:p>
            <a:r>
              <a:rPr lang="en-US" sz="2400" dirty="0"/>
              <a:t>Economic development must remain under the people's control; it is not to be left to the judgment of a few individuals or groups possessing too much economic power, nor to the political community alone, nor to a few powerful nations. It is only right that, in matters of general interest, as many people as possible, and, in international relations, all nations, should participate in decision making. It is likewise necessary that the voluntary initiatives of individuals and of free associations should be integrated with state enterprises and organized suitably and harmoniously. </a:t>
            </a:r>
          </a:p>
        </p:txBody>
      </p:sp>
    </p:spTree>
    <p:extLst>
      <p:ext uri="{BB962C8B-B14F-4D97-AF65-F5344CB8AC3E}">
        <p14:creationId xmlns:p14="http://schemas.microsoft.com/office/powerpoint/2010/main" val="93864749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lvl="0" indent="0">
              <a:buNone/>
            </a:pPr>
            <a:endParaRPr lang="en-US" sz="2000" dirty="0"/>
          </a:p>
          <a:p>
            <a:pPr marL="0" lvl="0" indent="0">
              <a:buNone/>
            </a:pPr>
            <a:endParaRPr lang="en-US" dirty="0"/>
          </a:p>
        </p:txBody>
      </p:sp>
      <p:sp>
        <p:nvSpPr>
          <p:cNvPr id="2" name="Rectangle 1"/>
          <p:cNvSpPr/>
          <p:nvPr/>
        </p:nvSpPr>
        <p:spPr>
          <a:xfrm>
            <a:off x="1054249" y="751343"/>
            <a:ext cx="7713233" cy="3046988"/>
          </a:xfrm>
          <a:prstGeom prst="rect">
            <a:avLst/>
          </a:prstGeom>
        </p:spPr>
        <p:txBody>
          <a:bodyPr wrap="square">
            <a:spAutoFit/>
          </a:bodyPr>
          <a:lstStyle/>
          <a:p>
            <a:r>
              <a:rPr lang="en-US" sz="2400" dirty="0"/>
              <a:t>Nor should development be left to the almost mechanical evolution of economic activity nor to the decision of public authority. </a:t>
            </a:r>
            <a:r>
              <a:rPr lang="en-US" sz="2400" b="1" dirty="0"/>
              <a:t>Hence we must denounce as false those doctrines which stand in the way of all reform on the pretext of a false notion of freedom, as well as those which subordinate the basic rights of individuals and of groups to the collective organization of production.</a:t>
            </a:r>
            <a:endParaRPr lang="en-US" sz="2400" dirty="0"/>
          </a:p>
        </p:txBody>
      </p:sp>
    </p:spTree>
    <p:extLst>
      <p:ext uri="{BB962C8B-B14F-4D97-AF65-F5344CB8AC3E}">
        <p14:creationId xmlns:p14="http://schemas.microsoft.com/office/powerpoint/2010/main" val="340250528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lvl="0" indent="0">
              <a:buNone/>
            </a:pPr>
            <a:r>
              <a:rPr lang="en-US" sz="2400" dirty="0"/>
              <a:t> </a:t>
            </a:r>
          </a:p>
          <a:p>
            <a:endParaRPr lang="en-US" dirty="0"/>
          </a:p>
        </p:txBody>
      </p:sp>
      <p:sp>
        <p:nvSpPr>
          <p:cNvPr id="2" name="Rectangle 1"/>
          <p:cNvSpPr/>
          <p:nvPr/>
        </p:nvSpPr>
        <p:spPr>
          <a:xfrm>
            <a:off x="182880" y="1028343"/>
            <a:ext cx="8961120" cy="4832092"/>
          </a:xfrm>
          <a:prstGeom prst="rect">
            <a:avLst/>
          </a:prstGeom>
        </p:spPr>
        <p:txBody>
          <a:bodyPr wrap="square">
            <a:spAutoFit/>
          </a:bodyPr>
          <a:lstStyle/>
          <a:p>
            <a:r>
              <a:rPr lang="en-US" sz="2800" dirty="0"/>
              <a:t>All citizens should remember that they have the right and the duty to contribute according to their ability to the progress of their own community and that this must be recognized by the civil authority. </a:t>
            </a:r>
            <a:r>
              <a:rPr lang="en-US" sz="2800" b="1" dirty="0"/>
              <a:t>Above all in economically underdeveloped areas, where there is urgent need to exploit all available resources, the common good is seriously endangered by those who hoard their resources unproductively and by those who, apart from the personal right to emigrate, deprive their community of much needed material and spiritual assistance. </a:t>
            </a:r>
            <a:endParaRPr lang="en-US" sz="2800" dirty="0"/>
          </a:p>
        </p:txBody>
      </p:sp>
    </p:spTree>
    <p:extLst>
      <p:ext uri="{BB962C8B-B14F-4D97-AF65-F5344CB8AC3E}">
        <p14:creationId xmlns:p14="http://schemas.microsoft.com/office/powerpoint/2010/main" val="256416432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lvl="0" indent="0">
              <a:buNone/>
            </a:pPr>
            <a:r>
              <a:rPr lang="en-US" sz="2400" dirty="0"/>
              <a:t> </a:t>
            </a:r>
          </a:p>
          <a:p>
            <a:endParaRPr lang="en-US" dirty="0"/>
          </a:p>
        </p:txBody>
      </p:sp>
      <p:sp>
        <p:nvSpPr>
          <p:cNvPr id="2" name="Rectangle 1"/>
          <p:cNvSpPr/>
          <p:nvPr/>
        </p:nvSpPr>
        <p:spPr>
          <a:xfrm>
            <a:off x="236668" y="1028343"/>
            <a:ext cx="8907332" cy="3046988"/>
          </a:xfrm>
          <a:prstGeom prst="rect">
            <a:avLst/>
          </a:prstGeom>
        </p:spPr>
        <p:txBody>
          <a:bodyPr wrap="square">
            <a:spAutoFit/>
          </a:bodyPr>
          <a:lstStyle/>
          <a:p>
            <a:pPr algn="ctr"/>
            <a:r>
              <a:rPr lang="en-US" sz="2400" b="1" u="sng" dirty="0"/>
              <a:t>An End to Excessive Economic and Social Differences </a:t>
            </a:r>
            <a:endParaRPr lang="en-US" sz="2400" u="sng" dirty="0"/>
          </a:p>
          <a:p>
            <a:endParaRPr lang="en-US" sz="2400" dirty="0"/>
          </a:p>
          <a:p>
            <a:r>
              <a:rPr lang="en-US" sz="2400" dirty="0"/>
              <a:t>To meet the requirements of justice and equity, every effort must be made, while respecting the rights of individuals and national characteristics, to put an end as soon as possible to the immense economic inequalities which exist in the world, which increase daily and which go hand and hand with individual and social discrimination. </a:t>
            </a:r>
          </a:p>
        </p:txBody>
      </p:sp>
    </p:spTree>
    <p:extLst>
      <p:ext uri="{BB962C8B-B14F-4D97-AF65-F5344CB8AC3E}">
        <p14:creationId xmlns:p14="http://schemas.microsoft.com/office/powerpoint/2010/main" val="43844651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lvl="0" indent="0">
              <a:buNone/>
            </a:pPr>
            <a:r>
              <a:rPr lang="en-US" sz="2400" dirty="0"/>
              <a:t> </a:t>
            </a:r>
          </a:p>
          <a:p>
            <a:endParaRPr lang="en-US" dirty="0"/>
          </a:p>
        </p:txBody>
      </p:sp>
      <p:sp>
        <p:nvSpPr>
          <p:cNvPr id="2" name="Rectangle 1"/>
          <p:cNvSpPr/>
          <p:nvPr/>
        </p:nvSpPr>
        <p:spPr>
          <a:xfrm>
            <a:off x="182880" y="1028343"/>
            <a:ext cx="8961120" cy="3416320"/>
          </a:xfrm>
          <a:prstGeom prst="rect">
            <a:avLst/>
          </a:prstGeom>
        </p:spPr>
        <p:txBody>
          <a:bodyPr wrap="square">
            <a:spAutoFit/>
          </a:bodyPr>
          <a:lstStyle/>
          <a:p>
            <a:r>
              <a:rPr lang="en-US" sz="2400" b="1" dirty="0"/>
              <a:t>Likewise in many areas, in view of the special difficulties of production and marketing in agriculture, rural people must</a:t>
            </a:r>
            <a:r>
              <a:rPr lang="en-US" sz="2400" dirty="0"/>
              <a:t> </a:t>
            </a:r>
            <a:r>
              <a:rPr lang="en-US" sz="2400" b="1" dirty="0"/>
              <a:t>be helped to improve methods of production and marketing, to introduce necessary developments and innovations, and to receive a fair return for their products, lest, as often happens, they remain second- class citizens. Farmers themselves, especially young farmers, ought to set about improving their professional skills, without which the advancement of farming is impossible.</a:t>
            </a:r>
            <a:r>
              <a:rPr lang="en-US" sz="2400" dirty="0"/>
              <a:t>  </a:t>
            </a:r>
          </a:p>
        </p:txBody>
      </p:sp>
    </p:spTree>
    <p:extLst>
      <p:ext uri="{BB962C8B-B14F-4D97-AF65-F5344CB8AC3E}">
        <p14:creationId xmlns:p14="http://schemas.microsoft.com/office/powerpoint/2010/main" val="416913749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lvl="0" indent="0">
              <a:buNone/>
            </a:pPr>
            <a:r>
              <a:rPr lang="en-US" sz="3200" dirty="0"/>
              <a:t> </a:t>
            </a:r>
            <a:endParaRPr lang="en-US" dirty="0"/>
          </a:p>
        </p:txBody>
      </p:sp>
      <p:sp>
        <p:nvSpPr>
          <p:cNvPr id="2" name="Rectangle 1"/>
          <p:cNvSpPr/>
          <p:nvPr/>
        </p:nvSpPr>
        <p:spPr>
          <a:xfrm>
            <a:off x="968188" y="2136339"/>
            <a:ext cx="8175812" cy="3970318"/>
          </a:xfrm>
          <a:prstGeom prst="rect">
            <a:avLst/>
          </a:prstGeom>
        </p:spPr>
        <p:txBody>
          <a:bodyPr wrap="square">
            <a:spAutoFit/>
          </a:bodyPr>
          <a:lstStyle/>
          <a:p>
            <a:r>
              <a:rPr lang="en-US" sz="2800" dirty="0"/>
              <a:t>Justice and equity also demand that the sort of mobility which is a necessary feature of developing economies should not be allowed to jeopardize the livelihood of individuals and their families. Every kind of discrimination in wages and working conditions should be avoided in regard to workers who come from other countries or areas and contribute by their work to the economic development of a people or a region. </a:t>
            </a:r>
          </a:p>
        </p:txBody>
      </p:sp>
    </p:spTree>
    <p:extLst>
      <p:ext uri="{BB962C8B-B14F-4D97-AF65-F5344CB8AC3E}">
        <p14:creationId xmlns:p14="http://schemas.microsoft.com/office/powerpoint/2010/main" val="408949545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 </a:t>
            </a:r>
            <a:br>
              <a:rPr lang="en-US" dirty="0"/>
            </a:b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sz="2800" dirty="0"/>
              <a:t>Furthermore, no one, especially public authorities, should treat such workers simply as mere instruments of production, but as persons; they should help them to bring their families with them and to obtain decent housing conditions, and they should try to integrate them into the social life of the country or area to which they have come. However, employment should be found for them so far as possible in their own countries. </a:t>
            </a:r>
          </a:p>
          <a:p>
            <a:pPr marL="0" indent="0">
              <a:buNone/>
            </a:pPr>
            <a:endParaRPr lang="en-US" sz="2800" dirty="0"/>
          </a:p>
          <a:p>
            <a:endParaRPr lang="en-US" dirty="0"/>
          </a:p>
        </p:txBody>
      </p:sp>
    </p:spTree>
    <p:extLst>
      <p:ext uri="{BB962C8B-B14F-4D97-AF65-F5344CB8AC3E}">
        <p14:creationId xmlns:p14="http://schemas.microsoft.com/office/powerpoint/2010/main" val="153348297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400" b="1" dirty="0"/>
              <a:t> </a:t>
            </a:r>
            <a:endParaRPr lang="en-US" sz="2400" dirty="0"/>
          </a:p>
          <a:p>
            <a:endParaRPr lang="en-US" dirty="0"/>
          </a:p>
        </p:txBody>
      </p:sp>
      <p:sp>
        <p:nvSpPr>
          <p:cNvPr id="2" name="Rectangle 1"/>
          <p:cNvSpPr/>
          <p:nvPr/>
        </p:nvSpPr>
        <p:spPr>
          <a:xfrm>
            <a:off x="528034" y="515155"/>
            <a:ext cx="8976574" cy="3447098"/>
          </a:xfrm>
          <a:prstGeom prst="rect">
            <a:avLst/>
          </a:prstGeom>
        </p:spPr>
        <p:txBody>
          <a:bodyPr wrap="square">
            <a:spAutoFit/>
          </a:bodyPr>
          <a:lstStyle/>
          <a:p>
            <a:endParaRPr lang="en-US" dirty="0"/>
          </a:p>
          <a:p>
            <a:r>
              <a:rPr lang="en-US" sz="2000" b="1" dirty="0"/>
              <a:t>Some Principles Governing Economic and Social Life as a Whole</a:t>
            </a:r>
            <a:r>
              <a:rPr lang="en-US" sz="2000" dirty="0"/>
              <a:t> </a:t>
            </a:r>
          </a:p>
          <a:p>
            <a:endParaRPr lang="en-US" sz="2000" dirty="0"/>
          </a:p>
          <a:p>
            <a:pPr algn="ctr"/>
            <a:r>
              <a:rPr lang="en-US" sz="2000" b="1" u="sng" dirty="0"/>
              <a:t>Work, Working Conditions, Leisure </a:t>
            </a:r>
          </a:p>
          <a:p>
            <a:endParaRPr lang="en-US" sz="2000" dirty="0"/>
          </a:p>
          <a:p>
            <a:r>
              <a:rPr lang="en-US" sz="2000" dirty="0"/>
              <a:t>Human work which is carried out in the production and exchange of goods or in the provision of economic services, surpasses all other elements of economic life, which are only its instruments. </a:t>
            </a:r>
          </a:p>
          <a:p>
            <a:r>
              <a:rPr lang="en-US" sz="2000" dirty="0"/>
              <a:t>Human work, whether it is done independently or as an employee, proceeds from the human person, who as it were puts a personal seal on the things of nature and reduces them to her or his will.  </a:t>
            </a:r>
          </a:p>
        </p:txBody>
      </p:sp>
    </p:spTree>
    <p:extLst>
      <p:ext uri="{BB962C8B-B14F-4D97-AF65-F5344CB8AC3E}">
        <p14:creationId xmlns:p14="http://schemas.microsoft.com/office/powerpoint/2010/main" val="257789587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3186" y="1549101"/>
            <a:ext cx="8660816" cy="4492261"/>
          </a:xfrm>
        </p:spPr>
        <p:txBody>
          <a:bodyPr>
            <a:normAutofit/>
          </a:bodyPr>
          <a:lstStyle/>
          <a:p>
            <a:r>
              <a:rPr lang="en-US" sz="2400" b="1" dirty="0"/>
              <a:t> </a:t>
            </a:r>
            <a:endParaRPr lang="en-US" sz="2400" dirty="0"/>
          </a:p>
          <a:p>
            <a:endParaRPr lang="en-US" dirty="0"/>
          </a:p>
        </p:txBody>
      </p:sp>
      <p:sp>
        <p:nvSpPr>
          <p:cNvPr id="2" name="Rectangle 1"/>
          <p:cNvSpPr/>
          <p:nvPr/>
        </p:nvSpPr>
        <p:spPr>
          <a:xfrm>
            <a:off x="484094" y="1678193"/>
            <a:ext cx="8789908" cy="3170099"/>
          </a:xfrm>
          <a:prstGeom prst="rect">
            <a:avLst/>
          </a:prstGeom>
        </p:spPr>
        <p:txBody>
          <a:bodyPr wrap="square">
            <a:spAutoFit/>
          </a:bodyPr>
          <a:lstStyle/>
          <a:p>
            <a:endParaRPr lang="en-US" sz="2000" dirty="0"/>
          </a:p>
          <a:p>
            <a:endParaRPr lang="en-US" sz="2000" dirty="0"/>
          </a:p>
          <a:p>
            <a:r>
              <a:rPr lang="en-US" sz="2000" dirty="0"/>
              <a:t>By their work people ordinarily provide for themselves and </a:t>
            </a:r>
          </a:p>
          <a:p>
            <a:r>
              <a:rPr lang="en-US" sz="2000" dirty="0"/>
              <a:t>their family, associate with others as their brothers and sisters, and serve them; they can exercise genuine charity and be partners in the work of bringing God's creation to perfection. Moreover, we believe by faith that through the homage of work offered to God humanity is associated with the redemptive work of Jesus Christ, whose labor with his hands at Nazareth greatly added to the dignity of work. </a:t>
            </a:r>
          </a:p>
          <a:p>
            <a:endParaRPr lang="en-US" sz="2000" dirty="0"/>
          </a:p>
        </p:txBody>
      </p:sp>
    </p:spTree>
    <p:extLst>
      <p:ext uri="{BB962C8B-B14F-4D97-AF65-F5344CB8AC3E}">
        <p14:creationId xmlns:p14="http://schemas.microsoft.com/office/powerpoint/2010/main" val="413844420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7425" y="-3542139"/>
            <a:ext cx="9106576" cy="9583502"/>
          </a:xfrm>
        </p:spPr>
        <p:txBody>
          <a:bodyPr>
            <a:normAutofit/>
          </a:bodyPr>
          <a:lstStyle/>
          <a:p>
            <a:endParaRPr lang="en-US" sz="2400" dirty="0"/>
          </a:p>
          <a:p>
            <a:endParaRPr lang="en-US" dirty="0"/>
          </a:p>
        </p:txBody>
      </p:sp>
      <p:sp>
        <p:nvSpPr>
          <p:cNvPr id="2" name="Rectangle 1"/>
          <p:cNvSpPr/>
          <p:nvPr/>
        </p:nvSpPr>
        <p:spPr>
          <a:xfrm>
            <a:off x="566671" y="373487"/>
            <a:ext cx="8126568" cy="4893647"/>
          </a:xfrm>
          <a:prstGeom prst="rect">
            <a:avLst/>
          </a:prstGeom>
        </p:spPr>
        <p:txBody>
          <a:bodyPr wrap="square">
            <a:spAutoFit/>
          </a:bodyPr>
          <a:lstStyle/>
          <a:p>
            <a:endParaRPr lang="en-US" sz="2400" dirty="0"/>
          </a:p>
          <a:p>
            <a:r>
              <a:rPr lang="en-US" sz="2400" dirty="0"/>
              <a:t>This is the source of every person's duty to work loyally as well as of their right to work; moreover, it is the duty of society to see to it that, in the prevailing circumstances, all citizens have the opportunity of finding employment. Finally, remuneration for work should guarantee to individuals the capacity to provide a dignified livelihood for themselves and their family on the material, social, cultural and spiritual level corresponding to their roles and productivity, having regard to the relevant economic factors in their employment, and the common good. </a:t>
            </a:r>
          </a:p>
          <a:p>
            <a:endParaRPr lang="en-US" sz="2400" dirty="0"/>
          </a:p>
        </p:txBody>
      </p:sp>
    </p:spTree>
    <p:extLst>
      <p:ext uri="{BB962C8B-B14F-4D97-AF65-F5344CB8AC3E}">
        <p14:creationId xmlns:p14="http://schemas.microsoft.com/office/powerpoint/2010/main" val="107548098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7425" y="-3542139"/>
            <a:ext cx="9106576" cy="9583502"/>
          </a:xfrm>
        </p:spPr>
        <p:txBody>
          <a:bodyPr>
            <a:normAutofit/>
          </a:bodyPr>
          <a:lstStyle/>
          <a:p>
            <a:endParaRPr lang="en-US" sz="2400" dirty="0"/>
          </a:p>
          <a:p>
            <a:endParaRPr lang="en-US" dirty="0"/>
          </a:p>
        </p:txBody>
      </p:sp>
      <p:sp>
        <p:nvSpPr>
          <p:cNvPr id="2" name="Rectangle 1"/>
          <p:cNvSpPr/>
          <p:nvPr/>
        </p:nvSpPr>
        <p:spPr>
          <a:xfrm>
            <a:off x="978945" y="2549562"/>
            <a:ext cx="7551869" cy="3046988"/>
          </a:xfrm>
          <a:prstGeom prst="rect">
            <a:avLst/>
          </a:prstGeom>
        </p:spPr>
        <p:txBody>
          <a:bodyPr wrap="square">
            <a:spAutoFit/>
          </a:bodyPr>
          <a:lstStyle/>
          <a:p>
            <a:endParaRPr lang="en-US" sz="2400" dirty="0"/>
          </a:p>
          <a:p>
            <a:r>
              <a:rPr lang="en-US" sz="2400" dirty="0"/>
              <a:t>Since economic activity is, for the most part, the fruit of the collaboration of many, it is unjust and inhuman to organize and direct it in such a way that some of the workers are exploited. But it frequently happens, even today, that workers are almost enslaved by the work they do. So-called laws of economics are no excuse for this.  </a:t>
            </a:r>
          </a:p>
        </p:txBody>
      </p:sp>
    </p:spTree>
    <p:extLst>
      <p:ext uri="{BB962C8B-B14F-4D97-AF65-F5344CB8AC3E}">
        <p14:creationId xmlns:p14="http://schemas.microsoft.com/office/powerpoint/2010/main" val="324580754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US" sz="2400" b="1" dirty="0"/>
              <a:t> </a:t>
            </a:r>
            <a:endParaRPr lang="en-US" sz="2400" dirty="0"/>
          </a:p>
          <a:p>
            <a:endParaRPr lang="en-US" dirty="0"/>
          </a:p>
        </p:txBody>
      </p:sp>
      <p:sp>
        <p:nvSpPr>
          <p:cNvPr id="2" name="Rectangle 1"/>
          <p:cNvSpPr/>
          <p:nvPr/>
        </p:nvSpPr>
        <p:spPr>
          <a:xfrm>
            <a:off x="677334" y="798490"/>
            <a:ext cx="8093180" cy="2677656"/>
          </a:xfrm>
          <a:prstGeom prst="rect">
            <a:avLst/>
          </a:prstGeom>
        </p:spPr>
        <p:txBody>
          <a:bodyPr wrap="square">
            <a:spAutoFit/>
          </a:bodyPr>
          <a:lstStyle/>
          <a:p>
            <a:r>
              <a:rPr lang="en-US" sz="2400" dirty="0"/>
              <a:t>The entire process of productive work, then, must be accommodated to the needs of the human person and the nature of his or her life, with special attention to domestic life, that of mother's of families in particular, always taking sex and age into account. Workers should have the opportunity to develop their talents and their personalities in the very exercise of their work.  </a:t>
            </a:r>
          </a:p>
        </p:txBody>
      </p:sp>
    </p:spTree>
    <p:extLst>
      <p:ext uri="{BB962C8B-B14F-4D97-AF65-F5344CB8AC3E}">
        <p14:creationId xmlns:p14="http://schemas.microsoft.com/office/powerpoint/2010/main" val="337337936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US" sz="2400" b="1" dirty="0"/>
              <a:t> </a:t>
            </a:r>
            <a:endParaRPr lang="en-US" sz="2400" dirty="0"/>
          </a:p>
          <a:p>
            <a:endParaRPr lang="en-US" dirty="0"/>
          </a:p>
        </p:txBody>
      </p:sp>
      <p:sp>
        <p:nvSpPr>
          <p:cNvPr id="2" name="Rectangle 1"/>
          <p:cNvSpPr/>
          <p:nvPr/>
        </p:nvSpPr>
        <p:spPr>
          <a:xfrm>
            <a:off x="677334" y="798490"/>
            <a:ext cx="8093180" cy="4893647"/>
          </a:xfrm>
          <a:prstGeom prst="rect">
            <a:avLst/>
          </a:prstGeom>
        </p:spPr>
        <p:txBody>
          <a:bodyPr wrap="square">
            <a:spAutoFit/>
          </a:bodyPr>
          <a:lstStyle/>
          <a:p>
            <a:r>
              <a:rPr lang="en-US" sz="2400" dirty="0"/>
              <a:t> </a:t>
            </a:r>
          </a:p>
          <a:p>
            <a:endParaRPr lang="en-US" sz="2400" dirty="0"/>
          </a:p>
          <a:p>
            <a:endParaRPr lang="en-US" sz="2400" dirty="0"/>
          </a:p>
          <a:p>
            <a:endParaRPr lang="en-US" sz="2400" dirty="0"/>
          </a:p>
          <a:p>
            <a:endParaRPr lang="en-US" sz="2400" dirty="0"/>
          </a:p>
          <a:p>
            <a:endParaRPr lang="en-US" sz="2400" dirty="0"/>
          </a:p>
          <a:p>
            <a:r>
              <a:rPr lang="en-US" sz="2400" dirty="0"/>
              <a:t>While devoting their time and energy to the performance of their work with a due sense of responsibility, they should nevertheless be allowed sufficient rest and leisure to cultivate their family, cultural, social and religious life. And they should be given the opportunity to develop those energies and talents, which perhaps are little utilized in their professional work. </a:t>
            </a:r>
          </a:p>
        </p:txBody>
      </p:sp>
    </p:spTree>
    <p:extLst>
      <p:ext uri="{BB962C8B-B14F-4D97-AF65-F5344CB8AC3E}">
        <p14:creationId xmlns:p14="http://schemas.microsoft.com/office/powerpoint/2010/main" val="220085411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75</TotalTime>
  <Words>2138</Words>
  <Application>Microsoft Office PowerPoint</Application>
  <PresentationFormat>Widescreen</PresentationFormat>
  <Paragraphs>108</Paragraphs>
  <Slides>34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Arial</vt:lpstr>
      <vt:lpstr>Century Gothic</vt:lpstr>
      <vt:lpstr>Times New Roman</vt:lpstr>
      <vt:lpstr>Wingdings 3</vt:lpstr>
      <vt:lpstr>Wisp</vt:lpstr>
      <vt:lpstr>Human Nature  </vt:lpstr>
      <vt:lpstr>Wikipedia, the free encyclopedia defines  Human nature as “the distinguishing characteristics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Other essentials of the Human Person </vt:lpstr>
      <vt:lpstr> Social and Economic Life  </vt:lpstr>
      <vt:lpstr>              Some Characteristics of Economic Life Today  In the sphere of economics and social life, too, the dignity and vocation of the human person as well as the welfare of society as a whole have to be respected and fostered; for people are the source, the focus and the aim of all economic and social life.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 Nature</dc:title>
  <dc:creator>Jekwuben Pius</dc:creator>
  <cp:lastModifiedBy>Benson C.O.C Okpara</cp:lastModifiedBy>
  <cp:revision>14</cp:revision>
  <dcterms:created xsi:type="dcterms:W3CDTF">2014-09-10T14:01:36Z</dcterms:created>
  <dcterms:modified xsi:type="dcterms:W3CDTF">2017-11-02T00:17:06Z</dcterms:modified>
</cp:coreProperties>
</file>