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7" r:id="rId3"/>
    <p:sldId id="258" r:id="rId4"/>
    <p:sldId id="259" r:id="rId5"/>
    <p:sldId id="266" r:id="rId6"/>
    <p:sldId id="261"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9324" autoAdjust="0"/>
  </p:normalViewPr>
  <p:slideViewPr>
    <p:cSldViewPr snapToGrid="0">
      <p:cViewPr>
        <p:scale>
          <a:sx n="76" d="100"/>
          <a:sy n="76" d="100"/>
        </p:scale>
        <p:origin x="-504" y="348"/>
      </p:cViewPr>
      <p:guideLst>
        <p:guide orient="horz" pos="2160"/>
        <p:guide pos="3840"/>
      </p:guideLst>
    </p:cSldViewPr>
  </p:slideViewPr>
  <p:notesTextViewPr>
    <p:cViewPr>
      <p:scale>
        <a:sx n="150" d="100"/>
        <a:sy n="150" d="100"/>
      </p:scale>
      <p:origin x="0" y="111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150E-99B5-41F8-91E2-DEF5A5C77AC0}" type="datetimeFigureOut">
              <a:rPr lang="en-GB" smtClean="0"/>
              <a:t>04/05/2021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64EC7-5664-4BD2-B9D0-C3D54E0BF691}" type="slidenum">
              <a:rPr lang="en-GB" smtClean="0"/>
              <a:t>‹#›</a:t>
            </a:fld>
            <a:endParaRPr lang="en-GB"/>
          </a:p>
        </p:txBody>
      </p:sp>
    </p:spTree>
    <p:extLst>
      <p:ext uri="{BB962C8B-B14F-4D97-AF65-F5344CB8AC3E}">
        <p14:creationId xmlns:p14="http://schemas.microsoft.com/office/powerpoint/2010/main" val="346919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On March 26th 2021, Yemen marked the sixth anniversary of conflict in the country, which has resulted in the largest humanitarian crisis in the world, with 66% of its population in dire need of aid. The Internally displaced person (IDPs)is over 4 million people. By the end of 2021, it estimated that 67200 could be displaced in Yemen if the level of conflict level continues at the same rate. They are considered one of the longest humanitarian crisis in the world has raged for six years. The conflict has had a devastating effect on the Yemeni people, Economy and crippled most public institutions such as schools and hospitals. It is estimated that more than17500 Yemeni citizens have been killed since 2015, but the figure is an estimate, and the actual number is considered to be higher than reported. The largest percentage of the victims are women and young children, according to the Yemen data project. Airstrikes in the populated area have been the highest cause of fatalities in Yemen. As the world still feeling the impact of Covid -19 on various super economies, the situation in Yemen is dire. If the conflict continues in Yemen, the Yemenis face a humanitarian crisis of extreme proportion, and the future seems bleak for the country.</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8964EC7-5664-4BD2-B9D0-C3D54E0BF691}" type="slidenum">
              <a:rPr lang="en-GB" smtClean="0"/>
              <a:t>1</a:t>
            </a:fld>
            <a:endParaRPr lang="en-GB"/>
          </a:p>
        </p:txBody>
      </p:sp>
    </p:spTree>
    <p:extLst>
      <p:ext uri="{BB962C8B-B14F-4D97-AF65-F5344CB8AC3E}">
        <p14:creationId xmlns:p14="http://schemas.microsoft.com/office/powerpoint/2010/main" val="329564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humanitarian situation continues to deteriorate with casualties caused by </a:t>
            </a:r>
          </a:p>
          <a:p>
            <a:r>
              <a:rPr lang="en-US" sz="1200" kern="1200" dirty="0" smtClean="0">
                <a:solidFill>
                  <a:schemeClr val="tx1"/>
                </a:solidFill>
                <a:effectLst/>
                <a:latin typeface="+mn-lt"/>
                <a:ea typeface="+mn-ea"/>
                <a:cs typeface="+mn-cs"/>
              </a:rPr>
              <a:t>I) Calamities-Natural calamities have led to the deterioration of the humanitarian situation in Yemen. Earth quack and floods are the two major calamities affecting the country.</a:t>
            </a:r>
          </a:p>
          <a:p>
            <a:r>
              <a:rPr lang="en-US" sz="1200" kern="1200" dirty="0" smtClean="0">
                <a:solidFill>
                  <a:schemeClr val="tx1"/>
                </a:solidFill>
                <a:effectLst/>
                <a:latin typeface="+mn-lt"/>
                <a:ea typeface="+mn-ea"/>
                <a:cs typeface="+mn-cs"/>
              </a:rPr>
              <a:t>II) natural disasters, Heavy rains, strong winds, and flooding have also led to the worsening of the situation. Flooding in Lahj and Aden, the southern governorates, has led to massive property loss and destruction of shelters, food stocks, and health clinics, affecting thousands of internally displaced persons (IDPs) directly.</a:t>
            </a:r>
          </a:p>
          <a:p>
            <a:r>
              <a:rPr lang="en-US" sz="1200" kern="1200" dirty="0" smtClean="0">
                <a:solidFill>
                  <a:schemeClr val="tx1"/>
                </a:solidFill>
                <a:effectLst/>
                <a:latin typeface="+mn-lt"/>
                <a:ea typeface="+mn-ea"/>
                <a:cs typeface="+mn-cs"/>
              </a:rPr>
              <a:t>III)Climate change-Global warming has resulted in deterioration of the water supply and resulted in rural-urban migration, causing pressure on the town's limited resources. This has heightened the political and social tension, which eventually led to open conflict in the country.</a:t>
            </a:r>
          </a:p>
          <a:p>
            <a:r>
              <a:rPr lang="en-US" sz="1200" kern="1200" dirty="0" smtClean="0">
                <a:solidFill>
                  <a:schemeClr val="tx1"/>
                </a:solidFill>
                <a:effectLst/>
                <a:latin typeface="+mn-lt"/>
                <a:ea typeface="+mn-ea"/>
                <a:cs typeface="+mn-cs"/>
              </a:rPr>
              <a:t>IV)Pandemic human activities, etc.-Covid -19 has affected all countries in the world. Still, it has severely hit Yemen due to its poor health infrastructure that has almost become nonexistent due to the country's turmoil. Scarce resources available are heightening the tension in the country even after European Union intervention (E.U.) INTERVENTION</a:t>
            </a:r>
          </a:p>
          <a:p>
            <a:r>
              <a:rPr lang="en-US" sz="1200" kern="1200" dirty="0" smtClean="0">
                <a:solidFill>
                  <a:schemeClr val="tx1"/>
                </a:solidFill>
                <a:effectLst/>
                <a:latin typeface="+mn-lt"/>
                <a:ea typeface="+mn-ea"/>
                <a:cs typeface="+mn-cs"/>
              </a:rPr>
              <a:t>Other countries that are experiencing unrest include:</a:t>
            </a:r>
          </a:p>
          <a:p>
            <a:r>
              <a:rPr lang="en-US" sz="1200" kern="1200" dirty="0" smtClean="0">
                <a:solidFill>
                  <a:schemeClr val="tx1"/>
                </a:solidFill>
                <a:effectLst/>
                <a:latin typeface="+mn-lt"/>
                <a:ea typeface="+mn-ea"/>
                <a:cs typeface="+mn-cs"/>
              </a:rPr>
              <a:t>-Syria</a:t>
            </a:r>
          </a:p>
          <a:p>
            <a:r>
              <a:rPr lang="en-US" sz="1200" kern="1200" dirty="0" smtClean="0">
                <a:solidFill>
                  <a:schemeClr val="tx1"/>
                </a:solidFill>
                <a:effectLst/>
                <a:latin typeface="+mn-lt"/>
                <a:ea typeface="+mn-ea"/>
                <a:cs typeface="+mn-cs"/>
              </a:rPr>
              <a:t>-Iraq</a:t>
            </a:r>
          </a:p>
          <a:p>
            <a:r>
              <a:rPr lang="en-US" sz="1200" kern="1200" dirty="0" smtClean="0">
                <a:solidFill>
                  <a:schemeClr val="tx1"/>
                </a:solidFill>
                <a:effectLst/>
                <a:latin typeface="+mn-lt"/>
                <a:ea typeface="+mn-ea"/>
                <a:cs typeface="+mn-cs"/>
              </a:rPr>
              <a:t>-Iran</a:t>
            </a:r>
          </a:p>
          <a:p>
            <a:endParaRPr lang="en-GB" dirty="0"/>
          </a:p>
        </p:txBody>
      </p:sp>
      <p:sp>
        <p:nvSpPr>
          <p:cNvPr id="4" name="Slide Number Placeholder 3"/>
          <p:cNvSpPr>
            <a:spLocks noGrp="1"/>
          </p:cNvSpPr>
          <p:nvPr>
            <p:ph type="sldNum" sz="quarter" idx="10"/>
          </p:nvPr>
        </p:nvSpPr>
        <p:spPr/>
        <p:txBody>
          <a:bodyPr/>
          <a:lstStyle/>
          <a:p>
            <a:fld id="{88964EC7-5664-4BD2-B9D0-C3D54E0BF691}" type="slidenum">
              <a:rPr lang="en-GB" smtClean="0"/>
              <a:t>2</a:t>
            </a:fld>
            <a:endParaRPr lang="en-GB"/>
          </a:p>
        </p:txBody>
      </p:sp>
    </p:spTree>
    <p:extLst>
      <p:ext uri="{BB962C8B-B14F-4D97-AF65-F5344CB8AC3E}">
        <p14:creationId xmlns:p14="http://schemas.microsoft.com/office/powerpoint/2010/main" val="269509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INTERVENTION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collapse of Yamenian public institutions such health care sanitation, and schools have been destroyed  and some rendered non-existence due to the conflict. Before the conflict the country was among the poorest in the Arab region suffering from food insecurity and uncertainty in political transition. Half of the Yamenian population leave in extreme poverty. The United Nations and other partners are funding specialised programmes aiding the citizens in these tough times.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UN has laid down various strategies to elevate the Yamenian citizen who have been directly affected by the conflict. The UN has laid down 17-strategies to help the humanitarian crisis. The top 10 strategies include: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No poverty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Zero hunger</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Good health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Quality Education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Gender Equality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Clean water and sanitation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Clean energy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Descent  work and economic growth</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Industry  Innovation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Climate Action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Recovery measures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Financial Challenge experienced by Yemen is being tackled by the following:</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Oil and gas production sector to be supported as production restarts.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Stabilization of the Yemeni Rial and priotization of the currency by the Yamenian central bank.</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Social challenges recovery measures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Rebuilding of schools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Establishment of empowerment programmes to prepare college graduates to enter the local job market.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Establishment of graduate programmes to improve the capacity of the state officials.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Infrastructure recovery measures: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Rebuilding of Yemen’s electricity grid emphasise on Renewable energy source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Rehabilitation of ports and airports</a:t>
            </a:r>
            <a:endParaRPr lang="en-US"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88964EC7-5664-4BD2-B9D0-C3D54E0BF691}" type="slidenum">
              <a:rPr lang="en-GB" smtClean="0"/>
              <a:t>3</a:t>
            </a:fld>
            <a:endParaRPr lang="en-GB"/>
          </a:p>
        </p:txBody>
      </p:sp>
    </p:spTree>
    <p:extLst>
      <p:ext uri="{BB962C8B-B14F-4D97-AF65-F5344CB8AC3E}">
        <p14:creationId xmlns:p14="http://schemas.microsoft.com/office/powerpoint/2010/main" val="351100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collapse of Yamenian public institutions such as health care sanitation and schools have been destroyed, and some rendered nonexistence due to the conflict. Before the conflict, the country was among the poorest in the Arab region suffering from food insecurity and uncertainty in the political transition—half of the Armenian population lives in extreme poverty. The United Nations and other partners are funding specialized programs aiding the citizens in these tough times.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 has laid down various strategies to elevate the citizen who has been directly affected by the conflict. The U.N. has laid down 17-strategies to help the humanitarian crisis. The top 10 strategies include:</a:t>
            </a:r>
          </a:p>
          <a:p>
            <a:r>
              <a:rPr lang="en-US" sz="1200" kern="1200" dirty="0" smtClean="0">
                <a:solidFill>
                  <a:schemeClr val="tx1"/>
                </a:solidFill>
                <a:effectLst/>
                <a:latin typeface="+mn-lt"/>
                <a:ea typeface="+mn-ea"/>
                <a:cs typeface="+mn-cs"/>
              </a:rPr>
              <a:t>No poverty               </a:t>
            </a:r>
          </a:p>
          <a:p>
            <a:r>
              <a:rPr lang="en-US" sz="1200" kern="1200" dirty="0" smtClean="0">
                <a:solidFill>
                  <a:schemeClr val="tx1"/>
                </a:solidFill>
                <a:effectLst/>
                <a:latin typeface="+mn-lt"/>
                <a:ea typeface="+mn-ea"/>
                <a:cs typeface="+mn-cs"/>
              </a:rPr>
              <a:t>Zero hunger</a:t>
            </a:r>
          </a:p>
          <a:p>
            <a:r>
              <a:rPr lang="en-US" sz="1200" kern="1200" dirty="0" smtClean="0">
                <a:solidFill>
                  <a:schemeClr val="tx1"/>
                </a:solidFill>
                <a:effectLst/>
                <a:latin typeface="+mn-lt"/>
                <a:ea typeface="+mn-ea"/>
                <a:cs typeface="+mn-cs"/>
              </a:rPr>
              <a:t>Good health </a:t>
            </a:r>
          </a:p>
          <a:p>
            <a:r>
              <a:rPr lang="en-US" sz="1200" kern="1200" dirty="0" smtClean="0">
                <a:solidFill>
                  <a:schemeClr val="tx1"/>
                </a:solidFill>
                <a:effectLst/>
                <a:latin typeface="+mn-lt"/>
                <a:ea typeface="+mn-ea"/>
                <a:cs typeface="+mn-cs"/>
              </a:rPr>
              <a:t>Quality Education</a:t>
            </a:r>
          </a:p>
          <a:p>
            <a:r>
              <a:rPr lang="en-US" sz="1200" kern="1200" dirty="0" smtClean="0">
                <a:solidFill>
                  <a:schemeClr val="tx1"/>
                </a:solidFill>
                <a:effectLst/>
                <a:latin typeface="+mn-lt"/>
                <a:ea typeface="+mn-ea"/>
                <a:cs typeface="+mn-cs"/>
              </a:rPr>
              <a:t>Gender Equality</a:t>
            </a:r>
          </a:p>
          <a:p>
            <a:r>
              <a:rPr lang="en-US" sz="1200" kern="1200" dirty="0" smtClean="0">
                <a:solidFill>
                  <a:schemeClr val="tx1"/>
                </a:solidFill>
                <a:effectLst/>
                <a:latin typeface="+mn-lt"/>
                <a:ea typeface="+mn-ea"/>
                <a:cs typeface="+mn-cs"/>
              </a:rPr>
              <a:t>Clean water and sanitation</a:t>
            </a:r>
          </a:p>
          <a:p>
            <a:r>
              <a:rPr lang="en-US" sz="1200" kern="1200" dirty="0" smtClean="0">
                <a:solidFill>
                  <a:schemeClr val="tx1"/>
                </a:solidFill>
                <a:effectLst/>
                <a:latin typeface="+mn-lt"/>
                <a:ea typeface="+mn-ea"/>
                <a:cs typeface="+mn-cs"/>
              </a:rPr>
              <a:t>Clean energy</a:t>
            </a:r>
          </a:p>
          <a:p>
            <a:r>
              <a:rPr lang="en-US" sz="1200" kern="1200" dirty="0" smtClean="0">
                <a:solidFill>
                  <a:schemeClr val="tx1"/>
                </a:solidFill>
                <a:effectLst/>
                <a:latin typeface="+mn-lt"/>
                <a:ea typeface="+mn-ea"/>
                <a:cs typeface="+mn-cs"/>
              </a:rPr>
              <a:t>Decent  work and economic growth</a:t>
            </a:r>
          </a:p>
          <a:p>
            <a:r>
              <a:rPr lang="en-US" sz="1200" kern="1200" dirty="0" smtClean="0">
                <a:solidFill>
                  <a:schemeClr val="tx1"/>
                </a:solidFill>
                <a:effectLst/>
                <a:latin typeface="+mn-lt"/>
                <a:ea typeface="+mn-ea"/>
                <a:cs typeface="+mn-cs"/>
              </a:rPr>
              <a:t>Industry  Innovation</a:t>
            </a:r>
          </a:p>
          <a:p>
            <a:r>
              <a:rPr lang="en-US" sz="1200" kern="1200" dirty="0" smtClean="0">
                <a:solidFill>
                  <a:schemeClr val="tx1"/>
                </a:solidFill>
                <a:effectLst/>
                <a:latin typeface="+mn-lt"/>
                <a:ea typeface="+mn-ea"/>
                <a:cs typeface="+mn-cs"/>
              </a:rPr>
              <a:t>Climate Action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Recovery measures</a:t>
            </a:r>
          </a:p>
          <a:p>
            <a:r>
              <a:rPr lang="en-US" sz="1200" kern="1200" dirty="0" smtClean="0">
                <a:solidFill>
                  <a:schemeClr val="tx1"/>
                </a:solidFill>
                <a:effectLst/>
                <a:latin typeface="+mn-lt"/>
                <a:ea typeface="+mn-ea"/>
                <a:cs typeface="+mn-cs"/>
              </a:rPr>
              <a:t>The financial Challenge experienced by Yemen is being tackled by the following:</a:t>
            </a:r>
          </a:p>
          <a:p>
            <a:r>
              <a:rPr lang="en-US" sz="1200" kern="1200" dirty="0" smtClean="0">
                <a:solidFill>
                  <a:schemeClr val="tx1"/>
                </a:solidFill>
                <a:effectLst/>
                <a:latin typeface="+mn-lt"/>
                <a:ea typeface="+mn-ea"/>
                <a:cs typeface="+mn-cs"/>
              </a:rPr>
              <a:t>Oil and gas production sector to be supported as production restarts.</a:t>
            </a:r>
          </a:p>
          <a:p>
            <a:r>
              <a:rPr lang="en-US" sz="1200" kern="1200" dirty="0" smtClean="0">
                <a:solidFill>
                  <a:schemeClr val="tx1"/>
                </a:solidFill>
                <a:effectLst/>
                <a:latin typeface="+mn-lt"/>
                <a:ea typeface="+mn-ea"/>
                <a:cs typeface="+mn-cs"/>
              </a:rPr>
              <a:t>Stabilization of the Yemeni Rial and prioritization of the currency by the Armenian central bank.</a:t>
            </a:r>
          </a:p>
          <a:p>
            <a:r>
              <a:rPr lang="en-US" sz="1200" kern="1200" dirty="0" smtClean="0">
                <a:solidFill>
                  <a:schemeClr val="tx1"/>
                </a:solidFill>
                <a:effectLst/>
                <a:latin typeface="+mn-lt"/>
                <a:ea typeface="+mn-ea"/>
                <a:cs typeface="+mn-cs"/>
              </a:rPr>
              <a:t>Social challenges recovery measures</a:t>
            </a:r>
          </a:p>
          <a:p>
            <a:r>
              <a:rPr lang="en-US" sz="1200" kern="1200" dirty="0" smtClean="0">
                <a:solidFill>
                  <a:schemeClr val="tx1"/>
                </a:solidFill>
                <a:effectLst/>
                <a:latin typeface="+mn-lt"/>
                <a:ea typeface="+mn-ea"/>
                <a:cs typeface="+mn-cs"/>
              </a:rPr>
              <a:t>Rebuilding of schools</a:t>
            </a:r>
          </a:p>
          <a:p>
            <a:r>
              <a:rPr lang="en-US" sz="1200" kern="1200" dirty="0" smtClean="0">
                <a:solidFill>
                  <a:schemeClr val="tx1"/>
                </a:solidFill>
                <a:effectLst/>
                <a:latin typeface="+mn-lt"/>
                <a:ea typeface="+mn-ea"/>
                <a:cs typeface="+mn-cs"/>
              </a:rPr>
              <a:t>Establishment of empowerment programs to prepare college graduates to enter the local job market.</a:t>
            </a:r>
          </a:p>
          <a:p>
            <a:r>
              <a:rPr lang="en-US" sz="1200" kern="1200" dirty="0" smtClean="0">
                <a:solidFill>
                  <a:schemeClr val="tx1"/>
                </a:solidFill>
                <a:effectLst/>
                <a:latin typeface="+mn-lt"/>
                <a:ea typeface="+mn-ea"/>
                <a:cs typeface="+mn-cs"/>
              </a:rPr>
              <a:t>Establishment of graduate programs to improve the capacity of the state officials.</a:t>
            </a:r>
          </a:p>
          <a:p>
            <a:r>
              <a:rPr lang="en-US" sz="1200" kern="1200" dirty="0" smtClean="0">
                <a:solidFill>
                  <a:schemeClr val="tx1"/>
                </a:solidFill>
                <a:effectLst/>
                <a:latin typeface="+mn-lt"/>
                <a:ea typeface="+mn-ea"/>
                <a:cs typeface="+mn-cs"/>
              </a:rPr>
              <a:t>Infrastructure recovery measures:</a:t>
            </a:r>
          </a:p>
          <a:p>
            <a:r>
              <a:rPr lang="en-US" sz="1200" kern="1200" dirty="0" smtClean="0">
                <a:solidFill>
                  <a:schemeClr val="tx1"/>
                </a:solidFill>
                <a:effectLst/>
                <a:latin typeface="+mn-lt"/>
                <a:ea typeface="+mn-ea"/>
                <a:cs typeface="+mn-cs"/>
              </a:rPr>
              <a:t>The rebuilding of Yemen's electricity grid emphasizes Renewable energy sources.</a:t>
            </a:r>
          </a:p>
          <a:p>
            <a:r>
              <a:rPr lang="en-US" sz="1200" kern="1200" dirty="0" smtClean="0">
                <a:solidFill>
                  <a:schemeClr val="tx1"/>
                </a:solidFill>
                <a:effectLst/>
                <a:latin typeface="+mn-lt"/>
                <a:ea typeface="+mn-ea"/>
                <a:cs typeface="+mn-cs"/>
              </a:rPr>
              <a:t>Rehabilitation of ports and airports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Based on a recent report, i.e., the IOM situation report, the humanitarian situation in Yemen is deteriorating.</a:t>
            </a:r>
          </a:p>
          <a:p>
            <a:r>
              <a:rPr lang="en-US" sz="1200" kern="1200" dirty="0" smtClean="0">
                <a:solidFill>
                  <a:schemeClr val="tx1"/>
                </a:solidFill>
                <a:effectLst/>
                <a:latin typeface="+mn-lt"/>
                <a:ea typeface="+mn-ea"/>
                <a:cs typeface="+mn-cs"/>
              </a:rPr>
              <a:t>According to the 2021 Yemen Humanitarian Needs Overview,20.7 million people require protection assistance, while more than 16.2 million faces the threat of famine.</a:t>
            </a:r>
          </a:p>
          <a:p>
            <a:r>
              <a:rPr lang="en-US" sz="1200" kern="1200" dirty="0" smtClean="0">
                <a:solidFill>
                  <a:schemeClr val="tx1"/>
                </a:solidFill>
                <a:effectLst/>
                <a:latin typeface="+mn-lt"/>
                <a:ea typeface="+mn-ea"/>
                <a:cs typeface="+mn-cs"/>
              </a:rPr>
              <a:t>The crisis has led to increased demand for humanitarian assistance as many organizations fear being in the country, thus causing prolonged drought.</a:t>
            </a:r>
          </a:p>
          <a:p>
            <a:endParaRPr lang="en-GB" dirty="0"/>
          </a:p>
        </p:txBody>
      </p:sp>
      <p:sp>
        <p:nvSpPr>
          <p:cNvPr id="4" name="Slide Number Placeholder 3"/>
          <p:cNvSpPr>
            <a:spLocks noGrp="1"/>
          </p:cNvSpPr>
          <p:nvPr>
            <p:ph type="sldNum" sz="quarter" idx="10"/>
          </p:nvPr>
        </p:nvSpPr>
        <p:spPr/>
        <p:txBody>
          <a:bodyPr/>
          <a:lstStyle/>
          <a:p>
            <a:fld id="{88964EC7-5664-4BD2-B9D0-C3D54E0BF691}" type="slidenum">
              <a:rPr lang="en-GB" smtClean="0"/>
              <a:t>4</a:t>
            </a:fld>
            <a:endParaRPr lang="en-GB"/>
          </a:p>
        </p:txBody>
      </p:sp>
    </p:spTree>
    <p:extLst>
      <p:ext uri="{BB962C8B-B14F-4D97-AF65-F5344CB8AC3E}">
        <p14:creationId xmlns:p14="http://schemas.microsoft.com/office/powerpoint/2010/main" val="231803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Scarcity of water-The country is located in a semi-arid region of the Middle East region where water availability is severely limited. The country faces a water crisis due to a high population growth rate and poor agricultural practices that pollute the available water towers making the water unfit for human consumption. The growth rate in town has almost doubled, increasing scarcity of water. The cultivation of </a:t>
            </a:r>
            <a:r>
              <a:rPr lang="en-US" baseline="0" dirty="0" err="1" smtClean="0"/>
              <a:t>Khat</a:t>
            </a:r>
            <a:r>
              <a:rPr lang="en-US" baseline="0" dirty="0" smtClean="0"/>
              <a:t> has also resulted in a shortage of water. </a:t>
            </a:r>
            <a:r>
              <a:rPr lang="en-US" baseline="0" dirty="0" err="1" smtClean="0"/>
              <a:t>Khat</a:t>
            </a:r>
            <a:r>
              <a:rPr lang="en-US" baseline="0" dirty="0" smtClean="0"/>
              <a:t> is a popular drug in Yemen, with an 80% usage by the country population. Due to its high demand in the country, farmers grow it even after the government directive to prevent the plant's growth since it's the only source of income. Lack of enforcement laws by the government has also contributed to the scarcity of water in the country. The government has no law prohibiting water wastage in the country. People are also drilling wells on natural water reservoirs. There are also the issues of leaking pipes which cause a 60% Water loss. If the government can introduce and implement the relevant laws on water usage, it can help in mitigating this </a:t>
            </a:r>
            <a:r>
              <a:rPr lang="en-US" baseline="0" dirty="0" err="1" smtClean="0"/>
              <a:t>shortage.The</a:t>
            </a:r>
            <a:r>
              <a:rPr lang="en-US" baseline="0" dirty="0" smtClean="0"/>
              <a:t> Yemeni government is mitigating the shortage by the implementation and formulation of laws and policies helping to minimize water wastage.-With the Aid of Germany Development Agency(GTZ), The government has introduced a national mascot (ROWYAN) to sensitize people on proper water usage</a:t>
            </a:r>
            <a:endParaRPr lang="en-GB" baseline="0" dirty="0" smtClean="0"/>
          </a:p>
        </p:txBody>
      </p:sp>
      <p:sp>
        <p:nvSpPr>
          <p:cNvPr id="4" name="Slide Number Placeholder 3"/>
          <p:cNvSpPr>
            <a:spLocks noGrp="1"/>
          </p:cNvSpPr>
          <p:nvPr>
            <p:ph type="sldNum" sz="quarter" idx="10"/>
          </p:nvPr>
        </p:nvSpPr>
        <p:spPr/>
        <p:txBody>
          <a:bodyPr/>
          <a:lstStyle/>
          <a:p>
            <a:fld id="{88964EC7-5664-4BD2-B9D0-C3D54E0BF691}" type="slidenum">
              <a:rPr lang="en-GB" smtClean="0"/>
              <a:t>5</a:t>
            </a:fld>
            <a:endParaRPr lang="en-GB"/>
          </a:p>
        </p:txBody>
      </p:sp>
    </p:spTree>
    <p:extLst>
      <p:ext uri="{BB962C8B-B14F-4D97-AF65-F5344CB8AC3E}">
        <p14:creationId xmlns:p14="http://schemas.microsoft.com/office/powerpoint/2010/main" val="81438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2.Deterioration of health condition Due to conflict and the surge of the population, the health condition and facilities of the country are overstretched. The situation has been worsened by the land restrictions on purchasing necessary vaccines and drugs. The destruction of health facilities and lack of salaries to the medical workforce has led to the health conditions in the country being crippled.3.Lost of </a:t>
            </a:r>
            <a:r>
              <a:rPr lang="en-US" baseline="0" dirty="0" err="1" smtClean="0"/>
              <a:t>livelihoodThe</a:t>
            </a:r>
            <a:r>
              <a:rPr lang="en-US" baseline="0" dirty="0" smtClean="0"/>
              <a:t> economy shrunk after the countries unrest. This resulted in many of the workforce being laid off, and the remaining group worked for longer hours with less or no pay at all from the government. This has led to a loss of income for most of the Yamenian families.4.Death in </a:t>
            </a:r>
            <a:r>
              <a:rPr lang="en-US" baseline="0" dirty="0" err="1" smtClean="0"/>
              <a:t>warThe</a:t>
            </a:r>
            <a:r>
              <a:rPr lang="en-US" baseline="0" dirty="0" smtClean="0"/>
              <a:t> war has resulted in massive loss of life either directly from airstrikes or the terrorist attacks on civilians. The war has resulted in negative growth in the economy, which has affected the citizens.5.FamineSince 2016 famine has ravaged Yemen and resulting in an estimated death toll of more than 85000 children. The united nation estimates that more than 13 million people face starvation, and this situation has been described as the worst famine globally in more than a century.</a:t>
            </a:r>
            <a:endParaRPr lang="en-GB" baseline="0" dirty="0" smtClean="0"/>
          </a:p>
        </p:txBody>
      </p:sp>
      <p:sp>
        <p:nvSpPr>
          <p:cNvPr id="4" name="Slide Number Placeholder 3"/>
          <p:cNvSpPr>
            <a:spLocks noGrp="1"/>
          </p:cNvSpPr>
          <p:nvPr>
            <p:ph type="sldNum" sz="quarter" idx="10"/>
          </p:nvPr>
        </p:nvSpPr>
        <p:spPr/>
        <p:txBody>
          <a:bodyPr/>
          <a:lstStyle/>
          <a:p>
            <a:fld id="{88964EC7-5664-4BD2-B9D0-C3D54E0BF691}" type="slidenum">
              <a:rPr lang="en-GB" smtClean="0"/>
              <a:t>6</a:t>
            </a:fld>
            <a:endParaRPr lang="en-GB"/>
          </a:p>
        </p:txBody>
      </p:sp>
    </p:spTree>
    <p:extLst>
      <p:ext uri="{BB962C8B-B14F-4D97-AF65-F5344CB8AC3E}">
        <p14:creationId xmlns:p14="http://schemas.microsoft.com/office/powerpoint/2010/main" val="406863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the conflict has led to stagnation of development projects either by humanitarian assistants or by the government of Yemen. The situation has crippled the economy leading to diseases prevalence in the country.</a:t>
            </a:r>
          </a:p>
          <a:p>
            <a:r>
              <a:rPr lang="en-US" sz="1200" kern="1200" dirty="0" smtClean="0">
                <a:solidFill>
                  <a:schemeClr val="tx1"/>
                </a:solidFill>
                <a:effectLst/>
                <a:latin typeface="+mn-lt"/>
                <a:ea typeface="+mn-ea"/>
                <a:cs typeface="+mn-cs"/>
              </a:rPr>
              <a:t>Lack of assistance has led to increased demand for humanitarian assistance.</a:t>
            </a:r>
          </a:p>
          <a:p>
            <a:r>
              <a:rPr lang="en-US" sz="1200" kern="1200" dirty="0" smtClean="0">
                <a:solidFill>
                  <a:schemeClr val="tx1"/>
                </a:solidFill>
                <a:effectLst/>
                <a:latin typeface="+mn-lt"/>
                <a:ea typeface="+mn-ea"/>
                <a:cs typeface="+mn-cs"/>
              </a:rPr>
              <a:t>The way to address the country's unrest is by acknowledging that there has been a problem.</a:t>
            </a:r>
          </a:p>
          <a:p>
            <a:r>
              <a:rPr lang="en-US" sz="1200" kern="1200" dirty="0" smtClean="0">
                <a:solidFill>
                  <a:schemeClr val="tx1"/>
                </a:solidFill>
                <a:effectLst/>
                <a:latin typeface="+mn-lt"/>
                <a:ea typeface="+mn-ea"/>
                <a:cs typeface="+mn-cs"/>
              </a:rPr>
              <a:t>The country should make an effort to strengthen humanitarian responses, boost humanitarian principles, and consider humanitarian assistance fundamentals.</a:t>
            </a:r>
          </a:p>
          <a:p>
            <a:endParaRPr lang="en-GB" dirty="0"/>
          </a:p>
        </p:txBody>
      </p:sp>
      <p:sp>
        <p:nvSpPr>
          <p:cNvPr id="4" name="Slide Number Placeholder 3"/>
          <p:cNvSpPr>
            <a:spLocks noGrp="1"/>
          </p:cNvSpPr>
          <p:nvPr>
            <p:ph type="sldNum" sz="quarter" idx="10"/>
          </p:nvPr>
        </p:nvSpPr>
        <p:spPr/>
        <p:txBody>
          <a:bodyPr/>
          <a:lstStyle/>
          <a:p>
            <a:fld id="{88964EC7-5664-4BD2-B9D0-C3D54E0BF691}" type="slidenum">
              <a:rPr lang="en-GB" smtClean="0"/>
              <a:t>7</a:t>
            </a:fld>
            <a:endParaRPr lang="en-GB"/>
          </a:p>
        </p:txBody>
      </p:sp>
    </p:spTree>
    <p:extLst>
      <p:ext uri="{BB962C8B-B14F-4D97-AF65-F5344CB8AC3E}">
        <p14:creationId xmlns:p14="http://schemas.microsoft.com/office/powerpoint/2010/main" val="276976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citations are as follows.</a:t>
            </a:r>
            <a:endParaRPr lang="en-GB" dirty="0"/>
          </a:p>
        </p:txBody>
      </p:sp>
      <p:sp>
        <p:nvSpPr>
          <p:cNvPr id="4" name="Slide Number Placeholder 3"/>
          <p:cNvSpPr>
            <a:spLocks noGrp="1"/>
          </p:cNvSpPr>
          <p:nvPr>
            <p:ph type="sldNum" sz="quarter" idx="10"/>
          </p:nvPr>
        </p:nvSpPr>
        <p:spPr/>
        <p:txBody>
          <a:bodyPr/>
          <a:lstStyle/>
          <a:p>
            <a:fld id="{88964EC7-5664-4BD2-B9D0-C3D54E0BF691}" type="slidenum">
              <a:rPr lang="en-GB" smtClean="0"/>
              <a:t>8</a:t>
            </a:fld>
            <a:endParaRPr lang="en-GB"/>
          </a:p>
        </p:txBody>
      </p:sp>
    </p:spTree>
    <p:extLst>
      <p:ext uri="{BB962C8B-B14F-4D97-AF65-F5344CB8AC3E}">
        <p14:creationId xmlns:p14="http://schemas.microsoft.com/office/powerpoint/2010/main" val="226307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C95438-7DF2-415E-8DA3-76EBD74C8E5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273113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95438-7DF2-415E-8DA3-76EBD74C8E5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715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95438-7DF2-415E-8DA3-76EBD74C8E5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100887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95438-7DF2-415E-8DA3-76EBD74C8E5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374959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C95438-7DF2-415E-8DA3-76EBD74C8E5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20956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95438-7DF2-415E-8DA3-76EBD74C8E5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172529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C95438-7DF2-415E-8DA3-76EBD74C8E59}"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25123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95438-7DF2-415E-8DA3-76EBD74C8E59}"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352319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95438-7DF2-415E-8DA3-76EBD74C8E59}"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57749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C95438-7DF2-415E-8DA3-76EBD74C8E5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334383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C95438-7DF2-415E-8DA3-76EBD74C8E5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5696F-BD95-424C-A5D4-C03D59C6DFAB}" type="slidenum">
              <a:rPr lang="en-US" smtClean="0"/>
              <a:t>‹#›</a:t>
            </a:fld>
            <a:endParaRPr lang="en-US"/>
          </a:p>
        </p:txBody>
      </p:sp>
    </p:spTree>
    <p:extLst>
      <p:ext uri="{BB962C8B-B14F-4D97-AF65-F5344CB8AC3E}">
        <p14:creationId xmlns:p14="http://schemas.microsoft.com/office/powerpoint/2010/main" val="292245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5438-7DF2-415E-8DA3-76EBD74C8E59}" type="datetimeFigureOut">
              <a:rPr lang="en-US" smtClean="0"/>
              <a:t>5/4/2021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5696F-BD95-424C-A5D4-C03D59C6DFAB}" type="slidenum">
              <a:rPr lang="en-US" smtClean="0"/>
              <a:t>‹#›</a:t>
            </a:fld>
            <a:endParaRPr lang="en-US"/>
          </a:p>
        </p:txBody>
      </p:sp>
    </p:spTree>
    <p:extLst>
      <p:ext uri="{BB962C8B-B14F-4D97-AF65-F5344CB8AC3E}">
        <p14:creationId xmlns:p14="http://schemas.microsoft.com/office/powerpoint/2010/main" val="129975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pexels-julia-volk-5273095" TargetMode="External"/><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hyperlink" Target="jeff-ackley-YwDo_HwORXs-unsplas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chitto-cancio-EtelvFxuw2c-unsplash" TargetMode="External"/><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evgeni-tcherkasski-nEH_eq_PtRA-unsplash" TargetMode="External"/><Relationship Id="rId5" Type="http://schemas.microsoft.com/office/2007/relationships/hdphoto" Target="../media/hdphoto5.wdp"/><Relationship Id="rId4" Type="http://schemas.openxmlformats.org/officeDocument/2006/relationships/image" Target="../media/image11.pn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mcpublichealth.biomedcentral.com/articles/10.1186/s12889-018-6227-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cademic.oup.com/ia/article-abstract/97/1/157/6041480" TargetMode="External"/><Relationship Id="rId5" Type="http://schemas.openxmlformats.org/officeDocument/2006/relationships/hyperlink" Target="https://jpmm.um.edu.my/article/view/21240" TargetMode="External"/><Relationship Id="rId4" Type="http://schemas.openxmlformats.org/officeDocument/2006/relationships/hyperlink" Target="https://www.cigionline.org/articles/yemen-water-and-confli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extLst>
              <a:ext uri="{BEBA8EAE-BF5A-486C-A8C5-ECC9F3942E4B}">
                <a14:imgProps xmlns:a14="http://schemas.microsoft.com/office/drawing/2010/main">
                  <a14:imgLayer r:embed="rId4">
                    <a14:imgEffect>
                      <a14:saturation sat="7000"/>
                    </a14:imgEffect>
                    <a14:imgEffect>
                      <a14:brightnessContrast bright="-3000" contrast="320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2743200" y="2256781"/>
            <a:ext cx="3813464" cy="1059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500" y="1278080"/>
            <a:ext cx="6567055" cy="2123658"/>
          </a:xfrm>
          <a:prstGeom prst="rect">
            <a:avLst/>
          </a:prstGeom>
          <a:noFill/>
          <a:ln>
            <a:noFill/>
          </a:ln>
        </p:spPr>
        <p:txBody>
          <a:bodyPr wrap="square" rtlCol="0">
            <a:spAutoFit/>
          </a:bodyPr>
          <a:lstStyle/>
          <a:p>
            <a:r>
              <a:rPr lang="en-US" sz="6600" dirty="0">
                <a:ln>
                  <a:solidFill>
                    <a:schemeClr val="tx1">
                      <a:lumMod val="65000"/>
                      <a:lumOff val="35000"/>
                    </a:schemeClr>
                  </a:solidFill>
                </a:ln>
                <a:solidFill>
                  <a:schemeClr val="bg1"/>
                </a:solidFill>
                <a:latin typeface="Segoe UI Semibold" panose="020B0702040204020203" pitchFamily="34" charset="0"/>
                <a:ea typeface="Tahoma" panose="020B0604030504040204" pitchFamily="34" charset="0"/>
                <a:cs typeface="Segoe UI Semibold" panose="020B0702040204020203" pitchFamily="34" charset="0"/>
              </a:rPr>
              <a:t>Humanitarian Crisis in Yemen</a:t>
            </a:r>
          </a:p>
        </p:txBody>
      </p:sp>
      <p:sp>
        <p:nvSpPr>
          <p:cNvPr id="6" name="TextBox 5"/>
          <p:cNvSpPr txBox="1"/>
          <p:nvPr/>
        </p:nvSpPr>
        <p:spPr>
          <a:xfrm>
            <a:off x="571500" y="4622471"/>
            <a:ext cx="5351318" cy="276999"/>
          </a:xfrm>
          <a:prstGeom prst="rect">
            <a:avLst/>
          </a:prstGeom>
          <a:noFill/>
        </p:spPr>
        <p:txBody>
          <a:bodyPr wrap="square" rtlCol="0">
            <a:spAutoFit/>
          </a:bodyPr>
          <a:lstStyle/>
          <a:p>
            <a:r>
              <a:rPr lang="en-US" sz="1200" dirty="0">
                <a:solidFill>
                  <a:schemeClr val="bg1"/>
                </a:solidFill>
                <a:latin typeface="Segoe UI Semibold" panose="020B0702040204020203" pitchFamily="34" charset="0"/>
                <a:ea typeface="Tahoma" panose="020B0604030504040204" pitchFamily="34" charset="0"/>
                <a:cs typeface="Segoe UI Semibold" panose="020B0702040204020203" pitchFamily="34" charset="0"/>
              </a:rPr>
              <a:t>HUMANITARIAN CRISIS IN YEMEN | May 5, 2021 | Name of the student</a:t>
            </a:r>
          </a:p>
        </p:txBody>
      </p:sp>
      <p:sp>
        <p:nvSpPr>
          <p:cNvPr id="7" name="TextBox 6"/>
          <p:cNvSpPr txBox="1"/>
          <p:nvPr/>
        </p:nvSpPr>
        <p:spPr>
          <a:xfrm>
            <a:off x="2743200" y="5040942"/>
            <a:ext cx="4239491" cy="830997"/>
          </a:xfrm>
          <a:prstGeom prst="rect">
            <a:avLst/>
          </a:prstGeom>
          <a:noFill/>
        </p:spPr>
        <p:txBody>
          <a:bodyPr wrap="square" rtlCol="0">
            <a:spAutoFit/>
          </a:bodyPr>
          <a:lstStyle/>
          <a:p>
            <a:r>
              <a:rPr lang="en-US" sz="1200" dirty="0">
                <a:solidFill>
                  <a:schemeClr val="bg1"/>
                </a:solidFill>
                <a:latin typeface="Segoe UI Semibold" panose="020B0702040204020203" pitchFamily="34" charset="0"/>
                <a:ea typeface="Tahoma" panose="020B0604030504040204" pitchFamily="34" charset="0"/>
                <a:cs typeface="Segoe UI Semibold" panose="020B0702040204020203" pitchFamily="34" charset="0"/>
              </a:rPr>
              <a:t>01 – Introduction to Humanitarian crisis in Yemen</a:t>
            </a:r>
          </a:p>
          <a:p>
            <a:r>
              <a:rPr lang="en-US" sz="1200" dirty="0">
                <a:solidFill>
                  <a:schemeClr val="bg1"/>
                </a:solidFill>
                <a:latin typeface="Segoe UI Semibold" panose="020B0702040204020203" pitchFamily="34" charset="0"/>
                <a:ea typeface="Tahoma" panose="020B0604030504040204" pitchFamily="34" charset="0"/>
                <a:cs typeface="Segoe UI Semibold" panose="020B0702040204020203" pitchFamily="34" charset="0"/>
              </a:rPr>
              <a:t>02 – Study on the prolonged humanitarian crisis in Yemen</a:t>
            </a:r>
          </a:p>
          <a:p>
            <a:r>
              <a:rPr lang="en-US" sz="1200" dirty="0">
                <a:solidFill>
                  <a:schemeClr val="bg1"/>
                </a:solidFill>
                <a:latin typeface="Segoe UI Semibold" panose="020B0702040204020203" pitchFamily="34" charset="0"/>
                <a:ea typeface="Tahoma" panose="020B0604030504040204" pitchFamily="34" charset="0"/>
                <a:cs typeface="Segoe UI Semibold" panose="020B0702040204020203" pitchFamily="34" charset="0"/>
              </a:rPr>
              <a:t>03 – Conclusion on Humanitarian crisis in Yemen</a:t>
            </a:r>
          </a:p>
          <a:p>
            <a:r>
              <a:rPr lang="en-US" sz="1200" dirty="0">
                <a:solidFill>
                  <a:schemeClr val="bg1"/>
                </a:solidFill>
                <a:latin typeface="Segoe UI Semibold" panose="020B0702040204020203" pitchFamily="34" charset="0"/>
                <a:ea typeface="Tahoma" panose="020B0604030504040204" pitchFamily="34" charset="0"/>
                <a:cs typeface="Segoe UI Semibold" panose="020B0702040204020203" pitchFamily="34" charset="0"/>
              </a:rPr>
              <a:t>04 – Citations</a:t>
            </a:r>
          </a:p>
        </p:txBody>
      </p:sp>
    </p:spTree>
    <p:extLst>
      <p:ext uri="{BB962C8B-B14F-4D97-AF65-F5344CB8AC3E}">
        <p14:creationId xmlns:p14="http://schemas.microsoft.com/office/powerpoint/2010/main" val="107777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23652" y="491052"/>
            <a:ext cx="5569526" cy="1077218"/>
          </a:xfrm>
          <a:prstGeom prst="rect">
            <a:avLst/>
          </a:prstGeom>
          <a:noFill/>
        </p:spPr>
        <p:txBody>
          <a:bodyPr wrap="square" rtlCol="0">
            <a:spAutoFit/>
          </a:bodyPr>
          <a:lstStyle/>
          <a:p>
            <a:r>
              <a:rPr lang="en-US" sz="3200" dirty="0">
                <a:solidFill>
                  <a:schemeClr val="accent2"/>
                </a:solidFill>
                <a:latin typeface="Segoe UI Semibold" panose="020B0702040204020203" pitchFamily="34" charset="0"/>
                <a:cs typeface="Segoe UI Semibold" panose="020B0702040204020203" pitchFamily="34" charset="0"/>
              </a:rPr>
              <a:t>01 - Introduction to Humanitarian crisis in Yemen</a:t>
            </a:r>
          </a:p>
        </p:txBody>
      </p:sp>
      <p:sp>
        <p:nvSpPr>
          <p:cNvPr id="11" name="TextBox 10"/>
          <p:cNvSpPr txBox="1"/>
          <p:nvPr/>
        </p:nvSpPr>
        <p:spPr>
          <a:xfrm>
            <a:off x="685800" y="1921874"/>
            <a:ext cx="2701637" cy="461665"/>
          </a:xfrm>
          <a:prstGeom prst="rect">
            <a:avLst/>
          </a:prstGeom>
          <a:noFill/>
          <a:ln>
            <a:noFill/>
          </a:ln>
        </p:spPr>
        <p:txBody>
          <a:bodyPr wrap="square" rtlCol="0">
            <a:spAutoFit/>
          </a:bodyPr>
          <a:lstStyle/>
          <a:p>
            <a:r>
              <a:rPr lang="en-US" sz="2400" dirty="0">
                <a:solidFill>
                  <a:schemeClr val="bg1"/>
                </a:solidFill>
                <a:latin typeface="Segoe UI Semibold" panose="020B0702040204020203" pitchFamily="34" charset="0"/>
                <a:cs typeface="Segoe UI Semibold" panose="020B0702040204020203" pitchFamily="34" charset="0"/>
              </a:rPr>
              <a:t>Sources of Unrest:</a:t>
            </a:r>
          </a:p>
        </p:txBody>
      </p:sp>
      <p:pic>
        <p:nvPicPr>
          <p:cNvPr id="13" name="Picture 12">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33458" y="4854222"/>
            <a:ext cx="2118078" cy="1412052"/>
          </a:xfrm>
          <a:prstGeom prst="rect">
            <a:avLst/>
          </a:prstGeom>
        </p:spPr>
      </p:pic>
      <p:sp>
        <p:nvSpPr>
          <p:cNvPr id="14" name="TextBox 13"/>
          <p:cNvSpPr txBox="1"/>
          <p:nvPr/>
        </p:nvSpPr>
        <p:spPr>
          <a:xfrm>
            <a:off x="685800" y="2343128"/>
            <a:ext cx="1490134" cy="36933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Calamities</a:t>
            </a:r>
          </a:p>
        </p:txBody>
      </p:sp>
      <p:pic>
        <p:nvPicPr>
          <p:cNvPr id="15" name="Picture 14">
            <a:hlinkClick r:id="rId3" action="ppaction://hlinkfile"/>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190551" y="4003355"/>
            <a:ext cx="1872939" cy="1402272"/>
          </a:xfrm>
          <a:prstGeom prst="rect">
            <a:avLst/>
          </a:prstGeom>
        </p:spPr>
      </p:pic>
      <p:sp>
        <p:nvSpPr>
          <p:cNvPr id="16" name="TextBox 15"/>
          <p:cNvSpPr txBox="1"/>
          <p:nvPr/>
        </p:nvSpPr>
        <p:spPr>
          <a:xfrm>
            <a:off x="685800" y="2635915"/>
            <a:ext cx="2441221" cy="369332"/>
          </a:xfrm>
          <a:prstGeom prst="rect">
            <a:avLst/>
          </a:prstGeom>
          <a:noFill/>
          <a:ln>
            <a:noFill/>
          </a:ln>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Natural Disasters</a:t>
            </a:r>
          </a:p>
        </p:txBody>
      </p:sp>
      <p:pic>
        <p:nvPicPr>
          <p:cNvPr id="17" name="Picture 16">
            <a:hlinkClick r:id="rId3" action="ppaction://hlinkfi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421" y="2742345"/>
            <a:ext cx="2169601" cy="1446047"/>
          </a:xfrm>
          <a:prstGeom prst="rect">
            <a:avLst/>
          </a:prstGeom>
        </p:spPr>
      </p:pic>
      <p:sp>
        <p:nvSpPr>
          <p:cNvPr id="18" name="TextBox 17"/>
          <p:cNvSpPr txBox="1"/>
          <p:nvPr/>
        </p:nvSpPr>
        <p:spPr>
          <a:xfrm>
            <a:off x="685800" y="2950303"/>
            <a:ext cx="2441221" cy="36933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Climate Change</a:t>
            </a:r>
          </a:p>
        </p:txBody>
      </p:sp>
      <p:pic>
        <p:nvPicPr>
          <p:cNvPr id="19" name="Picture 18">
            <a:hlinkClick r:id="rId3"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9666" y="1727476"/>
            <a:ext cx="2194525" cy="1462808"/>
          </a:xfrm>
          <a:prstGeom prst="rect">
            <a:avLst/>
          </a:prstGeom>
        </p:spPr>
      </p:pic>
      <p:sp>
        <p:nvSpPr>
          <p:cNvPr id="20" name="TextBox 19"/>
          <p:cNvSpPr txBox="1"/>
          <p:nvPr/>
        </p:nvSpPr>
        <p:spPr>
          <a:xfrm>
            <a:off x="685800" y="3264691"/>
            <a:ext cx="2441221" cy="36933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Pandemic</a:t>
            </a:r>
          </a:p>
        </p:txBody>
      </p:sp>
      <p:pic>
        <p:nvPicPr>
          <p:cNvPr id="21" name="Picture 20">
            <a:hlinkClick r:id="rId3" action="ppaction://hlinkfi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5385" y="534202"/>
            <a:ext cx="2358921" cy="1540340"/>
          </a:xfrm>
          <a:prstGeom prst="rect">
            <a:avLst/>
          </a:prstGeom>
        </p:spPr>
      </p:pic>
      <p:sp>
        <p:nvSpPr>
          <p:cNvPr id="22" name="TextBox 21"/>
          <p:cNvSpPr txBox="1"/>
          <p:nvPr/>
        </p:nvSpPr>
        <p:spPr>
          <a:xfrm>
            <a:off x="685800" y="3551046"/>
            <a:ext cx="2441221" cy="36933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Human Activities</a:t>
            </a:r>
          </a:p>
        </p:txBody>
      </p:sp>
      <p:sp>
        <p:nvSpPr>
          <p:cNvPr id="23" name="TextBox 22"/>
          <p:cNvSpPr txBox="1"/>
          <p:nvPr/>
        </p:nvSpPr>
        <p:spPr>
          <a:xfrm>
            <a:off x="4100514" y="4369271"/>
            <a:ext cx="3217111" cy="707886"/>
          </a:xfrm>
          <a:prstGeom prst="rect">
            <a:avLst/>
          </a:prstGeom>
          <a:noFill/>
          <a:ln>
            <a:noFill/>
          </a:ln>
        </p:spPr>
        <p:txBody>
          <a:bodyPr wrap="square" rtlCol="0">
            <a:spAutoFit/>
          </a:bodyPr>
          <a:lstStyle/>
          <a:p>
            <a:r>
              <a:rPr lang="en-US" sz="2000" dirty="0">
                <a:solidFill>
                  <a:schemeClr val="bg1"/>
                </a:solidFill>
                <a:latin typeface="Segoe UI Semibold" panose="020B0702040204020203" pitchFamily="34" charset="0"/>
                <a:cs typeface="Segoe UI Semibold" panose="020B0702040204020203" pitchFamily="34" charset="0"/>
              </a:rPr>
              <a:t>Some countries that have experienced unrest:</a:t>
            </a:r>
          </a:p>
        </p:txBody>
      </p:sp>
      <p:sp>
        <p:nvSpPr>
          <p:cNvPr id="24" name="TextBox 23"/>
          <p:cNvSpPr txBox="1"/>
          <p:nvPr/>
        </p:nvSpPr>
        <p:spPr>
          <a:xfrm>
            <a:off x="4308629" y="5114520"/>
            <a:ext cx="2441221" cy="369332"/>
          </a:xfrm>
          <a:prstGeom prst="rect">
            <a:avLst/>
          </a:prstGeom>
          <a:noFill/>
          <a:ln>
            <a:noFill/>
          </a:ln>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Syria</a:t>
            </a:r>
          </a:p>
        </p:txBody>
      </p:sp>
      <p:sp>
        <p:nvSpPr>
          <p:cNvPr id="25" name="TextBox 24"/>
          <p:cNvSpPr txBox="1"/>
          <p:nvPr/>
        </p:nvSpPr>
        <p:spPr>
          <a:xfrm>
            <a:off x="4335658" y="5535435"/>
            <a:ext cx="2441221" cy="369332"/>
          </a:xfrm>
          <a:prstGeom prst="rect">
            <a:avLst/>
          </a:prstGeom>
          <a:noFill/>
          <a:ln>
            <a:noFill/>
          </a:ln>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Iraq</a:t>
            </a:r>
          </a:p>
        </p:txBody>
      </p:sp>
      <p:sp>
        <p:nvSpPr>
          <p:cNvPr id="26" name="TextBox 25"/>
          <p:cNvSpPr txBox="1"/>
          <p:nvPr/>
        </p:nvSpPr>
        <p:spPr>
          <a:xfrm>
            <a:off x="4335657" y="5956350"/>
            <a:ext cx="2441221" cy="369332"/>
          </a:xfrm>
          <a:prstGeom prst="rect">
            <a:avLst/>
          </a:prstGeom>
          <a:noFill/>
          <a:ln>
            <a:noFill/>
          </a:ln>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 Iran</a:t>
            </a:r>
          </a:p>
        </p:txBody>
      </p:sp>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4004" y="2483431"/>
            <a:ext cx="5528077" cy="4480600"/>
          </a:xfrm>
          <a:prstGeom prst="rect">
            <a:avLst/>
          </a:prstGeom>
        </p:spPr>
      </p:pic>
      <p:sp>
        <p:nvSpPr>
          <p:cNvPr id="28" name="TextBox 27"/>
          <p:cNvSpPr txBox="1"/>
          <p:nvPr/>
        </p:nvSpPr>
        <p:spPr>
          <a:xfrm>
            <a:off x="10157391" y="3428932"/>
            <a:ext cx="1282358" cy="461665"/>
          </a:xfrm>
          <a:prstGeom prst="rect">
            <a:avLst/>
          </a:prstGeom>
          <a:noFill/>
          <a:ln>
            <a:noFill/>
          </a:ln>
        </p:spPr>
        <p:txBody>
          <a:bodyPr wrap="square" rtlCol="0">
            <a:spAutoFit/>
          </a:bodyPr>
          <a:lstStyle/>
          <a:p>
            <a:r>
              <a:rPr lang="en-US" sz="2400" dirty="0">
                <a:latin typeface="Segoe UI Semibold" panose="020B0702040204020203" pitchFamily="34" charset="0"/>
                <a:cs typeface="Segoe UI Semibold" panose="020B0702040204020203" pitchFamily="34" charset="0"/>
              </a:rPr>
              <a:t>Yemen</a:t>
            </a:r>
            <a:endParaRPr lang="en-US" dirty="0">
              <a:latin typeface="Segoe UI Semibold" panose="020B0702040204020203" pitchFamily="34" charset="0"/>
              <a:cs typeface="Segoe UI Semibold" panose="020B0702040204020203" pitchFamily="34" charset="0"/>
            </a:endParaRPr>
          </a:p>
        </p:txBody>
      </p:sp>
      <p:sp>
        <p:nvSpPr>
          <p:cNvPr id="29" name="TextBox 28"/>
          <p:cNvSpPr txBox="1"/>
          <p:nvPr/>
        </p:nvSpPr>
        <p:spPr>
          <a:xfrm>
            <a:off x="7592360" y="3999359"/>
            <a:ext cx="3905376" cy="1600438"/>
          </a:xfrm>
          <a:prstGeom prst="rect">
            <a:avLst/>
          </a:prstGeom>
          <a:noFill/>
          <a:ln>
            <a:noFill/>
          </a:ln>
        </p:spPr>
        <p:txBody>
          <a:bodyPr wrap="square" rtlCol="0">
            <a:spAutoFit/>
          </a:bodyPr>
          <a:lstStyle/>
          <a:p>
            <a:pPr lvl="0"/>
            <a:r>
              <a:rPr lang="en-US" sz="1400" dirty="0">
                <a:latin typeface="Segoe UI Semibold" panose="020B0702040204020203" pitchFamily="34" charset="0"/>
                <a:cs typeface="Segoe UI Semibold" panose="020B0702040204020203" pitchFamily="34" charset="0"/>
              </a:rPr>
              <a:t>Yemen has experienced the most prolonged durations of unrest that has had adverse effects to the citizens of the country. The unrest has thus attracted humanitarian assistance, but the </a:t>
            </a:r>
            <a:r>
              <a:rPr lang="en-US" sz="1400" b="1" dirty="0">
                <a:latin typeface="Segoe UI Semibold" panose="020B0702040204020203" pitchFamily="34" charset="0"/>
                <a:cs typeface="Segoe UI Semibold" panose="020B0702040204020203" pitchFamily="34" charset="0"/>
              </a:rPr>
              <a:t>continued unrest </a:t>
            </a:r>
            <a:r>
              <a:rPr lang="en-US" sz="1400" dirty="0">
                <a:latin typeface="Segoe UI Semibold" panose="020B0702040204020203" pitchFamily="34" charset="0"/>
                <a:cs typeface="Segoe UI Semibold" panose="020B0702040204020203" pitchFamily="34" charset="0"/>
              </a:rPr>
              <a:t>has led to the country's humanitarian crisis.</a:t>
            </a:r>
          </a:p>
          <a:p>
            <a:endParaRPr lang="en-US" sz="14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94563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8" grpId="0"/>
      <p:bldP spid="20" grpId="0"/>
      <p:bldP spid="22" grpId="0"/>
      <p:bldP spid="23" grpId="0"/>
      <p:bldP spid="24" grpId="0"/>
      <p:bldP spid="25" grpId="0"/>
      <p:bldP spid="26"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76896" y="400370"/>
            <a:ext cx="10629771"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01 - Introduction to Humanitarian crisis in Yemen (continuation)</a:t>
            </a:r>
          </a:p>
        </p:txBody>
      </p:sp>
      <p:sp>
        <p:nvSpPr>
          <p:cNvPr id="7" name="TextBox 6"/>
          <p:cNvSpPr txBox="1"/>
          <p:nvPr/>
        </p:nvSpPr>
        <p:spPr>
          <a:xfrm>
            <a:off x="376896" y="1049481"/>
            <a:ext cx="4415237"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Humanitarian Assistance</a:t>
            </a:r>
          </a:p>
        </p:txBody>
      </p:sp>
      <p:sp>
        <p:nvSpPr>
          <p:cNvPr id="8" name="TextBox 7"/>
          <p:cNvSpPr txBox="1"/>
          <p:nvPr/>
        </p:nvSpPr>
        <p:spPr>
          <a:xfrm>
            <a:off x="376895" y="1520469"/>
            <a:ext cx="11424355" cy="646331"/>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They play the role of ensuring the war does not cause extremes in the country by helping the wounded, providing food and water for the displaced and building temporary homes for the displaced (Sowers et al.)</a:t>
            </a:r>
          </a:p>
        </p:txBody>
      </p:sp>
      <p:sp>
        <p:nvSpPr>
          <p:cNvPr id="10" name="TextBox 9"/>
          <p:cNvSpPr txBox="1"/>
          <p:nvPr/>
        </p:nvSpPr>
        <p:spPr>
          <a:xfrm>
            <a:off x="376895" y="2465252"/>
            <a:ext cx="11424355" cy="646331"/>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When problem arises it is practical to take action on the situation that led to the emergence of the problem to ensure it will not occur again</a:t>
            </a:r>
          </a:p>
        </p:txBody>
      </p:sp>
      <p:sp>
        <p:nvSpPr>
          <p:cNvPr id="11" name="Rounded Rectangle 10"/>
          <p:cNvSpPr/>
          <p:nvPr/>
        </p:nvSpPr>
        <p:spPr>
          <a:xfrm>
            <a:off x="474134" y="3653450"/>
            <a:ext cx="3860800" cy="445912"/>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Prevention/Intervention Measures:</a:t>
            </a:r>
          </a:p>
        </p:txBody>
      </p:sp>
      <p:sp>
        <p:nvSpPr>
          <p:cNvPr id="12" name="TextBox 11"/>
          <p:cNvSpPr txBox="1"/>
          <p:nvPr/>
        </p:nvSpPr>
        <p:spPr>
          <a:xfrm>
            <a:off x="4411388" y="3617016"/>
            <a:ext cx="1677684" cy="369332"/>
          </a:xfrm>
          <a:prstGeom prst="rect">
            <a:avLst/>
          </a:prstGeom>
          <a:noFill/>
        </p:spPr>
        <p:txBody>
          <a:bodyPr wrap="square" rtlCol="0">
            <a:spAutoFit/>
          </a:bodyPr>
          <a:lstStyle/>
          <a:p>
            <a:r>
              <a:rPr lang="en-US" b="1" dirty="0">
                <a:solidFill>
                  <a:schemeClr val="bg1"/>
                </a:solidFill>
                <a:latin typeface="Segoe UI Semibold" panose="020B0702040204020203" pitchFamily="34" charset="0"/>
                <a:cs typeface="Segoe UI Semibold" panose="020B0702040204020203" pitchFamily="34" charset="0"/>
              </a:rPr>
              <a:t>(1) Alleviation</a:t>
            </a: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13" name="TextBox 12"/>
          <p:cNvSpPr txBox="1"/>
          <p:nvPr/>
        </p:nvSpPr>
        <p:spPr>
          <a:xfrm>
            <a:off x="4508627" y="3958144"/>
            <a:ext cx="1621239" cy="369332"/>
          </a:xfrm>
          <a:prstGeom prst="rect">
            <a:avLst/>
          </a:prstGeom>
          <a:noFill/>
        </p:spPr>
        <p:txBody>
          <a:bodyPr wrap="square" rtlCol="0">
            <a:spAutoFit/>
          </a:bodyPr>
          <a:lstStyle/>
          <a:p>
            <a:r>
              <a:rPr lang="en-US" b="1" dirty="0">
                <a:solidFill>
                  <a:schemeClr val="bg1"/>
                </a:solidFill>
                <a:latin typeface="Segoe UI Semibold" panose="020B0702040204020203" pitchFamily="34" charset="0"/>
                <a:cs typeface="Segoe UI Semibold" panose="020B0702040204020203" pitchFamily="34" charset="0"/>
              </a:rPr>
              <a:t>(2) Readiness</a:t>
            </a: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14" name="Rounded Rectangle 13"/>
          <p:cNvSpPr/>
          <p:nvPr/>
        </p:nvSpPr>
        <p:spPr>
          <a:xfrm>
            <a:off x="474134" y="4512142"/>
            <a:ext cx="3860800" cy="445912"/>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Emergence/Actual Situation:</a:t>
            </a:r>
          </a:p>
        </p:txBody>
      </p:sp>
      <p:sp>
        <p:nvSpPr>
          <p:cNvPr id="16" name="TextBox 15"/>
          <p:cNvSpPr txBox="1"/>
          <p:nvPr/>
        </p:nvSpPr>
        <p:spPr>
          <a:xfrm>
            <a:off x="4508627" y="4600568"/>
            <a:ext cx="5301418" cy="36933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Putting the response strategies into practice</a:t>
            </a:r>
          </a:p>
        </p:txBody>
      </p:sp>
      <p:sp>
        <p:nvSpPr>
          <p:cNvPr id="17" name="Rounded Rectangle 16"/>
          <p:cNvSpPr/>
          <p:nvPr/>
        </p:nvSpPr>
        <p:spPr>
          <a:xfrm>
            <a:off x="474134" y="5292821"/>
            <a:ext cx="3860800" cy="445912"/>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Recovery Measures:</a:t>
            </a:r>
          </a:p>
        </p:txBody>
      </p:sp>
      <p:sp>
        <p:nvSpPr>
          <p:cNvPr id="18" name="TextBox 17"/>
          <p:cNvSpPr txBox="1"/>
          <p:nvPr/>
        </p:nvSpPr>
        <p:spPr>
          <a:xfrm>
            <a:off x="4508627" y="5292821"/>
            <a:ext cx="6204529" cy="36933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Putting in place recovery measures after a problem strike</a:t>
            </a:r>
          </a:p>
        </p:txBody>
      </p:sp>
    </p:spTree>
    <p:extLst>
      <p:ext uri="{BB962C8B-B14F-4D97-AF65-F5344CB8AC3E}">
        <p14:creationId xmlns:p14="http://schemas.microsoft.com/office/powerpoint/2010/main" val="1050351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12" grpId="0"/>
      <p:bldP spid="13" grpId="0"/>
      <p:bldP spid="14" grpId="0" animBg="1"/>
      <p:bldP spid="16" grpId="0"/>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76896" y="400370"/>
            <a:ext cx="10629771"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01 - Introduction to Humanitarian crisis in Yemen (continuation)</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b="67988"/>
          <a:stretch/>
        </p:blipFill>
        <p:spPr>
          <a:xfrm>
            <a:off x="523009" y="1332296"/>
            <a:ext cx="5398002" cy="1308753"/>
          </a:xfrm>
          <a:prstGeom prst="rect">
            <a:avLst/>
          </a:prstGeom>
        </p:spPr>
      </p:pic>
      <p:sp>
        <p:nvSpPr>
          <p:cNvPr id="9" name="TextBox 8"/>
          <p:cNvSpPr txBox="1"/>
          <p:nvPr/>
        </p:nvSpPr>
        <p:spPr>
          <a:xfrm>
            <a:off x="6398361" y="4315724"/>
            <a:ext cx="5535531"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The crisis caused by either conflict or lack of humanitarian assistance has led to increased demand for humanitarian assistance, as many organizations extending help to Yemen fear being in the country, thus causing the prolonged humanitarian crisis in Yemen.</a:t>
            </a: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t="31771" b="37128"/>
          <a:stretch/>
        </p:blipFill>
        <p:spPr>
          <a:xfrm>
            <a:off x="523009" y="3080904"/>
            <a:ext cx="5389418" cy="1269450"/>
          </a:xfrm>
          <a:prstGeom prst="rect">
            <a:avLst/>
          </a:prstGeom>
        </p:spPr>
      </p:pic>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t="63354"/>
          <a:stretch/>
        </p:blipFill>
        <p:spPr>
          <a:xfrm>
            <a:off x="523009" y="4790209"/>
            <a:ext cx="5389418" cy="1495785"/>
          </a:xfrm>
          <a:prstGeom prst="rect">
            <a:avLst/>
          </a:prstGeom>
        </p:spPr>
      </p:pic>
      <p:sp>
        <p:nvSpPr>
          <p:cNvPr id="12" name="TextBox 11"/>
          <p:cNvSpPr txBox="1"/>
          <p:nvPr/>
        </p:nvSpPr>
        <p:spPr>
          <a:xfrm>
            <a:off x="6304843" y="1228660"/>
            <a:ext cx="5535531" cy="2862322"/>
          </a:xfrm>
          <a:prstGeom prst="rect">
            <a:avLst/>
          </a:prstGeom>
          <a:noFill/>
        </p:spPr>
        <p:txBody>
          <a:bodyPr wrap="square" rtlCol="0">
            <a:spAutoFit/>
          </a:bodyPr>
          <a:lstStyle/>
          <a:p>
            <a:r>
              <a:rPr lang="en-US" dirty="0">
                <a:solidFill>
                  <a:schemeClr val="bg1"/>
                </a:solidFill>
                <a:latin typeface="Segoe UI Semibold" panose="020B0702040204020203" pitchFamily="34" charset="0"/>
                <a:cs typeface="Segoe UI Semibold" panose="020B0702040204020203" pitchFamily="34" charset="0"/>
              </a:rPr>
              <a:t>Based on the recent IOM situation report humanitarian situation in Yemen is deteriorating</a:t>
            </a:r>
          </a:p>
          <a:p>
            <a:endParaRPr lang="en-US" dirty="0">
              <a:solidFill>
                <a:schemeClr val="bg1"/>
              </a:solidFill>
              <a:latin typeface="Segoe UI Semibold" panose="020B0702040204020203" pitchFamily="34" charset="0"/>
              <a:cs typeface="Segoe UI Semibold" panose="020B0702040204020203" pitchFamily="34" charset="0"/>
            </a:endParaRPr>
          </a:p>
          <a:p>
            <a:r>
              <a:rPr lang="en-US" dirty="0">
                <a:solidFill>
                  <a:schemeClr val="bg1"/>
                </a:solidFill>
                <a:latin typeface="Segoe UI Semibold" panose="020B0702040204020203" pitchFamily="34" charset="0"/>
                <a:cs typeface="Segoe UI Semibold" panose="020B0702040204020203" pitchFamily="34" charset="0"/>
              </a:rPr>
              <a:t>This is according to the 2021 Yemen Humanitarian Needs Overview where:</a:t>
            </a:r>
          </a:p>
          <a:p>
            <a:endParaRPr lang="en-US" dirty="0">
              <a:solidFill>
                <a:schemeClr val="bg1"/>
              </a:solidFill>
              <a:latin typeface="Segoe UI Semibold" panose="020B0702040204020203" pitchFamily="34" charset="0"/>
              <a:cs typeface="Segoe UI Semibold" panose="020B0702040204020203" pitchFamily="34" charset="0"/>
            </a:endParaRPr>
          </a:p>
          <a:p>
            <a:pPr marL="285750" indent="-285750">
              <a:buFont typeface="Wingdings" panose="05000000000000000000" pitchFamily="2" charset="2"/>
              <a:buChar char="Ø"/>
            </a:pPr>
            <a:r>
              <a:rPr lang="en-US" dirty="0">
                <a:solidFill>
                  <a:schemeClr val="bg1"/>
                </a:solidFill>
                <a:latin typeface="Segoe UI Semibold" panose="020B0702040204020203" pitchFamily="34" charset="0"/>
                <a:cs typeface="Segoe UI Semibold" panose="020B0702040204020203" pitchFamily="34" charset="0"/>
              </a:rPr>
              <a:t>About 20.7 million people require humanitarian and protection assistance</a:t>
            </a:r>
          </a:p>
          <a:p>
            <a:pPr marL="285750" indent="-285750">
              <a:buFont typeface="Wingdings" panose="05000000000000000000" pitchFamily="2" charset="2"/>
              <a:buChar char="Ø"/>
            </a:pPr>
            <a:r>
              <a:rPr lang="en-US" dirty="0">
                <a:solidFill>
                  <a:schemeClr val="bg1"/>
                </a:solidFill>
                <a:latin typeface="Segoe UI Semibold" panose="020B0702040204020203" pitchFamily="34" charset="0"/>
                <a:cs typeface="Segoe UI Semibold" panose="020B0702040204020203" pitchFamily="34" charset="0"/>
              </a:rPr>
              <a:t>While more than 16.2 million face the threat of famine</a:t>
            </a:r>
          </a:p>
        </p:txBody>
      </p:sp>
    </p:spTree>
    <p:extLst>
      <p:ext uri="{BB962C8B-B14F-4D97-AF65-F5344CB8AC3E}">
        <p14:creationId xmlns:p14="http://schemas.microsoft.com/office/powerpoint/2010/main" val="42137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6896" y="400370"/>
            <a:ext cx="10629771"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02 – Study on the prolonged humanitarian crisis in Yemen</a:t>
            </a:r>
          </a:p>
        </p:txBody>
      </p:sp>
      <p:sp>
        <p:nvSpPr>
          <p:cNvPr id="5" name="TextBox 4"/>
          <p:cNvSpPr txBox="1"/>
          <p:nvPr/>
        </p:nvSpPr>
        <p:spPr>
          <a:xfrm>
            <a:off x="376896" y="1049481"/>
            <a:ext cx="10844260" cy="523220"/>
          </a:xfrm>
          <a:prstGeom prst="rect">
            <a:avLst/>
          </a:prstGeom>
          <a:noFill/>
        </p:spPr>
        <p:txBody>
          <a:bodyPr wrap="square" rtlCol="0">
            <a:spAutoFit/>
          </a:bodyPr>
          <a:lstStyle/>
          <a:p>
            <a:r>
              <a:rPr lang="en-US" sz="2800" dirty="0">
                <a:solidFill>
                  <a:schemeClr val="bg1"/>
                </a:solidFill>
                <a:latin typeface="Segoe UI Semibold" panose="020B0702040204020203" pitchFamily="34" charset="0"/>
                <a:cs typeface="Segoe UI Semibold" panose="020B0702040204020203" pitchFamily="34" charset="0"/>
              </a:rPr>
              <a:t>Contributing factors to the humanitarian crisis in the Yemen</a:t>
            </a:r>
          </a:p>
        </p:txBody>
      </p:sp>
      <p:sp>
        <p:nvSpPr>
          <p:cNvPr id="7" name="Rounded Rectangle 6"/>
          <p:cNvSpPr/>
          <p:nvPr/>
        </p:nvSpPr>
        <p:spPr>
          <a:xfrm>
            <a:off x="376895" y="1723457"/>
            <a:ext cx="4569178" cy="35394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r>
              <a:rPr lang="en-US" dirty="0"/>
              <a:t>(1) Conflict on scarce resources such as Water</a:t>
            </a:r>
          </a:p>
        </p:txBody>
      </p:sp>
      <p:pic>
        <p:nvPicPr>
          <p:cNvPr id="8" name="Picture 7">
            <a:hlinkClick r:id="rId3" action="ppaction://hlinkfile"/>
          </p:cNvPr>
          <p:cNvPicPr>
            <a:picLocks noChangeAspect="1"/>
          </p:cNvPicPr>
          <p:nvPr/>
        </p:nvPicPr>
        <p:blipFill rotWithShape="1">
          <a:blip r:embed="rId4" cstate="print">
            <a:extLst>
              <a:ext uri="{28A0092B-C50C-407E-A947-70E740481C1C}">
                <a14:useLocalDpi xmlns:a14="http://schemas.microsoft.com/office/drawing/2010/main" val="0"/>
              </a:ext>
            </a:extLst>
          </a:blip>
          <a:srcRect l="11310" b="7817"/>
          <a:stretch/>
        </p:blipFill>
        <p:spPr>
          <a:xfrm>
            <a:off x="376895" y="2312108"/>
            <a:ext cx="3889024" cy="2273721"/>
          </a:xfrm>
          <a:prstGeom prst="rect">
            <a:avLst/>
          </a:prstGeom>
        </p:spPr>
      </p:pic>
      <p:sp>
        <p:nvSpPr>
          <p:cNvPr id="10" name="TextBox 9"/>
          <p:cNvSpPr txBox="1"/>
          <p:nvPr/>
        </p:nvSpPr>
        <p:spPr>
          <a:xfrm>
            <a:off x="5039592" y="1808871"/>
            <a:ext cx="6775125" cy="338554"/>
          </a:xfrm>
          <a:prstGeom prst="rect">
            <a:avLst/>
          </a:prstGeom>
          <a:noFill/>
          <a:ln>
            <a:solidFill>
              <a:schemeClr val="bg1"/>
            </a:solidFill>
          </a:ln>
        </p:spPr>
        <p:txBody>
          <a:bodyPr wrap="square" rtlCol="0">
            <a:spAutoFit/>
          </a:bodyPr>
          <a:lstStyle/>
          <a:p>
            <a:r>
              <a:rPr lang="en-US" sz="1600" dirty="0">
                <a:solidFill>
                  <a:schemeClr val="bg1"/>
                </a:solidFill>
                <a:latin typeface="Segoe UI Semibold" panose="020B0702040204020203" pitchFamily="34" charset="0"/>
                <a:cs typeface="Segoe UI Semibold" panose="020B0702040204020203" pitchFamily="34" charset="0"/>
              </a:rPr>
              <a:t>Yemen was one of the areas having severe water problem.</a:t>
            </a:r>
          </a:p>
        </p:txBody>
      </p:sp>
      <p:sp>
        <p:nvSpPr>
          <p:cNvPr id="11" name="TextBox 10"/>
          <p:cNvSpPr txBox="1"/>
          <p:nvPr/>
        </p:nvSpPr>
        <p:spPr>
          <a:xfrm>
            <a:off x="4395353" y="2374711"/>
            <a:ext cx="7419364" cy="584775"/>
          </a:xfrm>
          <a:prstGeom prst="rect">
            <a:avLst/>
          </a:prstGeom>
          <a:noFill/>
          <a:ln>
            <a:solidFill>
              <a:schemeClr val="bg1"/>
            </a:solidFill>
          </a:ln>
        </p:spPr>
        <p:txBody>
          <a:bodyPr wrap="square" rtlCol="0">
            <a:spAutoFit/>
          </a:bodyPr>
          <a:lstStyle/>
          <a:p>
            <a:r>
              <a:rPr lang="en-US" sz="1600" dirty="0">
                <a:solidFill>
                  <a:schemeClr val="bg1"/>
                </a:solidFill>
                <a:latin typeface="Segoe UI Semibold" panose="020B0702040204020203" pitchFamily="34" charset="0"/>
                <a:cs typeface="Segoe UI Semibold" panose="020B0702040204020203" pitchFamily="34" charset="0"/>
              </a:rPr>
              <a:t>Water available in Yemen is scarce and for the little that is available, it is not safe for human consumption</a:t>
            </a:r>
          </a:p>
        </p:txBody>
      </p:sp>
      <p:sp>
        <p:nvSpPr>
          <p:cNvPr id="12" name="TextBox 11"/>
          <p:cNvSpPr txBox="1"/>
          <p:nvPr/>
        </p:nvSpPr>
        <p:spPr>
          <a:xfrm>
            <a:off x="4395353" y="3096942"/>
            <a:ext cx="7419364" cy="1077218"/>
          </a:xfrm>
          <a:prstGeom prst="rect">
            <a:avLst/>
          </a:prstGeom>
          <a:noFill/>
          <a:ln>
            <a:solidFill>
              <a:schemeClr val="bg1"/>
            </a:solidFill>
          </a:ln>
        </p:spPr>
        <p:txBody>
          <a:bodyPr wrap="square" rtlCol="0">
            <a:spAutoFit/>
          </a:bodyPr>
          <a:lstStyle/>
          <a:p>
            <a:r>
              <a:rPr lang="en-US" sz="1600" dirty="0">
                <a:solidFill>
                  <a:schemeClr val="bg1"/>
                </a:solidFill>
                <a:latin typeface="Segoe UI Semibold" panose="020B0702040204020203" pitchFamily="34" charset="0"/>
                <a:cs typeface="Segoe UI Semibold" panose="020B0702040204020203" pitchFamily="34" charset="0"/>
              </a:rPr>
              <a:t>To address this, the humanitarian assistance delivers clean water to the country,  however since everyone wants to access the water first, only the strong in terms of arms and politically get to benefit from the humanitarian assistance thus causing conflict. (Charles Darwin’s - survival of the fittest)</a:t>
            </a:r>
          </a:p>
        </p:txBody>
      </p:sp>
      <p:sp>
        <p:nvSpPr>
          <p:cNvPr id="13" name="Rounded Rectangle 12"/>
          <p:cNvSpPr/>
          <p:nvPr/>
        </p:nvSpPr>
        <p:spPr>
          <a:xfrm>
            <a:off x="7106734" y="4862894"/>
            <a:ext cx="2002623" cy="280605"/>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r>
              <a:rPr lang="en-US" dirty="0"/>
              <a:t>Unending conflict</a:t>
            </a:r>
          </a:p>
        </p:txBody>
      </p:sp>
      <p:cxnSp>
        <p:nvCxnSpPr>
          <p:cNvPr id="15" name="Straight Arrow Connector 14"/>
          <p:cNvCxnSpPr>
            <a:stCxn id="12" idx="2"/>
            <a:endCxn id="13" idx="0"/>
          </p:cNvCxnSpPr>
          <p:nvPr/>
        </p:nvCxnSpPr>
        <p:spPr>
          <a:xfrm>
            <a:off x="8105035" y="4174160"/>
            <a:ext cx="3011" cy="68873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6895" y="4772363"/>
            <a:ext cx="3384034" cy="461665"/>
          </a:xfrm>
          <a:prstGeom prst="rect">
            <a:avLst/>
          </a:prstGeom>
          <a:solidFill>
            <a:schemeClr val="accent4">
              <a:lumMod val="50000"/>
            </a:schemeClr>
          </a:solidFill>
          <a:ln>
            <a:solidFill>
              <a:schemeClr val="bg1"/>
            </a:solidFill>
          </a:ln>
        </p:spPr>
        <p:txBody>
          <a:bodyPr wrap="square" rtlCol="0">
            <a:spAutoFit/>
          </a:bodyPr>
          <a:lstStyle/>
          <a:p>
            <a:r>
              <a:rPr lang="en-US" sz="1200" dirty="0">
                <a:solidFill>
                  <a:schemeClr val="bg1"/>
                </a:solidFill>
                <a:latin typeface="Segoe UI Semibold" panose="020B0702040204020203" pitchFamily="34" charset="0"/>
                <a:cs typeface="Segoe UI Semibold" panose="020B0702040204020203" pitchFamily="34" charset="0"/>
              </a:rPr>
              <a:t>Conflict - is one of the major contributing factor to the emergence of a crisis</a:t>
            </a:r>
          </a:p>
        </p:txBody>
      </p:sp>
      <p:cxnSp>
        <p:nvCxnSpPr>
          <p:cNvPr id="21" name="Straight Arrow Connector 20"/>
          <p:cNvCxnSpPr/>
          <p:nvPr/>
        </p:nvCxnSpPr>
        <p:spPr>
          <a:xfrm>
            <a:off x="8105034" y="5143255"/>
            <a:ext cx="1" cy="4425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085968" y="5598071"/>
            <a:ext cx="2038132" cy="62540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Slow humanitarian assistance</a:t>
            </a:r>
          </a:p>
        </p:txBody>
      </p:sp>
      <p:sp>
        <p:nvSpPr>
          <p:cNvPr id="27" name="TextBox 26"/>
          <p:cNvSpPr txBox="1"/>
          <p:nvPr/>
        </p:nvSpPr>
        <p:spPr>
          <a:xfrm>
            <a:off x="376895" y="5427511"/>
            <a:ext cx="3889024" cy="461665"/>
          </a:xfrm>
          <a:prstGeom prst="rect">
            <a:avLst/>
          </a:prstGeom>
          <a:noFill/>
          <a:ln>
            <a:solidFill>
              <a:schemeClr val="bg1"/>
            </a:solidFill>
          </a:ln>
        </p:spPr>
        <p:txBody>
          <a:bodyPr wrap="square" rtlCol="0">
            <a:spAutoFit/>
          </a:bodyPr>
          <a:lstStyle/>
          <a:p>
            <a:r>
              <a:rPr lang="en-US" sz="1200" dirty="0">
                <a:solidFill>
                  <a:schemeClr val="bg1"/>
                </a:solidFill>
                <a:latin typeface="Segoe UI Semibold" panose="020B0702040204020203" pitchFamily="34" charset="0"/>
                <a:cs typeface="Segoe UI Semibold" panose="020B0702040204020203" pitchFamily="34" charset="0"/>
              </a:rPr>
              <a:t>Humanitarian aid endanger themselves from getting involve in  environments that look like war zones</a:t>
            </a:r>
          </a:p>
        </p:txBody>
      </p:sp>
      <p:sp>
        <p:nvSpPr>
          <p:cNvPr id="28" name="TextBox 27"/>
          <p:cNvSpPr txBox="1"/>
          <p:nvPr/>
        </p:nvSpPr>
        <p:spPr>
          <a:xfrm>
            <a:off x="9390583" y="4458015"/>
            <a:ext cx="2180528" cy="1754326"/>
          </a:xfrm>
          <a:prstGeom prst="rect">
            <a:avLst/>
          </a:prstGeom>
          <a:solidFill>
            <a:schemeClr val="accent4">
              <a:lumMod val="50000"/>
            </a:schemeClr>
          </a:solidFill>
          <a:ln>
            <a:solidFill>
              <a:schemeClr val="bg1"/>
            </a:solidFill>
          </a:ln>
        </p:spPr>
        <p:txBody>
          <a:bodyPr wrap="square" rtlCol="0">
            <a:spAutoFit/>
          </a:bodyPr>
          <a:lstStyle/>
          <a:p>
            <a:r>
              <a:rPr lang="en-US" sz="1200" dirty="0">
                <a:solidFill>
                  <a:schemeClr val="bg1"/>
                </a:solidFill>
              </a:rPr>
              <a:t>Yemen has gone a notch higher to bomb humanitarian assistants’ camps. As a result, the humanitarian assistants get out of the country until the situation of unrest has calmed down to ensure that they don’t become culprits in the chaos. (Literature by Dunning)</a:t>
            </a:r>
            <a:endParaRPr lang="en-US" sz="1200" dirty="0">
              <a:solidFill>
                <a:schemeClr val="bg1"/>
              </a:solidFill>
              <a:latin typeface="Segoe UI Semibold" panose="020B0702040204020203" pitchFamily="34" charset="0"/>
              <a:cs typeface="Segoe UI Semibold" panose="020B0702040204020203" pitchFamily="34" charset="0"/>
            </a:endParaRPr>
          </a:p>
        </p:txBody>
      </p:sp>
      <p:cxnSp>
        <p:nvCxnSpPr>
          <p:cNvPr id="33" name="Straight Arrow Connector 32"/>
          <p:cNvCxnSpPr>
            <a:stCxn id="13" idx="1"/>
            <a:endCxn id="20" idx="3"/>
          </p:cNvCxnSpPr>
          <p:nvPr/>
        </p:nvCxnSpPr>
        <p:spPr>
          <a:xfrm flipH="1" flipV="1">
            <a:off x="3760929" y="5003196"/>
            <a:ext cx="3345805"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P spid="11" grpId="0" animBg="1"/>
      <p:bldP spid="12" grpId="0" animBg="1"/>
      <p:bldP spid="13" grpId="0" animBg="1"/>
      <p:bldP spid="20" grpId="0" animBg="1"/>
      <p:bldP spid="23"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73696" y="298770"/>
            <a:ext cx="12018304"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02 – Study on the prolonged humanitarian crisis in Yemen (Continuation)</a:t>
            </a:r>
          </a:p>
        </p:txBody>
      </p:sp>
      <p:sp>
        <p:nvSpPr>
          <p:cNvPr id="6" name="Rounded Rectangle 5"/>
          <p:cNvSpPr/>
          <p:nvPr/>
        </p:nvSpPr>
        <p:spPr>
          <a:xfrm>
            <a:off x="512363" y="1953489"/>
            <a:ext cx="3427459" cy="35394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dirty="0"/>
              <a:t>(2) Deteriorated health conditions</a:t>
            </a:r>
          </a:p>
        </p:txBody>
      </p:sp>
      <p:sp>
        <p:nvSpPr>
          <p:cNvPr id="7" name="TextBox 6"/>
          <p:cNvSpPr txBox="1"/>
          <p:nvPr/>
        </p:nvSpPr>
        <p:spPr>
          <a:xfrm>
            <a:off x="433340" y="965572"/>
            <a:ext cx="11408704" cy="830997"/>
          </a:xfrm>
          <a:prstGeom prst="rect">
            <a:avLst/>
          </a:prstGeom>
          <a:noFill/>
        </p:spPr>
        <p:txBody>
          <a:bodyPr wrap="square" rtlCol="0">
            <a:spAutoFit/>
          </a:bodyPr>
          <a:lstStyle/>
          <a:p>
            <a:pPr lvl="0"/>
            <a:r>
              <a:rPr lang="en-US" sz="1600" dirty="0">
                <a:solidFill>
                  <a:schemeClr val="bg1"/>
                </a:solidFill>
                <a:latin typeface="Segoe UI Semibold" panose="020B0702040204020203" pitchFamily="34" charset="0"/>
                <a:cs typeface="Segoe UI Semibold" panose="020B0702040204020203" pitchFamily="34" charset="0"/>
              </a:rPr>
              <a:t>Given that all kinds of assistance becomes absent in Yemen, there is no one to console the displaced through food, water or shelter. As conflicts in the country continue, more people become culprits who need humanitarian assistance, however due to civil unrest humanitarian organizations can’t lend help and thus leading to a humanitarian crisis.</a:t>
            </a:r>
          </a:p>
        </p:txBody>
      </p:sp>
      <p:pic>
        <p:nvPicPr>
          <p:cNvPr id="8" name="Picture 7"/>
          <p:cNvPicPr>
            <a:picLocks noChangeAspect="1"/>
          </p:cNvPicPr>
          <p:nvPr/>
        </p:nvPicPr>
        <p:blipFill rotWithShape="1">
          <a:blip r:embed="rId3"/>
          <a:srcRect b="68718"/>
          <a:stretch/>
        </p:blipFill>
        <p:spPr>
          <a:xfrm>
            <a:off x="512363" y="2475147"/>
            <a:ext cx="1666875" cy="1498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2326991" y="2855086"/>
            <a:ext cx="9218275" cy="738664"/>
          </a:xfrm>
          <a:prstGeom prst="rect">
            <a:avLst/>
          </a:prstGeom>
          <a:noFill/>
          <a:ln>
            <a:solidFill>
              <a:schemeClr val="bg1"/>
            </a:solidFill>
          </a:ln>
        </p:spPr>
        <p:txBody>
          <a:bodyPr wrap="square" rtlCol="0">
            <a:spAutoFit/>
          </a:bodyPr>
          <a:lstStyle/>
          <a:p>
            <a:r>
              <a:rPr lang="en-US" sz="1400" dirty="0">
                <a:solidFill>
                  <a:schemeClr val="bg1"/>
                </a:solidFill>
                <a:latin typeface="Segoe UI Semibold" panose="020B0702040204020203" pitchFamily="34" charset="0"/>
                <a:cs typeface="Segoe UI Semibold" panose="020B0702040204020203" pitchFamily="34" charset="0"/>
              </a:rPr>
              <a:t>Due to the absence of humanitarian assistance, outbreak of Cholera disease became a pandemic. (</a:t>
            </a:r>
            <a:r>
              <a:rPr lang="en-US" sz="1400" dirty="0" err="1">
                <a:solidFill>
                  <a:schemeClr val="bg1"/>
                </a:solidFill>
                <a:latin typeface="Segoe UI Semibold" panose="020B0702040204020203" pitchFamily="34" charset="0"/>
                <a:cs typeface="Segoe UI Semibold" panose="020B0702040204020203" pitchFamily="34" charset="0"/>
              </a:rPr>
              <a:t>Federspiel</a:t>
            </a:r>
            <a:r>
              <a:rPr lang="en-US" sz="1400" dirty="0">
                <a:solidFill>
                  <a:schemeClr val="bg1"/>
                </a:solidFill>
                <a:latin typeface="Segoe UI Semibold" panose="020B0702040204020203" pitchFamily="34" charset="0"/>
                <a:cs typeface="Segoe UI Semibold" panose="020B0702040204020203" pitchFamily="34" charset="0"/>
              </a:rPr>
              <a:t> et al) Also, the large population of people who contracted the disease presented a health crisis that could only be rectified through massive contributions from humanitarian organizations.</a:t>
            </a:r>
          </a:p>
        </p:txBody>
      </p:sp>
      <p:sp>
        <p:nvSpPr>
          <p:cNvPr id="10" name="Rounded Rectangle 9"/>
          <p:cNvSpPr/>
          <p:nvPr/>
        </p:nvSpPr>
        <p:spPr>
          <a:xfrm>
            <a:off x="546713" y="4217200"/>
            <a:ext cx="2015866" cy="35394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dirty="0"/>
              <a:t>(3) Lost livelihoods</a:t>
            </a:r>
          </a:p>
        </p:txBody>
      </p:sp>
      <p:sp>
        <p:nvSpPr>
          <p:cNvPr id="11" name="Rounded Rectangle 10"/>
          <p:cNvSpPr/>
          <p:nvPr/>
        </p:nvSpPr>
        <p:spPr>
          <a:xfrm>
            <a:off x="546712" y="4742087"/>
            <a:ext cx="1772257" cy="35394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dirty="0"/>
              <a:t>(4) Death in war</a:t>
            </a:r>
          </a:p>
        </p:txBody>
      </p:sp>
      <p:sp>
        <p:nvSpPr>
          <p:cNvPr id="12" name="Rounded Rectangle 11"/>
          <p:cNvSpPr/>
          <p:nvPr/>
        </p:nvSpPr>
        <p:spPr>
          <a:xfrm>
            <a:off x="546713" y="5266974"/>
            <a:ext cx="1225644" cy="35394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lvl="0"/>
            <a:r>
              <a:rPr lang="en-US" dirty="0"/>
              <a:t>(5) Famine</a:t>
            </a:r>
          </a:p>
        </p:txBody>
      </p:sp>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0300" t="16229" r="5607" b="13364"/>
          <a:stretch/>
        </p:blipFill>
        <p:spPr>
          <a:xfrm>
            <a:off x="4080627" y="3959662"/>
            <a:ext cx="1278437" cy="2428043"/>
          </a:xfrm>
          <a:prstGeom prst="rect">
            <a:avLst/>
          </a:prstGeom>
        </p:spPr>
      </p:pic>
      <p:pic>
        <p:nvPicPr>
          <p:cNvPr id="15" name="Picture 14">
            <a:hlinkClick r:id="rId6" action="ppaction://hlinkfile"/>
          </p:cNvPr>
          <p:cNvPicPr>
            <a:picLocks noChangeAspect="1"/>
          </p:cNvPicPr>
          <p:nvPr/>
        </p:nvPicPr>
        <p:blipFill rotWithShape="1">
          <a:blip r:embed="rId7" cstate="print">
            <a:extLst>
              <a:ext uri="{28A0092B-C50C-407E-A947-70E740481C1C}">
                <a14:useLocalDpi xmlns:a14="http://schemas.microsoft.com/office/drawing/2010/main" val="0"/>
              </a:ext>
            </a:extLst>
          </a:blip>
          <a:srcRect l="40978" t="41963" r="7329" b="677"/>
          <a:stretch/>
        </p:blipFill>
        <p:spPr>
          <a:xfrm>
            <a:off x="5499870" y="3986978"/>
            <a:ext cx="1275644" cy="2400727"/>
          </a:xfrm>
          <a:prstGeom prst="rect">
            <a:avLst/>
          </a:prstGeom>
        </p:spPr>
      </p:pic>
      <p:pic>
        <p:nvPicPr>
          <p:cNvPr id="16" name="Picture 15">
            <a:hlinkClick r:id="rId8" action="ppaction://hlinkfi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0830" y="3973689"/>
            <a:ext cx="1078992" cy="2414016"/>
          </a:xfrm>
          <a:prstGeom prst="rect">
            <a:avLst/>
          </a:prstGeom>
        </p:spPr>
      </p:pic>
      <p:sp>
        <p:nvSpPr>
          <p:cNvPr id="17" name="TextBox 16"/>
          <p:cNvSpPr txBox="1"/>
          <p:nvPr/>
        </p:nvSpPr>
        <p:spPr>
          <a:xfrm>
            <a:off x="6936129" y="4366334"/>
            <a:ext cx="4601115" cy="1384995"/>
          </a:xfrm>
          <a:prstGeom prst="rect">
            <a:avLst/>
          </a:prstGeom>
          <a:noFill/>
          <a:ln>
            <a:solidFill>
              <a:schemeClr val="bg1"/>
            </a:solidFill>
          </a:ln>
        </p:spPr>
        <p:txBody>
          <a:bodyPr wrap="square" rtlCol="0">
            <a:spAutoFit/>
          </a:bodyPr>
          <a:lstStyle/>
          <a:p>
            <a:r>
              <a:rPr lang="en-US" sz="1400" dirty="0">
                <a:solidFill>
                  <a:schemeClr val="bg1"/>
                </a:solidFill>
                <a:latin typeface="Segoe UI Semibold" panose="020B0702040204020203" pitchFamily="34" charset="0"/>
                <a:cs typeface="Segoe UI Semibold" panose="020B0702040204020203" pitchFamily="34" charset="0"/>
              </a:rPr>
              <a:t>A country's economic situation continues deteriorating where development projects stagnate due to losing the economically strong population to the war or through displacement. As a result of the loss of the economically productive population, food</a:t>
            </a:r>
          </a:p>
          <a:p>
            <a:r>
              <a:rPr lang="en-US" sz="1400" dirty="0">
                <a:solidFill>
                  <a:schemeClr val="bg1"/>
                </a:solidFill>
                <a:latin typeface="Segoe UI Semibold" panose="020B0702040204020203" pitchFamily="34" charset="0"/>
                <a:cs typeface="Segoe UI Semibold" panose="020B0702040204020203" pitchFamily="34" charset="0"/>
              </a:rPr>
              <a:t>shortages continue to exist in Yemen (Sowers et al.)</a:t>
            </a:r>
          </a:p>
        </p:txBody>
      </p:sp>
    </p:spTree>
    <p:extLst>
      <p:ext uri="{BB962C8B-B14F-4D97-AF65-F5344CB8AC3E}">
        <p14:creationId xmlns:p14="http://schemas.microsoft.com/office/powerpoint/2010/main" val="2517343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animBg="1"/>
      <p:bldP spid="11" grpId="0" animBg="1"/>
      <p:bldP spid="1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3352800" y="187149"/>
            <a:ext cx="4854221" cy="81756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TextBox 3"/>
          <p:cNvSpPr txBox="1"/>
          <p:nvPr/>
        </p:nvSpPr>
        <p:spPr>
          <a:xfrm>
            <a:off x="173696" y="298770"/>
            <a:ext cx="12018304"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03 – Conclusion on Humanitarian crisis in Yemen</a:t>
            </a:r>
          </a:p>
        </p:txBody>
      </p:sp>
      <p:sp>
        <p:nvSpPr>
          <p:cNvPr id="8" name="TextBox 7"/>
          <p:cNvSpPr txBox="1"/>
          <p:nvPr/>
        </p:nvSpPr>
        <p:spPr>
          <a:xfrm>
            <a:off x="381430" y="2104316"/>
            <a:ext cx="3163282" cy="329320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The conflicts in the county have led to the stagnation of developmental projects either by humanitarian assistants or by the government of Yemen (Kiefer et al.) The situation in the country has crippled the economy, has led to the prevalence of diseases in the country, caused a famine, has led to improper medical care and has made the economy short of resources.</a:t>
            </a:r>
          </a:p>
        </p:txBody>
      </p:sp>
      <p:sp>
        <p:nvSpPr>
          <p:cNvPr id="10" name="TextBox 9"/>
          <p:cNvSpPr txBox="1"/>
          <p:nvPr/>
        </p:nvSpPr>
        <p:spPr>
          <a:xfrm>
            <a:off x="4223127" y="2858852"/>
            <a:ext cx="3113565" cy="255454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The crisis caused by either conflict or lack of humanitarian assistance has led to increased demand for humanitarian assistance, as many organizations extending help to Yemen fear being in the country thus causing the prolonged humanitarian crisis in Yemen.</a:t>
            </a:r>
          </a:p>
        </p:txBody>
      </p:sp>
      <p:sp>
        <p:nvSpPr>
          <p:cNvPr id="11" name="TextBox 10"/>
          <p:cNvSpPr txBox="1"/>
          <p:nvPr/>
        </p:nvSpPr>
        <p:spPr>
          <a:xfrm>
            <a:off x="8211579" y="2120188"/>
            <a:ext cx="2941952" cy="329320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One way to address the country's situation of unrest is by acknowledging that there has been a problem. The country must make it a priority to overturn the situation. The country should take effort on strengthening humanitarian responses, boost humanitarian principles, and consider humanitarian assistance fundamentals (</a:t>
            </a:r>
            <a:r>
              <a:rPr lang="en-US" sz="1600" dirty="0" err="1">
                <a:solidFill>
                  <a:schemeClr val="bg1"/>
                </a:solidFill>
                <a:latin typeface="Segoe UI Semibold" panose="020B0702040204020203" pitchFamily="34" charset="0"/>
                <a:cs typeface="Segoe UI Semibold" panose="020B0702040204020203" pitchFamily="34" charset="0"/>
              </a:rPr>
              <a:t>Coppi</a:t>
            </a:r>
            <a:r>
              <a:rPr lang="en-US" sz="1600" dirty="0">
                <a:solidFill>
                  <a:schemeClr val="bg1"/>
                </a:solidFill>
                <a:latin typeface="Segoe UI Semibold" panose="020B0702040204020203" pitchFamily="34" charset="0"/>
                <a:cs typeface="Segoe UI Semibold" panose="020B0702040204020203" pitchFamily="34" charset="0"/>
              </a:rPr>
              <a:t>)</a:t>
            </a:r>
          </a:p>
        </p:txBody>
      </p:sp>
      <p:cxnSp>
        <p:nvCxnSpPr>
          <p:cNvPr id="15" name="Elbow Connector 14"/>
          <p:cNvCxnSpPr>
            <a:stCxn id="9" idx="2"/>
            <a:endCxn id="10" idx="0"/>
          </p:cNvCxnSpPr>
          <p:nvPr/>
        </p:nvCxnSpPr>
        <p:spPr>
          <a:xfrm rot="5400000">
            <a:off x="4852841" y="1931781"/>
            <a:ext cx="1854141" cy="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8" name="Elbow Connector 17"/>
          <p:cNvCxnSpPr>
            <a:stCxn id="9" idx="2"/>
            <a:endCxn id="8" idx="0"/>
          </p:cNvCxnSpPr>
          <p:nvPr/>
        </p:nvCxnSpPr>
        <p:spPr>
          <a:xfrm rot="5400000">
            <a:off x="3321689" y="-353907"/>
            <a:ext cx="1099605" cy="381684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0" name="Elbow Connector 19"/>
          <p:cNvCxnSpPr>
            <a:stCxn id="9" idx="2"/>
            <a:endCxn id="11" idx="0"/>
          </p:cNvCxnSpPr>
          <p:nvPr/>
        </p:nvCxnSpPr>
        <p:spPr>
          <a:xfrm rot="16200000" flipH="1">
            <a:off x="7173495" y="-388873"/>
            <a:ext cx="1115477" cy="3902644"/>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05987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73696" y="298770"/>
            <a:ext cx="12018304" cy="523220"/>
          </a:xfrm>
          <a:prstGeom prst="rect">
            <a:avLst/>
          </a:prstGeom>
          <a:noFill/>
        </p:spPr>
        <p:txBody>
          <a:bodyPr wrap="square"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04 – Citations</a:t>
            </a:r>
          </a:p>
        </p:txBody>
      </p:sp>
      <p:sp>
        <p:nvSpPr>
          <p:cNvPr id="5" name="TextBox 4"/>
          <p:cNvSpPr txBox="1"/>
          <p:nvPr/>
        </p:nvSpPr>
        <p:spPr>
          <a:xfrm>
            <a:off x="280940" y="1262256"/>
            <a:ext cx="5679592" cy="5262979"/>
          </a:xfrm>
          <a:prstGeom prst="rect">
            <a:avLst/>
          </a:prstGeom>
          <a:noFill/>
        </p:spPr>
        <p:txBody>
          <a:bodyPr wrap="square" rtlCol="0">
            <a:spAutoFit/>
          </a:bodyPr>
          <a:lstStyle/>
          <a:p>
            <a:r>
              <a:rPr lang="en-US" sz="1200" dirty="0" err="1">
                <a:solidFill>
                  <a:schemeClr val="bg1"/>
                </a:solidFill>
              </a:rPr>
              <a:t>Coppi</a:t>
            </a:r>
            <a:r>
              <a:rPr lang="en-US" sz="1200" dirty="0">
                <a:solidFill>
                  <a:schemeClr val="bg1"/>
                </a:solidFill>
              </a:rPr>
              <a:t>, </a:t>
            </a:r>
            <a:r>
              <a:rPr lang="en-US" sz="1200" dirty="0" err="1">
                <a:solidFill>
                  <a:schemeClr val="bg1"/>
                </a:solidFill>
              </a:rPr>
              <a:t>Giulio</a:t>
            </a:r>
            <a:r>
              <a:rPr lang="en-US" sz="1200" dirty="0">
                <a:solidFill>
                  <a:schemeClr val="bg1"/>
                </a:solidFill>
              </a:rPr>
              <a:t>. “The Humanitarian Crisis in Yemen: Beyond the man-made disaster.”</a:t>
            </a:r>
            <a:br>
              <a:rPr lang="en-US" sz="1200" dirty="0">
                <a:solidFill>
                  <a:schemeClr val="bg1"/>
                </a:solidFill>
              </a:rPr>
            </a:br>
            <a:r>
              <a:rPr lang="en-US" sz="1200" dirty="0">
                <a:solidFill>
                  <a:schemeClr val="bg1"/>
                </a:solidFill>
              </a:rPr>
              <a:t>International Peace Institute, 2018.</a:t>
            </a:r>
            <a:br>
              <a:rPr lang="en-US" sz="1200" dirty="0">
                <a:solidFill>
                  <a:schemeClr val="bg1"/>
                </a:solidFill>
              </a:rPr>
            </a:br>
            <a:r>
              <a:rPr lang="en-US" sz="1200" dirty="0">
                <a:solidFill>
                  <a:schemeClr val="bg1"/>
                </a:solidFill>
              </a:rPr>
              <a:t>https://css.ethz.ch/content/dam/ethz/special-interest/gess/cis/center-for-securities-stud</a:t>
            </a:r>
            <a:br>
              <a:rPr lang="en-US" sz="1200" dirty="0">
                <a:solidFill>
                  <a:schemeClr val="bg1"/>
                </a:solidFill>
              </a:rPr>
            </a:br>
            <a:r>
              <a:rPr lang="en-US" sz="1200" dirty="0" err="1">
                <a:solidFill>
                  <a:schemeClr val="bg1"/>
                </a:solidFill>
              </a:rPr>
              <a:t>ies</a:t>
            </a:r>
            <a:r>
              <a:rPr lang="en-US" sz="1200" dirty="0">
                <a:solidFill>
                  <a:schemeClr val="bg1"/>
                </a:solidFill>
              </a:rPr>
              <a:t>/resources/docs/IPI%20Humanitarian-Crisis-in-Yemen.pdf</a:t>
            </a:r>
          </a:p>
          <a:p>
            <a:r>
              <a:rPr lang="en-US" sz="1200" dirty="0">
                <a:solidFill>
                  <a:schemeClr val="bg1"/>
                </a:solidFill>
              </a:rPr>
              <a:t/>
            </a:r>
            <a:br>
              <a:rPr lang="en-US" sz="1200" dirty="0">
                <a:solidFill>
                  <a:schemeClr val="bg1"/>
                </a:solidFill>
              </a:rPr>
            </a:br>
            <a:r>
              <a:rPr lang="en-US" sz="1200" dirty="0">
                <a:solidFill>
                  <a:schemeClr val="bg1"/>
                </a:solidFill>
              </a:rPr>
              <a:t>Dunning, Tristan. "Yemen—the ‘worst humanitarian crisis in the world continues."</a:t>
            </a:r>
            <a:br>
              <a:rPr lang="en-US" sz="1200" dirty="0">
                <a:solidFill>
                  <a:schemeClr val="bg1"/>
                </a:solidFill>
              </a:rPr>
            </a:br>
            <a:r>
              <a:rPr lang="en-US" sz="1200" dirty="0">
                <a:solidFill>
                  <a:schemeClr val="bg1"/>
                </a:solidFill>
              </a:rPr>
              <a:t>Parliament of Australia | Department of Parliamentary Services (2018).</a:t>
            </a:r>
            <a:br>
              <a:rPr lang="en-US" sz="1200" dirty="0">
                <a:solidFill>
                  <a:schemeClr val="bg1"/>
                </a:solidFill>
              </a:rPr>
            </a:br>
            <a:r>
              <a:rPr lang="en-US" sz="1200" dirty="0">
                <a:solidFill>
                  <a:schemeClr val="bg1"/>
                </a:solidFill>
              </a:rPr>
              <a:t>https://www.researchgate.net/profile/Tristan_Dunning/publication/329544463_Yemen</a:t>
            </a:r>
            <a:br>
              <a:rPr lang="en-US" sz="1200" dirty="0">
                <a:solidFill>
                  <a:schemeClr val="bg1"/>
                </a:solidFill>
              </a:rPr>
            </a:br>
            <a:r>
              <a:rPr lang="en-US" sz="1200" dirty="0">
                <a:solidFill>
                  <a:schemeClr val="bg1"/>
                </a:solidFill>
              </a:rPr>
              <a:t>_-_</a:t>
            </a:r>
            <a:r>
              <a:rPr lang="en-US" sz="1200" dirty="0" err="1">
                <a:solidFill>
                  <a:schemeClr val="bg1"/>
                </a:solidFill>
              </a:rPr>
              <a:t>the_'worst_humanitarian_crisis_in_the_world'_continues</a:t>
            </a:r>
            <a:r>
              <a:rPr lang="en-US" sz="1200" dirty="0">
                <a:solidFill>
                  <a:schemeClr val="bg1"/>
                </a:solidFill>
              </a:rPr>
              <a:t>/links/5c0ef069a6fdcc49</a:t>
            </a:r>
            <a:br>
              <a:rPr lang="en-US" sz="1200" dirty="0">
                <a:solidFill>
                  <a:schemeClr val="bg1"/>
                </a:solidFill>
              </a:rPr>
            </a:br>
            <a:r>
              <a:rPr lang="en-US" sz="1200" dirty="0">
                <a:solidFill>
                  <a:schemeClr val="bg1"/>
                </a:solidFill>
              </a:rPr>
              <a:t>4feb08a8/Yemen-the-worst-humanitarian-crisis-in-the-world-continues.pdf</a:t>
            </a:r>
          </a:p>
          <a:p>
            <a:r>
              <a:rPr lang="en-US" sz="1200" dirty="0">
                <a:solidFill>
                  <a:schemeClr val="bg1"/>
                </a:solidFill>
              </a:rPr>
              <a:t/>
            </a:r>
            <a:br>
              <a:rPr lang="en-US" sz="1200" dirty="0">
                <a:solidFill>
                  <a:schemeClr val="bg1"/>
                </a:solidFill>
              </a:rPr>
            </a:br>
            <a:r>
              <a:rPr lang="en-US" sz="1200" dirty="0" err="1">
                <a:solidFill>
                  <a:schemeClr val="bg1"/>
                </a:solidFill>
              </a:rPr>
              <a:t>Federspiel</a:t>
            </a:r>
            <a:r>
              <a:rPr lang="en-US" sz="1200" dirty="0">
                <a:solidFill>
                  <a:schemeClr val="bg1"/>
                </a:solidFill>
              </a:rPr>
              <a:t>, </a:t>
            </a:r>
            <a:r>
              <a:rPr lang="en-US" sz="1200" dirty="0" err="1">
                <a:solidFill>
                  <a:schemeClr val="bg1"/>
                </a:solidFill>
              </a:rPr>
              <a:t>Frederik</a:t>
            </a:r>
            <a:r>
              <a:rPr lang="en-US" sz="1200" dirty="0">
                <a:solidFill>
                  <a:schemeClr val="bg1"/>
                </a:solidFill>
              </a:rPr>
              <a:t>, and Mohammad Ali. "The cholera outbreak in Yemen: lessons learned and ways forward." BMC public health 18.1 (2018): 1-8.</a:t>
            </a:r>
            <a:br>
              <a:rPr lang="en-US" sz="1200" dirty="0">
                <a:solidFill>
                  <a:schemeClr val="bg1"/>
                </a:solidFill>
              </a:rPr>
            </a:br>
            <a:r>
              <a:rPr lang="en-US" sz="1200" dirty="0">
                <a:solidFill>
                  <a:schemeClr val="bg1"/>
                </a:solidFill>
                <a:hlinkClick r:id="rId3"/>
              </a:rPr>
              <a:t>https://bmcpublichealth.biomedcentral.com/articles/10.1186/s12889-018-6227-6</a:t>
            </a:r>
            <a:endParaRPr lang="en-US" sz="1200" dirty="0">
              <a:solidFill>
                <a:schemeClr val="bg1"/>
              </a:solidFill>
            </a:endParaRPr>
          </a:p>
          <a:p>
            <a:r>
              <a:rPr lang="en-US" sz="1200" dirty="0">
                <a:solidFill>
                  <a:schemeClr val="bg1"/>
                </a:solidFill>
              </a:rPr>
              <a:t/>
            </a:r>
            <a:br>
              <a:rPr lang="en-US" sz="1200" dirty="0">
                <a:solidFill>
                  <a:schemeClr val="bg1"/>
                </a:solidFill>
              </a:rPr>
            </a:br>
            <a:r>
              <a:rPr lang="en-US" sz="1200" dirty="0">
                <a:solidFill>
                  <a:schemeClr val="bg1"/>
                </a:solidFill>
              </a:rPr>
              <a:t>Kern, Anna, and I. A. Sioux City. "Yemen: The Worst Humanitarian Crisis in History."</a:t>
            </a:r>
            <a:br>
              <a:rPr lang="en-US" sz="1200" dirty="0">
                <a:solidFill>
                  <a:schemeClr val="bg1"/>
                </a:solidFill>
              </a:rPr>
            </a:br>
            <a:r>
              <a:rPr lang="en-US" sz="1200" dirty="0">
                <a:solidFill>
                  <a:schemeClr val="bg1"/>
                </a:solidFill>
              </a:rPr>
              <a:t>https://www.worldfoodprize.org/documents/filelibrary/youth_programs/2018_gyi_pa</a:t>
            </a:r>
            <a:br>
              <a:rPr lang="en-US" sz="1200" dirty="0">
                <a:solidFill>
                  <a:schemeClr val="bg1"/>
                </a:solidFill>
              </a:rPr>
            </a:br>
            <a:r>
              <a:rPr lang="en-US" sz="1200" dirty="0" err="1">
                <a:solidFill>
                  <a:schemeClr val="bg1"/>
                </a:solidFill>
              </a:rPr>
              <a:t>pers</a:t>
            </a:r>
            <a:r>
              <a:rPr lang="en-US" sz="1200" dirty="0">
                <a:solidFill>
                  <a:schemeClr val="bg1"/>
                </a:solidFill>
              </a:rPr>
              <a:t>/KernAnna_74D3293C0986C.pdf</a:t>
            </a:r>
          </a:p>
          <a:p>
            <a:endParaRPr lang="en-US" sz="1200" dirty="0">
              <a:solidFill>
                <a:schemeClr val="bg1"/>
              </a:solidFill>
            </a:endParaRPr>
          </a:p>
          <a:p>
            <a:r>
              <a:rPr lang="en-US" sz="1200" dirty="0">
                <a:solidFill>
                  <a:schemeClr val="bg1"/>
                </a:solidFill>
              </a:rPr>
              <a:t>Kiefer, Layne, and I. A. Wayland. "Yemen: Implementing a Unique Response Plan to the</a:t>
            </a:r>
            <a:br>
              <a:rPr lang="en-US" sz="1200" dirty="0">
                <a:solidFill>
                  <a:schemeClr val="bg1"/>
                </a:solidFill>
              </a:rPr>
            </a:br>
            <a:r>
              <a:rPr lang="en-US" sz="1200" dirty="0">
                <a:solidFill>
                  <a:schemeClr val="bg1"/>
                </a:solidFill>
              </a:rPr>
              <a:t>World’s Worst Humanitarian Crisis."</a:t>
            </a:r>
            <a:br>
              <a:rPr lang="en-US" sz="1200" dirty="0">
                <a:solidFill>
                  <a:schemeClr val="bg1"/>
                </a:solidFill>
              </a:rPr>
            </a:br>
            <a:r>
              <a:rPr lang="en-US" sz="1200" dirty="0">
                <a:solidFill>
                  <a:schemeClr val="bg1"/>
                </a:solidFill>
              </a:rPr>
              <a:t>https://www.worldfoodprize.org/documents/filelibrary/youth_programs/2018_gyi_pa</a:t>
            </a:r>
            <a:br>
              <a:rPr lang="en-US" sz="1200" dirty="0">
                <a:solidFill>
                  <a:schemeClr val="bg1"/>
                </a:solidFill>
              </a:rPr>
            </a:br>
            <a:r>
              <a:rPr lang="en-US" sz="1200" dirty="0" err="1">
                <a:solidFill>
                  <a:schemeClr val="bg1"/>
                </a:solidFill>
              </a:rPr>
              <a:t>pers</a:t>
            </a:r>
            <a:r>
              <a:rPr lang="en-US" sz="1200" dirty="0">
                <a:solidFill>
                  <a:schemeClr val="bg1"/>
                </a:solidFill>
              </a:rPr>
              <a:t>/KieferLayne_7B45A81C60699.pdf</a:t>
            </a:r>
          </a:p>
          <a:p>
            <a:r>
              <a:rPr lang="en-US" sz="1200" dirty="0">
                <a:solidFill>
                  <a:schemeClr val="bg1"/>
                </a:solidFill>
              </a:rPr>
              <a:t/>
            </a:r>
            <a:br>
              <a:rPr lang="en-US" sz="1200" dirty="0">
                <a:solidFill>
                  <a:schemeClr val="bg1"/>
                </a:solidFill>
              </a:rPr>
            </a:br>
            <a:r>
              <a:rPr lang="en-US" sz="1200" dirty="0" err="1">
                <a:solidFill>
                  <a:schemeClr val="bg1"/>
                </a:solidFill>
              </a:rPr>
              <a:t>Lopour</a:t>
            </a:r>
            <a:r>
              <a:rPr lang="en-US" sz="1200" dirty="0">
                <a:solidFill>
                  <a:schemeClr val="bg1"/>
                </a:solidFill>
              </a:rPr>
              <a:t>, Jacqueline. "Yemen, water and conflict." Centre for International Governance</a:t>
            </a:r>
            <a:br>
              <a:rPr lang="en-US" sz="1200" dirty="0">
                <a:solidFill>
                  <a:schemeClr val="bg1"/>
                </a:solidFill>
              </a:rPr>
            </a:br>
            <a:r>
              <a:rPr lang="en-US" sz="1200" dirty="0">
                <a:solidFill>
                  <a:schemeClr val="bg1"/>
                </a:solidFill>
              </a:rPr>
              <a:t>Innovation 20 Years (2018).</a:t>
            </a:r>
            <a:br>
              <a:rPr lang="en-US" sz="1200" dirty="0">
                <a:solidFill>
                  <a:schemeClr val="bg1"/>
                </a:solidFill>
              </a:rPr>
            </a:br>
            <a:r>
              <a:rPr lang="en-US" sz="1200" dirty="0">
                <a:solidFill>
                  <a:schemeClr val="bg1"/>
                </a:solidFill>
                <a:hlinkClick r:id="rId4"/>
              </a:rPr>
              <a:t>https://www.cigionline.org/articles/yemen-water-and-conflict</a:t>
            </a:r>
            <a:endParaRPr lang="en-US" sz="1200" dirty="0">
              <a:solidFill>
                <a:schemeClr val="bg1"/>
              </a:solidFill>
            </a:endParaRPr>
          </a:p>
        </p:txBody>
      </p:sp>
      <p:sp>
        <p:nvSpPr>
          <p:cNvPr id="6" name="TextBox 5"/>
          <p:cNvSpPr txBox="1"/>
          <p:nvPr/>
        </p:nvSpPr>
        <p:spPr>
          <a:xfrm>
            <a:off x="5960532" y="1262256"/>
            <a:ext cx="5549771" cy="3785652"/>
          </a:xfrm>
          <a:prstGeom prst="rect">
            <a:avLst/>
          </a:prstGeom>
          <a:noFill/>
        </p:spPr>
        <p:txBody>
          <a:bodyPr wrap="square" rtlCol="0">
            <a:spAutoFit/>
          </a:bodyPr>
          <a:lstStyle/>
          <a:p>
            <a:r>
              <a:rPr lang="en-US" sz="1200" dirty="0" err="1">
                <a:solidFill>
                  <a:schemeClr val="bg1"/>
                </a:solidFill>
              </a:rPr>
              <a:t>Mansoor</a:t>
            </a:r>
            <a:r>
              <a:rPr lang="en-US" sz="1200" dirty="0">
                <a:solidFill>
                  <a:schemeClr val="bg1"/>
                </a:solidFill>
              </a:rPr>
              <a:t>, Ahmed </a:t>
            </a:r>
            <a:r>
              <a:rPr lang="en-US" sz="1200" dirty="0" err="1">
                <a:solidFill>
                  <a:schemeClr val="bg1"/>
                </a:solidFill>
              </a:rPr>
              <a:t>Salmen</a:t>
            </a:r>
            <a:r>
              <a:rPr lang="en-US" sz="1200" dirty="0">
                <a:solidFill>
                  <a:schemeClr val="bg1"/>
                </a:solidFill>
              </a:rPr>
              <a:t>, and </a:t>
            </a:r>
            <a:r>
              <a:rPr lang="en-US" sz="1200" dirty="0" err="1">
                <a:solidFill>
                  <a:schemeClr val="bg1"/>
                </a:solidFill>
              </a:rPr>
              <a:t>Mokhtaruddin</a:t>
            </a:r>
            <a:r>
              <a:rPr lang="en-US" sz="1200" dirty="0">
                <a:solidFill>
                  <a:schemeClr val="bg1"/>
                </a:solidFill>
              </a:rPr>
              <a:t> Ahmad. "The Role of Social Media Use in</a:t>
            </a:r>
            <a:br>
              <a:rPr lang="en-US" sz="1200" dirty="0">
                <a:solidFill>
                  <a:schemeClr val="bg1"/>
                </a:solidFill>
              </a:rPr>
            </a:br>
            <a:r>
              <a:rPr lang="en-US" sz="1200" dirty="0">
                <a:solidFill>
                  <a:schemeClr val="bg1"/>
                </a:solidFill>
              </a:rPr>
              <a:t>Social Coordination among Relief Local Organizations during Response to</a:t>
            </a:r>
            <a:br>
              <a:rPr lang="en-US" sz="1200" dirty="0">
                <a:solidFill>
                  <a:schemeClr val="bg1"/>
                </a:solidFill>
              </a:rPr>
            </a:br>
            <a:r>
              <a:rPr lang="en-US" sz="1200" dirty="0">
                <a:solidFill>
                  <a:schemeClr val="bg1"/>
                </a:solidFill>
              </a:rPr>
              <a:t>Humanitarian Crisis in Yemen." Malaysian Journal of Media Studies 22.1 (2020):</a:t>
            </a:r>
            <a:br>
              <a:rPr lang="en-US" sz="1200" dirty="0">
                <a:solidFill>
                  <a:schemeClr val="bg1"/>
                </a:solidFill>
              </a:rPr>
            </a:br>
            <a:r>
              <a:rPr lang="en-US" sz="1200" dirty="0">
                <a:solidFill>
                  <a:schemeClr val="bg1"/>
                </a:solidFill>
              </a:rPr>
              <a:t>51-68. </a:t>
            </a:r>
            <a:r>
              <a:rPr lang="en-US" sz="1200" dirty="0">
                <a:solidFill>
                  <a:schemeClr val="bg1"/>
                </a:solidFill>
                <a:hlinkClick r:id="rId5"/>
              </a:rPr>
              <a:t>https://jpmm.um.edu.my/article/view/21240</a:t>
            </a:r>
            <a:endParaRPr lang="en-US" sz="1200" dirty="0">
              <a:solidFill>
                <a:schemeClr val="bg1"/>
              </a:solidFill>
            </a:endParaRPr>
          </a:p>
          <a:p>
            <a:r>
              <a:rPr lang="en-US" sz="1200" dirty="0">
                <a:solidFill>
                  <a:schemeClr val="bg1"/>
                </a:solidFill>
              </a:rPr>
              <a:t/>
            </a:r>
            <a:br>
              <a:rPr lang="en-US" sz="1200" dirty="0">
                <a:solidFill>
                  <a:schemeClr val="bg1"/>
                </a:solidFill>
              </a:rPr>
            </a:br>
            <a:r>
              <a:rPr lang="en-US" sz="1200" dirty="0">
                <a:solidFill>
                  <a:schemeClr val="bg1"/>
                </a:solidFill>
              </a:rPr>
              <a:t>Sowers, Jeannie, and Erika </a:t>
            </a:r>
            <a:r>
              <a:rPr lang="en-US" sz="1200" dirty="0" err="1">
                <a:solidFill>
                  <a:schemeClr val="bg1"/>
                </a:solidFill>
              </a:rPr>
              <a:t>Weinthal</a:t>
            </a:r>
            <a:r>
              <a:rPr lang="en-US" sz="1200" dirty="0">
                <a:solidFill>
                  <a:schemeClr val="bg1"/>
                </a:solidFill>
              </a:rPr>
              <a:t>. "Humanitarian challenges and the targeting of</a:t>
            </a:r>
            <a:br>
              <a:rPr lang="en-US" sz="1200" dirty="0">
                <a:solidFill>
                  <a:schemeClr val="bg1"/>
                </a:solidFill>
              </a:rPr>
            </a:br>
            <a:r>
              <a:rPr lang="en-US" sz="1200" dirty="0">
                <a:solidFill>
                  <a:schemeClr val="bg1"/>
                </a:solidFill>
              </a:rPr>
              <a:t>civilian infrastructure in the Yemen war." International Affairs 97.1 (2021): 157-177.</a:t>
            </a:r>
            <a:br>
              <a:rPr lang="en-US" sz="1200" dirty="0">
                <a:solidFill>
                  <a:schemeClr val="bg1"/>
                </a:solidFill>
              </a:rPr>
            </a:br>
            <a:r>
              <a:rPr lang="en-US" sz="1200" dirty="0">
                <a:solidFill>
                  <a:schemeClr val="bg1"/>
                </a:solidFill>
                <a:hlinkClick r:id="rId6"/>
              </a:rPr>
              <a:t>https://academic.oup.com/ia/article-abstract/97/1/157/6041480</a:t>
            </a:r>
            <a:endParaRPr lang="en-US" sz="1200" dirty="0">
              <a:solidFill>
                <a:schemeClr val="bg1"/>
              </a:solidFill>
            </a:endParaRPr>
          </a:p>
          <a:p>
            <a:endParaRPr lang="en-US" sz="1200" dirty="0">
              <a:solidFill>
                <a:schemeClr val="bg1"/>
              </a:solidFill>
            </a:endParaRPr>
          </a:p>
          <a:p>
            <a:r>
              <a:rPr lang="en-US" sz="1200" dirty="0">
                <a:solidFill>
                  <a:schemeClr val="bg1"/>
                </a:solidFill>
              </a:rPr>
              <a:t>Photos used:</a:t>
            </a:r>
          </a:p>
          <a:p>
            <a:r>
              <a:rPr lang="en-US" sz="1200" dirty="0">
                <a:solidFill>
                  <a:schemeClr val="bg1"/>
                </a:solidFill>
              </a:rPr>
              <a:t>yemen-6037293_1920</a:t>
            </a:r>
          </a:p>
          <a:p>
            <a:r>
              <a:rPr lang="en-US" sz="1200" dirty="0">
                <a:solidFill>
                  <a:schemeClr val="bg1"/>
                </a:solidFill>
              </a:rPr>
              <a:t>pexels-julia-volk-5273095</a:t>
            </a:r>
          </a:p>
          <a:p>
            <a:r>
              <a:rPr lang="en-US" sz="1200" dirty="0">
                <a:solidFill>
                  <a:schemeClr val="bg1"/>
                </a:solidFill>
              </a:rPr>
              <a:t>pexels-laker-6156554</a:t>
            </a:r>
          </a:p>
          <a:p>
            <a:r>
              <a:rPr lang="en-US" sz="1200" dirty="0">
                <a:solidFill>
                  <a:schemeClr val="bg1"/>
                </a:solidFill>
              </a:rPr>
              <a:t>pexels-pixabay-221012</a:t>
            </a:r>
          </a:p>
          <a:p>
            <a:r>
              <a:rPr lang="en-US" sz="1200" dirty="0">
                <a:solidFill>
                  <a:schemeClr val="bg1"/>
                </a:solidFill>
              </a:rPr>
              <a:t>pexels-markus-spiske-3970330</a:t>
            </a:r>
          </a:p>
          <a:p>
            <a:r>
              <a:rPr lang="en-US" sz="1200" dirty="0">
                <a:solidFill>
                  <a:schemeClr val="bg1"/>
                </a:solidFill>
              </a:rPr>
              <a:t>pexels-pixabay-51951</a:t>
            </a:r>
          </a:p>
          <a:p>
            <a:r>
              <a:rPr lang="en-US" sz="1200" dirty="0" err="1">
                <a:solidFill>
                  <a:schemeClr val="bg1"/>
                </a:solidFill>
              </a:rPr>
              <a:t>jeff-ackley-YwDo_HwORXs-unsplash</a:t>
            </a:r>
            <a:endParaRPr lang="en-US" sz="1200" dirty="0">
              <a:solidFill>
                <a:schemeClr val="bg1"/>
              </a:solidFill>
            </a:endParaRPr>
          </a:p>
          <a:p>
            <a:r>
              <a:rPr lang="en-US" sz="1200" dirty="0" err="1">
                <a:solidFill>
                  <a:schemeClr val="bg1"/>
                </a:solidFill>
              </a:rPr>
              <a:t>evgeni-tcherkasski-nEH_eq_PtRA-unsplash</a:t>
            </a:r>
            <a:endParaRPr lang="en-US" sz="1200" dirty="0">
              <a:solidFill>
                <a:schemeClr val="bg1"/>
              </a:solidFill>
            </a:endParaRPr>
          </a:p>
          <a:p>
            <a:r>
              <a:rPr lang="en-US" sz="1200" dirty="0">
                <a:solidFill>
                  <a:schemeClr val="bg1"/>
                </a:solidFill>
              </a:rPr>
              <a:t>chitto-cancio-EtelvFxuw2c-unsplash</a:t>
            </a:r>
          </a:p>
          <a:p>
            <a:r>
              <a:rPr lang="en-US" sz="1200" dirty="0">
                <a:solidFill>
                  <a:schemeClr val="bg1"/>
                </a:solidFill>
              </a:rPr>
              <a:t>eyasu-etsub-j3R9C-Xqe1w-unsplash</a:t>
            </a:r>
          </a:p>
        </p:txBody>
      </p:sp>
    </p:spTree>
    <p:extLst>
      <p:ext uri="{BB962C8B-B14F-4D97-AF65-F5344CB8AC3E}">
        <p14:creationId xmlns:p14="http://schemas.microsoft.com/office/powerpoint/2010/main" val="73365289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2323</Words>
  <Application>Microsoft Office PowerPoint</Application>
  <PresentationFormat>Custom</PresentationFormat>
  <Paragraphs>165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Humanitarian Crisis in Yemen</dc:title>
  <dc:creator>SONY</dc:creator>
  <cp:lastModifiedBy>Windows User</cp:lastModifiedBy>
  <cp:revision>56</cp:revision>
  <dcterms:created xsi:type="dcterms:W3CDTF">2021-04-29T02:25:29Z</dcterms:created>
  <dcterms:modified xsi:type="dcterms:W3CDTF">2021-05-04T16:05:10Z</dcterms:modified>
</cp:coreProperties>
</file>