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AC776E5-FC95-48F6-8746-0A103DB73ACE}">
  <a:tblStyle styleId="{2AC776E5-FC95-48F6-8746-0A103DB73A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5AA4E55-B949-450A-90CE-2852D9C5B8D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90"/>
  </p:normalViewPr>
  <p:slideViewPr>
    <p:cSldViewPr snapToGrid="0" snapToObjects="1">
      <p:cViewPr varScale="1">
        <p:scale>
          <a:sx n="123" d="100"/>
          <a:sy n="123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3600"/>
              <a:buNone/>
              <a:defRPr sz="3600"/>
            </a:lvl1pPr>
            <a:lvl2pPr lvl="1" algn="ctr">
              <a:spcBef>
                <a:spcPts val="0"/>
              </a:spcBef>
              <a:buSzPts val="3600"/>
              <a:buNone/>
              <a:defRPr sz="3600"/>
            </a:lvl2pPr>
            <a:lvl3pPr lvl="2" algn="ctr">
              <a:spcBef>
                <a:spcPts val="0"/>
              </a:spcBef>
              <a:buSzPts val="3600"/>
              <a:buNone/>
              <a:defRPr sz="3600"/>
            </a:lvl3pPr>
            <a:lvl4pPr lvl="3" algn="ctr">
              <a:spcBef>
                <a:spcPts val="0"/>
              </a:spcBef>
              <a:buSzPts val="3600"/>
              <a:buNone/>
              <a:defRPr sz="3600"/>
            </a:lvl4pPr>
            <a:lvl5pPr lvl="4" algn="ctr">
              <a:spcBef>
                <a:spcPts val="0"/>
              </a:spcBef>
              <a:buSzPts val="3600"/>
              <a:buNone/>
              <a:defRPr sz="3600"/>
            </a:lvl5pPr>
            <a:lvl6pPr lvl="5" algn="ctr">
              <a:spcBef>
                <a:spcPts val="0"/>
              </a:spcBef>
              <a:buSzPts val="3600"/>
              <a:buNone/>
              <a:defRPr sz="3600"/>
            </a:lvl6pPr>
            <a:lvl7pPr lvl="6" algn="ctr">
              <a:spcBef>
                <a:spcPts val="0"/>
              </a:spcBef>
              <a:buSzPts val="3600"/>
              <a:buNone/>
              <a:defRPr sz="3600"/>
            </a:lvl7pPr>
            <a:lvl8pPr lvl="7" algn="ctr">
              <a:spcBef>
                <a:spcPts val="0"/>
              </a:spcBef>
              <a:buSzPts val="3600"/>
              <a:buNone/>
              <a:defRPr sz="3600"/>
            </a:lvl8pPr>
            <a:lvl9pPr lvl="8" algn="ctr">
              <a:spcBef>
                <a:spcPts val="0"/>
              </a:spcBef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Husky Air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Muhammad Umar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 Al Kindi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Ragheeb Clarke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Mohammed Albaqami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Summary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Learning Record</a:t>
            </a:r>
          </a:p>
        </p:txBody>
      </p:sp>
      <p:graphicFrame>
        <p:nvGraphicFramePr>
          <p:cNvPr id="67" name="Shape 67"/>
          <p:cNvGraphicFramePr/>
          <p:nvPr/>
        </p:nvGraphicFramePr>
        <p:xfrm>
          <a:off x="311700" y="114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{2AC776E5-FC95-48F6-8746-0A103DB73ACE}</a:tableStyleId>
              </a:tblPr>
              <a:tblGrid>
                <a:gridCol w="2775775"/>
                <a:gridCol w="2775775"/>
                <a:gridCol w="2775775"/>
              </a:tblGrid>
              <a:tr h="2210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Assumption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Questions to be Answered</a:t>
                      </a:r>
                    </a:p>
                  </a:txBody>
                  <a:tcPr marL="63500" marR="63500" marT="63500" marB="63500"/>
                </a:tc>
              </a:tr>
              <a:tr h="4808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company wants to have a system to keep track of  volunteer records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They don't have any current system installed. All are paper work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kind of information system they need?</a:t>
                      </a:r>
                    </a:p>
                  </a:txBody>
                  <a:tcPr marL="63500" marR="63500" marT="63500" marB="63500"/>
                </a:tc>
              </a:tr>
              <a:tr h="3509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company needs to have a new way of inputting data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They don't have the information saved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do they want to input the data?</a:t>
                      </a:r>
                    </a:p>
                  </a:txBody>
                  <a:tcPr marL="63500" marR="63500" marT="63500" marB="63500"/>
                </a:tc>
              </a:tr>
              <a:tr h="7405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company wants to know more about the people, hospitals,  clinics, and organ banks that request their service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they never collected any data for these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will we get these data?</a:t>
                      </a:r>
                    </a:p>
                  </a:txBody>
                  <a:tcPr marL="63500" marR="63500" marT="63500" marB="63500"/>
                </a:tc>
              </a:tr>
              <a:tr h="7405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company wants a list of all Pilot Angels flights in order to pay recognition to volunteers and their contributions.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they have criterias to define which pilots contributed more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 it by distance, number of flight, or total hours spent for the cause?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MOV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Track and reduce the costs of organizations and people that request the Husky Air Service by an accuracy of 80% by 19th of January 2018.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Business Case</a:t>
            </a:r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Keep the current paper file records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Keeping the current paper tracking system would result in low accuracy when inputting and locating data.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 Purchase an existing system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Purchasing an existing system will provide the company with a system that is able to enter and retrieve data in real time as well as exchanging them with pilots, patients and hospitals.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 Develop their own system</a:t>
            </a:r>
          </a:p>
          <a:p>
            <a:pPr lvl="0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Develop their own system that would satisfy all requirements.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Deliverable structure chart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2" name="Shape 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27125"/>
            <a:ext cx="8724900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Use case diagram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99" name="Shape 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9825" y="221425"/>
            <a:ext cx="4264450" cy="45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Work breakdown structure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6" name="Shape 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5850" y="1122375"/>
            <a:ext cx="5943600" cy="33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Work breakdown structure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3" name="Shape 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525" y="1189038"/>
            <a:ext cx="5943600" cy="334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311700" y="28107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Budget</a:t>
            </a:r>
          </a:p>
        </p:txBody>
      </p:sp>
      <p:graphicFrame>
        <p:nvGraphicFramePr>
          <p:cNvPr id="119" name="Shape 119"/>
          <p:cNvGraphicFramePr/>
          <p:nvPr/>
        </p:nvGraphicFramePr>
        <p:xfrm>
          <a:off x="1728325" y="94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{45AA4E55-B949-450A-90CE-2852D9C5B8D3}</a:tableStyleId>
              </a:tblPr>
              <a:tblGrid>
                <a:gridCol w="1510850"/>
                <a:gridCol w="1385750"/>
                <a:gridCol w="1395375"/>
                <a:gridCol w="1395375"/>
              </a:tblGrid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Task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Month 1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Month 2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Month 3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MOV Statement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 Case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Planning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Analysis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Design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Development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1660$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Testing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990$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560$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Close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Evaluate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9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</a:p>
                  </a:txBody>
                  <a:tcPr marL="63500" marR="63500" marT="63500" marB="63500">
                    <a:lnL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2530$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3390$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solidFill>
                            <a:srgbClr val="2E74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1940$</a:t>
                      </a: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50" cap="flat" cmpd="sng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267450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Risk management matrix</a:t>
            </a:r>
          </a:p>
        </p:txBody>
      </p:sp>
      <p:graphicFrame>
        <p:nvGraphicFramePr>
          <p:cNvPr id="125" name="Shape 125"/>
          <p:cNvGraphicFramePr/>
          <p:nvPr/>
        </p:nvGraphicFramePr>
        <p:xfrm>
          <a:off x="663475" y="84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{2AC776E5-FC95-48F6-8746-0A103DB73ACE}</a:tableStyleId>
              </a:tblPr>
              <a:tblGrid>
                <a:gridCol w="1204800"/>
                <a:gridCol w="1287500"/>
                <a:gridCol w="1039450"/>
                <a:gridCol w="862275"/>
                <a:gridCol w="1051275"/>
                <a:gridCol w="1275675"/>
                <a:gridCol w="1287500"/>
              </a:tblGrid>
              <a:tr h="4827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Risk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Consequence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Probability (L,M,H)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Severity (L,M,H)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Trigger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Responsibility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Response Plan</a:t>
                      </a:r>
                    </a:p>
                  </a:txBody>
                  <a:tcPr marL="63500" marR="63500" marT="63500" marB="63500"/>
                </a:tc>
              </a:tr>
              <a:tr h="6613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member leaving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Fail to meet team norms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Ali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 replacements ready</a:t>
                      </a:r>
                    </a:p>
                  </a:txBody>
                  <a:tcPr marL="63500" marR="63500" marT="63500" marB="63500"/>
                </a:tc>
              </a:tr>
              <a:tr h="4827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Disapproval of the system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Expensive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Ragheeb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 other option ready</a:t>
                      </a:r>
                    </a:p>
                  </a:txBody>
                  <a:tcPr marL="63500" marR="63500" marT="63500" marB="63500"/>
                </a:tc>
              </a:tr>
              <a:tr h="6613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Wrong data validation method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Exceed budget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Incorrect data entry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Muhammed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data</a:t>
                      </a:r>
                    </a:p>
                  </a:txBody>
                  <a:tcPr marL="63500" marR="63500" marT="63500" marB="63500"/>
                </a:tc>
              </a:tr>
              <a:tr h="6613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Failure to accept the new system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Modify the system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Difficulty to use the system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Ragheeb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 a user guide</a:t>
                      </a:r>
                    </a:p>
                  </a:txBody>
                  <a:tcPr marL="63500" marR="63500" marT="63500" marB="63500"/>
                </a:tc>
              </a:tr>
              <a:tr h="11973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Fail to  negotiate price with software development team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Exceed budget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Huge variance in in the base pay for software engineers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Mohammed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 back up funds in reserve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3174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Risk management matrix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graphicFrame>
        <p:nvGraphicFramePr>
          <p:cNvPr id="131" name="Shape 131"/>
          <p:cNvGraphicFramePr/>
          <p:nvPr/>
        </p:nvGraphicFramePr>
        <p:xfrm>
          <a:off x="610050" y="89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{2AC776E5-FC95-48F6-8746-0A103DB73ACE}</a:tableStyleId>
              </a:tblPr>
              <a:tblGrid>
                <a:gridCol w="1095875"/>
                <a:gridCol w="1171100"/>
                <a:gridCol w="945475"/>
                <a:gridCol w="784300"/>
                <a:gridCol w="956225"/>
                <a:gridCol w="1160350"/>
                <a:gridCol w="1171100"/>
              </a:tblGrid>
              <a:tr h="8671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Inaccurate estimates for prices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Exceed budget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Prices of electronics vary with time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Ali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Have back up funds in reserve</a:t>
                      </a:r>
                    </a:p>
                  </a:txBody>
                  <a:tcPr marL="63500" marR="63500" marT="63500" marB="63500"/>
                </a:tc>
              </a:tr>
              <a:tr h="86710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Inaccurate estimates for schedule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tasks may take longer to be complete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Muhammed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number of working hours per day</a:t>
                      </a:r>
                    </a:p>
                  </a:txBody>
                  <a:tcPr marL="63500" marR="63500" marT="63500" marB="63500"/>
                </a:tc>
              </a:tr>
              <a:tr h="12359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Lack of technical skills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 training was conducted to ensure system compliance 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Ali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Ensure to have a training team stand by</a:t>
                      </a:r>
                    </a:p>
                  </a:txBody>
                  <a:tcPr marL="63500" marR="63500" marT="63500" marB="63500"/>
                </a:tc>
              </a:tr>
              <a:tr h="12359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of completing/ delivering the system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Delay the project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duration of the system design phase took more time.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Mohammed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Increase number of working hours per day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311700" y="219600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Earned value analysis</a:t>
            </a:r>
          </a:p>
        </p:txBody>
      </p:sp>
      <p:graphicFrame>
        <p:nvGraphicFramePr>
          <p:cNvPr id="137" name="Shape 137"/>
          <p:cNvGraphicFramePr/>
          <p:nvPr/>
        </p:nvGraphicFramePr>
        <p:xfrm>
          <a:off x="820775" y="92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{2AC776E5-FC95-48F6-8746-0A103DB73ACE}</a:tableStyleId>
              </a:tblPr>
              <a:tblGrid>
                <a:gridCol w="1029975"/>
                <a:gridCol w="1029975"/>
                <a:gridCol w="1029975"/>
                <a:gridCol w="1029975"/>
                <a:gridCol w="1029975"/>
                <a:gridCol w="1147025"/>
                <a:gridCol w="1205525"/>
              </a:tblGrid>
              <a:tr h="5718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Task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Planned Value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Actual Value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Earned Value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 Variance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Schedule Performance Index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Cost Performance Index</a:t>
                      </a:r>
                    </a:p>
                  </a:txBody>
                  <a:tcPr marL="63500" marR="63500" marT="63500" marB="63500"/>
                </a:tc>
              </a:tr>
              <a:tr h="4173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record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26287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plan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72630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Come up with alternatives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57182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Compare alternatives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4173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Create scope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4173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Allocate resources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  <a:tr h="4173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Control scope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0$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Lessons learned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Macintosh PowerPoint</Application>
  <PresentationFormat>On-screen Show (16:9)</PresentationFormat>
  <Paragraphs>215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Simple Light</vt:lpstr>
      <vt:lpstr>Husky Air</vt:lpstr>
      <vt:lpstr>Summary</vt:lpstr>
      <vt:lpstr>Learning Record</vt:lpstr>
      <vt:lpstr>MOV</vt:lpstr>
      <vt:lpstr>Business Case</vt:lpstr>
      <vt:lpstr>PowerPoint Presentation</vt:lpstr>
      <vt:lpstr>Deliverable structure chart</vt:lpstr>
      <vt:lpstr>Use case diagram</vt:lpstr>
      <vt:lpstr>Work breakdown structure</vt:lpstr>
      <vt:lpstr>Work breakdown structure </vt:lpstr>
      <vt:lpstr>Budget</vt:lpstr>
      <vt:lpstr>Risk management matrix</vt:lpstr>
      <vt:lpstr>Risk management matrix </vt:lpstr>
      <vt:lpstr>Earned value analysis</vt:lpstr>
      <vt:lpstr>Lessons learned</vt:lpstr>
      <vt:lpstr>PowerPoint Presentation</vt:lpstr>
    </vt:vector>
  </TitlesOfParts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Husky Air</dc:title>
  <cp:lastModifiedBy>Mohammed albogami</cp:lastModifiedBy>
  <cp:revision>1</cp:revision>
  <dcterms:modified xsi:type="dcterms:W3CDTF">2017-11-28T22:24:41Z</dcterms:modified>
</cp:coreProperties>
</file>