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7" r:id="rId2"/>
    <p:sldId id="336" r:id="rId3"/>
    <p:sldId id="341" r:id="rId4"/>
    <p:sldId id="335" r:id="rId5"/>
    <p:sldId id="344" r:id="rId6"/>
    <p:sldId id="345" r:id="rId7"/>
    <p:sldId id="340" r:id="rId8"/>
    <p:sldId id="329" r:id="rId9"/>
    <p:sldId id="386" r:id="rId10"/>
    <p:sldId id="391" r:id="rId11"/>
    <p:sldId id="348" r:id="rId12"/>
    <p:sldId id="387" r:id="rId13"/>
    <p:sldId id="331" r:id="rId14"/>
    <p:sldId id="347" r:id="rId15"/>
    <p:sldId id="333" r:id="rId16"/>
    <p:sldId id="389" r:id="rId17"/>
    <p:sldId id="390" r:id="rId18"/>
    <p:sldId id="362" r:id="rId19"/>
    <p:sldId id="363" r:id="rId20"/>
    <p:sldId id="380" r:id="rId21"/>
    <p:sldId id="381" r:id="rId22"/>
    <p:sldId id="382"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5" autoAdjust="0"/>
    <p:restoredTop sz="86041" autoAdjust="0"/>
  </p:normalViewPr>
  <p:slideViewPr>
    <p:cSldViewPr>
      <p:cViewPr varScale="1">
        <p:scale>
          <a:sx n="74" d="100"/>
          <a:sy n="74" d="100"/>
        </p:scale>
        <p:origin x="1651"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995338D-9D4D-4C5B-AE80-5D89E16FDEE0}" type="datetimeFigureOut">
              <a:rPr lang="en-US" smtClean="0"/>
              <a:t>9/16/2020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208F17-90BD-4694-B886-F4E775870DB0}" type="slidenum">
              <a:rPr lang="en-US" smtClean="0"/>
              <a:t>‹#›</a:t>
            </a:fld>
            <a:endParaRPr lang="en-US"/>
          </a:p>
        </p:txBody>
      </p:sp>
    </p:spTree>
    <p:extLst>
      <p:ext uri="{BB962C8B-B14F-4D97-AF65-F5344CB8AC3E}">
        <p14:creationId xmlns:p14="http://schemas.microsoft.com/office/powerpoint/2010/main" val="2116220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762F21A-0884-448E-9DC1-89E7397E562A}" type="slidenum">
              <a:rPr lang="en-US" smtClean="0"/>
              <a:t>1</a:t>
            </a:fld>
            <a:endParaRPr lang="en-US"/>
          </a:p>
        </p:txBody>
      </p:sp>
    </p:spTree>
    <p:extLst>
      <p:ext uri="{BB962C8B-B14F-4D97-AF65-F5344CB8AC3E}">
        <p14:creationId xmlns:p14="http://schemas.microsoft.com/office/powerpoint/2010/main" val="3142391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https://www.essentialsql.com/get-ready-to-learn-sql-database-normalization-explained-in-simple-english/</a:t>
            </a:r>
          </a:p>
        </p:txBody>
      </p:sp>
      <p:sp>
        <p:nvSpPr>
          <p:cNvPr id="4" name="Slide Number Placeholder 3"/>
          <p:cNvSpPr>
            <a:spLocks noGrp="1"/>
          </p:cNvSpPr>
          <p:nvPr>
            <p:ph type="sldNum" sz="quarter" idx="10"/>
          </p:nvPr>
        </p:nvSpPr>
        <p:spPr/>
        <p:txBody>
          <a:bodyPr/>
          <a:lstStyle/>
          <a:p>
            <a:fld id="{B7208F17-90BD-4694-B886-F4E775870DB0}" type="slidenum">
              <a:rPr lang="en-US" smtClean="0"/>
              <a:t>4</a:t>
            </a:fld>
            <a:endParaRPr lang="en-US"/>
          </a:p>
        </p:txBody>
      </p:sp>
    </p:spTree>
    <p:extLst>
      <p:ext uri="{BB962C8B-B14F-4D97-AF65-F5344CB8AC3E}">
        <p14:creationId xmlns:p14="http://schemas.microsoft.com/office/powerpoint/2010/main" val="5764861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208F17-90BD-4694-B886-F4E775870DB0}" type="slidenum">
              <a:rPr lang="en-US" smtClean="0"/>
              <a:t>5</a:t>
            </a:fld>
            <a:endParaRPr lang="en-US"/>
          </a:p>
        </p:txBody>
      </p:sp>
    </p:spTree>
    <p:extLst>
      <p:ext uri="{BB962C8B-B14F-4D97-AF65-F5344CB8AC3E}">
        <p14:creationId xmlns:p14="http://schemas.microsoft.com/office/powerpoint/2010/main" val="3303389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7208F17-90BD-4694-B886-F4E775870DB0}" type="slidenum">
              <a:rPr lang="en-US" smtClean="0"/>
              <a:t>13</a:t>
            </a:fld>
            <a:endParaRPr lang="en-US"/>
          </a:p>
        </p:txBody>
      </p:sp>
    </p:spTree>
    <p:extLst>
      <p:ext uri="{BB962C8B-B14F-4D97-AF65-F5344CB8AC3E}">
        <p14:creationId xmlns:p14="http://schemas.microsoft.com/office/powerpoint/2010/main" val="588305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title is functionally dependent on the item number (only one value of an item number will be associated with a title), but it is not functionally dependent on the entire primary key! Different invoice numbers can be associated with the same title.</a:t>
            </a:r>
          </a:p>
        </p:txBody>
      </p:sp>
      <p:sp>
        <p:nvSpPr>
          <p:cNvPr id="4" name="Slide Number Placeholder 3"/>
          <p:cNvSpPr>
            <a:spLocks noGrp="1"/>
          </p:cNvSpPr>
          <p:nvPr>
            <p:ph type="sldNum" sz="quarter" idx="10"/>
          </p:nvPr>
        </p:nvSpPr>
        <p:spPr/>
        <p:txBody>
          <a:bodyPr/>
          <a:lstStyle/>
          <a:p>
            <a:fld id="{B7208F17-90BD-4694-B886-F4E775870DB0}" type="slidenum">
              <a:rPr lang="en-US" smtClean="0"/>
              <a:t>20</a:t>
            </a:fld>
            <a:endParaRPr lang="en-US"/>
          </a:p>
        </p:txBody>
      </p:sp>
    </p:spTree>
    <p:extLst>
      <p:ext uri="{BB962C8B-B14F-4D97-AF65-F5344CB8AC3E}">
        <p14:creationId xmlns:p14="http://schemas.microsoft.com/office/powerpoint/2010/main" val="11163158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title is functionally dependent on the item number (only one value of an item number will be associated with a title), but it is not functionally dependent on the entire primary key! Different invoice numbers can be associated with the same title.</a:t>
            </a:r>
          </a:p>
        </p:txBody>
      </p:sp>
      <p:sp>
        <p:nvSpPr>
          <p:cNvPr id="4" name="Slide Number Placeholder 3"/>
          <p:cNvSpPr>
            <a:spLocks noGrp="1"/>
          </p:cNvSpPr>
          <p:nvPr>
            <p:ph type="sldNum" sz="quarter" idx="10"/>
          </p:nvPr>
        </p:nvSpPr>
        <p:spPr/>
        <p:txBody>
          <a:bodyPr/>
          <a:lstStyle/>
          <a:p>
            <a:fld id="{B7208F17-90BD-4694-B886-F4E775870DB0}" type="slidenum">
              <a:rPr lang="en-US" smtClean="0"/>
              <a:t>21</a:t>
            </a:fld>
            <a:endParaRPr lang="en-US"/>
          </a:p>
        </p:txBody>
      </p:sp>
    </p:spTree>
    <p:extLst>
      <p:ext uri="{BB962C8B-B14F-4D97-AF65-F5344CB8AC3E}">
        <p14:creationId xmlns:p14="http://schemas.microsoft.com/office/powerpoint/2010/main" val="11163158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title is functionally dependent on the item number (only one value of an item number will be associated with a title), but it is not functionally dependent on the entire primary key! Different invoice numbers can be associated with the same title.</a:t>
            </a:r>
          </a:p>
        </p:txBody>
      </p:sp>
      <p:sp>
        <p:nvSpPr>
          <p:cNvPr id="4" name="Slide Number Placeholder 3"/>
          <p:cNvSpPr>
            <a:spLocks noGrp="1"/>
          </p:cNvSpPr>
          <p:nvPr>
            <p:ph type="sldNum" sz="quarter" idx="10"/>
          </p:nvPr>
        </p:nvSpPr>
        <p:spPr/>
        <p:txBody>
          <a:bodyPr/>
          <a:lstStyle/>
          <a:p>
            <a:fld id="{B7208F17-90BD-4694-B886-F4E775870DB0}" type="slidenum">
              <a:rPr lang="en-US" smtClean="0"/>
              <a:t>22</a:t>
            </a:fld>
            <a:endParaRPr lang="en-US"/>
          </a:p>
        </p:txBody>
      </p:sp>
    </p:spTree>
    <p:extLst>
      <p:ext uri="{BB962C8B-B14F-4D97-AF65-F5344CB8AC3E}">
        <p14:creationId xmlns:p14="http://schemas.microsoft.com/office/powerpoint/2010/main" val="11163158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D34B67B-A5A2-4AD8-9C8A-49E66C8DAFE4}" type="datetime1">
              <a:rPr lang="en-US" smtClean="0"/>
              <a:t>9/16/2020</a:t>
            </a:fld>
            <a:endParaRPr lang="en-US"/>
          </a:p>
        </p:txBody>
      </p:sp>
      <p:sp>
        <p:nvSpPr>
          <p:cNvPr id="5" name="Footer Placeholder 4"/>
          <p:cNvSpPr>
            <a:spLocks noGrp="1"/>
          </p:cNvSpPr>
          <p:nvPr>
            <p:ph type="ftr" sz="quarter" idx="11"/>
          </p:nvPr>
        </p:nvSpPr>
        <p:spPr/>
        <p:txBody>
          <a:bodyPr/>
          <a:lstStyle/>
          <a:p>
            <a:r>
              <a:rPr lang="en-US"/>
              <a:t>MODULE 3</a:t>
            </a:r>
          </a:p>
        </p:txBody>
      </p:sp>
      <p:sp>
        <p:nvSpPr>
          <p:cNvPr id="6" name="Slide Number Placeholder 5"/>
          <p:cNvSpPr>
            <a:spLocks noGrp="1"/>
          </p:cNvSpPr>
          <p:nvPr>
            <p:ph type="sldNum" sz="quarter" idx="12"/>
          </p:nvPr>
        </p:nvSpPr>
        <p:spPr/>
        <p:txBody>
          <a:bodyPr/>
          <a:lstStyle/>
          <a:p>
            <a:fld id="{F54F8B11-DC9F-4F4A-8C59-98AF288D6349}" type="slidenum">
              <a:rPr lang="en-US" smtClean="0"/>
              <a:t>‹#›</a:t>
            </a:fld>
            <a:endParaRPr lang="en-US"/>
          </a:p>
        </p:txBody>
      </p:sp>
    </p:spTree>
    <p:extLst>
      <p:ext uri="{BB962C8B-B14F-4D97-AF65-F5344CB8AC3E}">
        <p14:creationId xmlns:p14="http://schemas.microsoft.com/office/powerpoint/2010/main" val="3079315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CC9EE6-922A-42CB-B0AF-4508E2FCA4E9}" type="datetime1">
              <a:rPr lang="en-US" smtClean="0"/>
              <a:t>9/16/2020</a:t>
            </a:fld>
            <a:endParaRPr lang="en-US"/>
          </a:p>
        </p:txBody>
      </p:sp>
      <p:sp>
        <p:nvSpPr>
          <p:cNvPr id="5" name="Footer Placeholder 4"/>
          <p:cNvSpPr>
            <a:spLocks noGrp="1"/>
          </p:cNvSpPr>
          <p:nvPr>
            <p:ph type="ftr" sz="quarter" idx="11"/>
          </p:nvPr>
        </p:nvSpPr>
        <p:spPr/>
        <p:txBody>
          <a:bodyPr/>
          <a:lstStyle/>
          <a:p>
            <a:r>
              <a:rPr lang="en-US"/>
              <a:t>MODULE 3</a:t>
            </a:r>
          </a:p>
        </p:txBody>
      </p:sp>
      <p:sp>
        <p:nvSpPr>
          <p:cNvPr id="6" name="Slide Number Placeholder 5"/>
          <p:cNvSpPr>
            <a:spLocks noGrp="1"/>
          </p:cNvSpPr>
          <p:nvPr>
            <p:ph type="sldNum" sz="quarter" idx="12"/>
          </p:nvPr>
        </p:nvSpPr>
        <p:spPr/>
        <p:txBody>
          <a:bodyPr/>
          <a:lstStyle/>
          <a:p>
            <a:fld id="{F54F8B11-DC9F-4F4A-8C59-98AF288D6349}" type="slidenum">
              <a:rPr lang="en-US" smtClean="0"/>
              <a:t>‹#›</a:t>
            </a:fld>
            <a:endParaRPr lang="en-US"/>
          </a:p>
        </p:txBody>
      </p:sp>
    </p:spTree>
    <p:extLst>
      <p:ext uri="{BB962C8B-B14F-4D97-AF65-F5344CB8AC3E}">
        <p14:creationId xmlns:p14="http://schemas.microsoft.com/office/powerpoint/2010/main" val="3465771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643FB3-AEC5-4105-A110-BA767EAEF690}" type="datetime1">
              <a:rPr lang="en-US" smtClean="0"/>
              <a:t>9/16/2020</a:t>
            </a:fld>
            <a:endParaRPr lang="en-US"/>
          </a:p>
        </p:txBody>
      </p:sp>
      <p:sp>
        <p:nvSpPr>
          <p:cNvPr id="5" name="Footer Placeholder 4"/>
          <p:cNvSpPr>
            <a:spLocks noGrp="1"/>
          </p:cNvSpPr>
          <p:nvPr>
            <p:ph type="ftr" sz="quarter" idx="11"/>
          </p:nvPr>
        </p:nvSpPr>
        <p:spPr/>
        <p:txBody>
          <a:bodyPr/>
          <a:lstStyle/>
          <a:p>
            <a:r>
              <a:rPr lang="en-US"/>
              <a:t>MODULE 3</a:t>
            </a:r>
          </a:p>
        </p:txBody>
      </p:sp>
      <p:sp>
        <p:nvSpPr>
          <p:cNvPr id="6" name="Slide Number Placeholder 5"/>
          <p:cNvSpPr>
            <a:spLocks noGrp="1"/>
          </p:cNvSpPr>
          <p:nvPr>
            <p:ph type="sldNum" sz="quarter" idx="12"/>
          </p:nvPr>
        </p:nvSpPr>
        <p:spPr/>
        <p:txBody>
          <a:bodyPr/>
          <a:lstStyle/>
          <a:p>
            <a:fld id="{F54F8B11-DC9F-4F4A-8C59-98AF288D6349}" type="slidenum">
              <a:rPr lang="en-US" smtClean="0"/>
              <a:t>‹#›</a:t>
            </a:fld>
            <a:endParaRPr lang="en-US"/>
          </a:p>
        </p:txBody>
      </p:sp>
    </p:spTree>
    <p:extLst>
      <p:ext uri="{BB962C8B-B14F-4D97-AF65-F5344CB8AC3E}">
        <p14:creationId xmlns:p14="http://schemas.microsoft.com/office/powerpoint/2010/main" val="1678069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8B31EBC-1FCE-46D6-BE49-CDB3C874D96C}" type="datetime1">
              <a:rPr lang="en-US" smtClean="0"/>
              <a:t>9/16/2020</a:t>
            </a:fld>
            <a:endParaRPr lang="en-US"/>
          </a:p>
        </p:txBody>
      </p:sp>
      <p:sp>
        <p:nvSpPr>
          <p:cNvPr id="6" name="Footer Placeholder 5"/>
          <p:cNvSpPr>
            <a:spLocks noGrp="1"/>
          </p:cNvSpPr>
          <p:nvPr>
            <p:ph type="ftr" sz="quarter" idx="11"/>
          </p:nvPr>
        </p:nvSpPr>
        <p:spPr/>
        <p:txBody>
          <a:bodyPr/>
          <a:lstStyle/>
          <a:p>
            <a:r>
              <a:rPr lang="en-US"/>
              <a:t>MODULE 3</a:t>
            </a:r>
          </a:p>
        </p:txBody>
      </p:sp>
      <p:sp>
        <p:nvSpPr>
          <p:cNvPr id="7" name="Slide Number Placeholder 6"/>
          <p:cNvSpPr>
            <a:spLocks noGrp="1"/>
          </p:cNvSpPr>
          <p:nvPr>
            <p:ph type="sldNum" sz="quarter" idx="12"/>
          </p:nvPr>
        </p:nvSpPr>
        <p:spPr/>
        <p:txBody>
          <a:bodyPr/>
          <a:lstStyle/>
          <a:p>
            <a:fld id="{F54F8B11-DC9F-4F4A-8C59-98AF288D6349}" type="slidenum">
              <a:rPr lang="en-US" smtClean="0"/>
              <a:t>‹#›</a:t>
            </a:fld>
            <a:endParaRPr lang="en-US"/>
          </a:p>
        </p:txBody>
      </p:sp>
    </p:spTree>
    <p:extLst>
      <p:ext uri="{BB962C8B-B14F-4D97-AF65-F5344CB8AC3E}">
        <p14:creationId xmlns:p14="http://schemas.microsoft.com/office/powerpoint/2010/main" val="11370903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420FFE4-267E-4383-B652-9AC324E7DDBF}" type="datetime1">
              <a:rPr lang="en-US" smtClean="0"/>
              <a:t>9/16/2020</a:t>
            </a:fld>
            <a:endParaRPr lang="en-US"/>
          </a:p>
        </p:txBody>
      </p:sp>
      <p:sp>
        <p:nvSpPr>
          <p:cNvPr id="8" name="Footer Placeholder 7"/>
          <p:cNvSpPr>
            <a:spLocks noGrp="1"/>
          </p:cNvSpPr>
          <p:nvPr>
            <p:ph type="ftr" sz="quarter" idx="11"/>
          </p:nvPr>
        </p:nvSpPr>
        <p:spPr/>
        <p:txBody>
          <a:bodyPr/>
          <a:lstStyle/>
          <a:p>
            <a:r>
              <a:rPr lang="en-US"/>
              <a:t>MODULE 3</a:t>
            </a:r>
          </a:p>
        </p:txBody>
      </p:sp>
      <p:sp>
        <p:nvSpPr>
          <p:cNvPr id="9" name="Slide Number Placeholder 8"/>
          <p:cNvSpPr>
            <a:spLocks noGrp="1"/>
          </p:cNvSpPr>
          <p:nvPr>
            <p:ph type="sldNum" sz="quarter" idx="12"/>
          </p:nvPr>
        </p:nvSpPr>
        <p:spPr/>
        <p:txBody>
          <a:bodyPr/>
          <a:lstStyle/>
          <a:p>
            <a:fld id="{F54F8B11-DC9F-4F4A-8C59-98AF288D6349}" type="slidenum">
              <a:rPr lang="en-US" smtClean="0"/>
              <a:t>‹#›</a:t>
            </a:fld>
            <a:endParaRPr lang="en-US"/>
          </a:p>
        </p:txBody>
      </p:sp>
    </p:spTree>
    <p:extLst>
      <p:ext uri="{BB962C8B-B14F-4D97-AF65-F5344CB8AC3E}">
        <p14:creationId xmlns:p14="http://schemas.microsoft.com/office/powerpoint/2010/main" val="773126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E44375F-620B-4E09-82D2-1DCBF951AF47}" type="datetime1">
              <a:rPr lang="en-US" smtClean="0"/>
              <a:t>9/16/2020</a:t>
            </a:fld>
            <a:endParaRPr lang="en-US"/>
          </a:p>
        </p:txBody>
      </p:sp>
      <p:sp>
        <p:nvSpPr>
          <p:cNvPr id="4" name="Footer Placeholder 3"/>
          <p:cNvSpPr>
            <a:spLocks noGrp="1"/>
          </p:cNvSpPr>
          <p:nvPr>
            <p:ph type="ftr" sz="quarter" idx="11"/>
          </p:nvPr>
        </p:nvSpPr>
        <p:spPr/>
        <p:txBody>
          <a:bodyPr/>
          <a:lstStyle/>
          <a:p>
            <a:r>
              <a:rPr lang="en-US"/>
              <a:t>MODULE 3</a:t>
            </a:r>
          </a:p>
        </p:txBody>
      </p:sp>
      <p:sp>
        <p:nvSpPr>
          <p:cNvPr id="5" name="Slide Number Placeholder 4"/>
          <p:cNvSpPr>
            <a:spLocks noGrp="1"/>
          </p:cNvSpPr>
          <p:nvPr>
            <p:ph type="sldNum" sz="quarter" idx="12"/>
          </p:nvPr>
        </p:nvSpPr>
        <p:spPr/>
        <p:txBody>
          <a:bodyPr/>
          <a:lstStyle/>
          <a:p>
            <a:fld id="{F54F8B11-DC9F-4F4A-8C59-98AF288D6349}" type="slidenum">
              <a:rPr lang="en-US" smtClean="0"/>
              <a:t>‹#›</a:t>
            </a:fld>
            <a:endParaRPr lang="en-US"/>
          </a:p>
        </p:txBody>
      </p:sp>
    </p:spTree>
    <p:extLst>
      <p:ext uri="{BB962C8B-B14F-4D97-AF65-F5344CB8AC3E}">
        <p14:creationId xmlns:p14="http://schemas.microsoft.com/office/powerpoint/2010/main" val="2204991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8463EC-5338-4474-8ECE-CD2939D7379B}" type="datetime1">
              <a:rPr lang="en-US" smtClean="0"/>
              <a:t>9/16/2020</a:t>
            </a:fld>
            <a:endParaRPr lang="en-US"/>
          </a:p>
        </p:txBody>
      </p:sp>
      <p:sp>
        <p:nvSpPr>
          <p:cNvPr id="3" name="Footer Placeholder 2"/>
          <p:cNvSpPr>
            <a:spLocks noGrp="1"/>
          </p:cNvSpPr>
          <p:nvPr>
            <p:ph type="ftr" sz="quarter" idx="11"/>
          </p:nvPr>
        </p:nvSpPr>
        <p:spPr/>
        <p:txBody>
          <a:bodyPr/>
          <a:lstStyle/>
          <a:p>
            <a:r>
              <a:rPr lang="en-US"/>
              <a:t>MODULE 3</a:t>
            </a:r>
          </a:p>
        </p:txBody>
      </p:sp>
      <p:sp>
        <p:nvSpPr>
          <p:cNvPr id="4" name="Slide Number Placeholder 3"/>
          <p:cNvSpPr>
            <a:spLocks noGrp="1"/>
          </p:cNvSpPr>
          <p:nvPr>
            <p:ph type="sldNum" sz="quarter" idx="12"/>
          </p:nvPr>
        </p:nvSpPr>
        <p:spPr/>
        <p:txBody>
          <a:bodyPr/>
          <a:lstStyle/>
          <a:p>
            <a:fld id="{F54F8B11-DC9F-4F4A-8C59-98AF288D6349}" type="slidenum">
              <a:rPr lang="en-US" smtClean="0"/>
              <a:t>‹#›</a:t>
            </a:fld>
            <a:endParaRPr lang="en-US"/>
          </a:p>
        </p:txBody>
      </p:sp>
    </p:spTree>
    <p:extLst>
      <p:ext uri="{BB962C8B-B14F-4D97-AF65-F5344CB8AC3E}">
        <p14:creationId xmlns:p14="http://schemas.microsoft.com/office/powerpoint/2010/main" val="3334282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1E1DBDF-00F7-44EC-A24C-F3E6B912AEE0}" type="datetime1">
              <a:rPr lang="en-US" smtClean="0"/>
              <a:t>9/16/2020</a:t>
            </a:fld>
            <a:endParaRPr lang="en-US"/>
          </a:p>
        </p:txBody>
      </p:sp>
      <p:sp>
        <p:nvSpPr>
          <p:cNvPr id="6" name="Footer Placeholder 5"/>
          <p:cNvSpPr>
            <a:spLocks noGrp="1"/>
          </p:cNvSpPr>
          <p:nvPr>
            <p:ph type="ftr" sz="quarter" idx="11"/>
          </p:nvPr>
        </p:nvSpPr>
        <p:spPr/>
        <p:txBody>
          <a:bodyPr/>
          <a:lstStyle/>
          <a:p>
            <a:r>
              <a:rPr lang="en-US"/>
              <a:t>MODULE 3</a:t>
            </a:r>
          </a:p>
        </p:txBody>
      </p:sp>
      <p:sp>
        <p:nvSpPr>
          <p:cNvPr id="7" name="Slide Number Placeholder 6"/>
          <p:cNvSpPr>
            <a:spLocks noGrp="1"/>
          </p:cNvSpPr>
          <p:nvPr>
            <p:ph type="sldNum" sz="quarter" idx="12"/>
          </p:nvPr>
        </p:nvSpPr>
        <p:spPr/>
        <p:txBody>
          <a:bodyPr/>
          <a:lstStyle/>
          <a:p>
            <a:fld id="{F54F8B11-DC9F-4F4A-8C59-98AF288D6349}" type="slidenum">
              <a:rPr lang="en-US" smtClean="0"/>
              <a:t>‹#›</a:t>
            </a:fld>
            <a:endParaRPr lang="en-US"/>
          </a:p>
        </p:txBody>
      </p:sp>
    </p:spTree>
    <p:extLst>
      <p:ext uri="{BB962C8B-B14F-4D97-AF65-F5344CB8AC3E}">
        <p14:creationId xmlns:p14="http://schemas.microsoft.com/office/powerpoint/2010/main" val="1295631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FE8F560-0DF0-4E4F-8A46-77BBC1B88DD4}" type="datetime1">
              <a:rPr lang="en-US" smtClean="0"/>
              <a:t>9/16/2020</a:t>
            </a:fld>
            <a:endParaRPr lang="en-US"/>
          </a:p>
        </p:txBody>
      </p:sp>
      <p:sp>
        <p:nvSpPr>
          <p:cNvPr id="6" name="Footer Placeholder 5"/>
          <p:cNvSpPr>
            <a:spLocks noGrp="1"/>
          </p:cNvSpPr>
          <p:nvPr>
            <p:ph type="ftr" sz="quarter" idx="11"/>
          </p:nvPr>
        </p:nvSpPr>
        <p:spPr/>
        <p:txBody>
          <a:bodyPr/>
          <a:lstStyle/>
          <a:p>
            <a:r>
              <a:rPr lang="en-US"/>
              <a:t>MODULE 3</a:t>
            </a:r>
          </a:p>
        </p:txBody>
      </p:sp>
      <p:sp>
        <p:nvSpPr>
          <p:cNvPr id="7" name="Slide Number Placeholder 6"/>
          <p:cNvSpPr>
            <a:spLocks noGrp="1"/>
          </p:cNvSpPr>
          <p:nvPr>
            <p:ph type="sldNum" sz="quarter" idx="12"/>
          </p:nvPr>
        </p:nvSpPr>
        <p:spPr/>
        <p:txBody>
          <a:bodyPr/>
          <a:lstStyle/>
          <a:p>
            <a:fld id="{F54F8B11-DC9F-4F4A-8C59-98AF288D6349}" type="slidenum">
              <a:rPr lang="en-US" smtClean="0"/>
              <a:t>‹#›</a:t>
            </a:fld>
            <a:endParaRPr lang="en-US"/>
          </a:p>
        </p:txBody>
      </p:sp>
    </p:spTree>
    <p:extLst>
      <p:ext uri="{BB962C8B-B14F-4D97-AF65-F5344CB8AC3E}">
        <p14:creationId xmlns:p14="http://schemas.microsoft.com/office/powerpoint/2010/main" val="3164769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E7D416-1CB9-4E94-A064-C59C1E0C2E81}" type="datetime1">
              <a:rPr lang="en-US" smtClean="0"/>
              <a:t>9/16/2020</a:t>
            </a:fld>
            <a:endParaRPr lang="en-US"/>
          </a:p>
        </p:txBody>
      </p:sp>
      <p:sp>
        <p:nvSpPr>
          <p:cNvPr id="5" name="Footer Placeholder 4"/>
          <p:cNvSpPr>
            <a:spLocks noGrp="1"/>
          </p:cNvSpPr>
          <p:nvPr>
            <p:ph type="ftr" sz="quarter" idx="11"/>
          </p:nvPr>
        </p:nvSpPr>
        <p:spPr/>
        <p:txBody>
          <a:bodyPr/>
          <a:lstStyle/>
          <a:p>
            <a:r>
              <a:rPr lang="en-US"/>
              <a:t>MODULE 3</a:t>
            </a:r>
          </a:p>
        </p:txBody>
      </p:sp>
      <p:sp>
        <p:nvSpPr>
          <p:cNvPr id="6" name="Slide Number Placeholder 5"/>
          <p:cNvSpPr>
            <a:spLocks noGrp="1"/>
          </p:cNvSpPr>
          <p:nvPr>
            <p:ph type="sldNum" sz="quarter" idx="12"/>
          </p:nvPr>
        </p:nvSpPr>
        <p:spPr/>
        <p:txBody>
          <a:bodyPr/>
          <a:lstStyle/>
          <a:p>
            <a:fld id="{F54F8B11-DC9F-4F4A-8C59-98AF288D6349}" type="slidenum">
              <a:rPr lang="en-US" smtClean="0"/>
              <a:t>‹#›</a:t>
            </a:fld>
            <a:endParaRPr lang="en-US"/>
          </a:p>
        </p:txBody>
      </p:sp>
    </p:spTree>
    <p:extLst>
      <p:ext uri="{BB962C8B-B14F-4D97-AF65-F5344CB8AC3E}">
        <p14:creationId xmlns:p14="http://schemas.microsoft.com/office/powerpoint/2010/main" val="4198976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CF8D540-7F1E-4BF0-A7AE-905355385226}" type="datetime1">
              <a:rPr lang="en-US" smtClean="0"/>
              <a:t>9/16/2020</a:t>
            </a:fld>
            <a:endParaRPr lang="en-US"/>
          </a:p>
        </p:txBody>
      </p:sp>
      <p:sp>
        <p:nvSpPr>
          <p:cNvPr id="5" name="Footer Placeholder 4"/>
          <p:cNvSpPr>
            <a:spLocks noGrp="1"/>
          </p:cNvSpPr>
          <p:nvPr>
            <p:ph type="ftr" sz="quarter" idx="11"/>
          </p:nvPr>
        </p:nvSpPr>
        <p:spPr/>
        <p:txBody>
          <a:bodyPr/>
          <a:lstStyle/>
          <a:p>
            <a:r>
              <a:rPr lang="en-US"/>
              <a:t>MODULE 3</a:t>
            </a:r>
          </a:p>
        </p:txBody>
      </p:sp>
      <p:sp>
        <p:nvSpPr>
          <p:cNvPr id="6" name="Slide Number Placeholder 5"/>
          <p:cNvSpPr>
            <a:spLocks noGrp="1"/>
          </p:cNvSpPr>
          <p:nvPr>
            <p:ph type="sldNum" sz="quarter" idx="12"/>
          </p:nvPr>
        </p:nvSpPr>
        <p:spPr/>
        <p:txBody>
          <a:bodyPr/>
          <a:lstStyle/>
          <a:p>
            <a:fld id="{F54F8B11-DC9F-4F4A-8C59-98AF288D6349}" type="slidenum">
              <a:rPr lang="en-US" smtClean="0"/>
              <a:t>‹#›</a:t>
            </a:fld>
            <a:endParaRPr lang="en-US"/>
          </a:p>
        </p:txBody>
      </p:sp>
    </p:spTree>
    <p:extLst>
      <p:ext uri="{BB962C8B-B14F-4D97-AF65-F5344CB8AC3E}">
        <p14:creationId xmlns:p14="http://schemas.microsoft.com/office/powerpoint/2010/main" val="848417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46ABF0-AADF-466D-95C8-7CF566FDBF1D}" type="datetime1">
              <a:rPr lang="en-US" smtClean="0"/>
              <a:t>9/16/2020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MODULE 3</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4F8B11-DC9F-4F4A-8C59-98AF288D6349}" type="slidenum">
              <a:rPr lang="en-US" smtClean="0"/>
              <a:t>‹#›</a:t>
            </a:fld>
            <a:endParaRPr lang="en-US"/>
          </a:p>
        </p:txBody>
      </p:sp>
    </p:spTree>
    <p:extLst>
      <p:ext uri="{BB962C8B-B14F-4D97-AF65-F5344CB8AC3E}">
        <p14:creationId xmlns:p14="http://schemas.microsoft.com/office/powerpoint/2010/main" val="31206572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762000"/>
            <a:ext cx="7772400" cy="1470025"/>
          </a:xfrm>
        </p:spPr>
        <p:txBody>
          <a:bodyPr>
            <a:noAutofit/>
          </a:bodyPr>
          <a:lstStyle/>
          <a:p>
            <a:r>
              <a:rPr lang="en-US" sz="3600" b="1" dirty="0"/>
              <a:t>I308: Information Representation</a:t>
            </a:r>
            <a:br>
              <a:rPr lang="en-US" sz="3600" dirty="0"/>
            </a:br>
            <a:r>
              <a:rPr lang="en-US" sz="3600" dirty="0"/>
              <a:t>Chapter 7: Normalization</a:t>
            </a:r>
            <a:br>
              <a:rPr lang="en-US" sz="3600" dirty="0"/>
            </a:br>
            <a:endParaRPr lang="en-US" sz="3600" dirty="0"/>
          </a:p>
        </p:txBody>
      </p:sp>
      <p:sp>
        <p:nvSpPr>
          <p:cNvPr id="3" name="Subtitle 2"/>
          <p:cNvSpPr>
            <a:spLocks noGrp="1"/>
          </p:cNvSpPr>
          <p:nvPr>
            <p:ph type="subTitle" idx="1"/>
          </p:nvPr>
        </p:nvSpPr>
        <p:spPr>
          <a:xfrm>
            <a:off x="1600200" y="2819400"/>
            <a:ext cx="6400800" cy="1371600"/>
          </a:xfrm>
        </p:spPr>
        <p:txBody>
          <a:bodyPr>
            <a:normAutofit/>
          </a:bodyPr>
          <a:lstStyle/>
          <a:p>
            <a:r>
              <a:rPr lang="en-US" dirty="0"/>
              <a:t>William </a:t>
            </a:r>
            <a:r>
              <a:rPr lang="en-US" dirty="0" err="1"/>
              <a:t>Helling</a:t>
            </a:r>
            <a:endParaRPr lang="en-US" dirty="0"/>
          </a:p>
          <a:p>
            <a:r>
              <a:rPr lang="en-US" dirty="0"/>
              <a:t>Catherine Walsh</a:t>
            </a:r>
          </a:p>
        </p:txBody>
      </p:sp>
      <p:sp>
        <p:nvSpPr>
          <p:cNvPr id="4" name="Footer Placeholder 3"/>
          <p:cNvSpPr>
            <a:spLocks noGrp="1"/>
          </p:cNvSpPr>
          <p:nvPr>
            <p:ph type="ftr" sz="quarter" idx="11"/>
          </p:nvPr>
        </p:nvSpPr>
        <p:spPr/>
        <p:txBody>
          <a:bodyPr/>
          <a:lstStyle/>
          <a:p>
            <a:r>
              <a:rPr lang="en-US" dirty="0"/>
              <a:t>MODULE 3</a:t>
            </a:r>
          </a:p>
        </p:txBody>
      </p:sp>
      <p:sp>
        <p:nvSpPr>
          <p:cNvPr id="6" name="Slide Number Placeholder 5">
            <a:extLst>
              <a:ext uri="{FF2B5EF4-FFF2-40B4-BE49-F238E27FC236}">
                <a16:creationId xmlns:a16="http://schemas.microsoft.com/office/drawing/2014/main" id="{32DC2705-B15C-43F4-A446-E112E5CE2876}"/>
              </a:ext>
            </a:extLst>
          </p:cNvPr>
          <p:cNvSpPr>
            <a:spLocks noGrp="1"/>
          </p:cNvSpPr>
          <p:nvPr>
            <p:ph type="sldNum" sz="quarter" idx="12"/>
          </p:nvPr>
        </p:nvSpPr>
        <p:spPr/>
        <p:txBody>
          <a:bodyPr/>
          <a:lstStyle/>
          <a:p>
            <a:fld id="{F54F8B11-DC9F-4F4A-8C59-98AF288D6349}" type="slidenum">
              <a:rPr lang="en-US" smtClean="0"/>
              <a:t>1</a:t>
            </a:fld>
            <a:endParaRPr lang="en-US"/>
          </a:p>
        </p:txBody>
      </p:sp>
    </p:spTree>
    <p:extLst>
      <p:ext uri="{BB962C8B-B14F-4D97-AF65-F5344CB8AC3E}">
        <p14:creationId xmlns:p14="http://schemas.microsoft.com/office/powerpoint/2010/main" val="27942234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chemeClr val="dk1"/>
                </a:solidFill>
              </a:rPr>
              <a:t>Chapter 7: Normalization</a:t>
            </a:r>
            <a:br>
              <a:rPr lang="en-US" dirty="0">
                <a:solidFill>
                  <a:schemeClr val="dk1"/>
                </a:solidFill>
              </a:rPr>
            </a:b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a:t>“Normalization is a procedure in relational database design that aims at converting relational schemas into a more desirable form. The goal is to remove redundancy in relations and the problems that follow from it, namely insertion, deletion and update anomalies.…. Normalization is a step-wise process, where each step transforms the relational schemas into a higher normal form. Each Normal form contains all the previous normal forms and some additional optimization over them.” </a:t>
            </a:r>
          </a:p>
          <a:p>
            <a:pPr marL="0" indent="0">
              <a:buNone/>
            </a:pPr>
            <a:r>
              <a:rPr lang="en-US" i="1" dirty="0"/>
              <a:t>Database Fundamentals </a:t>
            </a:r>
            <a:r>
              <a:rPr lang="en-US" dirty="0"/>
              <a:t>(96)</a:t>
            </a:r>
          </a:p>
        </p:txBody>
      </p:sp>
      <p:sp>
        <p:nvSpPr>
          <p:cNvPr id="4" name="Footer Placeholder 3"/>
          <p:cNvSpPr>
            <a:spLocks noGrp="1"/>
          </p:cNvSpPr>
          <p:nvPr>
            <p:ph type="ftr" sz="quarter" idx="11"/>
          </p:nvPr>
        </p:nvSpPr>
        <p:spPr/>
        <p:txBody>
          <a:bodyPr/>
          <a:lstStyle/>
          <a:p>
            <a:r>
              <a:rPr lang="en-US"/>
              <a:t>MODULE 3</a:t>
            </a:r>
          </a:p>
        </p:txBody>
      </p:sp>
      <p:sp>
        <p:nvSpPr>
          <p:cNvPr id="5" name="Slide Number Placeholder 4">
            <a:extLst>
              <a:ext uri="{FF2B5EF4-FFF2-40B4-BE49-F238E27FC236}">
                <a16:creationId xmlns:a16="http://schemas.microsoft.com/office/drawing/2014/main" id="{02DAE53C-B919-4835-86F1-75F9CD288B15}"/>
              </a:ext>
            </a:extLst>
          </p:cNvPr>
          <p:cNvSpPr>
            <a:spLocks noGrp="1"/>
          </p:cNvSpPr>
          <p:nvPr>
            <p:ph type="sldNum" sz="quarter" idx="12"/>
          </p:nvPr>
        </p:nvSpPr>
        <p:spPr/>
        <p:txBody>
          <a:bodyPr/>
          <a:lstStyle/>
          <a:p>
            <a:fld id="{F54F8B11-DC9F-4F4A-8C59-98AF288D6349}" type="slidenum">
              <a:rPr lang="en-US" smtClean="0"/>
              <a:t>2</a:t>
            </a:fld>
            <a:endParaRPr lang="en-US"/>
          </a:p>
        </p:txBody>
      </p:sp>
    </p:spTree>
    <p:extLst>
      <p:ext uri="{BB962C8B-B14F-4D97-AF65-F5344CB8AC3E}">
        <p14:creationId xmlns:p14="http://schemas.microsoft.com/office/powerpoint/2010/main" val="3827471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Logical vs Physical Terms</a:t>
            </a:r>
          </a:p>
        </p:txBody>
      </p:sp>
      <p:sp>
        <p:nvSpPr>
          <p:cNvPr id="3" name="Content Placeholder 2"/>
          <p:cNvSpPr>
            <a:spLocks noGrp="1"/>
          </p:cNvSpPr>
          <p:nvPr>
            <p:ph idx="1"/>
          </p:nvPr>
        </p:nvSpPr>
        <p:spPr/>
        <p:txBody>
          <a:bodyPr/>
          <a:lstStyle/>
          <a:p>
            <a:pPr marL="0" indent="0">
              <a:buNone/>
            </a:pPr>
            <a:endParaRPr lang="en-US" dirty="0"/>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247411411"/>
              </p:ext>
            </p:extLst>
          </p:nvPr>
        </p:nvGraphicFramePr>
        <p:xfrm>
          <a:off x="1524000" y="1397000"/>
          <a:ext cx="6096000" cy="228600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70840">
                <a:tc>
                  <a:txBody>
                    <a:bodyPr/>
                    <a:lstStyle/>
                    <a:p>
                      <a:r>
                        <a:rPr lang="en-US" sz="2400" dirty="0"/>
                        <a:t>Logical</a:t>
                      </a:r>
                    </a:p>
                  </a:txBody>
                  <a:tcPr/>
                </a:tc>
                <a:tc>
                  <a:txBody>
                    <a:bodyPr/>
                    <a:lstStyle/>
                    <a:p>
                      <a:r>
                        <a:rPr lang="en-US" sz="2400" dirty="0"/>
                        <a:t>Physical </a:t>
                      </a:r>
                    </a:p>
                  </a:txBody>
                  <a:tcPr/>
                </a:tc>
                <a:extLst>
                  <a:ext uri="{0D108BD9-81ED-4DB2-BD59-A6C34878D82A}">
                    <a16:rowId xmlns:a16="http://schemas.microsoft.com/office/drawing/2014/main" val="10000"/>
                  </a:ext>
                </a:extLst>
              </a:tr>
              <a:tr h="370840">
                <a:tc>
                  <a:txBody>
                    <a:bodyPr/>
                    <a:lstStyle/>
                    <a:p>
                      <a:r>
                        <a:rPr lang="en-US" sz="2400" dirty="0"/>
                        <a:t>Relation (Entity)</a:t>
                      </a:r>
                    </a:p>
                  </a:txBody>
                  <a:tcPr/>
                </a:tc>
                <a:tc>
                  <a:txBody>
                    <a:bodyPr/>
                    <a:lstStyle/>
                    <a:p>
                      <a:r>
                        <a:rPr lang="en-US" sz="2400" dirty="0"/>
                        <a:t>Table</a:t>
                      </a:r>
                    </a:p>
                  </a:txBody>
                  <a:tcPr/>
                </a:tc>
                <a:extLst>
                  <a:ext uri="{0D108BD9-81ED-4DB2-BD59-A6C34878D82A}">
                    <a16:rowId xmlns:a16="http://schemas.microsoft.com/office/drawing/2014/main" val="10001"/>
                  </a:ext>
                </a:extLst>
              </a:tr>
              <a:tr h="370840">
                <a:tc>
                  <a:txBody>
                    <a:bodyPr/>
                    <a:lstStyle/>
                    <a:p>
                      <a:r>
                        <a:rPr lang="en-US" sz="2400" dirty="0"/>
                        <a:t>Unique identifier</a:t>
                      </a:r>
                    </a:p>
                  </a:txBody>
                  <a:tcPr/>
                </a:tc>
                <a:tc>
                  <a:txBody>
                    <a:bodyPr/>
                    <a:lstStyle/>
                    <a:p>
                      <a:r>
                        <a:rPr lang="en-US" sz="2400" dirty="0"/>
                        <a:t>Primary key</a:t>
                      </a:r>
                    </a:p>
                  </a:txBody>
                  <a:tcPr/>
                </a:tc>
                <a:extLst>
                  <a:ext uri="{0D108BD9-81ED-4DB2-BD59-A6C34878D82A}">
                    <a16:rowId xmlns:a16="http://schemas.microsoft.com/office/drawing/2014/main" val="10002"/>
                  </a:ext>
                </a:extLst>
              </a:tr>
              <a:tr h="370840">
                <a:tc>
                  <a:txBody>
                    <a:bodyPr/>
                    <a:lstStyle/>
                    <a:p>
                      <a:r>
                        <a:rPr lang="en-US" sz="2400" dirty="0"/>
                        <a:t>Attribute</a:t>
                      </a:r>
                    </a:p>
                  </a:txBody>
                  <a:tcPr/>
                </a:tc>
                <a:tc>
                  <a:txBody>
                    <a:bodyPr/>
                    <a:lstStyle/>
                    <a:p>
                      <a:r>
                        <a:rPr lang="en-US" sz="2400" dirty="0"/>
                        <a:t>Column</a:t>
                      </a:r>
                    </a:p>
                  </a:txBody>
                  <a:tcPr/>
                </a:tc>
                <a:extLst>
                  <a:ext uri="{0D108BD9-81ED-4DB2-BD59-A6C34878D82A}">
                    <a16:rowId xmlns:a16="http://schemas.microsoft.com/office/drawing/2014/main" val="10003"/>
                  </a:ext>
                </a:extLst>
              </a:tr>
              <a:tr h="370840">
                <a:tc>
                  <a:txBody>
                    <a:bodyPr/>
                    <a:lstStyle/>
                    <a:p>
                      <a:r>
                        <a:rPr lang="en-US" sz="2400" dirty="0"/>
                        <a:t>Tuple</a:t>
                      </a:r>
                    </a:p>
                  </a:txBody>
                  <a:tcPr/>
                </a:tc>
                <a:tc>
                  <a:txBody>
                    <a:bodyPr/>
                    <a:lstStyle/>
                    <a:p>
                      <a:r>
                        <a:rPr lang="en-US" sz="2400" dirty="0"/>
                        <a:t>Row</a:t>
                      </a:r>
                    </a:p>
                  </a:txBody>
                  <a:tcPr/>
                </a:tc>
                <a:extLst>
                  <a:ext uri="{0D108BD9-81ED-4DB2-BD59-A6C34878D82A}">
                    <a16:rowId xmlns:a16="http://schemas.microsoft.com/office/drawing/2014/main" val="10004"/>
                  </a:ext>
                </a:extLst>
              </a:tr>
            </a:tbl>
          </a:graphicData>
        </a:graphic>
      </p:graphicFrame>
      <p:sp>
        <p:nvSpPr>
          <p:cNvPr id="5" name="TextBox 4"/>
          <p:cNvSpPr txBox="1"/>
          <p:nvPr/>
        </p:nvSpPr>
        <p:spPr>
          <a:xfrm>
            <a:off x="609600" y="3789699"/>
            <a:ext cx="7772400" cy="2246769"/>
          </a:xfrm>
          <a:prstGeom prst="rect">
            <a:avLst/>
          </a:prstGeom>
          <a:noFill/>
        </p:spPr>
        <p:txBody>
          <a:bodyPr wrap="square" rtlCol="0">
            <a:spAutoFit/>
          </a:bodyPr>
          <a:lstStyle/>
          <a:p>
            <a:r>
              <a:rPr lang="en-US" sz="2000" dirty="0"/>
              <a:t>The normalization process is on the </a:t>
            </a:r>
            <a:r>
              <a:rPr lang="en-US" sz="2000" b="1" dirty="0"/>
              <a:t>logical design </a:t>
            </a:r>
            <a:r>
              <a:rPr lang="en-US" sz="2000" dirty="0"/>
              <a:t>although many tend to think (and speak) with the physical terms… </a:t>
            </a:r>
          </a:p>
          <a:p>
            <a:endParaRPr lang="en-US" sz="2000" dirty="0"/>
          </a:p>
          <a:p>
            <a:r>
              <a:rPr lang="en-US" sz="2000" dirty="0"/>
              <a:t>At this point, note that we are transitioning from the logical to the physical phase, where the relational database vocabulary changes. Don't be confused by seemingly inconsistent usage when you read about database development. </a:t>
            </a:r>
          </a:p>
        </p:txBody>
      </p:sp>
      <p:sp>
        <p:nvSpPr>
          <p:cNvPr id="6" name="Footer Placeholder 5"/>
          <p:cNvSpPr>
            <a:spLocks noGrp="1"/>
          </p:cNvSpPr>
          <p:nvPr>
            <p:ph type="ftr" sz="quarter" idx="11"/>
          </p:nvPr>
        </p:nvSpPr>
        <p:spPr/>
        <p:txBody>
          <a:bodyPr/>
          <a:lstStyle/>
          <a:p>
            <a:r>
              <a:rPr lang="en-US"/>
              <a:t>MODULE 3</a:t>
            </a:r>
          </a:p>
        </p:txBody>
      </p:sp>
      <p:sp>
        <p:nvSpPr>
          <p:cNvPr id="7" name="Slide Number Placeholder 6">
            <a:extLst>
              <a:ext uri="{FF2B5EF4-FFF2-40B4-BE49-F238E27FC236}">
                <a16:creationId xmlns:a16="http://schemas.microsoft.com/office/drawing/2014/main" id="{577EC1A7-C19A-4911-ABFF-94B9AAB61625}"/>
              </a:ext>
            </a:extLst>
          </p:cNvPr>
          <p:cNvSpPr>
            <a:spLocks noGrp="1"/>
          </p:cNvSpPr>
          <p:nvPr>
            <p:ph type="sldNum" sz="quarter" idx="12"/>
          </p:nvPr>
        </p:nvSpPr>
        <p:spPr/>
        <p:txBody>
          <a:bodyPr/>
          <a:lstStyle/>
          <a:p>
            <a:fld id="{F54F8B11-DC9F-4F4A-8C59-98AF288D6349}" type="slidenum">
              <a:rPr lang="en-US" smtClean="0"/>
              <a:t>3</a:t>
            </a:fld>
            <a:endParaRPr lang="en-US"/>
          </a:p>
        </p:txBody>
      </p:sp>
    </p:spTree>
    <p:extLst>
      <p:ext uri="{BB962C8B-B14F-4D97-AF65-F5344CB8AC3E}">
        <p14:creationId xmlns:p14="http://schemas.microsoft.com/office/powerpoint/2010/main" val="4066032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1NF, 2NF, 3NF</a:t>
            </a:r>
          </a:p>
        </p:txBody>
      </p:sp>
      <p:sp>
        <p:nvSpPr>
          <p:cNvPr id="3" name="Content Placeholder 2"/>
          <p:cNvSpPr>
            <a:spLocks noGrp="1"/>
          </p:cNvSpPr>
          <p:nvPr>
            <p:ph idx="1"/>
          </p:nvPr>
        </p:nvSpPr>
        <p:spPr>
          <a:xfrm>
            <a:off x="457200" y="1600200"/>
            <a:ext cx="8229600" cy="4648200"/>
          </a:xfrm>
        </p:spPr>
        <p:txBody>
          <a:bodyPr>
            <a:normAutofit fontScale="92500" lnSpcReduction="10000"/>
          </a:bodyPr>
          <a:lstStyle/>
          <a:p>
            <a:pPr marL="0" indent="0">
              <a:buNone/>
            </a:pPr>
            <a:r>
              <a:rPr lang="en-US" sz="2400" dirty="0"/>
              <a:t>You will study just the first, second, and third normal forms. In brief:</a:t>
            </a:r>
          </a:p>
          <a:p>
            <a:pPr marL="0" indent="0">
              <a:buNone/>
            </a:pPr>
            <a:endParaRPr lang="en-US" sz="2400" dirty="0"/>
          </a:p>
          <a:p>
            <a:r>
              <a:rPr lang="en-US" sz="2400" b="1" dirty="0"/>
              <a:t>First Normal Form – Eliminate repeating data and non-atomic values; add keys</a:t>
            </a:r>
            <a:br>
              <a:rPr lang="en-US" sz="2400" dirty="0"/>
            </a:br>
            <a:r>
              <a:rPr lang="en-US" sz="2400" dirty="0"/>
              <a:t>The data is stored in a relation (table) and each attribute (column) contains atomic values. There are no repeating groups of attributes (attributes having more than one value in each row).</a:t>
            </a:r>
          </a:p>
          <a:p>
            <a:r>
              <a:rPr lang="en-US" sz="2400" b="1" dirty="0"/>
              <a:t>Second Normal Form – Eliminate partial dependencies.</a:t>
            </a:r>
            <a:br>
              <a:rPr lang="en-US" sz="2400" dirty="0"/>
            </a:br>
            <a:r>
              <a:rPr lang="en-US" sz="2400" dirty="0"/>
              <a:t>The relation is in first normal form and all the attributes depend on the relation’s unique identifier (primary key). [This means any relation WITHOUT a concatenated primary key is already in 2NF]</a:t>
            </a:r>
          </a:p>
          <a:p>
            <a:r>
              <a:rPr lang="en-US" sz="2400" b="1" dirty="0"/>
              <a:t>Third Normal Form – Eliminate transitive dependencies.</a:t>
            </a:r>
            <a:br>
              <a:rPr lang="en-US" sz="2400" dirty="0"/>
            </a:br>
            <a:r>
              <a:rPr lang="en-US" sz="2400" dirty="0"/>
              <a:t>The relation is in second normal form and all of its attributes are not transitively dependent on the unique identifier. </a:t>
            </a:r>
          </a:p>
        </p:txBody>
      </p:sp>
      <p:sp>
        <p:nvSpPr>
          <p:cNvPr id="4" name="Footer Placeholder 3"/>
          <p:cNvSpPr>
            <a:spLocks noGrp="1"/>
          </p:cNvSpPr>
          <p:nvPr>
            <p:ph type="ftr" sz="quarter" idx="11"/>
          </p:nvPr>
        </p:nvSpPr>
        <p:spPr/>
        <p:txBody>
          <a:bodyPr/>
          <a:lstStyle/>
          <a:p>
            <a:r>
              <a:rPr lang="en-US"/>
              <a:t>MODULE 3</a:t>
            </a:r>
          </a:p>
        </p:txBody>
      </p:sp>
      <p:sp>
        <p:nvSpPr>
          <p:cNvPr id="5" name="Slide Number Placeholder 4">
            <a:extLst>
              <a:ext uri="{FF2B5EF4-FFF2-40B4-BE49-F238E27FC236}">
                <a16:creationId xmlns:a16="http://schemas.microsoft.com/office/drawing/2014/main" id="{6E532631-CCC0-44B0-82D3-A84F51F2D192}"/>
              </a:ext>
            </a:extLst>
          </p:cNvPr>
          <p:cNvSpPr>
            <a:spLocks noGrp="1"/>
          </p:cNvSpPr>
          <p:nvPr>
            <p:ph type="sldNum" sz="quarter" idx="12"/>
          </p:nvPr>
        </p:nvSpPr>
        <p:spPr/>
        <p:txBody>
          <a:bodyPr/>
          <a:lstStyle/>
          <a:p>
            <a:fld id="{F54F8B11-DC9F-4F4A-8C59-98AF288D6349}" type="slidenum">
              <a:rPr lang="en-US" smtClean="0"/>
              <a:t>4</a:t>
            </a:fld>
            <a:endParaRPr lang="en-US"/>
          </a:p>
        </p:txBody>
      </p:sp>
    </p:spTree>
    <p:extLst>
      <p:ext uri="{BB962C8B-B14F-4D97-AF65-F5344CB8AC3E}">
        <p14:creationId xmlns:p14="http://schemas.microsoft.com/office/powerpoint/2010/main" val="36476816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dirty="0"/>
              <a:t>DISCLAIMER</a:t>
            </a:r>
          </a:p>
        </p:txBody>
      </p:sp>
      <p:sp>
        <p:nvSpPr>
          <p:cNvPr id="3" name="TextBox 2"/>
          <p:cNvSpPr txBox="1"/>
          <p:nvPr/>
        </p:nvSpPr>
        <p:spPr>
          <a:xfrm>
            <a:off x="609600" y="1093371"/>
            <a:ext cx="7848600" cy="4401205"/>
          </a:xfrm>
          <a:prstGeom prst="rect">
            <a:avLst/>
          </a:prstGeom>
          <a:noFill/>
        </p:spPr>
        <p:txBody>
          <a:bodyPr wrap="square" rtlCol="0">
            <a:spAutoFit/>
          </a:bodyPr>
          <a:lstStyle/>
          <a:p>
            <a:r>
              <a:rPr lang="en-US" sz="2800" dirty="0"/>
              <a:t>You will find many normalization samples online or in print books. Realize that approaches differ greatly, which may prove confusing at first. Some authors also make it a very complicated process while other oversimplify the process. </a:t>
            </a:r>
          </a:p>
          <a:p>
            <a:endParaRPr lang="en-US" sz="2800" dirty="0"/>
          </a:p>
          <a:p>
            <a:r>
              <a:rPr lang="en-US" sz="2800" dirty="0"/>
              <a:t>Over the next several modules we will practice, using different starting points, and using different ways to display results. </a:t>
            </a:r>
          </a:p>
          <a:p>
            <a:endParaRPr lang="en-US" sz="2800" dirty="0"/>
          </a:p>
        </p:txBody>
      </p:sp>
      <p:sp>
        <p:nvSpPr>
          <p:cNvPr id="4" name="Footer Placeholder 3"/>
          <p:cNvSpPr>
            <a:spLocks noGrp="1"/>
          </p:cNvSpPr>
          <p:nvPr>
            <p:ph type="ftr" sz="quarter" idx="11"/>
          </p:nvPr>
        </p:nvSpPr>
        <p:spPr/>
        <p:txBody>
          <a:bodyPr/>
          <a:lstStyle/>
          <a:p>
            <a:r>
              <a:rPr lang="en-US"/>
              <a:t>MODULE 3</a:t>
            </a:r>
          </a:p>
        </p:txBody>
      </p:sp>
      <p:sp>
        <p:nvSpPr>
          <p:cNvPr id="5" name="Slide Number Placeholder 4">
            <a:extLst>
              <a:ext uri="{FF2B5EF4-FFF2-40B4-BE49-F238E27FC236}">
                <a16:creationId xmlns:a16="http://schemas.microsoft.com/office/drawing/2014/main" id="{39B8A60E-18AD-4FCC-B3C1-18A78AD4C596}"/>
              </a:ext>
            </a:extLst>
          </p:cNvPr>
          <p:cNvSpPr>
            <a:spLocks noGrp="1"/>
          </p:cNvSpPr>
          <p:nvPr>
            <p:ph type="sldNum" sz="quarter" idx="12"/>
          </p:nvPr>
        </p:nvSpPr>
        <p:spPr/>
        <p:txBody>
          <a:bodyPr/>
          <a:lstStyle/>
          <a:p>
            <a:fld id="{F54F8B11-DC9F-4F4A-8C59-98AF288D6349}" type="slidenum">
              <a:rPr lang="en-US" smtClean="0"/>
              <a:t>5</a:t>
            </a:fld>
            <a:endParaRPr lang="en-US"/>
          </a:p>
        </p:txBody>
      </p:sp>
    </p:spTree>
    <p:extLst>
      <p:ext uri="{BB962C8B-B14F-4D97-AF65-F5344CB8AC3E}">
        <p14:creationId xmlns:p14="http://schemas.microsoft.com/office/powerpoint/2010/main" val="1575255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Library Circulation: 0NF</a:t>
            </a:r>
          </a:p>
        </p:txBody>
      </p:sp>
      <p:sp>
        <p:nvSpPr>
          <p:cNvPr id="3" name="Content Placeholder 2"/>
          <p:cNvSpPr>
            <a:spLocks noGrp="1"/>
          </p:cNvSpPr>
          <p:nvPr>
            <p:ph idx="1"/>
          </p:nvPr>
        </p:nvSpPr>
        <p:spPr>
          <a:xfrm>
            <a:off x="533400" y="1454214"/>
            <a:ext cx="8153400" cy="3803586"/>
          </a:xfrm>
          <a:ln>
            <a:noFill/>
          </a:ln>
        </p:spPr>
        <p:txBody>
          <a:bodyPr/>
          <a:lstStyle/>
          <a:p>
            <a:pPr marL="0" indent="0">
              <a:buNone/>
            </a:pPr>
            <a:r>
              <a:rPr lang="en-US" sz="2000" dirty="0"/>
              <a:t>Imagine an effort by someone who has attempted to make a database of library item circulation. This is a simplified example, of course, but assume we were trying to track patrons and the items they checked out. A table to hold all this data could look like:</a:t>
            </a:r>
            <a:endParaRPr lang="en-US" sz="2400" dirty="0"/>
          </a:p>
          <a:p>
            <a:pPr marL="0" indent="0">
              <a:buNone/>
            </a:pPr>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a:t>MODULE 3</a:t>
            </a:r>
          </a:p>
        </p:txBody>
      </p:sp>
      <p:pic>
        <p:nvPicPr>
          <p:cNvPr id="9" name="Picture 8">
            <a:extLst>
              <a:ext uri="{FF2B5EF4-FFF2-40B4-BE49-F238E27FC236}">
                <a16:creationId xmlns:a16="http://schemas.microsoft.com/office/drawing/2014/main" id="{FD75A085-F86D-41DB-BFFE-5C4CCB10ADC5}"/>
              </a:ext>
            </a:extLst>
          </p:cNvPr>
          <p:cNvPicPr>
            <a:picLocks noChangeAspect="1"/>
          </p:cNvPicPr>
          <p:nvPr/>
        </p:nvPicPr>
        <p:blipFill>
          <a:blip r:embed="rId2"/>
          <a:stretch>
            <a:fillRect/>
          </a:stretch>
        </p:blipFill>
        <p:spPr>
          <a:xfrm>
            <a:off x="685800" y="2907348"/>
            <a:ext cx="8182608" cy="2045652"/>
          </a:xfrm>
          <a:prstGeom prst="rect">
            <a:avLst/>
          </a:prstGeom>
        </p:spPr>
      </p:pic>
      <p:sp>
        <p:nvSpPr>
          <p:cNvPr id="5" name="Slide Number Placeholder 4">
            <a:extLst>
              <a:ext uri="{FF2B5EF4-FFF2-40B4-BE49-F238E27FC236}">
                <a16:creationId xmlns:a16="http://schemas.microsoft.com/office/drawing/2014/main" id="{6EFAC83D-58AC-4EA9-8193-59F8D9194994}"/>
              </a:ext>
            </a:extLst>
          </p:cNvPr>
          <p:cNvSpPr>
            <a:spLocks noGrp="1"/>
          </p:cNvSpPr>
          <p:nvPr>
            <p:ph type="sldNum" sz="quarter" idx="12"/>
          </p:nvPr>
        </p:nvSpPr>
        <p:spPr/>
        <p:txBody>
          <a:bodyPr/>
          <a:lstStyle/>
          <a:p>
            <a:fld id="{F54F8B11-DC9F-4F4A-8C59-98AF288D6349}" type="slidenum">
              <a:rPr lang="en-US" smtClean="0"/>
              <a:t>6</a:t>
            </a:fld>
            <a:endParaRPr lang="en-US"/>
          </a:p>
        </p:txBody>
      </p:sp>
      <p:sp>
        <p:nvSpPr>
          <p:cNvPr id="6" name="TextBox 5">
            <a:extLst>
              <a:ext uri="{FF2B5EF4-FFF2-40B4-BE49-F238E27FC236}">
                <a16:creationId xmlns:a16="http://schemas.microsoft.com/office/drawing/2014/main" id="{CB3E59A0-C62F-46C6-B692-EC5E1D56B355}"/>
              </a:ext>
            </a:extLst>
          </p:cNvPr>
          <p:cNvSpPr txBox="1"/>
          <p:nvPr/>
        </p:nvSpPr>
        <p:spPr>
          <a:xfrm>
            <a:off x="685800" y="5257800"/>
            <a:ext cx="7924800" cy="646331"/>
          </a:xfrm>
          <a:prstGeom prst="rect">
            <a:avLst/>
          </a:prstGeom>
          <a:noFill/>
        </p:spPr>
        <p:txBody>
          <a:bodyPr wrap="square" rtlCol="0">
            <a:spAutoFit/>
          </a:bodyPr>
          <a:lstStyle/>
          <a:p>
            <a:r>
              <a:rPr lang="en-US" dirty="0"/>
              <a:t>Note: This is the logical design stage. Many designers are not concerned with the proper tech parameters for entity and attribute names until the physical stage.</a:t>
            </a:r>
          </a:p>
        </p:txBody>
      </p:sp>
    </p:spTree>
    <p:extLst>
      <p:ext uri="{BB962C8B-B14F-4D97-AF65-F5344CB8AC3E}">
        <p14:creationId xmlns:p14="http://schemas.microsoft.com/office/powerpoint/2010/main" val="380158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66700" y="2291474"/>
            <a:ext cx="8496300" cy="4062651"/>
          </a:xfrm>
          <a:prstGeom prst="rect">
            <a:avLst/>
          </a:prstGeom>
          <a:noFill/>
        </p:spPr>
        <p:txBody>
          <a:bodyPr wrap="square" rtlCol="0">
            <a:spAutoFit/>
          </a:bodyPr>
          <a:lstStyle/>
          <a:p>
            <a:r>
              <a:rPr lang="en-US" sz="2000" dirty="0"/>
              <a:t>There are problems with this potential database!</a:t>
            </a:r>
          </a:p>
          <a:p>
            <a:pPr marL="285750" indent="-285750">
              <a:buFont typeface="Arial" panose="020B0604020202020204" pitchFamily="34" charset="0"/>
              <a:buChar char="•"/>
            </a:pPr>
            <a:r>
              <a:rPr lang="en-US" sz="2000" b="1" dirty="0"/>
              <a:t>Insertion anomaly: </a:t>
            </a:r>
            <a:r>
              <a:rPr lang="en-US" sz="2000" dirty="0"/>
              <a:t>We can’t add a new patron type or township name to the database without leaving a blank for a patron name (and that is not usually a good thing to do).</a:t>
            </a:r>
          </a:p>
          <a:p>
            <a:pPr marL="285750" indent="-285750">
              <a:buFont typeface="Arial" panose="020B0604020202020204" pitchFamily="34" charset="0"/>
              <a:buChar char="•"/>
            </a:pPr>
            <a:r>
              <a:rPr lang="en-US" sz="2000" b="1" dirty="0"/>
              <a:t>Update anomaly: </a:t>
            </a:r>
            <a:r>
              <a:rPr lang="en-US" sz="2000" dirty="0"/>
              <a:t>Some item names are repeated in multiple rows. If an item changes in any way (e.g., an item may be lost or withdrawn), updates may not be made consistently across all rows.</a:t>
            </a:r>
          </a:p>
          <a:p>
            <a:pPr marL="285750" indent="-285750">
              <a:buFont typeface="Arial" panose="020B0604020202020204" pitchFamily="34" charset="0"/>
              <a:buChar char="•"/>
            </a:pPr>
            <a:r>
              <a:rPr lang="en-US" sz="2000" b="1" dirty="0"/>
              <a:t>Deletion anomaly: </a:t>
            </a:r>
            <a:r>
              <a:rPr lang="en-US" sz="2000" dirty="0"/>
              <a:t>If Nelson moves away and we delete that patron record, we also lose information on that item (perhaps she is the only one to check out </a:t>
            </a:r>
            <a:r>
              <a:rPr lang="en-US" sz="2000" i="1" dirty="0"/>
              <a:t>A Dog's Life</a:t>
            </a:r>
            <a:r>
              <a:rPr lang="en-US" sz="2000" dirty="0"/>
              <a:t>).</a:t>
            </a:r>
          </a:p>
          <a:p>
            <a:pPr marL="285750" indent="-285750">
              <a:buFont typeface="Arial" panose="020B0604020202020204" pitchFamily="34" charset="0"/>
              <a:buChar char="•"/>
            </a:pPr>
            <a:r>
              <a:rPr lang="en-US" sz="2000" b="1" dirty="0"/>
              <a:t>Search and sort issues: </a:t>
            </a:r>
            <a:r>
              <a:rPr lang="en-US" sz="2000" dirty="0"/>
              <a:t>To look for all instances of an item's checked-out stats, you would need to parse a lot of data within a column.</a:t>
            </a:r>
          </a:p>
          <a:p>
            <a:endParaRPr lang="en-US" dirty="0"/>
          </a:p>
        </p:txBody>
      </p:sp>
      <p:sp>
        <p:nvSpPr>
          <p:cNvPr id="2" name="Footer Placeholder 1"/>
          <p:cNvSpPr>
            <a:spLocks noGrp="1"/>
          </p:cNvSpPr>
          <p:nvPr>
            <p:ph type="ftr" sz="quarter" idx="11"/>
          </p:nvPr>
        </p:nvSpPr>
        <p:spPr/>
        <p:txBody>
          <a:bodyPr/>
          <a:lstStyle/>
          <a:p>
            <a:r>
              <a:rPr lang="en-US"/>
              <a:t>MODULE 3</a:t>
            </a:r>
          </a:p>
        </p:txBody>
      </p:sp>
      <p:pic>
        <p:nvPicPr>
          <p:cNvPr id="5" name="Picture 4">
            <a:extLst>
              <a:ext uri="{FF2B5EF4-FFF2-40B4-BE49-F238E27FC236}">
                <a16:creationId xmlns:a16="http://schemas.microsoft.com/office/drawing/2014/main" id="{C8C6347A-5510-4652-9840-8439AEA3346F}"/>
              </a:ext>
            </a:extLst>
          </p:cNvPr>
          <p:cNvPicPr>
            <a:picLocks noChangeAspect="1"/>
          </p:cNvPicPr>
          <p:nvPr/>
        </p:nvPicPr>
        <p:blipFill>
          <a:blip r:embed="rId2"/>
          <a:stretch>
            <a:fillRect/>
          </a:stretch>
        </p:blipFill>
        <p:spPr>
          <a:xfrm>
            <a:off x="838200" y="381000"/>
            <a:ext cx="7086600" cy="1771650"/>
          </a:xfrm>
          <a:prstGeom prst="rect">
            <a:avLst/>
          </a:prstGeom>
        </p:spPr>
      </p:pic>
      <p:sp>
        <p:nvSpPr>
          <p:cNvPr id="4" name="Slide Number Placeholder 3">
            <a:extLst>
              <a:ext uri="{FF2B5EF4-FFF2-40B4-BE49-F238E27FC236}">
                <a16:creationId xmlns:a16="http://schemas.microsoft.com/office/drawing/2014/main" id="{73CF5718-DE4E-48F4-8C69-6DDCCFF61728}"/>
              </a:ext>
            </a:extLst>
          </p:cNvPr>
          <p:cNvSpPr>
            <a:spLocks noGrp="1"/>
          </p:cNvSpPr>
          <p:nvPr>
            <p:ph type="sldNum" sz="quarter" idx="12"/>
          </p:nvPr>
        </p:nvSpPr>
        <p:spPr/>
        <p:txBody>
          <a:bodyPr/>
          <a:lstStyle/>
          <a:p>
            <a:fld id="{F54F8B11-DC9F-4F4A-8C59-98AF288D6349}" type="slidenum">
              <a:rPr lang="en-US" smtClean="0"/>
              <a:t>7</a:t>
            </a:fld>
            <a:endParaRPr lang="en-US"/>
          </a:p>
        </p:txBody>
      </p:sp>
    </p:spTree>
    <p:extLst>
      <p:ext uri="{BB962C8B-B14F-4D97-AF65-F5344CB8AC3E}">
        <p14:creationId xmlns:p14="http://schemas.microsoft.com/office/powerpoint/2010/main" val="13193510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First Normal Form</a:t>
            </a:r>
            <a:br>
              <a:rPr lang="en-US" dirty="0"/>
            </a:br>
            <a:endParaRPr lang="en-US" dirty="0"/>
          </a:p>
        </p:txBody>
      </p:sp>
      <p:sp>
        <p:nvSpPr>
          <p:cNvPr id="3" name="Content Placeholder 2"/>
          <p:cNvSpPr>
            <a:spLocks noGrp="1"/>
          </p:cNvSpPr>
          <p:nvPr>
            <p:ph idx="1"/>
          </p:nvPr>
        </p:nvSpPr>
        <p:spPr/>
        <p:txBody>
          <a:bodyPr>
            <a:normAutofit lnSpcReduction="10000"/>
          </a:bodyPr>
          <a:lstStyle/>
          <a:p>
            <a:pPr lvl="0" fontAlgn="base"/>
            <a:r>
              <a:rPr lang="en-US" dirty="0"/>
              <a:t>Each set of related data is identified with a primary key.</a:t>
            </a:r>
          </a:p>
          <a:p>
            <a:pPr fontAlgn="base"/>
            <a:r>
              <a:rPr lang="en-US" dirty="0"/>
              <a:t>Each attribute contains </a:t>
            </a:r>
            <a:r>
              <a:rPr lang="en-US" i="1" dirty="0"/>
              <a:t>atomic</a:t>
            </a:r>
            <a:r>
              <a:rPr lang="en-US" dirty="0"/>
              <a:t> values,* and there are no repeating groups of attributes (attributes having more than one value in each row).</a:t>
            </a:r>
          </a:p>
          <a:p>
            <a:pPr fontAlgn="base"/>
            <a:endParaRPr lang="en-US" dirty="0"/>
          </a:p>
          <a:p>
            <a:pPr fontAlgn="base"/>
            <a:endParaRPr lang="en-US" dirty="0"/>
          </a:p>
          <a:p>
            <a:pPr marL="0" indent="0" fontAlgn="base">
              <a:buNone/>
            </a:pPr>
            <a:r>
              <a:rPr lang="en-US" sz="2000" dirty="0"/>
              <a:t>* When a value is atomic, the values cannot be further subdivided.</a:t>
            </a:r>
          </a:p>
          <a:p>
            <a:pPr lvl="0"/>
            <a:endParaRPr lang="en-US" dirty="0"/>
          </a:p>
          <a:p>
            <a:endParaRPr lang="en-US" dirty="0"/>
          </a:p>
        </p:txBody>
      </p:sp>
      <p:sp>
        <p:nvSpPr>
          <p:cNvPr id="4" name="Footer Placeholder 3"/>
          <p:cNvSpPr>
            <a:spLocks noGrp="1"/>
          </p:cNvSpPr>
          <p:nvPr>
            <p:ph type="ftr" sz="quarter" idx="11"/>
          </p:nvPr>
        </p:nvSpPr>
        <p:spPr/>
        <p:txBody>
          <a:bodyPr/>
          <a:lstStyle/>
          <a:p>
            <a:r>
              <a:rPr lang="en-US"/>
              <a:t>MODULE 3</a:t>
            </a:r>
          </a:p>
        </p:txBody>
      </p:sp>
      <p:sp>
        <p:nvSpPr>
          <p:cNvPr id="5" name="Slide Number Placeholder 4">
            <a:extLst>
              <a:ext uri="{FF2B5EF4-FFF2-40B4-BE49-F238E27FC236}">
                <a16:creationId xmlns:a16="http://schemas.microsoft.com/office/drawing/2014/main" id="{E6445A2F-765E-4F18-84E0-8E25E00B0FC6}"/>
              </a:ext>
            </a:extLst>
          </p:cNvPr>
          <p:cNvSpPr>
            <a:spLocks noGrp="1"/>
          </p:cNvSpPr>
          <p:nvPr>
            <p:ph type="sldNum" sz="quarter" idx="12"/>
          </p:nvPr>
        </p:nvSpPr>
        <p:spPr/>
        <p:txBody>
          <a:bodyPr/>
          <a:lstStyle/>
          <a:p>
            <a:fld id="{F54F8B11-DC9F-4F4A-8C59-98AF288D6349}" type="slidenum">
              <a:rPr lang="en-US" smtClean="0"/>
              <a:t>8</a:t>
            </a:fld>
            <a:endParaRPr lang="en-US"/>
          </a:p>
        </p:txBody>
      </p:sp>
    </p:spTree>
    <p:extLst>
      <p:ext uri="{BB962C8B-B14F-4D97-AF65-F5344CB8AC3E}">
        <p14:creationId xmlns:p14="http://schemas.microsoft.com/office/powerpoint/2010/main" val="3565553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4C80CE7-4FB5-41C4-9A7C-0336826CCFF9}"/>
              </a:ext>
            </a:extLst>
          </p:cNvPr>
          <p:cNvSpPr>
            <a:spLocks noGrp="1"/>
          </p:cNvSpPr>
          <p:nvPr>
            <p:ph type="ftr" sz="quarter" idx="11"/>
          </p:nvPr>
        </p:nvSpPr>
        <p:spPr/>
        <p:txBody>
          <a:bodyPr/>
          <a:lstStyle/>
          <a:p>
            <a:r>
              <a:rPr lang="en-US"/>
              <a:t>MODULE 3</a:t>
            </a:r>
          </a:p>
        </p:txBody>
      </p:sp>
      <p:sp>
        <p:nvSpPr>
          <p:cNvPr id="7" name="TextBox 6">
            <a:extLst>
              <a:ext uri="{FF2B5EF4-FFF2-40B4-BE49-F238E27FC236}">
                <a16:creationId xmlns:a16="http://schemas.microsoft.com/office/drawing/2014/main" id="{AC3FCC93-FE58-4FF8-AD5C-A7892DB61DC2}"/>
              </a:ext>
            </a:extLst>
          </p:cNvPr>
          <p:cNvSpPr txBox="1"/>
          <p:nvPr/>
        </p:nvSpPr>
        <p:spPr>
          <a:xfrm>
            <a:off x="533400" y="370562"/>
            <a:ext cx="8001000" cy="5570756"/>
          </a:xfrm>
          <a:prstGeom prst="rect">
            <a:avLst/>
          </a:prstGeom>
          <a:noFill/>
        </p:spPr>
        <p:txBody>
          <a:bodyPr wrap="square" rtlCol="0">
            <a:spAutoFit/>
          </a:bodyPr>
          <a:lstStyle/>
          <a:p>
            <a:r>
              <a:rPr lang="en-US" sz="2800" dirty="0"/>
              <a:t>So we put this table into </a:t>
            </a:r>
            <a:r>
              <a:rPr lang="en-US" sz="2800" b="1" dirty="0"/>
              <a:t>First Normal Form</a:t>
            </a:r>
            <a:r>
              <a:rPr lang="en-US" sz="2800" dirty="0"/>
              <a:t>: Each table must be identified with a key and each column must contain only </a:t>
            </a:r>
            <a:r>
              <a:rPr lang="en-US" sz="2800" i="1" dirty="0"/>
              <a:t>atomic</a:t>
            </a:r>
            <a:r>
              <a:rPr lang="en-US" sz="2800" dirty="0"/>
              <a:t> values.</a:t>
            </a:r>
          </a:p>
          <a:p>
            <a:r>
              <a:rPr lang="en-US" sz="2800" dirty="0"/>
              <a:t>To start off, we can add a key.</a:t>
            </a:r>
          </a:p>
          <a:p>
            <a:endParaRPr lang="en-US" sz="2800" dirty="0"/>
          </a:p>
          <a:p>
            <a:r>
              <a:rPr lang="en-US" sz="2800" i="1" dirty="0"/>
              <a:t>NOTE: The key is best when it is a surrogate number not based on any meaningful information. The RDBMS can actually add this number for you automatically, so you don't need to assign it manually.</a:t>
            </a:r>
          </a:p>
          <a:p>
            <a:endParaRPr lang="en-US" sz="2800" dirty="0"/>
          </a:p>
          <a:p>
            <a:r>
              <a:rPr lang="en-US" sz="2800" dirty="0"/>
              <a:t>In this example, we'll indicate the key's column name in </a:t>
            </a:r>
            <a:r>
              <a:rPr lang="en-US" sz="2800" b="1" u="sng" dirty="0"/>
              <a:t>bold/underline</a:t>
            </a:r>
            <a:r>
              <a:rPr lang="en-US" sz="2800" dirty="0"/>
              <a:t>.</a:t>
            </a:r>
          </a:p>
          <a:p>
            <a:endParaRPr lang="en-US" sz="2000" dirty="0"/>
          </a:p>
        </p:txBody>
      </p:sp>
      <p:sp>
        <p:nvSpPr>
          <p:cNvPr id="2" name="Slide Number Placeholder 1">
            <a:extLst>
              <a:ext uri="{FF2B5EF4-FFF2-40B4-BE49-F238E27FC236}">
                <a16:creationId xmlns:a16="http://schemas.microsoft.com/office/drawing/2014/main" id="{2DA758DC-E580-4E88-853F-3EC95C90DB05}"/>
              </a:ext>
            </a:extLst>
          </p:cNvPr>
          <p:cNvSpPr>
            <a:spLocks noGrp="1"/>
          </p:cNvSpPr>
          <p:nvPr>
            <p:ph type="sldNum" sz="quarter" idx="12"/>
          </p:nvPr>
        </p:nvSpPr>
        <p:spPr/>
        <p:txBody>
          <a:bodyPr/>
          <a:lstStyle/>
          <a:p>
            <a:fld id="{F54F8B11-DC9F-4F4A-8C59-98AF288D6349}" type="slidenum">
              <a:rPr lang="en-US" smtClean="0"/>
              <a:t>9</a:t>
            </a:fld>
            <a:endParaRPr lang="en-US"/>
          </a:p>
        </p:txBody>
      </p:sp>
    </p:spTree>
    <p:extLst>
      <p:ext uri="{BB962C8B-B14F-4D97-AF65-F5344CB8AC3E}">
        <p14:creationId xmlns:p14="http://schemas.microsoft.com/office/powerpoint/2010/main" val="10795305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4C80CE7-4FB5-41C4-9A7C-0336826CCFF9}"/>
              </a:ext>
            </a:extLst>
          </p:cNvPr>
          <p:cNvSpPr>
            <a:spLocks noGrp="1"/>
          </p:cNvSpPr>
          <p:nvPr>
            <p:ph type="ftr" sz="quarter" idx="11"/>
          </p:nvPr>
        </p:nvSpPr>
        <p:spPr/>
        <p:txBody>
          <a:bodyPr/>
          <a:lstStyle/>
          <a:p>
            <a:r>
              <a:rPr lang="en-US"/>
              <a:t>MODULE 3</a:t>
            </a:r>
          </a:p>
        </p:txBody>
      </p:sp>
      <p:sp>
        <p:nvSpPr>
          <p:cNvPr id="7" name="TextBox 6">
            <a:extLst>
              <a:ext uri="{FF2B5EF4-FFF2-40B4-BE49-F238E27FC236}">
                <a16:creationId xmlns:a16="http://schemas.microsoft.com/office/drawing/2014/main" id="{AC3FCC93-FE58-4FF8-AD5C-A7892DB61DC2}"/>
              </a:ext>
            </a:extLst>
          </p:cNvPr>
          <p:cNvSpPr txBox="1"/>
          <p:nvPr/>
        </p:nvSpPr>
        <p:spPr>
          <a:xfrm>
            <a:off x="457200" y="274290"/>
            <a:ext cx="8305800" cy="5724644"/>
          </a:xfrm>
          <a:prstGeom prst="rect">
            <a:avLst/>
          </a:prstGeom>
          <a:noFill/>
        </p:spPr>
        <p:txBody>
          <a:bodyPr wrap="square" rtlCol="0">
            <a:spAutoFit/>
          </a:bodyPr>
          <a:lstStyle/>
          <a:p>
            <a:endParaRPr lang="en-US" sz="2000" dirty="0"/>
          </a:p>
          <a:p>
            <a:r>
              <a:rPr lang="en-US" sz="2800" dirty="0"/>
              <a:t>And then to get rid of non-atomic values (besides the fact that they are also different data types: text vs. date), we need to create two tables out of this one table. </a:t>
            </a:r>
          </a:p>
          <a:p>
            <a:endParaRPr lang="en-US" sz="900" dirty="0"/>
          </a:p>
          <a:p>
            <a:r>
              <a:rPr lang="en-US" sz="2800" dirty="0"/>
              <a:t>We can put the item circulation data into its own CIRCS table, giving the item an ID as well as retaining the IDs from the PATRONS table so that the combination of </a:t>
            </a:r>
            <a:r>
              <a:rPr lang="en-US" sz="2800" b="1" dirty="0"/>
              <a:t>Patron ID</a:t>
            </a:r>
            <a:r>
              <a:rPr lang="en-US" sz="2800" dirty="0"/>
              <a:t>, </a:t>
            </a:r>
            <a:r>
              <a:rPr lang="en-US" sz="2800" b="1" dirty="0"/>
              <a:t>Item ID</a:t>
            </a:r>
            <a:r>
              <a:rPr lang="en-US" sz="2800" dirty="0"/>
              <a:t>, and </a:t>
            </a:r>
            <a:r>
              <a:rPr lang="en-US" sz="2800" b="1" dirty="0"/>
              <a:t>Checked-out</a:t>
            </a:r>
            <a:r>
              <a:rPr lang="en-US" sz="2800" dirty="0"/>
              <a:t> make the unique identification (because the values in these columns can repeat, they can't be single-column keys in this table). </a:t>
            </a:r>
          </a:p>
          <a:p>
            <a:endParaRPr lang="en-US" sz="900" dirty="0"/>
          </a:p>
          <a:p>
            <a:r>
              <a:rPr lang="en-US" sz="2000" dirty="0"/>
              <a:t>Remember: A multi-column primary key is called a </a:t>
            </a:r>
            <a:r>
              <a:rPr lang="en-US" sz="2000" i="1" dirty="0"/>
              <a:t>composite key</a:t>
            </a:r>
            <a:r>
              <a:rPr lang="en-US" sz="2000" dirty="0"/>
              <a:t>.</a:t>
            </a:r>
          </a:p>
        </p:txBody>
      </p:sp>
      <p:sp>
        <p:nvSpPr>
          <p:cNvPr id="2" name="Slide Number Placeholder 1">
            <a:extLst>
              <a:ext uri="{FF2B5EF4-FFF2-40B4-BE49-F238E27FC236}">
                <a16:creationId xmlns:a16="http://schemas.microsoft.com/office/drawing/2014/main" id="{2DA758DC-E580-4E88-853F-3EC95C90DB05}"/>
              </a:ext>
            </a:extLst>
          </p:cNvPr>
          <p:cNvSpPr>
            <a:spLocks noGrp="1"/>
          </p:cNvSpPr>
          <p:nvPr>
            <p:ph type="sldNum" sz="quarter" idx="12"/>
          </p:nvPr>
        </p:nvSpPr>
        <p:spPr/>
        <p:txBody>
          <a:bodyPr/>
          <a:lstStyle/>
          <a:p>
            <a:fld id="{F54F8B11-DC9F-4F4A-8C59-98AF288D6349}" type="slidenum">
              <a:rPr lang="en-US" smtClean="0"/>
              <a:t>10</a:t>
            </a:fld>
            <a:endParaRPr lang="en-US"/>
          </a:p>
        </p:txBody>
      </p:sp>
    </p:spTree>
    <p:extLst>
      <p:ext uri="{BB962C8B-B14F-4D97-AF65-F5344CB8AC3E}">
        <p14:creationId xmlns:p14="http://schemas.microsoft.com/office/powerpoint/2010/main" val="18248838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85800" y="4768020"/>
            <a:ext cx="7467600" cy="923330"/>
          </a:xfrm>
          <a:prstGeom prst="rect">
            <a:avLst/>
          </a:prstGeom>
          <a:noFill/>
        </p:spPr>
        <p:txBody>
          <a:bodyPr wrap="square" rtlCol="0">
            <a:spAutoFit/>
          </a:bodyPr>
          <a:lstStyle/>
          <a:p>
            <a:r>
              <a:rPr lang="en-US" dirty="0"/>
              <a:t>If you are concerned that the columns and the rows of tables seem to be in random order, don't worry. Order does not make a difference in a relational database table. You can sort later, if you output the data.</a:t>
            </a:r>
          </a:p>
        </p:txBody>
      </p:sp>
      <p:sp>
        <p:nvSpPr>
          <p:cNvPr id="2" name="Footer Placeholder 1"/>
          <p:cNvSpPr>
            <a:spLocks noGrp="1"/>
          </p:cNvSpPr>
          <p:nvPr>
            <p:ph type="ftr" sz="quarter" idx="11"/>
          </p:nvPr>
        </p:nvSpPr>
        <p:spPr/>
        <p:txBody>
          <a:bodyPr/>
          <a:lstStyle/>
          <a:p>
            <a:r>
              <a:rPr lang="en-US"/>
              <a:t>MODULE 3</a:t>
            </a:r>
          </a:p>
        </p:txBody>
      </p:sp>
      <p:pic>
        <p:nvPicPr>
          <p:cNvPr id="3" name="Picture 2">
            <a:extLst>
              <a:ext uri="{FF2B5EF4-FFF2-40B4-BE49-F238E27FC236}">
                <a16:creationId xmlns:a16="http://schemas.microsoft.com/office/drawing/2014/main" id="{32CBA641-49EA-488B-98A0-B44028A38F7A}"/>
              </a:ext>
            </a:extLst>
          </p:cNvPr>
          <p:cNvPicPr>
            <a:picLocks noChangeAspect="1"/>
          </p:cNvPicPr>
          <p:nvPr/>
        </p:nvPicPr>
        <p:blipFill>
          <a:blip r:embed="rId2"/>
          <a:stretch>
            <a:fillRect/>
          </a:stretch>
        </p:blipFill>
        <p:spPr>
          <a:xfrm>
            <a:off x="685800" y="585112"/>
            <a:ext cx="5819775" cy="3706575"/>
          </a:xfrm>
          <a:prstGeom prst="rect">
            <a:avLst/>
          </a:prstGeom>
        </p:spPr>
      </p:pic>
      <p:sp>
        <p:nvSpPr>
          <p:cNvPr id="5" name="TextBox 4">
            <a:extLst>
              <a:ext uri="{FF2B5EF4-FFF2-40B4-BE49-F238E27FC236}">
                <a16:creationId xmlns:a16="http://schemas.microsoft.com/office/drawing/2014/main" id="{3542077D-0D18-4A6B-A90B-04169CA3374C}"/>
              </a:ext>
            </a:extLst>
          </p:cNvPr>
          <p:cNvSpPr txBox="1"/>
          <p:nvPr/>
        </p:nvSpPr>
        <p:spPr>
          <a:xfrm>
            <a:off x="6324600" y="762000"/>
            <a:ext cx="1371600" cy="523220"/>
          </a:xfrm>
          <a:prstGeom prst="rect">
            <a:avLst/>
          </a:prstGeom>
          <a:noFill/>
        </p:spPr>
        <p:txBody>
          <a:bodyPr wrap="square" rtlCol="0">
            <a:spAutoFit/>
          </a:bodyPr>
          <a:lstStyle/>
          <a:p>
            <a:r>
              <a:rPr lang="en-US" sz="2800" b="1" dirty="0"/>
              <a:t>1NF</a:t>
            </a:r>
          </a:p>
        </p:txBody>
      </p:sp>
      <p:sp>
        <p:nvSpPr>
          <p:cNvPr id="4" name="Slide Number Placeholder 3">
            <a:extLst>
              <a:ext uri="{FF2B5EF4-FFF2-40B4-BE49-F238E27FC236}">
                <a16:creationId xmlns:a16="http://schemas.microsoft.com/office/drawing/2014/main" id="{88A12EA1-1C0F-4992-94E7-E8DF16BA3D8A}"/>
              </a:ext>
            </a:extLst>
          </p:cNvPr>
          <p:cNvSpPr>
            <a:spLocks noGrp="1"/>
          </p:cNvSpPr>
          <p:nvPr>
            <p:ph type="sldNum" sz="quarter" idx="12"/>
          </p:nvPr>
        </p:nvSpPr>
        <p:spPr/>
        <p:txBody>
          <a:bodyPr/>
          <a:lstStyle/>
          <a:p>
            <a:fld id="{F54F8B11-DC9F-4F4A-8C59-98AF288D6349}" type="slidenum">
              <a:rPr lang="en-US" smtClean="0"/>
              <a:t>11</a:t>
            </a:fld>
            <a:endParaRPr lang="en-US"/>
          </a:p>
        </p:txBody>
      </p:sp>
    </p:spTree>
    <p:extLst>
      <p:ext uri="{BB962C8B-B14F-4D97-AF65-F5344CB8AC3E}">
        <p14:creationId xmlns:p14="http://schemas.microsoft.com/office/powerpoint/2010/main" val="1977068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70668" y="3141636"/>
            <a:ext cx="8001000" cy="3170099"/>
          </a:xfrm>
          <a:prstGeom prst="rect">
            <a:avLst/>
          </a:prstGeom>
          <a:noFill/>
        </p:spPr>
        <p:txBody>
          <a:bodyPr wrap="square" rtlCol="0">
            <a:spAutoFit/>
          </a:bodyPr>
          <a:lstStyle/>
          <a:p>
            <a:r>
              <a:rPr lang="en-US" sz="2000" dirty="0"/>
              <a:t>Now to get to </a:t>
            </a:r>
            <a:r>
              <a:rPr lang="en-US" sz="2000" b="1" dirty="0"/>
              <a:t>Second Normal Form</a:t>
            </a:r>
            <a:r>
              <a:rPr lang="en-US" sz="2000" dirty="0"/>
              <a:t> we need to get rid of partial dependencies (where no column is dependent on only a </a:t>
            </a:r>
            <a:r>
              <a:rPr lang="en-US" sz="2000" i="1" dirty="0"/>
              <a:t>portion</a:t>
            </a:r>
            <a:r>
              <a:rPr lang="en-US" sz="2000" dirty="0"/>
              <a:t> of the key).</a:t>
            </a:r>
          </a:p>
          <a:p>
            <a:endParaRPr lang="en-US" sz="2000" dirty="0"/>
          </a:p>
          <a:p>
            <a:r>
              <a:rPr lang="en-US" sz="2000" dirty="0"/>
              <a:t>For the CIRCS table, we have the Item data that really depends on the Item ID column for identification, but does </a:t>
            </a:r>
            <a:r>
              <a:rPr lang="en-US" sz="2000" i="1" dirty="0"/>
              <a:t>not</a:t>
            </a:r>
            <a:r>
              <a:rPr lang="en-US" sz="2000" dirty="0"/>
              <a:t> depend on the Patron ID or Checked-out.</a:t>
            </a:r>
          </a:p>
          <a:p>
            <a:endParaRPr lang="en-US" sz="2000" dirty="0"/>
          </a:p>
          <a:p>
            <a:r>
              <a:rPr lang="en-US" sz="2000" dirty="0"/>
              <a:t>So we can take the item values out and make an ITEMS table -- and the CIRCS table can remain with its combination of columns to identify those circulation transactions.</a:t>
            </a:r>
          </a:p>
        </p:txBody>
      </p:sp>
      <p:sp>
        <p:nvSpPr>
          <p:cNvPr id="2" name="Footer Placeholder 1"/>
          <p:cNvSpPr>
            <a:spLocks noGrp="1"/>
          </p:cNvSpPr>
          <p:nvPr>
            <p:ph type="ftr" sz="quarter" idx="11"/>
          </p:nvPr>
        </p:nvSpPr>
        <p:spPr/>
        <p:txBody>
          <a:bodyPr/>
          <a:lstStyle/>
          <a:p>
            <a:r>
              <a:rPr lang="en-US"/>
              <a:t>MODULE 3</a:t>
            </a:r>
          </a:p>
        </p:txBody>
      </p:sp>
      <p:pic>
        <p:nvPicPr>
          <p:cNvPr id="3" name="Picture 2">
            <a:extLst>
              <a:ext uri="{FF2B5EF4-FFF2-40B4-BE49-F238E27FC236}">
                <a16:creationId xmlns:a16="http://schemas.microsoft.com/office/drawing/2014/main" id="{32CBA641-49EA-488B-98A0-B44028A38F7A}"/>
              </a:ext>
            </a:extLst>
          </p:cNvPr>
          <p:cNvPicPr>
            <a:picLocks noChangeAspect="1"/>
          </p:cNvPicPr>
          <p:nvPr/>
        </p:nvPicPr>
        <p:blipFill>
          <a:blip r:embed="rId2"/>
          <a:stretch>
            <a:fillRect/>
          </a:stretch>
        </p:blipFill>
        <p:spPr>
          <a:xfrm>
            <a:off x="439119" y="170105"/>
            <a:ext cx="4482055" cy="2854590"/>
          </a:xfrm>
          <a:prstGeom prst="rect">
            <a:avLst/>
          </a:prstGeom>
        </p:spPr>
      </p:pic>
      <p:sp>
        <p:nvSpPr>
          <p:cNvPr id="4" name="Slide Number Placeholder 3">
            <a:extLst>
              <a:ext uri="{FF2B5EF4-FFF2-40B4-BE49-F238E27FC236}">
                <a16:creationId xmlns:a16="http://schemas.microsoft.com/office/drawing/2014/main" id="{29D20411-D77A-4B2D-A6A3-627AFD131E34}"/>
              </a:ext>
            </a:extLst>
          </p:cNvPr>
          <p:cNvSpPr>
            <a:spLocks noGrp="1"/>
          </p:cNvSpPr>
          <p:nvPr>
            <p:ph type="sldNum" sz="quarter" idx="12"/>
          </p:nvPr>
        </p:nvSpPr>
        <p:spPr/>
        <p:txBody>
          <a:bodyPr/>
          <a:lstStyle/>
          <a:p>
            <a:fld id="{F54F8B11-DC9F-4F4A-8C59-98AF288D6349}" type="slidenum">
              <a:rPr lang="en-US" smtClean="0"/>
              <a:t>12</a:t>
            </a:fld>
            <a:endParaRPr lang="en-US"/>
          </a:p>
        </p:txBody>
      </p:sp>
    </p:spTree>
    <p:extLst>
      <p:ext uri="{BB962C8B-B14F-4D97-AF65-F5344CB8AC3E}">
        <p14:creationId xmlns:p14="http://schemas.microsoft.com/office/powerpoint/2010/main" val="10982910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Second Normal Form</a:t>
            </a:r>
            <a:br>
              <a:rPr lang="en-US" dirty="0"/>
            </a:br>
            <a:endParaRPr lang="en-US" dirty="0"/>
          </a:p>
        </p:txBody>
      </p:sp>
      <p:sp>
        <p:nvSpPr>
          <p:cNvPr id="3" name="Content Placeholder 2"/>
          <p:cNvSpPr>
            <a:spLocks noGrp="1"/>
          </p:cNvSpPr>
          <p:nvPr>
            <p:ph idx="1"/>
          </p:nvPr>
        </p:nvSpPr>
        <p:spPr>
          <a:xfrm>
            <a:off x="457200" y="1066800"/>
            <a:ext cx="8229600" cy="5059363"/>
          </a:xfrm>
        </p:spPr>
        <p:txBody>
          <a:bodyPr>
            <a:normAutofit/>
          </a:bodyPr>
          <a:lstStyle/>
          <a:p>
            <a:pPr lvl="0"/>
            <a:r>
              <a:rPr lang="en-US" dirty="0"/>
              <a:t>The relations are in 1NF</a:t>
            </a:r>
          </a:p>
          <a:p>
            <a:pPr lvl="0" fontAlgn="base"/>
            <a:r>
              <a:rPr lang="en-US" dirty="0"/>
              <a:t>All </a:t>
            </a:r>
            <a:r>
              <a:rPr lang="en-US" dirty="0" err="1"/>
              <a:t>nonkey</a:t>
            </a:r>
            <a:r>
              <a:rPr lang="en-US" dirty="0"/>
              <a:t> attributes are </a:t>
            </a:r>
            <a:r>
              <a:rPr lang="en-US" i="1" dirty="0"/>
              <a:t>functionally dependent </a:t>
            </a:r>
            <a:r>
              <a:rPr lang="en-US" dirty="0"/>
              <a:t>on the entire primary key.</a:t>
            </a:r>
          </a:p>
          <a:p>
            <a:pPr marL="0" lvl="0" indent="0">
              <a:buNone/>
            </a:pPr>
            <a:endParaRPr lang="en-US" dirty="0"/>
          </a:p>
          <a:p>
            <a:pPr marL="0" lvl="0" indent="0">
              <a:buNone/>
            </a:pPr>
            <a:r>
              <a:rPr lang="en-US" dirty="0"/>
              <a:t>Relate these relations with a foreign key.</a:t>
            </a:r>
          </a:p>
          <a:p>
            <a:pPr marL="0" lvl="0" indent="0">
              <a:buNone/>
            </a:pPr>
            <a:endParaRPr lang="en-US" dirty="0"/>
          </a:p>
          <a:p>
            <a:pPr marL="0" indent="0">
              <a:buNone/>
            </a:pPr>
            <a:r>
              <a:rPr lang="en-US" dirty="0"/>
              <a:t>Second normal form includes no </a:t>
            </a:r>
            <a:r>
              <a:rPr lang="en-US" b="1" dirty="0"/>
              <a:t>partial dependencies</a:t>
            </a:r>
            <a:r>
              <a:rPr lang="en-US" dirty="0"/>
              <a:t>: no attribute is dependent on only a portion of the primary key. </a:t>
            </a:r>
          </a:p>
        </p:txBody>
      </p:sp>
      <p:sp>
        <p:nvSpPr>
          <p:cNvPr id="4" name="Footer Placeholder 3"/>
          <p:cNvSpPr>
            <a:spLocks noGrp="1"/>
          </p:cNvSpPr>
          <p:nvPr>
            <p:ph type="ftr" sz="quarter" idx="11"/>
          </p:nvPr>
        </p:nvSpPr>
        <p:spPr/>
        <p:txBody>
          <a:bodyPr/>
          <a:lstStyle/>
          <a:p>
            <a:r>
              <a:rPr lang="en-US"/>
              <a:t>MODULE 3</a:t>
            </a:r>
          </a:p>
        </p:txBody>
      </p:sp>
      <p:sp>
        <p:nvSpPr>
          <p:cNvPr id="5" name="Slide Number Placeholder 4">
            <a:extLst>
              <a:ext uri="{FF2B5EF4-FFF2-40B4-BE49-F238E27FC236}">
                <a16:creationId xmlns:a16="http://schemas.microsoft.com/office/drawing/2014/main" id="{CD2D4FE9-1EF4-43CE-90D2-44AA4F3423EE}"/>
              </a:ext>
            </a:extLst>
          </p:cNvPr>
          <p:cNvSpPr>
            <a:spLocks noGrp="1"/>
          </p:cNvSpPr>
          <p:nvPr>
            <p:ph type="sldNum" sz="quarter" idx="12"/>
          </p:nvPr>
        </p:nvSpPr>
        <p:spPr/>
        <p:txBody>
          <a:bodyPr/>
          <a:lstStyle/>
          <a:p>
            <a:fld id="{F54F8B11-DC9F-4F4A-8C59-98AF288D6349}" type="slidenum">
              <a:rPr lang="en-US" smtClean="0"/>
              <a:t>13</a:t>
            </a:fld>
            <a:endParaRPr lang="en-US"/>
          </a:p>
        </p:txBody>
      </p:sp>
    </p:spTree>
    <p:extLst>
      <p:ext uri="{BB962C8B-B14F-4D97-AF65-F5344CB8AC3E}">
        <p14:creationId xmlns:p14="http://schemas.microsoft.com/office/powerpoint/2010/main" val="35254445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a:t>MODULE 3</a:t>
            </a:r>
          </a:p>
        </p:txBody>
      </p:sp>
      <p:pic>
        <p:nvPicPr>
          <p:cNvPr id="3" name="Picture 2">
            <a:extLst>
              <a:ext uri="{FF2B5EF4-FFF2-40B4-BE49-F238E27FC236}">
                <a16:creationId xmlns:a16="http://schemas.microsoft.com/office/drawing/2014/main" id="{1DBB6DE7-C184-4993-96AA-FD6BC9A5AAD0}"/>
              </a:ext>
            </a:extLst>
          </p:cNvPr>
          <p:cNvPicPr>
            <a:picLocks noChangeAspect="1"/>
          </p:cNvPicPr>
          <p:nvPr/>
        </p:nvPicPr>
        <p:blipFill>
          <a:blip r:embed="rId2"/>
          <a:stretch>
            <a:fillRect/>
          </a:stretch>
        </p:blipFill>
        <p:spPr>
          <a:xfrm>
            <a:off x="360598" y="136525"/>
            <a:ext cx="4418249" cy="3752850"/>
          </a:xfrm>
          <a:prstGeom prst="rect">
            <a:avLst/>
          </a:prstGeom>
        </p:spPr>
      </p:pic>
      <p:pic>
        <p:nvPicPr>
          <p:cNvPr id="5" name="Picture 4">
            <a:extLst>
              <a:ext uri="{FF2B5EF4-FFF2-40B4-BE49-F238E27FC236}">
                <a16:creationId xmlns:a16="http://schemas.microsoft.com/office/drawing/2014/main" id="{95B63B55-791D-45A9-A71D-5619C2769845}"/>
              </a:ext>
            </a:extLst>
          </p:cNvPr>
          <p:cNvPicPr>
            <a:picLocks noChangeAspect="1"/>
          </p:cNvPicPr>
          <p:nvPr/>
        </p:nvPicPr>
        <p:blipFill>
          <a:blip r:embed="rId3"/>
          <a:stretch>
            <a:fillRect/>
          </a:stretch>
        </p:blipFill>
        <p:spPr>
          <a:xfrm>
            <a:off x="1905000" y="3994150"/>
            <a:ext cx="6356915" cy="2362200"/>
          </a:xfrm>
          <a:prstGeom prst="rect">
            <a:avLst/>
          </a:prstGeom>
        </p:spPr>
      </p:pic>
      <p:sp>
        <p:nvSpPr>
          <p:cNvPr id="7" name="TextBox 6">
            <a:extLst>
              <a:ext uri="{FF2B5EF4-FFF2-40B4-BE49-F238E27FC236}">
                <a16:creationId xmlns:a16="http://schemas.microsoft.com/office/drawing/2014/main" id="{F336C506-64B5-4E03-801F-BDD039151056}"/>
              </a:ext>
            </a:extLst>
          </p:cNvPr>
          <p:cNvSpPr txBox="1"/>
          <p:nvPr/>
        </p:nvSpPr>
        <p:spPr>
          <a:xfrm>
            <a:off x="6324600" y="762000"/>
            <a:ext cx="1371600" cy="523220"/>
          </a:xfrm>
          <a:prstGeom prst="rect">
            <a:avLst/>
          </a:prstGeom>
          <a:noFill/>
        </p:spPr>
        <p:txBody>
          <a:bodyPr wrap="square" rtlCol="0">
            <a:spAutoFit/>
          </a:bodyPr>
          <a:lstStyle/>
          <a:p>
            <a:r>
              <a:rPr lang="en-US" sz="2800" b="1" dirty="0"/>
              <a:t>2NF</a:t>
            </a:r>
          </a:p>
        </p:txBody>
      </p:sp>
      <p:sp>
        <p:nvSpPr>
          <p:cNvPr id="4" name="Slide Number Placeholder 3">
            <a:extLst>
              <a:ext uri="{FF2B5EF4-FFF2-40B4-BE49-F238E27FC236}">
                <a16:creationId xmlns:a16="http://schemas.microsoft.com/office/drawing/2014/main" id="{045416AA-B2F1-4685-925B-A6B65F531312}"/>
              </a:ext>
            </a:extLst>
          </p:cNvPr>
          <p:cNvSpPr>
            <a:spLocks noGrp="1"/>
          </p:cNvSpPr>
          <p:nvPr>
            <p:ph type="sldNum" sz="quarter" idx="12"/>
          </p:nvPr>
        </p:nvSpPr>
        <p:spPr/>
        <p:txBody>
          <a:bodyPr/>
          <a:lstStyle/>
          <a:p>
            <a:fld id="{F54F8B11-DC9F-4F4A-8C59-98AF288D6349}" type="slidenum">
              <a:rPr lang="en-US" smtClean="0"/>
              <a:t>14</a:t>
            </a:fld>
            <a:endParaRPr lang="en-US"/>
          </a:p>
        </p:txBody>
      </p:sp>
    </p:spTree>
    <p:extLst>
      <p:ext uri="{BB962C8B-B14F-4D97-AF65-F5344CB8AC3E}">
        <p14:creationId xmlns:p14="http://schemas.microsoft.com/office/powerpoint/2010/main" val="22522717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Third Normal Form</a:t>
            </a:r>
            <a:br>
              <a:rPr lang="en-US" dirty="0"/>
            </a:br>
            <a:endParaRPr lang="en-US" dirty="0"/>
          </a:p>
        </p:txBody>
      </p:sp>
      <p:sp>
        <p:nvSpPr>
          <p:cNvPr id="3" name="Content Placeholder 2"/>
          <p:cNvSpPr>
            <a:spLocks noGrp="1"/>
          </p:cNvSpPr>
          <p:nvPr>
            <p:ph idx="1"/>
          </p:nvPr>
        </p:nvSpPr>
        <p:spPr>
          <a:xfrm>
            <a:off x="457200" y="1295400"/>
            <a:ext cx="8229600" cy="4830763"/>
          </a:xfrm>
        </p:spPr>
        <p:txBody>
          <a:bodyPr>
            <a:normAutofit/>
          </a:bodyPr>
          <a:lstStyle/>
          <a:p>
            <a:pPr fontAlgn="base"/>
            <a:r>
              <a:rPr lang="en-US" dirty="0"/>
              <a:t>The relations are in 2NF.</a:t>
            </a:r>
          </a:p>
          <a:p>
            <a:pPr fontAlgn="base"/>
            <a:r>
              <a:rPr lang="en-US" dirty="0"/>
              <a:t>A relation contains only columns that are non-transitively dependent on the primary key. </a:t>
            </a:r>
          </a:p>
          <a:p>
            <a:pPr marL="0" lvl="0" indent="0">
              <a:buNone/>
            </a:pPr>
            <a:endParaRPr lang="en-US" dirty="0"/>
          </a:p>
          <a:p>
            <a:pPr marL="0" lvl="0" indent="0">
              <a:buNone/>
            </a:pPr>
            <a:r>
              <a:rPr lang="en-US" dirty="0"/>
              <a:t>No transitive dependencies! All the </a:t>
            </a:r>
            <a:r>
              <a:rPr lang="en-US" dirty="0" err="1"/>
              <a:t>nonkey</a:t>
            </a:r>
            <a:r>
              <a:rPr lang="en-US" dirty="0"/>
              <a:t> attributes depend </a:t>
            </a:r>
            <a:r>
              <a:rPr lang="en-US" i="1" dirty="0"/>
              <a:t>only</a:t>
            </a:r>
            <a:r>
              <a:rPr lang="en-US" dirty="0"/>
              <a:t> on the primary key (and not on each other).</a:t>
            </a:r>
          </a:p>
          <a:p>
            <a:pPr marL="0" lv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a:t>MODULE 3</a:t>
            </a:r>
          </a:p>
        </p:txBody>
      </p:sp>
      <p:sp>
        <p:nvSpPr>
          <p:cNvPr id="5" name="Slide Number Placeholder 4">
            <a:extLst>
              <a:ext uri="{FF2B5EF4-FFF2-40B4-BE49-F238E27FC236}">
                <a16:creationId xmlns:a16="http://schemas.microsoft.com/office/drawing/2014/main" id="{56D1FD07-A446-42AE-AD54-1F8BB69AC34A}"/>
              </a:ext>
            </a:extLst>
          </p:cNvPr>
          <p:cNvSpPr>
            <a:spLocks noGrp="1"/>
          </p:cNvSpPr>
          <p:nvPr>
            <p:ph type="sldNum" sz="quarter" idx="12"/>
          </p:nvPr>
        </p:nvSpPr>
        <p:spPr/>
        <p:txBody>
          <a:bodyPr/>
          <a:lstStyle/>
          <a:p>
            <a:fld id="{F54F8B11-DC9F-4F4A-8C59-98AF288D6349}" type="slidenum">
              <a:rPr lang="en-US" smtClean="0"/>
              <a:t>15</a:t>
            </a:fld>
            <a:endParaRPr lang="en-US"/>
          </a:p>
        </p:txBody>
      </p:sp>
    </p:spTree>
    <p:extLst>
      <p:ext uri="{BB962C8B-B14F-4D97-AF65-F5344CB8AC3E}">
        <p14:creationId xmlns:p14="http://schemas.microsoft.com/office/powerpoint/2010/main" val="15659398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BD3B227-28D6-4470-9677-C6E3E24C836E}"/>
              </a:ext>
            </a:extLst>
          </p:cNvPr>
          <p:cNvSpPr>
            <a:spLocks noGrp="1"/>
          </p:cNvSpPr>
          <p:nvPr>
            <p:ph type="ftr" sz="quarter" idx="11"/>
          </p:nvPr>
        </p:nvSpPr>
        <p:spPr/>
        <p:txBody>
          <a:bodyPr/>
          <a:lstStyle/>
          <a:p>
            <a:r>
              <a:rPr lang="en-US"/>
              <a:t>MODULE 3</a:t>
            </a:r>
          </a:p>
        </p:txBody>
      </p:sp>
      <p:sp>
        <p:nvSpPr>
          <p:cNvPr id="5" name="TextBox 4">
            <a:extLst>
              <a:ext uri="{FF2B5EF4-FFF2-40B4-BE49-F238E27FC236}">
                <a16:creationId xmlns:a16="http://schemas.microsoft.com/office/drawing/2014/main" id="{D33D130D-AB88-4798-BBE2-283E53C2AF25}"/>
              </a:ext>
            </a:extLst>
          </p:cNvPr>
          <p:cNvSpPr txBox="1"/>
          <p:nvPr/>
        </p:nvSpPr>
        <p:spPr>
          <a:xfrm>
            <a:off x="609600" y="2895600"/>
            <a:ext cx="7696200" cy="2585323"/>
          </a:xfrm>
          <a:prstGeom prst="rect">
            <a:avLst/>
          </a:prstGeom>
          <a:noFill/>
        </p:spPr>
        <p:txBody>
          <a:bodyPr wrap="square" rtlCol="0">
            <a:spAutoFit/>
          </a:bodyPr>
          <a:lstStyle/>
          <a:p>
            <a:r>
              <a:rPr lang="en-US" dirty="0"/>
              <a:t>And for </a:t>
            </a:r>
            <a:r>
              <a:rPr lang="en-US" b="1" dirty="0"/>
              <a:t>Third Normal Form</a:t>
            </a:r>
            <a:r>
              <a:rPr lang="en-US" dirty="0"/>
              <a:t>, no transitive dependencies are allowed! All the columns that are not keys must depend </a:t>
            </a:r>
            <a:r>
              <a:rPr lang="en-US" i="1" dirty="0"/>
              <a:t>only</a:t>
            </a:r>
            <a:r>
              <a:rPr lang="en-US" dirty="0"/>
              <a:t> on the key.</a:t>
            </a:r>
          </a:p>
          <a:p>
            <a:endParaRPr lang="en-US" dirty="0"/>
          </a:p>
          <a:p>
            <a:r>
              <a:rPr lang="en-US" dirty="0"/>
              <a:t>The ITEMS and CIRCS tables are not a problem, but the PATRONS table has Type and Township columns that don't depend on </a:t>
            </a:r>
            <a:r>
              <a:rPr lang="en-US" dirty="0" err="1"/>
              <a:t>PatronID</a:t>
            </a:r>
            <a:r>
              <a:rPr lang="en-US" dirty="0"/>
              <a:t>. We can make them their own tables but then make sure we include their keys as regular columns in the PATRONS table so we can combine and retrieve all that data when needed. But at least now we won't suffer those anomalies as discussed earlier if we want to add more patron types or townships before we have patrons for them.</a:t>
            </a:r>
          </a:p>
        </p:txBody>
      </p:sp>
      <p:pic>
        <p:nvPicPr>
          <p:cNvPr id="6" name="Picture 5">
            <a:extLst>
              <a:ext uri="{FF2B5EF4-FFF2-40B4-BE49-F238E27FC236}">
                <a16:creationId xmlns:a16="http://schemas.microsoft.com/office/drawing/2014/main" id="{1E7CE87A-D6E5-4A8F-A164-FEB05FFF4045}"/>
              </a:ext>
            </a:extLst>
          </p:cNvPr>
          <p:cNvPicPr>
            <a:picLocks noChangeAspect="1"/>
          </p:cNvPicPr>
          <p:nvPr/>
        </p:nvPicPr>
        <p:blipFill>
          <a:blip r:embed="rId2"/>
          <a:stretch>
            <a:fillRect/>
          </a:stretch>
        </p:blipFill>
        <p:spPr>
          <a:xfrm>
            <a:off x="2133600" y="609600"/>
            <a:ext cx="4636008" cy="2057400"/>
          </a:xfrm>
          <a:prstGeom prst="rect">
            <a:avLst/>
          </a:prstGeom>
        </p:spPr>
      </p:pic>
      <p:sp>
        <p:nvSpPr>
          <p:cNvPr id="2" name="Slide Number Placeholder 1">
            <a:extLst>
              <a:ext uri="{FF2B5EF4-FFF2-40B4-BE49-F238E27FC236}">
                <a16:creationId xmlns:a16="http://schemas.microsoft.com/office/drawing/2014/main" id="{14272991-6CB1-4F19-8578-41918BB8E74C}"/>
              </a:ext>
            </a:extLst>
          </p:cNvPr>
          <p:cNvSpPr>
            <a:spLocks noGrp="1"/>
          </p:cNvSpPr>
          <p:nvPr>
            <p:ph type="sldNum" sz="quarter" idx="12"/>
          </p:nvPr>
        </p:nvSpPr>
        <p:spPr/>
        <p:txBody>
          <a:bodyPr/>
          <a:lstStyle/>
          <a:p>
            <a:fld id="{F54F8B11-DC9F-4F4A-8C59-98AF288D6349}" type="slidenum">
              <a:rPr lang="en-US" smtClean="0"/>
              <a:t>16</a:t>
            </a:fld>
            <a:endParaRPr lang="en-US"/>
          </a:p>
        </p:txBody>
      </p:sp>
    </p:spTree>
    <p:extLst>
      <p:ext uri="{BB962C8B-B14F-4D97-AF65-F5344CB8AC3E}">
        <p14:creationId xmlns:p14="http://schemas.microsoft.com/office/powerpoint/2010/main" val="31425462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64067E5-F24C-4FC6-988C-54FB68704B7B}"/>
              </a:ext>
            </a:extLst>
          </p:cNvPr>
          <p:cNvPicPr>
            <a:picLocks noGrp="1" noChangeAspect="1"/>
          </p:cNvPicPr>
          <p:nvPr>
            <p:ph idx="1"/>
          </p:nvPr>
        </p:nvPicPr>
        <p:blipFill>
          <a:blip r:embed="rId2"/>
          <a:stretch>
            <a:fillRect/>
          </a:stretch>
        </p:blipFill>
        <p:spPr>
          <a:xfrm>
            <a:off x="741415" y="1066800"/>
            <a:ext cx="3228975" cy="3524250"/>
          </a:xfrm>
          <a:prstGeom prst="rect">
            <a:avLst/>
          </a:prstGeom>
        </p:spPr>
      </p:pic>
      <p:sp>
        <p:nvSpPr>
          <p:cNvPr id="4" name="Footer Placeholder 3">
            <a:extLst>
              <a:ext uri="{FF2B5EF4-FFF2-40B4-BE49-F238E27FC236}">
                <a16:creationId xmlns:a16="http://schemas.microsoft.com/office/drawing/2014/main" id="{5EFF9F58-A26E-4B2A-8606-EDC7412A9CF8}"/>
              </a:ext>
            </a:extLst>
          </p:cNvPr>
          <p:cNvSpPr>
            <a:spLocks noGrp="1"/>
          </p:cNvSpPr>
          <p:nvPr>
            <p:ph type="ftr" sz="quarter" idx="11"/>
          </p:nvPr>
        </p:nvSpPr>
        <p:spPr/>
        <p:txBody>
          <a:bodyPr/>
          <a:lstStyle/>
          <a:p>
            <a:r>
              <a:rPr lang="en-US"/>
              <a:t>MODULE 3</a:t>
            </a:r>
          </a:p>
        </p:txBody>
      </p:sp>
      <p:pic>
        <p:nvPicPr>
          <p:cNvPr id="6" name="Picture 5">
            <a:extLst>
              <a:ext uri="{FF2B5EF4-FFF2-40B4-BE49-F238E27FC236}">
                <a16:creationId xmlns:a16="http://schemas.microsoft.com/office/drawing/2014/main" id="{634558AB-585E-47C2-8F48-6C38C30D85D0}"/>
              </a:ext>
            </a:extLst>
          </p:cNvPr>
          <p:cNvPicPr>
            <a:picLocks noChangeAspect="1"/>
          </p:cNvPicPr>
          <p:nvPr/>
        </p:nvPicPr>
        <p:blipFill>
          <a:blip r:embed="rId3"/>
          <a:stretch>
            <a:fillRect/>
          </a:stretch>
        </p:blipFill>
        <p:spPr>
          <a:xfrm>
            <a:off x="5105400" y="1638851"/>
            <a:ext cx="2533650" cy="1409700"/>
          </a:xfrm>
          <a:prstGeom prst="rect">
            <a:avLst/>
          </a:prstGeom>
        </p:spPr>
      </p:pic>
      <p:pic>
        <p:nvPicPr>
          <p:cNvPr id="7" name="Picture 6">
            <a:extLst>
              <a:ext uri="{FF2B5EF4-FFF2-40B4-BE49-F238E27FC236}">
                <a16:creationId xmlns:a16="http://schemas.microsoft.com/office/drawing/2014/main" id="{628B3D8B-E5DE-40CA-9DF5-6E917511780A}"/>
              </a:ext>
            </a:extLst>
          </p:cNvPr>
          <p:cNvPicPr>
            <a:picLocks noChangeAspect="1"/>
          </p:cNvPicPr>
          <p:nvPr/>
        </p:nvPicPr>
        <p:blipFill>
          <a:blip r:embed="rId4"/>
          <a:stretch>
            <a:fillRect/>
          </a:stretch>
        </p:blipFill>
        <p:spPr>
          <a:xfrm>
            <a:off x="3352800" y="3267927"/>
            <a:ext cx="5119441" cy="1951221"/>
          </a:xfrm>
          <a:prstGeom prst="rect">
            <a:avLst/>
          </a:prstGeom>
        </p:spPr>
      </p:pic>
      <p:sp>
        <p:nvSpPr>
          <p:cNvPr id="3" name="TextBox 2">
            <a:extLst>
              <a:ext uri="{FF2B5EF4-FFF2-40B4-BE49-F238E27FC236}">
                <a16:creationId xmlns:a16="http://schemas.microsoft.com/office/drawing/2014/main" id="{CCBF9A18-58D2-4985-93FF-4E6BB79AE504}"/>
              </a:ext>
            </a:extLst>
          </p:cNvPr>
          <p:cNvSpPr txBox="1"/>
          <p:nvPr/>
        </p:nvSpPr>
        <p:spPr>
          <a:xfrm>
            <a:off x="7458398" y="835967"/>
            <a:ext cx="762000" cy="461665"/>
          </a:xfrm>
          <a:prstGeom prst="rect">
            <a:avLst/>
          </a:prstGeom>
          <a:noFill/>
        </p:spPr>
        <p:txBody>
          <a:bodyPr wrap="square" rtlCol="0">
            <a:spAutoFit/>
          </a:bodyPr>
          <a:lstStyle/>
          <a:p>
            <a:r>
              <a:rPr lang="en-US" sz="2400" b="1" dirty="0"/>
              <a:t>3NF</a:t>
            </a:r>
            <a:endParaRPr lang="en-US" b="1" dirty="0"/>
          </a:p>
        </p:txBody>
      </p:sp>
      <p:sp>
        <p:nvSpPr>
          <p:cNvPr id="2" name="Slide Number Placeholder 1">
            <a:extLst>
              <a:ext uri="{FF2B5EF4-FFF2-40B4-BE49-F238E27FC236}">
                <a16:creationId xmlns:a16="http://schemas.microsoft.com/office/drawing/2014/main" id="{EA3E7476-4408-49BD-89C3-BB9CCFF7CB89}"/>
              </a:ext>
            </a:extLst>
          </p:cNvPr>
          <p:cNvSpPr>
            <a:spLocks noGrp="1"/>
          </p:cNvSpPr>
          <p:nvPr>
            <p:ph type="sldNum" sz="quarter" idx="12"/>
          </p:nvPr>
        </p:nvSpPr>
        <p:spPr/>
        <p:txBody>
          <a:bodyPr/>
          <a:lstStyle/>
          <a:p>
            <a:fld id="{F54F8B11-DC9F-4F4A-8C59-98AF288D6349}" type="slidenum">
              <a:rPr lang="en-US" smtClean="0"/>
              <a:t>17</a:t>
            </a:fld>
            <a:endParaRPr lang="en-US"/>
          </a:p>
        </p:txBody>
      </p:sp>
    </p:spTree>
    <p:extLst>
      <p:ext uri="{BB962C8B-B14F-4D97-AF65-F5344CB8AC3E}">
        <p14:creationId xmlns:p14="http://schemas.microsoft.com/office/powerpoint/2010/main" val="16350828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Normalization Exercise</a:t>
            </a:r>
          </a:p>
        </p:txBody>
      </p:sp>
      <p:sp>
        <p:nvSpPr>
          <p:cNvPr id="4" name="Footer Placeholder 3"/>
          <p:cNvSpPr>
            <a:spLocks noGrp="1"/>
          </p:cNvSpPr>
          <p:nvPr>
            <p:ph type="ftr" sz="quarter" idx="11"/>
          </p:nvPr>
        </p:nvSpPr>
        <p:spPr/>
        <p:txBody>
          <a:bodyPr/>
          <a:lstStyle/>
          <a:p>
            <a:r>
              <a:rPr lang="en-US"/>
              <a:t>MODULE 3</a:t>
            </a:r>
          </a:p>
        </p:txBody>
      </p:sp>
      <p:sp>
        <p:nvSpPr>
          <p:cNvPr id="6" name="TextBox 5"/>
          <p:cNvSpPr txBox="1"/>
          <p:nvPr/>
        </p:nvSpPr>
        <p:spPr>
          <a:xfrm>
            <a:off x="609600" y="4932402"/>
            <a:ext cx="7467600" cy="923330"/>
          </a:xfrm>
          <a:prstGeom prst="rect">
            <a:avLst/>
          </a:prstGeom>
          <a:noFill/>
        </p:spPr>
        <p:txBody>
          <a:bodyPr wrap="square" rtlCol="0">
            <a:spAutoFit/>
          </a:bodyPr>
          <a:lstStyle/>
          <a:p>
            <a:pPr fontAlgn="b"/>
            <a:r>
              <a:rPr lang="en-US" dirty="0"/>
              <a:t>Antique </a:t>
            </a:r>
            <a:r>
              <a:rPr lang="en-US" dirty="0" err="1"/>
              <a:t>Opticals</a:t>
            </a:r>
            <a:r>
              <a:rPr lang="en-US" dirty="0"/>
              <a:t> Invoice (</a:t>
            </a:r>
            <a:r>
              <a:rPr lang="en-US" b="1" u="sng" dirty="0"/>
              <a:t>customer number</a:t>
            </a:r>
            <a:r>
              <a:rPr lang="en-US" dirty="0"/>
              <a:t>, order date,  first name, last name</a:t>
            </a:r>
          </a:p>
          <a:p>
            <a:pPr fontAlgn="b"/>
            <a:r>
              <a:rPr lang="en-US" dirty="0"/>
              <a:t>street, city, state, zip, phone, (item number, price, title, shipped))</a:t>
            </a:r>
          </a:p>
          <a:p>
            <a:endParaRPr lang="en-US" dirty="0"/>
          </a:p>
        </p:txBody>
      </p:sp>
      <p:sp>
        <p:nvSpPr>
          <p:cNvPr id="5" name="Slide Number Placeholder 4">
            <a:extLst>
              <a:ext uri="{FF2B5EF4-FFF2-40B4-BE49-F238E27FC236}">
                <a16:creationId xmlns:a16="http://schemas.microsoft.com/office/drawing/2014/main" id="{4B6BCECC-3939-4D1F-BF68-A34B5C5A81DF}"/>
              </a:ext>
            </a:extLst>
          </p:cNvPr>
          <p:cNvSpPr>
            <a:spLocks noGrp="1"/>
          </p:cNvSpPr>
          <p:nvPr>
            <p:ph type="sldNum" sz="quarter" idx="12"/>
          </p:nvPr>
        </p:nvSpPr>
        <p:spPr/>
        <p:txBody>
          <a:bodyPr/>
          <a:lstStyle/>
          <a:p>
            <a:fld id="{F54F8B11-DC9F-4F4A-8C59-98AF288D6349}" type="slidenum">
              <a:rPr lang="en-US" smtClean="0"/>
              <a:t>18</a:t>
            </a:fld>
            <a:endParaRPr lang="en-US"/>
          </a:p>
        </p:txBody>
      </p:sp>
      <p:pic>
        <p:nvPicPr>
          <p:cNvPr id="7" name="Picture 6"/>
          <p:cNvPicPr>
            <a:picLocks noChangeAspect="1"/>
          </p:cNvPicPr>
          <p:nvPr/>
        </p:nvPicPr>
        <p:blipFill>
          <a:blip r:embed="rId2"/>
          <a:stretch>
            <a:fillRect/>
          </a:stretch>
        </p:blipFill>
        <p:spPr>
          <a:xfrm>
            <a:off x="823512" y="1278732"/>
            <a:ext cx="7250375" cy="3562389"/>
          </a:xfrm>
          <a:prstGeom prst="rect">
            <a:avLst/>
          </a:prstGeom>
        </p:spPr>
      </p:pic>
    </p:spTree>
    <p:extLst>
      <p:ext uri="{BB962C8B-B14F-4D97-AF65-F5344CB8AC3E}">
        <p14:creationId xmlns:p14="http://schemas.microsoft.com/office/powerpoint/2010/main" val="16894570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0NF</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80017711"/>
              </p:ext>
            </p:extLst>
          </p:nvPr>
        </p:nvGraphicFramePr>
        <p:xfrm>
          <a:off x="358698" y="4419600"/>
          <a:ext cx="8229601" cy="1102994"/>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685800">
                  <a:extLst>
                    <a:ext uri="{9D8B030D-6E8A-4147-A177-3AD203B41FA5}">
                      <a16:colId xmlns:a16="http://schemas.microsoft.com/office/drawing/2014/main" val="20002"/>
                    </a:ext>
                  </a:extLst>
                </a:gridCol>
                <a:gridCol w="533400">
                  <a:extLst>
                    <a:ext uri="{9D8B030D-6E8A-4147-A177-3AD203B41FA5}">
                      <a16:colId xmlns:a16="http://schemas.microsoft.com/office/drawing/2014/main" val="20003"/>
                    </a:ext>
                  </a:extLst>
                </a:gridCol>
                <a:gridCol w="420047">
                  <a:extLst>
                    <a:ext uri="{9D8B030D-6E8A-4147-A177-3AD203B41FA5}">
                      <a16:colId xmlns:a16="http://schemas.microsoft.com/office/drawing/2014/main" val="20004"/>
                    </a:ext>
                  </a:extLst>
                </a:gridCol>
                <a:gridCol w="570553">
                  <a:extLst>
                    <a:ext uri="{9D8B030D-6E8A-4147-A177-3AD203B41FA5}">
                      <a16:colId xmlns:a16="http://schemas.microsoft.com/office/drawing/2014/main" val="20005"/>
                    </a:ext>
                  </a:extLst>
                </a:gridCol>
                <a:gridCol w="381000">
                  <a:extLst>
                    <a:ext uri="{9D8B030D-6E8A-4147-A177-3AD203B41FA5}">
                      <a16:colId xmlns:a16="http://schemas.microsoft.com/office/drawing/2014/main" val="20006"/>
                    </a:ext>
                  </a:extLst>
                </a:gridCol>
                <a:gridCol w="838200">
                  <a:extLst>
                    <a:ext uri="{9D8B030D-6E8A-4147-A177-3AD203B41FA5}">
                      <a16:colId xmlns:a16="http://schemas.microsoft.com/office/drawing/2014/main" val="20007"/>
                    </a:ext>
                  </a:extLst>
                </a:gridCol>
                <a:gridCol w="762000">
                  <a:extLst>
                    <a:ext uri="{9D8B030D-6E8A-4147-A177-3AD203B41FA5}">
                      <a16:colId xmlns:a16="http://schemas.microsoft.com/office/drawing/2014/main" val="20008"/>
                    </a:ext>
                  </a:extLst>
                </a:gridCol>
                <a:gridCol w="609600">
                  <a:extLst>
                    <a:ext uri="{9D8B030D-6E8A-4147-A177-3AD203B41FA5}">
                      <a16:colId xmlns:a16="http://schemas.microsoft.com/office/drawing/2014/main" val="20009"/>
                    </a:ext>
                  </a:extLst>
                </a:gridCol>
                <a:gridCol w="457200">
                  <a:extLst>
                    <a:ext uri="{9D8B030D-6E8A-4147-A177-3AD203B41FA5}">
                      <a16:colId xmlns:a16="http://schemas.microsoft.com/office/drawing/2014/main" val="20010"/>
                    </a:ext>
                  </a:extLst>
                </a:gridCol>
                <a:gridCol w="838200">
                  <a:extLst>
                    <a:ext uri="{9D8B030D-6E8A-4147-A177-3AD203B41FA5}">
                      <a16:colId xmlns:a16="http://schemas.microsoft.com/office/drawing/2014/main" val="20011"/>
                    </a:ext>
                  </a:extLst>
                </a:gridCol>
                <a:gridCol w="685801">
                  <a:extLst>
                    <a:ext uri="{9D8B030D-6E8A-4147-A177-3AD203B41FA5}">
                      <a16:colId xmlns:a16="http://schemas.microsoft.com/office/drawing/2014/main" val="20012"/>
                    </a:ext>
                  </a:extLst>
                </a:gridCol>
              </a:tblGrid>
              <a:tr h="171450">
                <a:tc>
                  <a:txBody>
                    <a:bodyPr/>
                    <a:lstStyle/>
                    <a:p>
                      <a:pPr algn="l" fontAlgn="b"/>
                      <a:r>
                        <a:rPr lang="en-US" sz="1000" b="1" u="none" strike="noStrike" dirty="0" err="1">
                          <a:effectLst/>
                        </a:rPr>
                        <a:t>orderDate</a:t>
                      </a:r>
                      <a:endParaRPr lang="en-US" sz="1000" b="1"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1" u="none" strike="noStrike" dirty="0" err="1">
                          <a:effectLst/>
                        </a:rPr>
                        <a:t>customerNum</a:t>
                      </a:r>
                      <a:endParaRPr lang="en-US" sz="1000" b="1"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1" u="none" strike="noStrike" dirty="0" err="1">
                          <a:effectLst/>
                        </a:rPr>
                        <a:t>firstName</a:t>
                      </a:r>
                      <a:endParaRPr lang="en-US" sz="1000" b="1"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1" u="none" strike="noStrike" dirty="0" err="1">
                          <a:effectLst/>
                        </a:rPr>
                        <a:t>lastName</a:t>
                      </a:r>
                      <a:endParaRPr lang="en-US" sz="1000" b="1"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1" u="none" strike="noStrike" dirty="0">
                          <a:effectLst/>
                        </a:rPr>
                        <a:t>street</a:t>
                      </a:r>
                      <a:endParaRPr lang="en-US" sz="1000" b="1"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1" u="none" strike="noStrike" dirty="0">
                          <a:effectLst/>
                        </a:rPr>
                        <a:t>city</a:t>
                      </a:r>
                      <a:endParaRPr lang="en-US" sz="1000" b="1"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1" u="none" strike="noStrike" dirty="0">
                          <a:effectLst/>
                        </a:rPr>
                        <a:t>state</a:t>
                      </a:r>
                      <a:endParaRPr lang="en-US" sz="1000" b="1"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1" u="none" strike="noStrike">
                          <a:effectLst/>
                        </a:rPr>
                        <a:t>zip</a:t>
                      </a:r>
                      <a:endParaRPr lang="en-US" sz="1000" b="1"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1" u="none" strike="noStrike" dirty="0">
                          <a:effectLst/>
                        </a:rPr>
                        <a:t>phone</a:t>
                      </a:r>
                      <a:endParaRPr lang="en-US" sz="1000" b="1"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1" u="none" strike="noStrike" dirty="0" err="1">
                          <a:effectLst/>
                        </a:rPr>
                        <a:t>itemNum</a:t>
                      </a:r>
                      <a:endParaRPr lang="en-US" sz="1000" b="1"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1" u="none" strike="noStrike" dirty="0">
                          <a:effectLst/>
                        </a:rPr>
                        <a:t>price</a:t>
                      </a:r>
                      <a:endParaRPr lang="en-US" sz="1000" b="1"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1" u="none" strike="noStrike" dirty="0">
                          <a:effectLst/>
                        </a:rPr>
                        <a:t>title</a:t>
                      </a:r>
                      <a:endParaRPr lang="en-US" sz="1000" b="1"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1" i="0" u="none" strike="noStrike" dirty="0">
                          <a:solidFill>
                            <a:srgbClr val="000000"/>
                          </a:solidFill>
                          <a:effectLst/>
                          <a:latin typeface="Calibri"/>
                        </a:rPr>
                        <a:t>shipped</a:t>
                      </a: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71450">
                <a:tc>
                  <a:txBody>
                    <a:bodyPr/>
                    <a:lstStyle/>
                    <a:p>
                      <a:pPr algn="l" fontAlgn="b"/>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12345STO002</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Emily</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Stone</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89 Main Street</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Anytown</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NY</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12345</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914-555-1234</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r>
                        <a:rPr lang="en-US" sz="1000" u="none" strike="noStrike" dirty="0">
                          <a:effectLst/>
                        </a:rPr>
                        <a:t>15992345</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r>
                        <a:rPr lang="en-US" sz="1000" u="none" strike="noStrike" dirty="0">
                          <a:effectLst/>
                        </a:rPr>
                        <a:t>52.99</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Return of the Jedi</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i="0" u="none" strike="noStrike" dirty="0">
                          <a:solidFill>
                            <a:srgbClr val="000000"/>
                          </a:solidFill>
                          <a:effectLst/>
                          <a:latin typeface="Calibri"/>
                        </a:rPr>
                        <a:t>yes</a:t>
                      </a: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171450">
                <a:tc>
                  <a:txBody>
                    <a:bodyPr/>
                    <a:lstStyle/>
                    <a:p>
                      <a:pPr algn="l" fontAlgn="b"/>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12345STO002</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Emily</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Stone</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89 Main Street</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Anytown</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NY</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12345</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914-555-1234</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r>
                        <a:rPr lang="en-US" sz="1000" u="none" strike="noStrike" dirty="0">
                          <a:effectLst/>
                        </a:rPr>
                        <a:t>19339900</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r>
                        <a:rPr lang="en-US" sz="1000" u="none" strike="noStrike" dirty="0">
                          <a:effectLst/>
                        </a:rPr>
                        <a:t>75.99</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Lawrence of Arabia</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i="0" u="none" strike="noStrike" dirty="0">
                          <a:solidFill>
                            <a:srgbClr val="000000"/>
                          </a:solidFill>
                          <a:effectLst/>
                          <a:latin typeface="Calibri"/>
                        </a:rPr>
                        <a:t>yes</a:t>
                      </a: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r>
              <a:rPr lang="en-US"/>
              <a:t>MODULE 3</a:t>
            </a:r>
          </a:p>
        </p:txBody>
      </p:sp>
      <p:sp>
        <p:nvSpPr>
          <p:cNvPr id="6" name="TextBox 5"/>
          <p:cNvSpPr txBox="1"/>
          <p:nvPr/>
        </p:nvSpPr>
        <p:spPr>
          <a:xfrm>
            <a:off x="381000" y="1447800"/>
            <a:ext cx="7696200" cy="369332"/>
          </a:xfrm>
          <a:prstGeom prst="rect">
            <a:avLst/>
          </a:prstGeom>
          <a:noFill/>
        </p:spPr>
        <p:txBody>
          <a:bodyPr wrap="square" rtlCol="0">
            <a:spAutoFit/>
          </a:bodyPr>
          <a:lstStyle/>
          <a:p>
            <a:r>
              <a:rPr lang="en-US" dirty="0"/>
              <a:t>Antique </a:t>
            </a:r>
            <a:r>
              <a:rPr lang="en-US" dirty="0" err="1"/>
              <a:t>Opticals</a:t>
            </a:r>
            <a:r>
              <a:rPr lang="en-US" dirty="0"/>
              <a:t>: </a:t>
            </a:r>
          </a:p>
        </p:txBody>
      </p:sp>
      <p:graphicFrame>
        <p:nvGraphicFramePr>
          <p:cNvPr id="7" name="Content Placeholder 4"/>
          <p:cNvGraphicFramePr>
            <a:graphicFrameLocks/>
          </p:cNvGraphicFramePr>
          <p:nvPr>
            <p:extLst>
              <p:ext uri="{D42A27DB-BD31-4B8C-83A1-F6EECF244321}">
                <p14:modId xmlns:p14="http://schemas.microsoft.com/office/powerpoint/2010/main" val="2498811720"/>
              </p:ext>
            </p:extLst>
          </p:nvPr>
        </p:nvGraphicFramePr>
        <p:xfrm>
          <a:off x="381000" y="2286000"/>
          <a:ext cx="8382002" cy="798194"/>
        </p:xfrm>
        <a:graphic>
          <a:graphicData uri="http://schemas.openxmlformats.org/drawingml/2006/table">
            <a:tbl>
              <a:tblPr>
                <a:tableStyleId>{5C22544A-7EE6-4342-B048-85BDC9FD1C3A}</a:tableStyleId>
              </a:tblPr>
              <a:tblGrid>
                <a:gridCol w="632605">
                  <a:extLst>
                    <a:ext uri="{9D8B030D-6E8A-4147-A177-3AD203B41FA5}">
                      <a16:colId xmlns:a16="http://schemas.microsoft.com/office/drawing/2014/main" val="20000"/>
                    </a:ext>
                  </a:extLst>
                </a:gridCol>
                <a:gridCol w="948906">
                  <a:extLst>
                    <a:ext uri="{9D8B030D-6E8A-4147-A177-3AD203B41FA5}">
                      <a16:colId xmlns:a16="http://schemas.microsoft.com/office/drawing/2014/main" val="20001"/>
                    </a:ext>
                  </a:extLst>
                </a:gridCol>
                <a:gridCol w="869830">
                  <a:extLst>
                    <a:ext uri="{9D8B030D-6E8A-4147-A177-3AD203B41FA5}">
                      <a16:colId xmlns:a16="http://schemas.microsoft.com/office/drawing/2014/main" val="20002"/>
                    </a:ext>
                  </a:extLst>
                </a:gridCol>
                <a:gridCol w="632604">
                  <a:extLst>
                    <a:ext uri="{9D8B030D-6E8A-4147-A177-3AD203B41FA5}">
                      <a16:colId xmlns:a16="http://schemas.microsoft.com/office/drawing/2014/main" val="20003"/>
                    </a:ext>
                  </a:extLst>
                </a:gridCol>
                <a:gridCol w="948906">
                  <a:extLst>
                    <a:ext uri="{9D8B030D-6E8A-4147-A177-3AD203B41FA5}">
                      <a16:colId xmlns:a16="http://schemas.microsoft.com/office/drawing/2014/main" val="20004"/>
                    </a:ext>
                  </a:extLst>
                </a:gridCol>
                <a:gridCol w="632604">
                  <a:extLst>
                    <a:ext uri="{9D8B030D-6E8A-4147-A177-3AD203B41FA5}">
                      <a16:colId xmlns:a16="http://schemas.microsoft.com/office/drawing/2014/main" val="20005"/>
                    </a:ext>
                  </a:extLst>
                </a:gridCol>
                <a:gridCol w="474453">
                  <a:extLst>
                    <a:ext uri="{9D8B030D-6E8A-4147-A177-3AD203B41FA5}">
                      <a16:colId xmlns:a16="http://schemas.microsoft.com/office/drawing/2014/main" val="20006"/>
                    </a:ext>
                  </a:extLst>
                </a:gridCol>
                <a:gridCol w="869830">
                  <a:extLst>
                    <a:ext uri="{9D8B030D-6E8A-4147-A177-3AD203B41FA5}">
                      <a16:colId xmlns:a16="http://schemas.microsoft.com/office/drawing/2014/main" val="20007"/>
                    </a:ext>
                  </a:extLst>
                </a:gridCol>
                <a:gridCol w="948906">
                  <a:extLst>
                    <a:ext uri="{9D8B030D-6E8A-4147-A177-3AD203B41FA5}">
                      <a16:colId xmlns:a16="http://schemas.microsoft.com/office/drawing/2014/main" val="20008"/>
                    </a:ext>
                  </a:extLst>
                </a:gridCol>
                <a:gridCol w="1423358">
                  <a:extLst>
                    <a:ext uri="{9D8B030D-6E8A-4147-A177-3AD203B41FA5}">
                      <a16:colId xmlns:a16="http://schemas.microsoft.com/office/drawing/2014/main" val="20009"/>
                    </a:ext>
                  </a:extLst>
                </a:gridCol>
              </a:tblGrid>
              <a:tr h="171450">
                <a:tc>
                  <a:txBody>
                    <a:bodyPr/>
                    <a:lstStyle/>
                    <a:p>
                      <a:pPr algn="l" fontAlgn="b"/>
                      <a:r>
                        <a:rPr lang="en-US" sz="1000" b="1" u="none" strike="noStrike" dirty="0" err="1">
                          <a:effectLst/>
                        </a:rPr>
                        <a:t>orderDate</a:t>
                      </a:r>
                      <a:endParaRPr lang="en-US" sz="1000" b="1"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1" u="none" strike="noStrike" dirty="0" err="1">
                          <a:effectLst/>
                        </a:rPr>
                        <a:t>customerNum</a:t>
                      </a:r>
                      <a:endParaRPr lang="en-US" sz="1000" b="1"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1" u="none" strike="noStrike" dirty="0" err="1">
                          <a:effectLst/>
                        </a:rPr>
                        <a:t>firstName</a:t>
                      </a:r>
                      <a:endParaRPr lang="en-US" sz="1000" b="1"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1" u="none" strike="noStrike" dirty="0" err="1">
                          <a:effectLst/>
                        </a:rPr>
                        <a:t>lastName</a:t>
                      </a:r>
                      <a:endParaRPr lang="en-US" sz="1000" b="1"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1" u="none" strike="noStrike" dirty="0">
                          <a:effectLst/>
                        </a:rPr>
                        <a:t>street</a:t>
                      </a:r>
                      <a:endParaRPr lang="en-US" sz="1000" b="1"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1" u="none" strike="noStrike" dirty="0">
                          <a:effectLst/>
                        </a:rPr>
                        <a:t>city</a:t>
                      </a:r>
                      <a:endParaRPr lang="en-US" sz="1000" b="1"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1" u="none" strike="noStrike" dirty="0">
                          <a:effectLst/>
                        </a:rPr>
                        <a:t>state</a:t>
                      </a:r>
                      <a:endParaRPr lang="en-US" sz="1000" b="1"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1" u="none" strike="noStrike">
                          <a:effectLst/>
                        </a:rPr>
                        <a:t>zip</a:t>
                      </a:r>
                      <a:endParaRPr lang="en-US" sz="1000" b="1"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1" u="none" strike="noStrike" dirty="0">
                          <a:effectLst/>
                        </a:rPr>
                        <a:t>phone</a:t>
                      </a:r>
                      <a:endParaRPr lang="en-US" sz="1000" b="1"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1" u="none" strike="noStrike" dirty="0">
                          <a:effectLst/>
                        </a:rPr>
                        <a:t>item</a:t>
                      </a:r>
                      <a:endParaRPr lang="en-US" sz="1000" b="1"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285750">
                <a:tc>
                  <a:txBody>
                    <a:bodyPr/>
                    <a:lstStyle/>
                    <a:p>
                      <a:pPr algn="l" fontAlgn="b"/>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12345STO002</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Emily</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Stone</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89 Main Street</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Anytown</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NY</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12345</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914-555-1234</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15992345, 52.99, Return of the Jedi, yes</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171450">
                <a:tc>
                  <a:txBody>
                    <a:bodyPr/>
                    <a:lstStyle/>
                    <a:p>
                      <a:pPr algn="l" fontAlgn="b"/>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12345STO002</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Emily</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Stone</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89 Main Street</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Anytown</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NY</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12345</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914-555-1234</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19339900, 75.99, Lawrence of Arabia, yes</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8" name="Down Arrow 7"/>
          <p:cNvSpPr/>
          <p:nvPr/>
        </p:nvSpPr>
        <p:spPr>
          <a:xfrm>
            <a:off x="4229100" y="3429000"/>
            <a:ext cx="495300"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6ADF103D-2C7D-4DBA-88D6-20C23DAA2073}"/>
              </a:ext>
            </a:extLst>
          </p:cNvPr>
          <p:cNvSpPr>
            <a:spLocks noGrp="1"/>
          </p:cNvSpPr>
          <p:nvPr>
            <p:ph type="sldNum" sz="quarter" idx="12"/>
          </p:nvPr>
        </p:nvSpPr>
        <p:spPr/>
        <p:txBody>
          <a:bodyPr/>
          <a:lstStyle/>
          <a:p>
            <a:fld id="{F54F8B11-DC9F-4F4A-8C59-98AF288D6349}" type="slidenum">
              <a:rPr lang="en-US" smtClean="0"/>
              <a:t>19</a:t>
            </a:fld>
            <a:endParaRPr lang="en-US"/>
          </a:p>
        </p:txBody>
      </p:sp>
    </p:spTree>
    <p:extLst>
      <p:ext uri="{BB962C8B-B14F-4D97-AF65-F5344CB8AC3E}">
        <p14:creationId xmlns:p14="http://schemas.microsoft.com/office/powerpoint/2010/main" val="17186680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8229600" cy="1143000"/>
          </a:xfrm>
        </p:spPr>
        <p:txBody>
          <a:bodyPr>
            <a:noAutofit/>
          </a:bodyPr>
          <a:lstStyle/>
          <a:p>
            <a:pPr lvl="0" algn="l" fontAlgn="base"/>
            <a:r>
              <a:rPr lang="en-US" sz="2000" b="1" dirty="0"/>
              <a:t>1NF: </a:t>
            </a:r>
            <a:br>
              <a:rPr lang="en-US" sz="2000" dirty="0"/>
            </a:br>
            <a:r>
              <a:rPr lang="en-US" sz="2000" dirty="0"/>
              <a:t>Each set of related data is identified with a primary key.</a:t>
            </a:r>
            <a:br>
              <a:rPr lang="en-US" sz="2000" dirty="0"/>
            </a:br>
            <a:r>
              <a:rPr lang="en-US" sz="2000" dirty="0"/>
              <a:t>Each column contains </a:t>
            </a:r>
            <a:r>
              <a:rPr lang="en-US" sz="2000" i="1" dirty="0"/>
              <a:t>atomic</a:t>
            </a:r>
            <a:r>
              <a:rPr lang="en-US" sz="2000" dirty="0"/>
              <a:t> values,* and there are no repeating groups of columns.</a:t>
            </a:r>
            <a:br>
              <a:rPr lang="en-US" sz="2000" dirty="0"/>
            </a:br>
            <a:endParaRPr lang="en-US" sz="20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951426390"/>
              </p:ext>
            </p:extLst>
          </p:nvPr>
        </p:nvGraphicFramePr>
        <p:xfrm>
          <a:off x="1840880" y="2133755"/>
          <a:ext cx="6681437" cy="899686"/>
        </p:xfrm>
        <a:graphic>
          <a:graphicData uri="http://schemas.openxmlformats.org/drawingml/2006/table">
            <a:tbl>
              <a:tblPr>
                <a:tableStyleId>{5C22544A-7EE6-4342-B048-85BDC9FD1C3A}</a:tableStyleId>
              </a:tblPr>
              <a:tblGrid>
                <a:gridCol w="651847">
                  <a:extLst>
                    <a:ext uri="{9D8B030D-6E8A-4147-A177-3AD203B41FA5}">
                      <a16:colId xmlns:a16="http://schemas.microsoft.com/office/drawing/2014/main" val="20000"/>
                    </a:ext>
                  </a:extLst>
                </a:gridCol>
                <a:gridCol w="651847">
                  <a:extLst>
                    <a:ext uri="{9D8B030D-6E8A-4147-A177-3AD203B41FA5}">
                      <a16:colId xmlns:a16="http://schemas.microsoft.com/office/drawing/2014/main" val="20001"/>
                    </a:ext>
                  </a:extLst>
                </a:gridCol>
                <a:gridCol w="896291">
                  <a:extLst>
                    <a:ext uri="{9D8B030D-6E8A-4147-A177-3AD203B41FA5}">
                      <a16:colId xmlns:a16="http://schemas.microsoft.com/office/drawing/2014/main" val="20002"/>
                    </a:ext>
                  </a:extLst>
                </a:gridCol>
                <a:gridCol w="733328">
                  <a:extLst>
                    <a:ext uri="{9D8B030D-6E8A-4147-A177-3AD203B41FA5}">
                      <a16:colId xmlns:a16="http://schemas.microsoft.com/office/drawing/2014/main" val="20003"/>
                    </a:ext>
                  </a:extLst>
                </a:gridCol>
                <a:gridCol w="570366">
                  <a:extLst>
                    <a:ext uri="{9D8B030D-6E8A-4147-A177-3AD203B41FA5}">
                      <a16:colId xmlns:a16="http://schemas.microsoft.com/office/drawing/2014/main" val="20004"/>
                    </a:ext>
                  </a:extLst>
                </a:gridCol>
                <a:gridCol w="449157">
                  <a:extLst>
                    <a:ext uri="{9D8B030D-6E8A-4147-A177-3AD203B41FA5}">
                      <a16:colId xmlns:a16="http://schemas.microsoft.com/office/drawing/2014/main" val="20005"/>
                    </a:ext>
                  </a:extLst>
                </a:gridCol>
                <a:gridCol w="610095">
                  <a:extLst>
                    <a:ext uri="{9D8B030D-6E8A-4147-A177-3AD203B41FA5}">
                      <a16:colId xmlns:a16="http://schemas.microsoft.com/office/drawing/2014/main" val="20006"/>
                    </a:ext>
                  </a:extLst>
                </a:gridCol>
                <a:gridCol w="407405">
                  <a:extLst>
                    <a:ext uri="{9D8B030D-6E8A-4147-A177-3AD203B41FA5}">
                      <a16:colId xmlns:a16="http://schemas.microsoft.com/office/drawing/2014/main" val="20007"/>
                    </a:ext>
                  </a:extLst>
                </a:gridCol>
                <a:gridCol w="896291">
                  <a:extLst>
                    <a:ext uri="{9D8B030D-6E8A-4147-A177-3AD203B41FA5}">
                      <a16:colId xmlns:a16="http://schemas.microsoft.com/office/drawing/2014/main" val="20008"/>
                    </a:ext>
                  </a:extLst>
                </a:gridCol>
                <a:gridCol w="814810">
                  <a:extLst>
                    <a:ext uri="{9D8B030D-6E8A-4147-A177-3AD203B41FA5}">
                      <a16:colId xmlns:a16="http://schemas.microsoft.com/office/drawing/2014/main" val="20009"/>
                    </a:ext>
                  </a:extLst>
                </a:gridCol>
              </a:tblGrid>
              <a:tr h="236891">
                <a:tc>
                  <a:txBody>
                    <a:bodyPr/>
                    <a:lstStyle/>
                    <a:p>
                      <a:pPr algn="l" fontAlgn="b"/>
                      <a:r>
                        <a:rPr lang="en-US" sz="1000" b="1" i="0" u="none" strike="noStrike" dirty="0" err="1">
                          <a:solidFill>
                            <a:srgbClr val="000000"/>
                          </a:solidFill>
                          <a:effectLst/>
                          <a:latin typeface="Calibri"/>
                        </a:rPr>
                        <a:t>invoiceNum</a:t>
                      </a:r>
                      <a:endParaRPr lang="en-US" sz="1000" b="1"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u="none" strike="noStrike" dirty="0" err="1">
                          <a:effectLst/>
                        </a:rPr>
                        <a:t>orderDate</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u="none" strike="noStrike" dirty="0" err="1">
                          <a:effectLst/>
                        </a:rPr>
                        <a:t>customerNum</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u="none" strike="noStrike" dirty="0" err="1">
                          <a:effectLst/>
                        </a:rPr>
                        <a:t>firstName</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u="none" strike="noStrike" dirty="0" err="1">
                          <a:effectLst/>
                        </a:rPr>
                        <a:t>lastName</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u="none" strike="noStrike" dirty="0">
                          <a:effectLst/>
                        </a:rPr>
                        <a:t>street</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u="none" strike="noStrike" dirty="0">
                          <a:effectLst/>
                        </a:rPr>
                        <a:t>city</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u="none" strike="noStrike" dirty="0">
                          <a:effectLst/>
                        </a:rPr>
                        <a:t>state</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u="none" strike="noStrike" dirty="0">
                          <a:effectLst/>
                        </a:rPr>
                        <a:t>zip</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u="none" strike="noStrike" dirty="0">
                          <a:effectLst/>
                        </a:rPr>
                        <a:t>phone</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291604">
                <a:tc>
                  <a:txBody>
                    <a:bodyPr/>
                    <a:lstStyle/>
                    <a:p>
                      <a:pPr algn="l" fontAlgn="b"/>
                      <a:r>
                        <a:rPr lang="en-US" sz="1000" b="0" i="0" u="none" strike="noStrike" dirty="0">
                          <a:solidFill>
                            <a:srgbClr val="000000"/>
                          </a:solidFill>
                          <a:effectLst/>
                          <a:latin typeface="Calibri"/>
                        </a:rPr>
                        <a:t>1001</a:t>
                      </a: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12345STO002</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Emily</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Stone</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89 Main Street</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Anytown</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NY</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12345</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914-555-1234</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49423">
                <a:tc>
                  <a:txBody>
                    <a:bodyPr/>
                    <a:lstStyle/>
                    <a:p>
                      <a:pPr algn="l" fontAlgn="b"/>
                      <a:r>
                        <a:rPr lang="en-US" sz="1000" b="0" i="0" u="none" strike="noStrike" dirty="0">
                          <a:solidFill>
                            <a:srgbClr val="000000"/>
                          </a:solidFill>
                          <a:effectLst/>
                          <a:latin typeface="Calibri"/>
                        </a:rPr>
                        <a:t>1002</a:t>
                      </a: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12345STO002</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Emily</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Stone</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89 Main Street</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Anytown</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NY</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12345</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914-555-1234</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r>
              <a:rPr lang="en-US"/>
              <a:t>MODULE 3</a:t>
            </a:r>
          </a:p>
        </p:txBody>
      </p:sp>
      <p:sp>
        <p:nvSpPr>
          <p:cNvPr id="3" name="TextBox 2"/>
          <p:cNvSpPr txBox="1"/>
          <p:nvPr/>
        </p:nvSpPr>
        <p:spPr>
          <a:xfrm>
            <a:off x="732263" y="4572000"/>
            <a:ext cx="8153400" cy="1477328"/>
          </a:xfrm>
          <a:prstGeom prst="rect">
            <a:avLst/>
          </a:prstGeom>
          <a:noFill/>
        </p:spPr>
        <p:txBody>
          <a:bodyPr wrap="square" rtlCol="0">
            <a:spAutoFit/>
          </a:bodyPr>
          <a:lstStyle/>
          <a:p>
            <a:pPr fontAlgn="b"/>
            <a:r>
              <a:rPr lang="en-US" dirty="0"/>
              <a:t>Invoice (</a:t>
            </a:r>
            <a:r>
              <a:rPr lang="en-US" b="1" u="sng" dirty="0"/>
              <a:t>invoice number</a:t>
            </a:r>
            <a:r>
              <a:rPr lang="en-US" b="1" dirty="0"/>
              <a:t>, </a:t>
            </a:r>
            <a:r>
              <a:rPr lang="en-US" dirty="0"/>
              <a:t>order date, customer number, first name, last name</a:t>
            </a:r>
          </a:p>
          <a:p>
            <a:pPr fontAlgn="b"/>
            <a:r>
              <a:rPr lang="en-US" dirty="0"/>
              <a:t>street, city, state, zip, phone)</a:t>
            </a:r>
          </a:p>
          <a:p>
            <a:pPr fontAlgn="b"/>
            <a:endParaRPr lang="en-US" dirty="0"/>
          </a:p>
          <a:p>
            <a:pPr fontAlgn="b"/>
            <a:r>
              <a:rPr lang="en-US" dirty="0"/>
              <a:t>Invoice Item (</a:t>
            </a:r>
            <a:r>
              <a:rPr lang="en-US" b="1" u="sng" dirty="0"/>
              <a:t>invoice number,</a:t>
            </a:r>
            <a:r>
              <a:rPr lang="en-US" b="1" dirty="0"/>
              <a:t>  </a:t>
            </a:r>
            <a:r>
              <a:rPr lang="en-US" b="1" u="sng" dirty="0"/>
              <a:t>item number</a:t>
            </a:r>
            <a:r>
              <a:rPr lang="en-US" dirty="0"/>
              <a:t>, price, title, shipped)</a:t>
            </a:r>
          </a:p>
          <a:p>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4032608282"/>
              </p:ext>
            </p:extLst>
          </p:nvPr>
        </p:nvGraphicFramePr>
        <p:xfrm>
          <a:off x="3429000" y="3601998"/>
          <a:ext cx="3505201" cy="787716"/>
        </p:xfrm>
        <a:graphic>
          <a:graphicData uri="http://schemas.openxmlformats.org/drawingml/2006/table">
            <a:tbl>
              <a:tblPr>
                <a:tableStyleId>{5C22544A-7EE6-4342-B048-85BDC9FD1C3A}</a:tableStyleId>
              </a:tblPr>
              <a:tblGrid>
                <a:gridCol w="667657">
                  <a:extLst>
                    <a:ext uri="{9D8B030D-6E8A-4147-A177-3AD203B41FA5}">
                      <a16:colId xmlns:a16="http://schemas.microsoft.com/office/drawing/2014/main" val="20000"/>
                    </a:ext>
                  </a:extLst>
                </a:gridCol>
                <a:gridCol w="667657">
                  <a:extLst>
                    <a:ext uri="{9D8B030D-6E8A-4147-A177-3AD203B41FA5}">
                      <a16:colId xmlns:a16="http://schemas.microsoft.com/office/drawing/2014/main" val="20001"/>
                    </a:ext>
                  </a:extLst>
                </a:gridCol>
                <a:gridCol w="500743">
                  <a:extLst>
                    <a:ext uri="{9D8B030D-6E8A-4147-A177-3AD203B41FA5}">
                      <a16:colId xmlns:a16="http://schemas.microsoft.com/office/drawing/2014/main" val="20002"/>
                    </a:ext>
                  </a:extLst>
                </a:gridCol>
                <a:gridCol w="918029">
                  <a:extLst>
                    <a:ext uri="{9D8B030D-6E8A-4147-A177-3AD203B41FA5}">
                      <a16:colId xmlns:a16="http://schemas.microsoft.com/office/drawing/2014/main" val="20003"/>
                    </a:ext>
                  </a:extLst>
                </a:gridCol>
                <a:gridCol w="751115">
                  <a:extLst>
                    <a:ext uri="{9D8B030D-6E8A-4147-A177-3AD203B41FA5}">
                      <a16:colId xmlns:a16="http://schemas.microsoft.com/office/drawing/2014/main" val="20004"/>
                    </a:ext>
                  </a:extLst>
                </a:gridCol>
              </a:tblGrid>
              <a:tr h="59056">
                <a:tc>
                  <a:txBody>
                    <a:bodyPr/>
                    <a:lstStyle/>
                    <a:p>
                      <a:pPr algn="l" fontAlgn="b"/>
                      <a:r>
                        <a:rPr lang="en-US" sz="1000" b="1" i="0" u="none" strike="noStrike" dirty="0" err="1">
                          <a:solidFill>
                            <a:srgbClr val="000000"/>
                          </a:solidFill>
                          <a:effectLst/>
                          <a:latin typeface="+mn-lt"/>
                        </a:rPr>
                        <a:t>invoiceNum</a:t>
                      </a:r>
                      <a:endParaRPr lang="en-US" sz="1000" b="1"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1" u="none" strike="noStrike" dirty="0" err="1">
                          <a:effectLst/>
                        </a:rPr>
                        <a:t>itemNum</a:t>
                      </a:r>
                      <a:endParaRPr lang="en-US" sz="1000" b="1"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u="none" strike="noStrike" dirty="0">
                          <a:effectLst/>
                        </a:rPr>
                        <a:t>price</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u="none" strike="noStrike" dirty="0">
                          <a:effectLst/>
                        </a:rPr>
                        <a:t>title</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i="0" u="none" strike="noStrike" dirty="0">
                          <a:solidFill>
                            <a:srgbClr val="000000"/>
                          </a:solidFill>
                          <a:effectLst/>
                          <a:latin typeface="Calibri"/>
                        </a:rPr>
                        <a:t>shipped</a:t>
                      </a: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71450">
                <a:tc>
                  <a:txBody>
                    <a:bodyPr/>
                    <a:lstStyle/>
                    <a:p>
                      <a:pPr algn="l" fontAlgn="b"/>
                      <a:r>
                        <a:rPr lang="en-US" sz="1000" b="0" i="0" u="none" strike="noStrike" dirty="0">
                          <a:solidFill>
                            <a:srgbClr val="000000"/>
                          </a:solidFill>
                          <a:effectLst/>
                          <a:latin typeface="Calibri"/>
                        </a:rPr>
                        <a:t>1001</a:t>
                      </a: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15992345</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52.99</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Return of the Jedi</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i="0" u="none" strike="noStrike" dirty="0">
                          <a:solidFill>
                            <a:srgbClr val="000000"/>
                          </a:solidFill>
                          <a:effectLst/>
                          <a:latin typeface="Calibri"/>
                        </a:rPr>
                        <a:t>yes</a:t>
                      </a: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171450">
                <a:tc>
                  <a:txBody>
                    <a:bodyPr/>
                    <a:lstStyle/>
                    <a:p>
                      <a:pPr algn="l" fontAlgn="b"/>
                      <a:r>
                        <a:rPr lang="en-US" sz="1000" b="0" i="0" u="none" strike="noStrike" dirty="0">
                          <a:solidFill>
                            <a:srgbClr val="000000"/>
                          </a:solidFill>
                          <a:effectLst/>
                          <a:latin typeface="Calibri"/>
                        </a:rPr>
                        <a:t>1002</a:t>
                      </a: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19339900</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75.99</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Lawrence of Arabia</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i="0" u="none" strike="noStrike" dirty="0">
                          <a:solidFill>
                            <a:srgbClr val="000000"/>
                          </a:solidFill>
                          <a:effectLst/>
                          <a:latin typeface="Calibri"/>
                        </a:rPr>
                        <a:t>yes</a:t>
                      </a: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8" name="TextBox 7"/>
          <p:cNvSpPr txBox="1"/>
          <p:nvPr/>
        </p:nvSpPr>
        <p:spPr>
          <a:xfrm>
            <a:off x="715536" y="2294777"/>
            <a:ext cx="938561" cy="369332"/>
          </a:xfrm>
          <a:prstGeom prst="rect">
            <a:avLst/>
          </a:prstGeom>
          <a:noFill/>
        </p:spPr>
        <p:txBody>
          <a:bodyPr wrap="square" rtlCol="0">
            <a:spAutoFit/>
          </a:bodyPr>
          <a:lstStyle/>
          <a:p>
            <a:r>
              <a:rPr lang="en-US" dirty="0"/>
              <a:t>Invoice</a:t>
            </a:r>
          </a:p>
        </p:txBody>
      </p:sp>
      <p:sp>
        <p:nvSpPr>
          <p:cNvPr id="9" name="TextBox 8"/>
          <p:cNvSpPr txBox="1"/>
          <p:nvPr/>
        </p:nvSpPr>
        <p:spPr>
          <a:xfrm>
            <a:off x="1654097" y="3657600"/>
            <a:ext cx="1470103" cy="369332"/>
          </a:xfrm>
          <a:prstGeom prst="rect">
            <a:avLst/>
          </a:prstGeom>
          <a:noFill/>
        </p:spPr>
        <p:txBody>
          <a:bodyPr wrap="square" rtlCol="0">
            <a:spAutoFit/>
          </a:bodyPr>
          <a:lstStyle/>
          <a:p>
            <a:r>
              <a:rPr lang="en-US" dirty="0"/>
              <a:t>Invoice Item</a:t>
            </a:r>
          </a:p>
        </p:txBody>
      </p:sp>
      <p:sp>
        <p:nvSpPr>
          <p:cNvPr id="6" name="Slide Number Placeholder 5">
            <a:extLst>
              <a:ext uri="{FF2B5EF4-FFF2-40B4-BE49-F238E27FC236}">
                <a16:creationId xmlns:a16="http://schemas.microsoft.com/office/drawing/2014/main" id="{09C19E2A-5226-419C-A638-6EDAA971B87C}"/>
              </a:ext>
            </a:extLst>
          </p:cNvPr>
          <p:cNvSpPr>
            <a:spLocks noGrp="1"/>
          </p:cNvSpPr>
          <p:nvPr>
            <p:ph type="sldNum" sz="quarter" idx="12"/>
          </p:nvPr>
        </p:nvSpPr>
        <p:spPr/>
        <p:txBody>
          <a:bodyPr/>
          <a:lstStyle/>
          <a:p>
            <a:fld id="{F54F8B11-DC9F-4F4A-8C59-98AF288D6349}" type="slidenum">
              <a:rPr lang="en-US" smtClean="0"/>
              <a:t>20</a:t>
            </a:fld>
            <a:endParaRPr lang="en-US"/>
          </a:p>
        </p:txBody>
      </p:sp>
    </p:spTree>
    <p:extLst>
      <p:ext uri="{BB962C8B-B14F-4D97-AF65-F5344CB8AC3E}">
        <p14:creationId xmlns:p14="http://schemas.microsoft.com/office/powerpoint/2010/main" val="15502827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8229600" cy="1143000"/>
          </a:xfrm>
        </p:spPr>
        <p:txBody>
          <a:bodyPr>
            <a:noAutofit/>
          </a:bodyPr>
          <a:lstStyle/>
          <a:p>
            <a:pPr lvl="0" algn="l" fontAlgn="base"/>
            <a:r>
              <a:rPr lang="en-US" sz="2000" b="1" dirty="0"/>
              <a:t>2NF:</a:t>
            </a:r>
            <a:br>
              <a:rPr lang="en-US" sz="2000" dirty="0"/>
            </a:br>
            <a:r>
              <a:rPr lang="en-US" sz="2000" dirty="0"/>
              <a:t>The tables are in 1NF</a:t>
            </a:r>
            <a:br>
              <a:rPr lang="en-US" sz="2000" dirty="0"/>
            </a:br>
            <a:r>
              <a:rPr lang="en-US" sz="2000" dirty="0"/>
              <a:t>All the </a:t>
            </a:r>
            <a:r>
              <a:rPr lang="en-US" sz="2000" dirty="0" err="1"/>
              <a:t>nonkey</a:t>
            </a:r>
            <a:r>
              <a:rPr lang="en-US" sz="2000" dirty="0"/>
              <a:t> columns are dependent on the table’s primary key. (All </a:t>
            </a:r>
            <a:r>
              <a:rPr lang="en-US" sz="2000" dirty="0" err="1"/>
              <a:t>nonkey</a:t>
            </a:r>
            <a:r>
              <a:rPr lang="en-US" sz="2000" dirty="0"/>
              <a:t> attributes are </a:t>
            </a:r>
            <a:r>
              <a:rPr lang="en-US" sz="2000" i="1" dirty="0"/>
              <a:t>functionally dependent </a:t>
            </a:r>
            <a:r>
              <a:rPr lang="en-US" sz="2000" dirty="0"/>
              <a:t>on the entire primary key.)</a:t>
            </a:r>
            <a:br>
              <a:rPr lang="en-US" sz="2000" dirty="0"/>
            </a:br>
            <a:br>
              <a:rPr lang="en-US" sz="2000" dirty="0"/>
            </a:br>
            <a:endParaRPr lang="en-US" sz="20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570681866"/>
              </p:ext>
            </p:extLst>
          </p:nvPr>
        </p:nvGraphicFramePr>
        <p:xfrm>
          <a:off x="1752600" y="1949089"/>
          <a:ext cx="6681437" cy="899686"/>
        </p:xfrm>
        <a:graphic>
          <a:graphicData uri="http://schemas.openxmlformats.org/drawingml/2006/table">
            <a:tbl>
              <a:tblPr>
                <a:tableStyleId>{5C22544A-7EE6-4342-B048-85BDC9FD1C3A}</a:tableStyleId>
              </a:tblPr>
              <a:tblGrid>
                <a:gridCol w="651847">
                  <a:extLst>
                    <a:ext uri="{9D8B030D-6E8A-4147-A177-3AD203B41FA5}">
                      <a16:colId xmlns:a16="http://schemas.microsoft.com/office/drawing/2014/main" val="20000"/>
                    </a:ext>
                  </a:extLst>
                </a:gridCol>
                <a:gridCol w="651847">
                  <a:extLst>
                    <a:ext uri="{9D8B030D-6E8A-4147-A177-3AD203B41FA5}">
                      <a16:colId xmlns:a16="http://schemas.microsoft.com/office/drawing/2014/main" val="20001"/>
                    </a:ext>
                  </a:extLst>
                </a:gridCol>
                <a:gridCol w="896291">
                  <a:extLst>
                    <a:ext uri="{9D8B030D-6E8A-4147-A177-3AD203B41FA5}">
                      <a16:colId xmlns:a16="http://schemas.microsoft.com/office/drawing/2014/main" val="20002"/>
                    </a:ext>
                  </a:extLst>
                </a:gridCol>
                <a:gridCol w="733328">
                  <a:extLst>
                    <a:ext uri="{9D8B030D-6E8A-4147-A177-3AD203B41FA5}">
                      <a16:colId xmlns:a16="http://schemas.microsoft.com/office/drawing/2014/main" val="20003"/>
                    </a:ext>
                  </a:extLst>
                </a:gridCol>
                <a:gridCol w="570366">
                  <a:extLst>
                    <a:ext uri="{9D8B030D-6E8A-4147-A177-3AD203B41FA5}">
                      <a16:colId xmlns:a16="http://schemas.microsoft.com/office/drawing/2014/main" val="20004"/>
                    </a:ext>
                  </a:extLst>
                </a:gridCol>
                <a:gridCol w="449157">
                  <a:extLst>
                    <a:ext uri="{9D8B030D-6E8A-4147-A177-3AD203B41FA5}">
                      <a16:colId xmlns:a16="http://schemas.microsoft.com/office/drawing/2014/main" val="20005"/>
                    </a:ext>
                  </a:extLst>
                </a:gridCol>
                <a:gridCol w="610095">
                  <a:extLst>
                    <a:ext uri="{9D8B030D-6E8A-4147-A177-3AD203B41FA5}">
                      <a16:colId xmlns:a16="http://schemas.microsoft.com/office/drawing/2014/main" val="20006"/>
                    </a:ext>
                  </a:extLst>
                </a:gridCol>
                <a:gridCol w="407405">
                  <a:extLst>
                    <a:ext uri="{9D8B030D-6E8A-4147-A177-3AD203B41FA5}">
                      <a16:colId xmlns:a16="http://schemas.microsoft.com/office/drawing/2014/main" val="20007"/>
                    </a:ext>
                  </a:extLst>
                </a:gridCol>
                <a:gridCol w="896291">
                  <a:extLst>
                    <a:ext uri="{9D8B030D-6E8A-4147-A177-3AD203B41FA5}">
                      <a16:colId xmlns:a16="http://schemas.microsoft.com/office/drawing/2014/main" val="20008"/>
                    </a:ext>
                  </a:extLst>
                </a:gridCol>
                <a:gridCol w="814810">
                  <a:extLst>
                    <a:ext uri="{9D8B030D-6E8A-4147-A177-3AD203B41FA5}">
                      <a16:colId xmlns:a16="http://schemas.microsoft.com/office/drawing/2014/main" val="20009"/>
                    </a:ext>
                  </a:extLst>
                </a:gridCol>
              </a:tblGrid>
              <a:tr h="236891">
                <a:tc>
                  <a:txBody>
                    <a:bodyPr/>
                    <a:lstStyle/>
                    <a:p>
                      <a:pPr algn="l" fontAlgn="b"/>
                      <a:r>
                        <a:rPr lang="en-US" sz="1000" b="1" i="0" u="none" strike="noStrike" dirty="0" err="1">
                          <a:solidFill>
                            <a:srgbClr val="000000"/>
                          </a:solidFill>
                          <a:effectLst/>
                          <a:latin typeface="Calibri"/>
                        </a:rPr>
                        <a:t>invoiceNum</a:t>
                      </a:r>
                      <a:endParaRPr lang="en-US" sz="1000" b="1"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u="none" strike="noStrike" dirty="0" err="1">
                          <a:effectLst/>
                        </a:rPr>
                        <a:t>orderDate</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u="none" strike="noStrike" dirty="0" err="1">
                          <a:effectLst/>
                        </a:rPr>
                        <a:t>customerNum</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u="none" strike="noStrike" dirty="0" err="1">
                          <a:effectLst/>
                        </a:rPr>
                        <a:t>firstName</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u="none" strike="noStrike" dirty="0" err="1">
                          <a:effectLst/>
                        </a:rPr>
                        <a:t>lastName</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u="none" strike="noStrike" dirty="0">
                          <a:effectLst/>
                        </a:rPr>
                        <a:t>street</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u="none" strike="noStrike" dirty="0">
                          <a:effectLst/>
                        </a:rPr>
                        <a:t>city</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u="none" strike="noStrike" dirty="0">
                          <a:effectLst/>
                        </a:rPr>
                        <a:t>state</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u="none" strike="noStrike" dirty="0">
                          <a:effectLst/>
                        </a:rPr>
                        <a:t>zip</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u="none" strike="noStrike" dirty="0">
                          <a:effectLst/>
                        </a:rPr>
                        <a:t>phone</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291604">
                <a:tc>
                  <a:txBody>
                    <a:bodyPr/>
                    <a:lstStyle/>
                    <a:p>
                      <a:pPr algn="l" fontAlgn="b"/>
                      <a:r>
                        <a:rPr lang="en-US" sz="1000" b="0" i="0" u="none" strike="noStrike" dirty="0">
                          <a:solidFill>
                            <a:srgbClr val="000000"/>
                          </a:solidFill>
                          <a:effectLst/>
                          <a:latin typeface="Calibri"/>
                        </a:rPr>
                        <a:t>1001</a:t>
                      </a: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12345STO002</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Emily</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Stone</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89 Main Street</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Anytown</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NY</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12345</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914-555-1234</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49423">
                <a:tc>
                  <a:txBody>
                    <a:bodyPr/>
                    <a:lstStyle/>
                    <a:p>
                      <a:pPr algn="l" fontAlgn="b"/>
                      <a:r>
                        <a:rPr lang="en-US" sz="1000" b="0" i="0" u="none" strike="noStrike" dirty="0">
                          <a:solidFill>
                            <a:srgbClr val="000000"/>
                          </a:solidFill>
                          <a:effectLst/>
                          <a:latin typeface="Calibri"/>
                        </a:rPr>
                        <a:t>1002</a:t>
                      </a: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12345STO002</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Emily</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Stone</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89 Main Street</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Anytown</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NY</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12345</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914-555-1234</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r>
              <a:rPr lang="en-US"/>
              <a:t>MODULE 3</a:t>
            </a:r>
          </a:p>
        </p:txBody>
      </p:sp>
      <p:sp>
        <p:nvSpPr>
          <p:cNvPr id="3" name="TextBox 2"/>
          <p:cNvSpPr txBox="1"/>
          <p:nvPr/>
        </p:nvSpPr>
        <p:spPr>
          <a:xfrm>
            <a:off x="732263" y="4343400"/>
            <a:ext cx="8153400" cy="2031325"/>
          </a:xfrm>
          <a:prstGeom prst="rect">
            <a:avLst/>
          </a:prstGeom>
          <a:noFill/>
        </p:spPr>
        <p:txBody>
          <a:bodyPr wrap="square" rtlCol="0">
            <a:spAutoFit/>
          </a:bodyPr>
          <a:lstStyle/>
          <a:p>
            <a:pPr fontAlgn="b"/>
            <a:r>
              <a:rPr lang="en-US" dirty="0"/>
              <a:t>Invoice (</a:t>
            </a:r>
            <a:r>
              <a:rPr lang="en-US" b="1" u="sng" dirty="0"/>
              <a:t>invoice number</a:t>
            </a:r>
            <a:r>
              <a:rPr lang="en-US" b="1" dirty="0"/>
              <a:t>, </a:t>
            </a:r>
            <a:r>
              <a:rPr lang="en-US" dirty="0"/>
              <a:t>order date, customer number, first name, last name</a:t>
            </a:r>
          </a:p>
          <a:p>
            <a:pPr fontAlgn="b"/>
            <a:r>
              <a:rPr lang="en-US" dirty="0"/>
              <a:t>street, city, state, zip, phone)</a:t>
            </a:r>
          </a:p>
          <a:p>
            <a:pPr fontAlgn="b"/>
            <a:endParaRPr lang="en-US" dirty="0"/>
          </a:p>
          <a:p>
            <a:pPr fontAlgn="b"/>
            <a:r>
              <a:rPr lang="en-US" dirty="0"/>
              <a:t>Invoice Item (</a:t>
            </a:r>
            <a:r>
              <a:rPr lang="en-US" b="1" u="sng" dirty="0"/>
              <a:t>invoice number,</a:t>
            </a:r>
            <a:r>
              <a:rPr lang="en-US" b="1" dirty="0"/>
              <a:t>  </a:t>
            </a:r>
            <a:r>
              <a:rPr lang="en-US" b="1" u="sng" dirty="0"/>
              <a:t>item number</a:t>
            </a:r>
            <a:r>
              <a:rPr lang="en-US" dirty="0"/>
              <a:t>, price, shipped)</a:t>
            </a:r>
          </a:p>
          <a:p>
            <a:pPr fontAlgn="b"/>
            <a:endParaRPr lang="en-US" dirty="0"/>
          </a:p>
          <a:p>
            <a:pPr fontAlgn="b"/>
            <a:r>
              <a:rPr lang="en-US" dirty="0"/>
              <a:t>Product (</a:t>
            </a:r>
            <a:r>
              <a:rPr lang="en-US" b="1" u="sng" dirty="0"/>
              <a:t>item number</a:t>
            </a:r>
            <a:r>
              <a:rPr lang="en-US" dirty="0"/>
              <a:t>, title)</a:t>
            </a:r>
          </a:p>
          <a:p>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745225506"/>
              </p:ext>
            </p:extLst>
          </p:nvPr>
        </p:nvGraphicFramePr>
        <p:xfrm>
          <a:off x="1447800" y="3442163"/>
          <a:ext cx="2587172" cy="503872"/>
        </p:xfrm>
        <a:graphic>
          <a:graphicData uri="http://schemas.openxmlformats.org/drawingml/2006/table">
            <a:tbl>
              <a:tblPr>
                <a:tableStyleId>{5C22544A-7EE6-4342-B048-85BDC9FD1C3A}</a:tableStyleId>
              </a:tblPr>
              <a:tblGrid>
                <a:gridCol w="667657">
                  <a:extLst>
                    <a:ext uri="{9D8B030D-6E8A-4147-A177-3AD203B41FA5}">
                      <a16:colId xmlns:a16="http://schemas.microsoft.com/office/drawing/2014/main" val="20000"/>
                    </a:ext>
                  </a:extLst>
                </a:gridCol>
                <a:gridCol w="667657">
                  <a:extLst>
                    <a:ext uri="{9D8B030D-6E8A-4147-A177-3AD203B41FA5}">
                      <a16:colId xmlns:a16="http://schemas.microsoft.com/office/drawing/2014/main" val="20001"/>
                    </a:ext>
                  </a:extLst>
                </a:gridCol>
                <a:gridCol w="500743">
                  <a:extLst>
                    <a:ext uri="{9D8B030D-6E8A-4147-A177-3AD203B41FA5}">
                      <a16:colId xmlns:a16="http://schemas.microsoft.com/office/drawing/2014/main" val="20002"/>
                    </a:ext>
                  </a:extLst>
                </a:gridCol>
                <a:gridCol w="751115">
                  <a:extLst>
                    <a:ext uri="{9D8B030D-6E8A-4147-A177-3AD203B41FA5}">
                      <a16:colId xmlns:a16="http://schemas.microsoft.com/office/drawing/2014/main" val="20003"/>
                    </a:ext>
                  </a:extLst>
                </a:gridCol>
              </a:tblGrid>
              <a:tr h="59056">
                <a:tc>
                  <a:txBody>
                    <a:bodyPr/>
                    <a:lstStyle/>
                    <a:p>
                      <a:pPr algn="l" fontAlgn="b"/>
                      <a:r>
                        <a:rPr lang="en-US" sz="1000" b="1" i="0" u="none" strike="noStrike" dirty="0" err="1">
                          <a:solidFill>
                            <a:srgbClr val="000000"/>
                          </a:solidFill>
                          <a:effectLst/>
                          <a:latin typeface="+mn-lt"/>
                        </a:rPr>
                        <a:t>invoiceNum</a:t>
                      </a:r>
                      <a:endParaRPr lang="en-US" sz="1000" b="1"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1" u="none" strike="noStrike" dirty="0" err="1">
                          <a:effectLst/>
                        </a:rPr>
                        <a:t>itemNum</a:t>
                      </a:r>
                      <a:endParaRPr lang="en-US" sz="1000" b="1"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u="none" strike="noStrike" dirty="0">
                          <a:effectLst/>
                        </a:rPr>
                        <a:t>price</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i="0" u="none" strike="noStrike" dirty="0">
                          <a:solidFill>
                            <a:srgbClr val="000000"/>
                          </a:solidFill>
                          <a:effectLst/>
                          <a:latin typeface="Calibri"/>
                        </a:rPr>
                        <a:t>shipped</a:t>
                      </a: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71450">
                <a:tc>
                  <a:txBody>
                    <a:bodyPr/>
                    <a:lstStyle/>
                    <a:p>
                      <a:pPr algn="l" fontAlgn="b"/>
                      <a:r>
                        <a:rPr lang="en-US" sz="1000" b="0" i="0" u="none" strike="noStrike" dirty="0">
                          <a:solidFill>
                            <a:srgbClr val="000000"/>
                          </a:solidFill>
                          <a:effectLst/>
                          <a:latin typeface="Calibri"/>
                        </a:rPr>
                        <a:t>1001</a:t>
                      </a: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15992345</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52.99</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i="0" u="none" strike="noStrike" dirty="0">
                          <a:solidFill>
                            <a:srgbClr val="000000"/>
                          </a:solidFill>
                          <a:effectLst/>
                          <a:latin typeface="Calibri"/>
                        </a:rPr>
                        <a:t>yes</a:t>
                      </a: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171450">
                <a:tc>
                  <a:txBody>
                    <a:bodyPr/>
                    <a:lstStyle/>
                    <a:p>
                      <a:pPr algn="l" fontAlgn="b"/>
                      <a:r>
                        <a:rPr lang="en-US" sz="1000" b="0" i="0" u="none" strike="noStrike" dirty="0">
                          <a:solidFill>
                            <a:srgbClr val="000000"/>
                          </a:solidFill>
                          <a:effectLst/>
                          <a:latin typeface="Calibri"/>
                        </a:rPr>
                        <a:t>1002</a:t>
                      </a: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19339900</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75.99</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i="0" u="none" strike="noStrike" dirty="0">
                          <a:solidFill>
                            <a:srgbClr val="000000"/>
                          </a:solidFill>
                          <a:effectLst/>
                          <a:latin typeface="Calibri"/>
                        </a:rPr>
                        <a:t>yes</a:t>
                      </a: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8" name="TextBox 7"/>
          <p:cNvSpPr txBox="1"/>
          <p:nvPr/>
        </p:nvSpPr>
        <p:spPr>
          <a:xfrm>
            <a:off x="732263" y="1842327"/>
            <a:ext cx="938561" cy="369332"/>
          </a:xfrm>
          <a:prstGeom prst="rect">
            <a:avLst/>
          </a:prstGeom>
          <a:noFill/>
        </p:spPr>
        <p:txBody>
          <a:bodyPr wrap="square" rtlCol="0">
            <a:spAutoFit/>
          </a:bodyPr>
          <a:lstStyle/>
          <a:p>
            <a:r>
              <a:rPr lang="en-US" dirty="0"/>
              <a:t>Invoice</a:t>
            </a:r>
          </a:p>
        </p:txBody>
      </p:sp>
      <p:sp>
        <p:nvSpPr>
          <p:cNvPr id="9" name="TextBox 8"/>
          <p:cNvSpPr txBox="1"/>
          <p:nvPr/>
        </p:nvSpPr>
        <p:spPr>
          <a:xfrm>
            <a:off x="878158" y="3015734"/>
            <a:ext cx="1585332" cy="369332"/>
          </a:xfrm>
          <a:prstGeom prst="rect">
            <a:avLst/>
          </a:prstGeom>
          <a:noFill/>
        </p:spPr>
        <p:txBody>
          <a:bodyPr wrap="square" rtlCol="0">
            <a:spAutoFit/>
          </a:bodyPr>
          <a:lstStyle/>
          <a:p>
            <a:r>
              <a:rPr lang="en-US" dirty="0"/>
              <a:t>Invoice Item</a:t>
            </a:r>
          </a:p>
        </p:txBody>
      </p:sp>
      <p:graphicFrame>
        <p:nvGraphicFramePr>
          <p:cNvPr id="10" name="Table 9"/>
          <p:cNvGraphicFramePr>
            <a:graphicFrameLocks noGrp="1"/>
          </p:cNvGraphicFramePr>
          <p:nvPr>
            <p:extLst>
              <p:ext uri="{D42A27DB-BD31-4B8C-83A1-F6EECF244321}">
                <p14:modId xmlns:p14="http://schemas.microsoft.com/office/powerpoint/2010/main" val="2522840618"/>
              </p:ext>
            </p:extLst>
          </p:nvPr>
        </p:nvGraphicFramePr>
        <p:xfrm>
          <a:off x="5867400" y="3385066"/>
          <a:ext cx="2133600" cy="503872"/>
        </p:xfrm>
        <a:graphic>
          <a:graphicData uri="http://schemas.openxmlformats.org/drawingml/2006/table">
            <a:tbl>
              <a:tblPr>
                <a:tableStyleId>{5C22544A-7EE6-4342-B048-85BDC9FD1C3A}</a:tableStyleId>
              </a:tblPr>
              <a:tblGrid>
                <a:gridCol w="898358">
                  <a:extLst>
                    <a:ext uri="{9D8B030D-6E8A-4147-A177-3AD203B41FA5}">
                      <a16:colId xmlns:a16="http://schemas.microsoft.com/office/drawing/2014/main" val="20000"/>
                    </a:ext>
                  </a:extLst>
                </a:gridCol>
                <a:gridCol w="1235242">
                  <a:extLst>
                    <a:ext uri="{9D8B030D-6E8A-4147-A177-3AD203B41FA5}">
                      <a16:colId xmlns:a16="http://schemas.microsoft.com/office/drawing/2014/main" val="20001"/>
                    </a:ext>
                  </a:extLst>
                </a:gridCol>
              </a:tblGrid>
              <a:tr h="59056">
                <a:tc>
                  <a:txBody>
                    <a:bodyPr/>
                    <a:lstStyle/>
                    <a:p>
                      <a:pPr algn="l" fontAlgn="b"/>
                      <a:r>
                        <a:rPr lang="en-US" sz="1000" b="1" u="none" strike="noStrike" dirty="0" err="1">
                          <a:effectLst/>
                        </a:rPr>
                        <a:t>itemNum</a:t>
                      </a:r>
                      <a:endParaRPr lang="en-US" sz="1000" b="1"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u="none" strike="noStrike" dirty="0">
                          <a:effectLst/>
                        </a:rPr>
                        <a:t>title</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71450">
                <a:tc>
                  <a:txBody>
                    <a:bodyPr/>
                    <a:lstStyle/>
                    <a:p>
                      <a:pPr algn="l" fontAlgn="b"/>
                      <a:r>
                        <a:rPr lang="en-US" sz="1000" u="none" strike="noStrike" dirty="0">
                          <a:effectLst/>
                        </a:rPr>
                        <a:t>15992345</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Return of the Jedi</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171450">
                <a:tc>
                  <a:txBody>
                    <a:bodyPr/>
                    <a:lstStyle/>
                    <a:p>
                      <a:pPr algn="l" fontAlgn="b"/>
                      <a:r>
                        <a:rPr lang="en-US" sz="1000" u="none" strike="noStrike" dirty="0">
                          <a:effectLst/>
                        </a:rPr>
                        <a:t>19339900</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Lawrence of Arabia</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11" name="TextBox 10"/>
          <p:cNvSpPr txBox="1"/>
          <p:nvPr/>
        </p:nvSpPr>
        <p:spPr>
          <a:xfrm>
            <a:off x="4725329" y="3206646"/>
            <a:ext cx="990600" cy="369332"/>
          </a:xfrm>
          <a:prstGeom prst="rect">
            <a:avLst/>
          </a:prstGeom>
          <a:noFill/>
        </p:spPr>
        <p:txBody>
          <a:bodyPr wrap="square" rtlCol="0">
            <a:spAutoFit/>
          </a:bodyPr>
          <a:lstStyle/>
          <a:p>
            <a:r>
              <a:rPr lang="en-US" dirty="0"/>
              <a:t>Product</a:t>
            </a:r>
          </a:p>
        </p:txBody>
      </p:sp>
      <p:sp>
        <p:nvSpPr>
          <p:cNvPr id="6" name="Slide Number Placeholder 5">
            <a:extLst>
              <a:ext uri="{FF2B5EF4-FFF2-40B4-BE49-F238E27FC236}">
                <a16:creationId xmlns:a16="http://schemas.microsoft.com/office/drawing/2014/main" id="{C6DB867B-248F-4C93-A8BE-C72076948122}"/>
              </a:ext>
            </a:extLst>
          </p:cNvPr>
          <p:cNvSpPr>
            <a:spLocks noGrp="1"/>
          </p:cNvSpPr>
          <p:nvPr>
            <p:ph type="sldNum" sz="quarter" idx="12"/>
          </p:nvPr>
        </p:nvSpPr>
        <p:spPr/>
        <p:txBody>
          <a:bodyPr/>
          <a:lstStyle/>
          <a:p>
            <a:fld id="{F54F8B11-DC9F-4F4A-8C59-98AF288D6349}" type="slidenum">
              <a:rPr lang="en-US" smtClean="0"/>
              <a:t>21</a:t>
            </a:fld>
            <a:endParaRPr lang="en-US"/>
          </a:p>
        </p:txBody>
      </p:sp>
    </p:spTree>
    <p:extLst>
      <p:ext uri="{BB962C8B-B14F-4D97-AF65-F5344CB8AC3E}">
        <p14:creationId xmlns:p14="http://schemas.microsoft.com/office/powerpoint/2010/main" val="1707851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4912" y="699327"/>
            <a:ext cx="8229600" cy="1143000"/>
          </a:xfrm>
        </p:spPr>
        <p:txBody>
          <a:bodyPr>
            <a:noAutofit/>
          </a:bodyPr>
          <a:lstStyle/>
          <a:p>
            <a:pPr lvl="0" algn="l" fontAlgn="base"/>
            <a:r>
              <a:rPr lang="en-US" sz="2000" b="1" dirty="0"/>
              <a:t>3NF:</a:t>
            </a:r>
            <a:br>
              <a:rPr lang="en-US" sz="2000" dirty="0"/>
            </a:br>
            <a:r>
              <a:rPr lang="en-US" sz="2000" dirty="0"/>
              <a:t>The tables are in 2nd normal form.</a:t>
            </a:r>
            <a:br>
              <a:rPr lang="en-US" sz="2000" dirty="0"/>
            </a:br>
            <a:r>
              <a:rPr lang="en-US" sz="2000" dirty="0"/>
              <a:t>A table contains only columns that are non-transitively dependent on the primary key (i.e., all </a:t>
            </a:r>
            <a:r>
              <a:rPr lang="en-US" sz="2000" dirty="0" err="1"/>
              <a:t>nonkey</a:t>
            </a:r>
            <a:r>
              <a:rPr lang="en-US" sz="2000" dirty="0"/>
              <a:t> attributes depend </a:t>
            </a:r>
            <a:r>
              <a:rPr lang="en-US" sz="2000" b="1" i="1" dirty="0"/>
              <a:t>only</a:t>
            </a:r>
            <a:r>
              <a:rPr lang="en-US" sz="2000" dirty="0"/>
              <a:t> on the primary key)</a:t>
            </a:r>
            <a:br>
              <a:rPr lang="en-US" sz="2000" dirty="0"/>
            </a:br>
            <a:br>
              <a:rPr lang="en-US" sz="2000" dirty="0"/>
            </a:br>
            <a:br>
              <a:rPr lang="en-US" sz="2000" dirty="0"/>
            </a:br>
            <a:endParaRPr lang="en-US" sz="20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403913241"/>
              </p:ext>
            </p:extLst>
          </p:nvPr>
        </p:nvGraphicFramePr>
        <p:xfrm>
          <a:off x="381000" y="2328728"/>
          <a:ext cx="2199985" cy="877918"/>
        </p:xfrm>
        <a:graphic>
          <a:graphicData uri="http://schemas.openxmlformats.org/drawingml/2006/table">
            <a:tbl>
              <a:tblPr>
                <a:tableStyleId>{5C22544A-7EE6-4342-B048-85BDC9FD1C3A}</a:tableStyleId>
              </a:tblPr>
              <a:tblGrid>
                <a:gridCol w="651847">
                  <a:extLst>
                    <a:ext uri="{9D8B030D-6E8A-4147-A177-3AD203B41FA5}">
                      <a16:colId xmlns:a16="http://schemas.microsoft.com/office/drawing/2014/main" val="20000"/>
                    </a:ext>
                  </a:extLst>
                </a:gridCol>
                <a:gridCol w="651847">
                  <a:extLst>
                    <a:ext uri="{9D8B030D-6E8A-4147-A177-3AD203B41FA5}">
                      <a16:colId xmlns:a16="http://schemas.microsoft.com/office/drawing/2014/main" val="20001"/>
                    </a:ext>
                  </a:extLst>
                </a:gridCol>
                <a:gridCol w="896291">
                  <a:extLst>
                    <a:ext uri="{9D8B030D-6E8A-4147-A177-3AD203B41FA5}">
                      <a16:colId xmlns:a16="http://schemas.microsoft.com/office/drawing/2014/main" val="20002"/>
                    </a:ext>
                  </a:extLst>
                </a:gridCol>
              </a:tblGrid>
              <a:tr h="236891">
                <a:tc>
                  <a:txBody>
                    <a:bodyPr/>
                    <a:lstStyle/>
                    <a:p>
                      <a:pPr algn="l" fontAlgn="b"/>
                      <a:r>
                        <a:rPr lang="en-US" sz="1000" b="1" i="0" u="none" strike="noStrike" dirty="0" err="1">
                          <a:solidFill>
                            <a:srgbClr val="000000"/>
                          </a:solidFill>
                          <a:effectLst/>
                          <a:latin typeface="Calibri"/>
                        </a:rPr>
                        <a:t>invoiceNum</a:t>
                      </a:r>
                      <a:endParaRPr lang="en-US" sz="1000" b="1"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u="none" strike="noStrike" dirty="0" err="1">
                          <a:effectLst/>
                        </a:rPr>
                        <a:t>orderDate</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u="none" strike="noStrike" dirty="0" err="1">
                          <a:effectLst/>
                        </a:rPr>
                        <a:t>customerNum</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291604">
                <a:tc>
                  <a:txBody>
                    <a:bodyPr/>
                    <a:lstStyle/>
                    <a:p>
                      <a:pPr algn="l" fontAlgn="b"/>
                      <a:r>
                        <a:rPr lang="en-US" sz="1000" b="0" i="0" u="none" strike="noStrike" dirty="0">
                          <a:solidFill>
                            <a:srgbClr val="000000"/>
                          </a:solidFill>
                          <a:effectLst/>
                          <a:latin typeface="Calibri"/>
                        </a:rPr>
                        <a:t>1001</a:t>
                      </a: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12345STO002</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49423">
                <a:tc>
                  <a:txBody>
                    <a:bodyPr/>
                    <a:lstStyle/>
                    <a:p>
                      <a:pPr algn="l" fontAlgn="b"/>
                      <a:r>
                        <a:rPr lang="en-US" sz="1000" b="0" i="0" u="none" strike="noStrike" dirty="0">
                          <a:solidFill>
                            <a:srgbClr val="000000"/>
                          </a:solidFill>
                          <a:effectLst/>
                          <a:latin typeface="Calibri"/>
                        </a:rPr>
                        <a:t>1002</a:t>
                      </a: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12345STO002</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4" name="Footer Placeholder 3"/>
          <p:cNvSpPr>
            <a:spLocks noGrp="1"/>
          </p:cNvSpPr>
          <p:nvPr>
            <p:ph type="ftr" sz="quarter" idx="11"/>
          </p:nvPr>
        </p:nvSpPr>
        <p:spPr/>
        <p:txBody>
          <a:bodyPr/>
          <a:lstStyle/>
          <a:p>
            <a:r>
              <a:rPr lang="en-US"/>
              <a:t>MODULE 3</a:t>
            </a:r>
          </a:p>
        </p:txBody>
      </p:sp>
      <p:sp>
        <p:nvSpPr>
          <p:cNvPr id="3" name="TextBox 2"/>
          <p:cNvSpPr txBox="1"/>
          <p:nvPr/>
        </p:nvSpPr>
        <p:spPr>
          <a:xfrm>
            <a:off x="732263" y="4343400"/>
            <a:ext cx="8153400" cy="2585323"/>
          </a:xfrm>
          <a:prstGeom prst="rect">
            <a:avLst/>
          </a:prstGeom>
          <a:noFill/>
        </p:spPr>
        <p:txBody>
          <a:bodyPr wrap="square" rtlCol="0">
            <a:spAutoFit/>
          </a:bodyPr>
          <a:lstStyle/>
          <a:p>
            <a:pPr fontAlgn="b"/>
            <a:r>
              <a:rPr lang="en-US" dirty="0"/>
              <a:t>Invoice (</a:t>
            </a:r>
            <a:r>
              <a:rPr lang="en-US" b="1" u="sng" dirty="0"/>
              <a:t>invoice number</a:t>
            </a:r>
            <a:r>
              <a:rPr lang="en-US" b="1" dirty="0"/>
              <a:t>, </a:t>
            </a:r>
            <a:r>
              <a:rPr lang="en-US" dirty="0"/>
              <a:t>order date, customer number)</a:t>
            </a:r>
          </a:p>
          <a:p>
            <a:pPr fontAlgn="b"/>
            <a:endParaRPr lang="en-US" dirty="0"/>
          </a:p>
          <a:p>
            <a:pPr fontAlgn="b"/>
            <a:r>
              <a:rPr lang="en-US" dirty="0"/>
              <a:t>Invoice Item (</a:t>
            </a:r>
            <a:r>
              <a:rPr lang="en-US" b="1" u="sng" dirty="0"/>
              <a:t>invoice number,</a:t>
            </a:r>
            <a:r>
              <a:rPr lang="en-US" b="1" dirty="0"/>
              <a:t>  </a:t>
            </a:r>
            <a:r>
              <a:rPr lang="en-US" b="1" u="sng" dirty="0"/>
              <a:t>item number</a:t>
            </a:r>
            <a:r>
              <a:rPr lang="en-US" dirty="0"/>
              <a:t>, price, shipped)</a:t>
            </a:r>
          </a:p>
          <a:p>
            <a:pPr fontAlgn="b"/>
            <a:endParaRPr lang="en-US" dirty="0"/>
          </a:p>
          <a:p>
            <a:pPr fontAlgn="b"/>
            <a:r>
              <a:rPr lang="en-US" dirty="0"/>
              <a:t>Product (</a:t>
            </a:r>
            <a:r>
              <a:rPr lang="en-US" b="1" u="sng" dirty="0"/>
              <a:t>item number</a:t>
            </a:r>
            <a:r>
              <a:rPr lang="en-US" dirty="0"/>
              <a:t>, title)</a:t>
            </a:r>
          </a:p>
          <a:p>
            <a:pPr fontAlgn="b"/>
            <a:endParaRPr lang="en-US" dirty="0"/>
          </a:p>
          <a:p>
            <a:pPr fontAlgn="b"/>
            <a:r>
              <a:rPr lang="en-US" dirty="0"/>
              <a:t>Customer (</a:t>
            </a:r>
            <a:r>
              <a:rPr lang="en-US" b="1" u="sng" dirty="0"/>
              <a:t>customer number</a:t>
            </a:r>
            <a:r>
              <a:rPr lang="en-US" dirty="0"/>
              <a:t>, first name, last name, street, city, state, zip, phone)</a:t>
            </a:r>
          </a:p>
          <a:p>
            <a:pPr fontAlgn="b"/>
            <a:endParaRPr lang="en-US" dirty="0"/>
          </a:p>
          <a:p>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77110863"/>
              </p:ext>
            </p:extLst>
          </p:nvPr>
        </p:nvGraphicFramePr>
        <p:xfrm>
          <a:off x="2057400" y="3569730"/>
          <a:ext cx="2587172" cy="503872"/>
        </p:xfrm>
        <a:graphic>
          <a:graphicData uri="http://schemas.openxmlformats.org/drawingml/2006/table">
            <a:tbl>
              <a:tblPr>
                <a:tableStyleId>{5C22544A-7EE6-4342-B048-85BDC9FD1C3A}</a:tableStyleId>
              </a:tblPr>
              <a:tblGrid>
                <a:gridCol w="667657">
                  <a:extLst>
                    <a:ext uri="{9D8B030D-6E8A-4147-A177-3AD203B41FA5}">
                      <a16:colId xmlns:a16="http://schemas.microsoft.com/office/drawing/2014/main" val="20000"/>
                    </a:ext>
                  </a:extLst>
                </a:gridCol>
                <a:gridCol w="667657">
                  <a:extLst>
                    <a:ext uri="{9D8B030D-6E8A-4147-A177-3AD203B41FA5}">
                      <a16:colId xmlns:a16="http://schemas.microsoft.com/office/drawing/2014/main" val="20001"/>
                    </a:ext>
                  </a:extLst>
                </a:gridCol>
                <a:gridCol w="500743">
                  <a:extLst>
                    <a:ext uri="{9D8B030D-6E8A-4147-A177-3AD203B41FA5}">
                      <a16:colId xmlns:a16="http://schemas.microsoft.com/office/drawing/2014/main" val="20002"/>
                    </a:ext>
                  </a:extLst>
                </a:gridCol>
                <a:gridCol w="751115">
                  <a:extLst>
                    <a:ext uri="{9D8B030D-6E8A-4147-A177-3AD203B41FA5}">
                      <a16:colId xmlns:a16="http://schemas.microsoft.com/office/drawing/2014/main" val="20003"/>
                    </a:ext>
                  </a:extLst>
                </a:gridCol>
              </a:tblGrid>
              <a:tr h="59056">
                <a:tc>
                  <a:txBody>
                    <a:bodyPr/>
                    <a:lstStyle/>
                    <a:p>
                      <a:pPr algn="l" fontAlgn="b"/>
                      <a:r>
                        <a:rPr lang="en-US" sz="1000" b="1" i="0" u="none" strike="noStrike" dirty="0" err="1">
                          <a:solidFill>
                            <a:srgbClr val="000000"/>
                          </a:solidFill>
                          <a:effectLst/>
                          <a:latin typeface="+mn-lt"/>
                        </a:rPr>
                        <a:t>invoiceNum</a:t>
                      </a:r>
                      <a:endParaRPr lang="en-US" sz="1000" b="1"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1" u="none" strike="noStrike" dirty="0" err="1">
                          <a:effectLst/>
                        </a:rPr>
                        <a:t>itemNum</a:t>
                      </a:r>
                      <a:endParaRPr lang="en-US" sz="1000" b="1"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u="none" strike="noStrike" dirty="0">
                          <a:effectLst/>
                        </a:rPr>
                        <a:t>price</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i="0" u="none" strike="noStrike" dirty="0">
                          <a:solidFill>
                            <a:srgbClr val="000000"/>
                          </a:solidFill>
                          <a:effectLst/>
                          <a:latin typeface="Calibri"/>
                        </a:rPr>
                        <a:t>shipped</a:t>
                      </a: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71450">
                <a:tc>
                  <a:txBody>
                    <a:bodyPr/>
                    <a:lstStyle/>
                    <a:p>
                      <a:pPr algn="l" fontAlgn="b"/>
                      <a:r>
                        <a:rPr lang="en-US" sz="1000" b="0" i="0" u="none" strike="noStrike" dirty="0">
                          <a:solidFill>
                            <a:srgbClr val="000000"/>
                          </a:solidFill>
                          <a:effectLst/>
                          <a:latin typeface="Calibri"/>
                        </a:rPr>
                        <a:t>1001</a:t>
                      </a: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15992345</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52.99</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i="0" u="none" strike="noStrike" dirty="0">
                          <a:solidFill>
                            <a:srgbClr val="000000"/>
                          </a:solidFill>
                          <a:effectLst/>
                          <a:latin typeface="Calibri"/>
                        </a:rPr>
                        <a:t>yes</a:t>
                      </a: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171450">
                <a:tc>
                  <a:txBody>
                    <a:bodyPr/>
                    <a:lstStyle/>
                    <a:p>
                      <a:pPr algn="l" fontAlgn="b"/>
                      <a:r>
                        <a:rPr lang="en-US" sz="1000" b="0" i="0" u="none" strike="noStrike" dirty="0">
                          <a:solidFill>
                            <a:srgbClr val="000000"/>
                          </a:solidFill>
                          <a:effectLst/>
                          <a:latin typeface="Calibri"/>
                        </a:rPr>
                        <a:t>1002</a:t>
                      </a: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19339900</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75.99</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i="0" u="none" strike="noStrike" dirty="0">
                          <a:solidFill>
                            <a:srgbClr val="000000"/>
                          </a:solidFill>
                          <a:effectLst/>
                          <a:latin typeface="Calibri"/>
                        </a:rPr>
                        <a:t>yes</a:t>
                      </a: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8" name="TextBox 7"/>
          <p:cNvSpPr txBox="1"/>
          <p:nvPr/>
        </p:nvSpPr>
        <p:spPr>
          <a:xfrm>
            <a:off x="337323" y="1822400"/>
            <a:ext cx="938561" cy="369332"/>
          </a:xfrm>
          <a:prstGeom prst="rect">
            <a:avLst/>
          </a:prstGeom>
          <a:noFill/>
        </p:spPr>
        <p:txBody>
          <a:bodyPr wrap="square" rtlCol="0">
            <a:spAutoFit/>
          </a:bodyPr>
          <a:lstStyle/>
          <a:p>
            <a:r>
              <a:rPr lang="en-US" dirty="0"/>
              <a:t>Invoice</a:t>
            </a:r>
          </a:p>
        </p:txBody>
      </p:sp>
      <p:sp>
        <p:nvSpPr>
          <p:cNvPr id="9" name="TextBox 8"/>
          <p:cNvSpPr txBox="1"/>
          <p:nvPr/>
        </p:nvSpPr>
        <p:spPr>
          <a:xfrm>
            <a:off x="368918" y="3397557"/>
            <a:ext cx="1585332" cy="369332"/>
          </a:xfrm>
          <a:prstGeom prst="rect">
            <a:avLst/>
          </a:prstGeom>
          <a:noFill/>
        </p:spPr>
        <p:txBody>
          <a:bodyPr wrap="square" rtlCol="0">
            <a:spAutoFit/>
          </a:bodyPr>
          <a:lstStyle/>
          <a:p>
            <a:r>
              <a:rPr lang="en-US" dirty="0"/>
              <a:t>Invoice Item</a:t>
            </a:r>
          </a:p>
        </p:txBody>
      </p:sp>
      <p:graphicFrame>
        <p:nvGraphicFramePr>
          <p:cNvPr id="10" name="Table 9"/>
          <p:cNvGraphicFramePr>
            <a:graphicFrameLocks noGrp="1"/>
          </p:cNvGraphicFramePr>
          <p:nvPr>
            <p:extLst>
              <p:ext uri="{D42A27DB-BD31-4B8C-83A1-F6EECF244321}">
                <p14:modId xmlns:p14="http://schemas.microsoft.com/office/powerpoint/2010/main" val="2091191359"/>
              </p:ext>
            </p:extLst>
          </p:nvPr>
        </p:nvGraphicFramePr>
        <p:xfrm>
          <a:off x="5867400" y="3385066"/>
          <a:ext cx="1905000" cy="503872"/>
        </p:xfrm>
        <a:graphic>
          <a:graphicData uri="http://schemas.openxmlformats.org/drawingml/2006/table">
            <a:tbl>
              <a:tblPr>
                <a:tableStyleId>{5C22544A-7EE6-4342-B048-85BDC9FD1C3A}</a:tableStyleId>
              </a:tblPr>
              <a:tblGrid>
                <a:gridCol w="802105">
                  <a:extLst>
                    <a:ext uri="{9D8B030D-6E8A-4147-A177-3AD203B41FA5}">
                      <a16:colId xmlns:a16="http://schemas.microsoft.com/office/drawing/2014/main" val="20000"/>
                    </a:ext>
                  </a:extLst>
                </a:gridCol>
                <a:gridCol w="1102895">
                  <a:extLst>
                    <a:ext uri="{9D8B030D-6E8A-4147-A177-3AD203B41FA5}">
                      <a16:colId xmlns:a16="http://schemas.microsoft.com/office/drawing/2014/main" val="20001"/>
                    </a:ext>
                  </a:extLst>
                </a:gridCol>
              </a:tblGrid>
              <a:tr h="59056">
                <a:tc>
                  <a:txBody>
                    <a:bodyPr/>
                    <a:lstStyle/>
                    <a:p>
                      <a:pPr algn="l" fontAlgn="b"/>
                      <a:r>
                        <a:rPr lang="en-US" sz="1000" b="1" u="none" strike="noStrike" dirty="0" err="1">
                          <a:effectLst/>
                        </a:rPr>
                        <a:t>itemNum</a:t>
                      </a:r>
                      <a:endParaRPr lang="en-US" sz="1000" b="1"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u="none" strike="noStrike" dirty="0">
                          <a:effectLst/>
                        </a:rPr>
                        <a:t>title</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71450">
                <a:tc>
                  <a:txBody>
                    <a:bodyPr/>
                    <a:lstStyle/>
                    <a:p>
                      <a:pPr algn="l" fontAlgn="b"/>
                      <a:r>
                        <a:rPr lang="en-US" sz="1000" u="none" strike="noStrike" dirty="0">
                          <a:effectLst/>
                        </a:rPr>
                        <a:t>15992345</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Return of the Jedi</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171450">
                <a:tc>
                  <a:txBody>
                    <a:bodyPr/>
                    <a:lstStyle/>
                    <a:p>
                      <a:pPr algn="l" fontAlgn="b"/>
                      <a:r>
                        <a:rPr lang="en-US" sz="1000" u="none" strike="noStrike" dirty="0">
                          <a:effectLst/>
                        </a:rPr>
                        <a:t>19339900</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Lawrence of Arabia</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11" name="TextBox 10"/>
          <p:cNvSpPr txBox="1"/>
          <p:nvPr/>
        </p:nvSpPr>
        <p:spPr>
          <a:xfrm>
            <a:off x="4725329" y="3206646"/>
            <a:ext cx="990600" cy="369332"/>
          </a:xfrm>
          <a:prstGeom prst="rect">
            <a:avLst/>
          </a:prstGeom>
          <a:noFill/>
        </p:spPr>
        <p:txBody>
          <a:bodyPr wrap="square" rtlCol="0">
            <a:spAutoFit/>
          </a:bodyPr>
          <a:lstStyle/>
          <a:p>
            <a:r>
              <a:rPr lang="en-US" dirty="0"/>
              <a:t>Product</a:t>
            </a:r>
          </a:p>
        </p:txBody>
      </p:sp>
      <p:graphicFrame>
        <p:nvGraphicFramePr>
          <p:cNvPr id="12" name="Content Placeholder 4"/>
          <p:cNvGraphicFramePr>
            <a:graphicFrameLocks/>
          </p:cNvGraphicFramePr>
          <p:nvPr>
            <p:extLst>
              <p:ext uri="{D42A27DB-BD31-4B8C-83A1-F6EECF244321}">
                <p14:modId xmlns:p14="http://schemas.microsoft.com/office/powerpoint/2010/main" val="3189915460"/>
              </p:ext>
            </p:extLst>
          </p:nvPr>
        </p:nvGraphicFramePr>
        <p:xfrm>
          <a:off x="3124200" y="2191732"/>
          <a:ext cx="5377743" cy="899686"/>
        </p:xfrm>
        <a:graphic>
          <a:graphicData uri="http://schemas.openxmlformats.org/drawingml/2006/table">
            <a:tbl>
              <a:tblPr>
                <a:tableStyleId>{5C22544A-7EE6-4342-B048-85BDC9FD1C3A}</a:tableStyleId>
              </a:tblPr>
              <a:tblGrid>
                <a:gridCol w="896291">
                  <a:extLst>
                    <a:ext uri="{9D8B030D-6E8A-4147-A177-3AD203B41FA5}">
                      <a16:colId xmlns:a16="http://schemas.microsoft.com/office/drawing/2014/main" val="20000"/>
                    </a:ext>
                  </a:extLst>
                </a:gridCol>
                <a:gridCol w="733328">
                  <a:extLst>
                    <a:ext uri="{9D8B030D-6E8A-4147-A177-3AD203B41FA5}">
                      <a16:colId xmlns:a16="http://schemas.microsoft.com/office/drawing/2014/main" val="20001"/>
                    </a:ext>
                  </a:extLst>
                </a:gridCol>
                <a:gridCol w="570366">
                  <a:extLst>
                    <a:ext uri="{9D8B030D-6E8A-4147-A177-3AD203B41FA5}">
                      <a16:colId xmlns:a16="http://schemas.microsoft.com/office/drawing/2014/main" val="20002"/>
                    </a:ext>
                  </a:extLst>
                </a:gridCol>
                <a:gridCol w="449157">
                  <a:extLst>
                    <a:ext uri="{9D8B030D-6E8A-4147-A177-3AD203B41FA5}">
                      <a16:colId xmlns:a16="http://schemas.microsoft.com/office/drawing/2014/main" val="20003"/>
                    </a:ext>
                  </a:extLst>
                </a:gridCol>
                <a:gridCol w="610095">
                  <a:extLst>
                    <a:ext uri="{9D8B030D-6E8A-4147-A177-3AD203B41FA5}">
                      <a16:colId xmlns:a16="http://schemas.microsoft.com/office/drawing/2014/main" val="20004"/>
                    </a:ext>
                  </a:extLst>
                </a:gridCol>
                <a:gridCol w="407405">
                  <a:extLst>
                    <a:ext uri="{9D8B030D-6E8A-4147-A177-3AD203B41FA5}">
                      <a16:colId xmlns:a16="http://schemas.microsoft.com/office/drawing/2014/main" val="20005"/>
                    </a:ext>
                  </a:extLst>
                </a:gridCol>
                <a:gridCol w="896291">
                  <a:extLst>
                    <a:ext uri="{9D8B030D-6E8A-4147-A177-3AD203B41FA5}">
                      <a16:colId xmlns:a16="http://schemas.microsoft.com/office/drawing/2014/main" val="20006"/>
                    </a:ext>
                  </a:extLst>
                </a:gridCol>
                <a:gridCol w="814810">
                  <a:extLst>
                    <a:ext uri="{9D8B030D-6E8A-4147-A177-3AD203B41FA5}">
                      <a16:colId xmlns:a16="http://schemas.microsoft.com/office/drawing/2014/main" val="20007"/>
                    </a:ext>
                  </a:extLst>
                </a:gridCol>
              </a:tblGrid>
              <a:tr h="236891">
                <a:tc>
                  <a:txBody>
                    <a:bodyPr/>
                    <a:lstStyle/>
                    <a:p>
                      <a:pPr algn="l" fontAlgn="b"/>
                      <a:r>
                        <a:rPr lang="en-US" sz="1000" b="1" u="none" strike="noStrike" dirty="0" err="1">
                          <a:effectLst/>
                        </a:rPr>
                        <a:t>customerNum</a:t>
                      </a:r>
                      <a:endParaRPr lang="en-US" sz="1000" b="1"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u="none" strike="noStrike" dirty="0" err="1">
                          <a:effectLst/>
                        </a:rPr>
                        <a:t>firstName</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u="none" strike="noStrike" dirty="0" err="1">
                          <a:effectLst/>
                        </a:rPr>
                        <a:t>lastName</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u="none" strike="noStrike" dirty="0">
                          <a:effectLst/>
                        </a:rPr>
                        <a:t>street</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u="none" strike="noStrike" dirty="0">
                          <a:effectLst/>
                        </a:rPr>
                        <a:t>city</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u="none" strike="noStrike" dirty="0">
                          <a:effectLst/>
                        </a:rPr>
                        <a:t>state</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u="none" strike="noStrike" dirty="0">
                          <a:effectLst/>
                        </a:rPr>
                        <a:t>zip</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b="0" u="none" strike="noStrike" dirty="0">
                          <a:effectLst/>
                        </a:rPr>
                        <a:t>phone</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291604">
                <a:tc>
                  <a:txBody>
                    <a:bodyPr/>
                    <a:lstStyle/>
                    <a:p>
                      <a:pPr algn="l" fontAlgn="b"/>
                      <a:r>
                        <a:rPr lang="en-US" sz="1000" u="none" strike="noStrike" dirty="0">
                          <a:effectLst/>
                        </a:rPr>
                        <a:t>12345STO002</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Emily</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Stone</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89 Main Street</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Anytown</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NY</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12345</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914-555-1234</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49423">
                <a:tc>
                  <a:txBody>
                    <a:bodyPr/>
                    <a:lstStyle/>
                    <a:p>
                      <a:pPr algn="l" fontAlgn="b"/>
                      <a:r>
                        <a:rPr lang="en-US" sz="1000" u="none" strike="noStrike">
                          <a:effectLst/>
                        </a:rPr>
                        <a:t>12345STO002</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Emily</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Stone</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89 Main Street</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Anytown</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a:effectLst/>
                        </a:rPr>
                        <a:t>NY</a:t>
                      </a:r>
                      <a:endParaRPr lang="en-US" sz="1000" b="0" i="0" u="none" strike="noStrike">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12345</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000" u="none" strike="noStrike" dirty="0">
                          <a:effectLst/>
                        </a:rPr>
                        <a:t>914-555-1234</a:t>
                      </a:r>
                      <a:endParaRPr lang="en-US" sz="1000" b="0" i="0" u="none" strike="noStrike" dirty="0">
                        <a:solidFill>
                          <a:srgbClr val="000000"/>
                        </a:solidFill>
                        <a:effectLst/>
                        <a:latin typeface="Calibri"/>
                      </a:endParaRPr>
                    </a:p>
                  </a:txBody>
                  <a:tcPr marL="8572" marR="8572" marT="857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13" name="TextBox 12"/>
          <p:cNvSpPr txBox="1"/>
          <p:nvPr/>
        </p:nvSpPr>
        <p:spPr>
          <a:xfrm>
            <a:off x="2819400" y="1637734"/>
            <a:ext cx="1447800" cy="369332"/>
          </a:xfrm>
          <a:prstGeom prst="rect">
            <a:avLst/>
          </a:prstGeom>
          <a:noFill/>
        </p:spPr>
        <p:txBody>
          <a:bodyPr wrap="square" rtlCol="0">
            <a:spAutoFit/>
          </a:bodyPr>
          <a:lstStyle/>
          <a:p>
            <a:r>
              <a:rPr lang="en-US" dirty="0"/>
              <a:t>Customer</a:t>
            </a:r>
          </a:p>
        </p:txBody>
      </p:sp>
      <p:sp>
        <p:nvSpPr>
          <p:cNvPr id="6" name="Slide Number Placeholder 5">
            <a:extLst>
              <a:ext uri="{FF2B5EF4-FFF2-40B4-BE49-F238E27FC236}">
                <a16:creationId xmlns:a16="http://schemas.microsoft.com/office/drawing/2014/main" id="{E31909E9-1D74-4F47-A183-E75CCCB00B7B}"/>
              </a:ext>
            </a:extLst>
          </p:cNvPr>
          <p:cNvSpPr>
            <a:spLocks noGrp="1"/>
          </p:cNvSpPr>
          <p:nvPr>
            <p:ph type="sldNum" sz="quarter" idx="12"/>
          </p:nvPr>
        </p:nvSpPr>
        <p:spPr/>
        <p:txBody>
          <a:bodyPr/>
          <a:lstStyle/>
          <a:p>
            <a:fld id="{F54F8B11-DC9F-4F4A-8C59-98AF288D6349}" type="slidenum">
              <a:rPr lang="en-US" smtClean="0"/>
              <a:t>22</a:t>
            </a:fld>
            <a:endParaRPr lang="en-US"/>
          </a:p>
        </p:txBody>
      </p:sp>
    </p:spTree>
    <p:extLst>
      <p:ext uri="{BB962C8B-B14F-4D97-AF65-F5344CB8AC3E}">
        <p14:creationId xmlns:p14="http://schemas.microsoft.com/office/powerpoint/2010/main" val="26801988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2417</TotalTime>
  <Words>2025</Words>
  <Application>Microsoft Office PowerPoint</Application>
  <PresentationFormat>On-screen Show (4:3)</PresentationFormat>
  <Paragraphs>374</Paragraphs>
  <Slides>22</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I308: Information Representation Chapter 7: Normalization </vt:lpstr>
      <vt:lpstr>Chapter 7: Normalization </vt:lpstr>
      <vt:lpstr>Logical vs Physical Terms</vt:lpstr>
      <vt:lpstr>1NF, 2NF, 3NF</vt:lpstr>
      <vt:lpstr>DISCLAIMER</vt:lpstr>
      <vt:lpstr>Library Circulation: 0NF</vt:lpstr>
      <vt:lpstr>PowerPoint Presentation</vt:lpstr>
      <vt:lpstr>First Normal Form </vt:lpstr>
      <vt:lpstr>PowerPoint Presentation</vt:lpstr>
      <vt:lpstr>PowerPoint Presentation</vt:lpstr>
      <vt:lpstr>PowerPoint Presentation</vt:lpstr>
      <vt:lpstr>PowerPoint Presentation</vt:lpstr>
      <vt:lpstr>Second Normal Form </vt:lpstr>
      <vt:lpstr>PowerPoint Presentation</vt:lpstr>
      <vt:lpstr>Third Normal Form </vt:lpstr>
      <vt:lpstr>PowerPoint Presentation</vt:lpstr>
      <vt:lpstr>PowerPoint Presentation</vt:lpstr>
      <vt:lpstr>Normalization Exercise</vt:lpstr>
      <vt:lpstr>0NF</vt:lpstr>
      <vt:lpstr>1NF:  Each set of related data is identified with a primary key. Each column contains atomic values,* and there are no repeating groups of columns. </vt:lpstr>
      <vt:lpstr>2NF: The tables are in 1NF All the nonkey columns are dependent on the table’s primary key. (All nonkey attributes are functionally dependent on the entire primary key.)  </vt:lpstr>
      <vt:lpstr>3NF: The tables are in 2nd normal form. A table contains only columns that are non-transitively dependent on the primary key (i.e., all nonkey attributes depend only on the primary key)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IUPUI--SoIC--DLIS</dc:creator>
  <cp:lastModifiedBy>kayla.m.heydon.mil</cp:lastModifiedBy>
  <cp:revision>170</cp:revision>
  <dcterms:created xsi:type="dcterms:W3CDTF">2017-12-19T01:23:10Z</dcterms:created>
  <dcterms:modified xsi:type="dcterms:W3CDTF">2020-09-16T15:30:50Z</dcterms:modified>
</cp:coreProperties>
</file>