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7"/>
  </p:notesMasterIdLst>
  <p:handoutMasterIdLst>
    <p:handoutMasterId r:id="rId18"/>
  </p:handoutMasterIdLst>
  <p:sldIdLst>
    <p:sldId id="323" r:id="rId2"/>
    <p:sldId id="297" r:id="rId3"/>
    <p:sldId id="298" r:id="rId4"/>
    <p:sldId id="299" r:id="rId5"/>
    <p:sldId id="300" r:id="rId6"/>
    <p:sldId id="325" r:id="rId7"/>
    <p:sldId id="326" r:id="rId8"/>
    <p:sldId id="301" r:id="rId9"/>
    <p:sldId id="328" r:id="rId10"/>
    <p:sldId id="329" r:id="rId11"/>
    <p:sldId id="335" r:id="rId12"/>
    <p:sldId id="302" r:id="rId13"/>
    <p:sldId id="303" r:id="rId14"/>
    <p:sldId id="304" r:id="rId15"/>
    <p:sldId id="316"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29" autoAdjust="0"/>
    <p:restoredTop sz="82292" autoAdjust="0"/>
  </p:normalViewPr>
  <p:slideViewPr>
    <p:cSldViewPr>
      <p:cViewPr varScale="1">
        <p:scale>
          <a:sx n="51" d="100"/>
          <a:sy n="51" d="100"/>
        </p:scale>
        <p:origin x="1592" y="184"/>
      </p:cViewPr>
      <p:guideLst>
        <p:guide orient="horz" pos="2160"/>
        <p:guide pos="2880"/>
      </p:guideLst>
    </p:cSldViewPr>
  </p:slideViewPr>
  <p:outlineViewPr>
    <p:cViewPr>
      <p:scale>
        <a:sx n="33" d="100"/>
        <a:sy n="33" d="100"/>
      </p:scale>
      <p:origin x="0" y="11286"/>
    </p:cViewPr>
  </p:outlineViewPr>
  <p:notesTextViewPr>
    <p:cViewPr>
      <p:scale>
        <a:sx n="75" d="100"/>
        <a:sy n="75" d="100"/>
      </p:scale>
      <p:origin x="0" y="0"/>
    </p:cViewPr>
  </p:notesTextViewPr>
  <p:sorterViewPr>
    <p:cViewPr>
      <p:scale>
        <a:sx n="66" d="100"/>
        <a:sy n="66" d="100"/>
      </p:scale>
      <p:origin x="0" y="0"/>
    </p:cViewPr>
  </p:sorterViewPr>
  <p:notesViewPr>
    <p:cSldViewPr>
      <p:cViewPr varScale="1">
        <p:scale>
          <a:sx n="69" d="100"/>
          <a:sy n="69" d="100"/>
        </p:scale>
        <p:origin x="-2310"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66D9664-20EF-4BA3-BCA1-476BAAF7E81A}" type="datetimeFigureOut">
              <a:rPr lang="en-US" smtClean="0"/>
              <a:pPr/>
              <a:t>12/10/18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96771B2-45DA-4EA4-810E-973D4C0D571C}" type="slidenum">
              <a:rPr lang="en-US" smtClean="0"/>
              <a:pPr/>
              <a:t>‹#›</a:t>
            </a:fld>
            <a:endParaRPr lang="en-US" dirty="0"/>
          </a:p>
        </p:txBody>
      </p:sp>
    </p:spTree>
    <p:extLst>
      <p:ext uri="{BB962C8B-B14F-4D97-AF65-F5344CB8AC3E}">
        <p14:creationId xmlns:p14="http://schemas.microsoft.com/office/powerpoint/2010/main" val="19939377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6C8B6F-12AE-4BA6-83FB-BD5080046511}" type="datetimeFigureOut">
              <a:rPr lang="en-US" smtClean="0"/>
              <a:pPr/>
              <a:t>12/10/18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FFA2C8-6B0B-468A-AD19-036047F302A0}" type="slidenum">
              <a:rPr lang="en-US" smtClean="0"/>
              <a:pPr/>
              <a:t>‹#›</a:t>
            </a:fld>
            <a:endParaRPr lang="en-US" dirty="0"/>
          </a:p>
        </p:txBody>
      </p:sp>
    </p:spTree>
    <p:extLst>
      <p:ext uri="{BB962C8B-B14F-4D97-AF65-F5344CB8AC3E}">
        <p14:creationId xmlns:p14="http://schemas.microsoft.com/office/powerpoint/2010/main" val="1857053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endParaRPr lang="en-US" b="1" baseline="0"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a:p>
            <a:pPr>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7FFA2C8-6B0B-468A-AD19-036047F302A0}"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Be sure to use</a:t>
            </a:r>
            <a:r>
              <a:rPr lang="en-US" baseline="0" dirty="0"/>
              <a:t> a proper citation format or you will lose points.  </a:t>
            </a:r>
            <a:endParaRPr lang="en-US"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7FFA2C8-6B0B-468A-AD19-036047F302A0}" type="slidenum">
              <a:rPr lang="en-US" smtClean="0"/>
              <a:pPr/>
              <a:t>15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D1CE366C-0F35-4959-9CD8-CA409AAAA20E}" type="datetimeFigureOut">
              <a:rPr lang="en-US" smtClean="0"/>
              <a:pPr/>
              <a:t>12/10/18</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FB98B3F7-B09B-4E89-859D-3868183157FC}" type="slidenum">
              <a:rPr lang="en-US" smtClean="0"/>
              <a:pPr/>
              <a:t>‹#›</a:t>
            </a:fld>
            <a:endParaRPr lang="en-US" dirty="0"/>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D1CE366C-0F35-4959-9CD8-CA409AAAA20E}" type="datetimeFigureOut">
              <a:rPr lang="en-US" smtClean="0"/>
              <a:pPr/>
              <a:t>12/10/18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98B3F7-B09B-4E89-859D-3868183157FC}" type="slidenum">
              <a:rPr lang="en-US" smtClean="0"/>
              <a:pPr/>
              <a:t>‹#›</a:t>
            </a:fld>
            <a:endParaRPr lang="en-US" dirty="0"/>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1CE366C-0F35-4959-9CD8-CA409AAAA20E}" type="datetimeFigureOut">
              <a:rPr lang="en-US" smtClean="0"/>
              <a:pPr/>
              <a:t>12/10/18</a:t>
            </a:fld>
            <a:endParaRPr lang="en-US" dirty="0"/>
          </a:p>
        </p:txBody>
      </p:sp>
      <p:sp>
        <p:nvSpPr>
          <p:cNvPr id="5" name="Footer Placeholder 4"/>
          <p:cNvSpPr>
            <a:spLocks noGrp="1"/>
          </p:cNvSpPr>
          <p:nvPr>
            <p:ph type="ftr" sz="quarter" idx="11"/>
          </p:nvPr>
        </p:nvSpPr>
        <p:spPr>
          <a:xfrm>
            <a:off x="800100" y="6172200"/>
            <a:ext cx="4000500" cy="457200"/>
          </a:xfrm>
        </p:spPr>
        <p:txBody>
          <a:bodyPr/>
          <a:lstStyle/>
          <a:p>
            <a:endParaRPr lang="en-US" dirty="0"/>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FB98B3F7-B09B-4E89-859D-3868183157FC}"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D1CE366C-0F35-4959-9CD8-CA409AAAA20E}" type="datetimeFigureOut">
              <a:rPr lang="en-US" smtClean="0"/>
              <a:pPr/>
              <a:t>12/10/18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B98B3F7-B09B-4E89-859D-3868183157FC}" type="slidenum">
              <a:rPr lang="en-US" smtClean="0"/>
              <a:pPr/>
              <a:t>‹#›</a:t>
            </a:fld>
            <a:endParaRPr lang="en-US" dirty="0"/>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D1CE366C-0F35-4959-9CD8-CA409AAAA20E}" type="datetimeFigureOut">
              <a:rPr lang="en-US" smtClean="0"/>
              <a:pPr/>
              <a:t>12/10/18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B98B3F7-B09B-4E89-859D-3868183157FC}" type="slidenum">
              <a:rPr lang="en-US" smtClean="0"/>
              <a:pPr/>
              <a:t>‹#›</a:t>
            </a:fld>
            <a:endParaRPr lang="en-US" dirty="0"/>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D1CE366C-0F35-4959-9CD8-CA409AAAA20E}" type="datetimeFigureOut">
              <a:rPr lang="en-US" smtClean="0"/>
              <a:pPr/>
              <a:t>12/10/18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B98B3F7-B09B-4E89-859D-3868183157FC}"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CE366C-0F35-4959-9CD8-CA409AAAA20E}" type="datetimeFigureOut">
              <a:rPr lang="en-US" smtClean="0"/>
              <a:pPr/>
              <a:t>12/10/18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B98B3F7-B09B-4E89-859D-3868183157FC}"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D1CE366C-0F35-4959-9CD8-CA409AAAA20E}" type="datetimeFigureOut">
              <a:rPr lang="en-US" smtClean="0"/>
              <a:pPr/>
              <a:t>12/10/18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B98B3F7-B09B-4E89-859D-3868183157FC}" type="slidenum">
              <a:rPr lang="en-US" smtClean="0"/>
              <a:pPr/>
              <a:t>‹#›</a:t>
            </a:fld>
            <a:endParaRPr lang="en-US" dirty="0"/>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D1CE366C-0F35-4959-9CD8-CA409AAAA20E}" type="datetimeFigureOut">
              <a:rPr lang="en-US" smtClean="0"/>
              <a:pPr/>
              <a:t>12/10/18</a:t>
            </a:fld>
            <a:endParaRPr lang="en-US" dirty="0"/>
          </a:p>
        </p:txBody>
      </p:sp>
      <p:sp>
        <p:nvSpPr>
          <p:cNvPr id="6" name="Footer Placeholder 5"/>
          <p:cNvSpPr>
            <a:spLocks noGrp="1"/>
          </p:cNvSpPr>
          <p:nvPr>
            <p:ph type="ftr" sz="quarter" idx="11"/>
          </p:nvPr>
        </p:nvSpPr>
        <p:spPr>
          <a:xfrm>
            <a:off x="914400" y="6172200"/>
            <a:ext cx="3886200" cy="457200"/>
          </a:xfrm>
        </p:spPr>
        <p:txBody>
          <a:bodyPr/>
          <a:lstStyle/>
          <a:p>
            <a:endParaRPr lang="en-US" dirty="0"/>
          </a:p>
        </p:txBody>
      </p:sp>
      <p:sp>
        <p:nvSpPr>
          <p:cNvPr id="7" name="Slide Number Placeholder 6"/>
          <p:cNvSpPr>
            <a:spLocks noGrp="1"/>
          </p:cNvSpPr>
          <p:nvPr>
            <p:ph type="sldNum" sz="quarter" idx="12"/>
          </p:nvPr>
        </p:nvSpPr>
        <p:spPr>
          <a:xfrm>
            <a:off x="146304" y="6208776"/>
            <a:ext cx="457200" cy="457200"/>
          </a:xfrm>
        </p:spPr>
        <p:txBody>
          <a:bodyPr/>
          <a:lstStyle/>
          <a:p>
            <a:fld id="{FB98B3F7-B09B-4E89-859D-3868183157FC}" type="slidenum">
              <a:rPr lang="en-US" smtClean="0"/>
              <a:pPr/>
              <a:t>‹#›</a:t>
            </a:fld>
            <a:endParaRPr lang="en-US" dirty="0"/>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1CE366C-0F35-4959-9CD8-CA409AAAA20E}" type="datetimeFigureOut">
              <a:rPr lang="en-US" smtClean="0"/>
              <a:pPr/>
              <a:t>12/10/18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98B3F7-B09B-4E89-859D-3868183157FC}"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1CE366C-0F35-4959-9CD8-CA409AAAA20E}" type="datetimeFigureOut">
              <a:rPr lang="en-US" smtClean="0"/>
              <a:pPr/>
              <a:t>12/10/18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98B3F7-B09B-4E89-859D-3868183157F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D1CE366C-0F35-4959-9CD8-CA409AAAA20E}" type="datetimeFigureOut">
              <a:rPr lang="en-US" smtClean="0"/>
              <a:pPr/>
              <a:t>12/10/18</a:t>
            </a:fld>
            <a:endParaRPr lang="en-US" dirty="0"/>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dirty="0"/>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FB98B3F7-B09B-4E89-859D-3868183157F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Part 3.1 Promotion Mix Tools, Budget Rationale and Plan Evaluation</a:t>
            </a:r>
          </a:p>
        </p:txBody>
      </p:sp>
      <p:sp>
        <p:nvSpPr>
          <p:cNvPr id="3" name="Content Placeholder 2"/>
          <p:cNvSpPr>
            <a:spLocks noGrp="1"/>
          </p:cNvSpPr>
          <p:nvPr>
            <p:ph sz="quarter" idx="1"/>
          </p:nvPr>
        </p:nvSpPr>
        <p:spPr/>
        <p:txBody>
          <a:bodyPr/>
          <a:lstStyle/>
          <a:p>
            <a:r>
              <a:rPr lang="en-US" dirty="0"/>
              <a:t>Refer to chapters 7, 9, 10, 11</a:t>
            </a:r>
          </a:p>
          <a:p>
            <a:r>
              <a:rPr lang="en-US" dirty="0"/>
              <a:t>Part 3 is going to be more detailed and tactical as you recommend what specific media will best reach the target audience and the overall budget to implement it.</a:t>
            </a:r>
          </a:p>
          <a:p>
            <a:r>
              <a:rPr lang="en-US" dirty="0"/>
              <a:t>This part will also summarize how the final plan will be evaluated and its timetable.</a:t>
            </a:r>
          </a:p>
          <a:p>
            <a:r>
              <a:rPr lang="en-US" dirty="0"/>
              <a:t>This slide needs to summarize the overall tactical promotional mix and rationale for it.</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b="1" dirty="0"/>
              <a:t>Part 3.2 Overview of Promotion Mix Tools and rationale on how they support the objectives</a:t>
            </a:r>
          </a:p>
        </p:txBody>
      </p:sp>
      <p:sp>
        <p:nvSpPr>
          <p:cNvPr id="3" name="Content Placeholder 2"/>
          <p:cNvSpPr>
            <a:spLocks noGrp="1"/>
          </p:cNvSpPr>
          <p:nvPr>
            <p:ph sz="quarter" idx="1"/>
          </p:nvPr>
        </p:nvSpPr>
        <p:spPr/>
        <p:txBody>
          <a:bodyPr>
            <a:normAutofit lnSpcReduction="10000"/>
          </a:bodyPr>
          <a:lstStyle/>
          <a:p>
            <a:r>
              <a:rPr lang="en-US" dirty="0"/>
              <a:t>You need to identify how you plan to integrate the promotional mix messages to reach your identified target audiences and achieve your communications objectives.</a:t>
            </a:r>
          </a:p>
          <a:p>
            <a:r>
              <a:rPr lang="en-US" dirty="0"/>
              <a:t>Don’t forget to identify how you plan to reach the “middle market” between the company and the final consumer. For example; trade promotions, sales incentives, or dealer promotions.</a:t>
            </a:r>
          </a:p>
          <a:p>
            <a:r>
              <a:rPr lang="en-US" dirty="0"/>
              <a:t>What role do you recommend the corporate web site has in the promotional mix?</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t>Part 3.3  Promotion Mix overview</a:t>
            </a:r>
            <a:br>
              <a:rPr lang="en-US" sz="2400" b="1" dirty="0"/>
            </a:br>
            <a:r>
              <a:rPr lang="en-US" sz="2400" b="1" dirty="0"/>
              <a:t>	Promotional Budget</a:t>
            </a:r>
          </a:p>
        </p:txBody>
      </p:sp>
      <p:sp>
        <p:nvSpPr>
          <p:cNvPr id="3" name="Content Placeholder 2"/>
          <p:cNvSpPr>
            <a:spLocks noGrp="1"/>
          </p:cNvSpPr>
          <p:nvPr>
            <p:ph sz="quarter" idx="1"/>
          </p:nvPr>
        </p:nvSpPr>
        <p:spPr/>
        <p:txBody>
          <a:bodyPr/>
          <a:lstStyle/>
          <a:p>
            <a:r>
              <a:rPr lang="en-US" dirty="0"/>
              <a:t>Need to identify the budgeting method you plan to use –refer to chapter 7</a:t>
            </a:r>
          </a:p>
          <a:p>
            <a:r>
              <a:rPr lang="en-US" dirty="0"/>
              <a:t>Need to identify the overall promotional budget in dollars.</a:t>
            </a:r>
          </a:p>
          <a:p>
            <a:r>
              <a:rPr lang="en-US" dirty="0"/>
              <a:t>Need to identify how you want the budget allocated and your rationale.</a:t>
            </a:r>
          </a:p>
          <a:p>
            <a:r>
              <a:rPr lang="en-US" dirty="0"/>
              <a:t>Don’t forget budgeting for external research (if planned), sponsorships, website promotions, public relations and production costs for the plan.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t>Part 3.4. Promotion Mix Tools</a:t>
            </a:r>
            <a:br>
              <a:rPr lang="en-US" sz="2400" b="1" dirty="0"/>
            </a:br>
            <a:r>
              <a:rPr lang="en-US" sz="2400" b="1" dirty="0"/>
              <a:t>       Promotion Mix Strategy</a:t>
            </a:r>
          </a:p>
        </p:txBody>
      </p:sp>
      <p:sp>
        <p:nvSpPr>
          <p:cNvPr id="3" name="Content Placeholder 2"/>
          <p:cNvSpPr>
            <a:spLocks noGrp="1"/>
          </p:cNvSpPr>
          <p:nvPr>
            <p:ph sz="quarter" idx="1"/>
          </p:nvPr>
        </p:nvSpPr>
        <p:spPr/>
        <p:txBody>
          <a:bodyPr>
            <a:normAutofit fontScale="92500" lnSpcReduction="20000"/>
          </a:bodyPr>
          <a:lstStyle/>
          <a:p>
            <a:r>
              <a:rPr lang="en-US" dirty="0"/>
              <a:t>Discuss how you plan to integrate the paid advertising, personal selling, sales promotions, etc. Note: in some products mass advertising tools will be the central focus.  In other products, advertising will be used to support a sales force and trade promotions only.</a:t>
            </a:r>
          </a:p>
          <a:p>
            <a:r>
              <a:rPr lang="en-US" dirty="0"/>
              <a:t>Do you plan personal, non-personal or both</a:t>
            </a:r>
          </a:p>
          <a:p>
            <a:r>
              <a:rPr lang="en-US" dirty="0"/>
              <a:t>Plan for a push, pull or combination &amp; why</a:t>
            </a:r>
          </a:p>
          <a:p>
            <a:r>
              <a:rPr lang="en-US" dirty="0"/>
              <a:t>What is the promotional timing, for ex, fall for gift season, slow seasons to simulate sales, etc.</a:t>
            </a:r>
          </a:p>
          <a:p>
            <a:r>
              <a:rPr lang="en-US" dirty="0"/>
              <a:t>You need to demonstrate you understand the advantages and disadvantages of the various recommended media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t>Part 3.4.a  Promotion Mix Tools</a:t>
            </a:r>
            <a:br>
              <a:rPr lang="en-US" sz="2400" b="1" dirty="0"/>
            </a:br>
            <a:r>
              <a:rPr lang="en-US" sz="2400" b="1" dirty="0"/>
              <a:t>	Advertising Objectives</a:t>
            </a:r>
          </a:p>
        </p:txBody>
      </p:sp>
      <p:sp>
        <p:nvSpPr>
          <p:cNvPr id="3" name="Content Placeholder 2"/>
          <p:cNvSpPr>
            <a:spLocks noGrp="1"/>
          </p:cNvSpPr>
          <p:nvPr>
            <p:ph sz="quarter" idx="1"/>
          </p:nvPr>
        </p:nvSpPr>
        <p:spPr/>
        <p:txBody>
          <a:bodyPr/>
          <a:lstStyle/>
          <a:p>
            <a:r>
              <a:rPr lang="en-US" dirty="0"/>
              <a:t>Refer to chapter 8.3. The objectives are for paid promotional tools only.</a:t>
            </a:r>
          </a:p>
          <a:p>
            <a:r>
              <a:rPr lang="en-US" dirty="0"/>
              <a:t>Need to be stated in measurable terms. For ex, objectives could include what % and how often do you recommend the messages reach the target audiences</a:t>
            </a:r>
          </a:p>
          <a:p>
            <a:r>
              <a:rPr lang="en-US" dirty="0"/>
              <a:t>If sales promotions, what % coupon redemption do you recommend &amp; why</a:t>
            </a:r>
          </a:p>
          <a:p>
            <a:r>
              <a:rPr lang="en-US" dirty="0"/>
              <a:t>Also need to indicate the timing measurements.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Part 3.4.b Advertising Objectives</a:t>
            </a:r>
            <a:br>
              <a:rPr lang="en-US" sz="3200" b="1" dirty="0"/>
            </a:br>
            <a:r>
              <a:rPr lang="en-US" sz="3200" b="1" dirty="0"/>
              <a:t>	Message Themes</a:t>
            </a:r>
          </a:p>
        </p:txBody>
      </p:sp>
      <p:sp>
        <p:nvSpPr>
          <p:cNvPr id="3" name="Content Placeholder 2"/>
          <p:cNvSpPr>
            <a:spLocks noGrp="1"/>
          </p:cNvSpPr>
          <p:nvPr>
            <p:ph sz="quarter" idx="1"/>
          </p:nvPr>
        </p:nvSpPr>
        <p:spPr/>
        <p:txBody>
          <a:bodyPr>
            <a:normAutofit lnSpcReduction="10000"/>
          </a:bodyPr>
          <a:lstStyle/>
          <a:p>
            <a:pPr>
              <a:buNone/>
            </a:pPr>
            <a:r>
              <a:rPr lang="en-US" dirty="0"/>
              <a:t>Effective advertising message are very important in today’s costly &amp; cluttered media environment. You need to:</a:t>
            </a:r>
          </a:p>
          <a:p>
            <a:r>
              <a:rPr lang="en-US" dirty="0"/>
              <a:t>Define key elements of message (what do you want to say)</a:t>
            </a:r>
          </a:p>
          <a:p>
            <a:r>
              <a:rPr lang="en-US" dirty="0"/>
              <a:t>Define emotional tone (how to say it)</a:t>
            </a:r>
          </a:p>
          <a:p>
            <a:r>
              <a:rPr lang="en-US" dirty="0"/>
              <a:t>Define production goals (what the ad will look like)</a:t>
            </a:r>
          </a:p>
          <a:p>
            <a:pPr>
              <a:buNone/>
            </a:pPr>
            <a:r>
              <a:rPr lang="en-US" dirty="0"/>
              <a:t>Note: you are not writing the product copy, but you are to provide strategic direction to the copywriters &amp; art directors.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Part 3.4.c. Media Strategies &amp; Plan</a:t>
            </a:r>
          </a:p>
        </p:txBody>
      </p:sp>
      <p:sp>
        <p:nvSpPr>
          <p:cNvPr id="3" name="Content Placeholder 2"/>
          <p:cNvSpPr>
            <a:spLocks noGrp="1"/>
          </p:cNvSpPr>
          <p:nvPr>
            <p:ph sz="quarter" idx="1"/>
          </p:nvPr>
        </p:nvSpPr>
        <p:spPr/>
        <p:txBody>
          <a:bodyPr/>
          <a:lstStyle/>
          <a:p>
            <a:r>
              <a:rPr lang="en-US" dirty="0"/>
              <a:t>Name the specific media vehicles, including social media and other digital tools, such as; Google Search, </a:t>
            </a:r>
            <a:r>
              <a:rPr lang="en-US" dirty="0" err="1"/>
              <a:t>Facebook</a:t>
            </a:r>
            <a:r>
              <a:rPr lang="en-US" dirty="0"/>
              <a:t>, etc.</a:t>
            </a:r>
          </a:p>
          <a:p>
            <a:r>
              <a:rPr lang="en-US" dirty="0"/>
              <a:t>Determine audience reach, frequency and other relevant measurements.</a:t>
            </a:r>
          </a:p>
          <a:p>
            <a:r>
              <a:rPr lang="en-US" dirty="0"/>
              <a:t>Media timing for the product; such as fall and winter months for cold/flu meds, spring and summer for new car intros. Also remember targeting certain months can save on media budgets.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57200"/>
            <a:ext cx="7772400" cy="1143000"/>
          </a:xfrm>
        </p:spPr>
        <p:txBody>
          <a:bodyPr>
            <a:normAutofit fontScale="90000"/>
          </a:bodyPr>
          <a:lstStyle/>
          <a:p>
            <a:r>
              <a:rPr lang="en-US" sz="3100" b="1" dirty="0"/>
              <a:t>Part 3.4.d. Public relations strategies</a:t>
            </a:r>
            <a:br>
              <a:rPr lang="en-US" sz="3100" b="1" dirty="0"/>
            </a:br>
            <a:r>
              <a:rPr lang="en-US" sz="3100" b="1" dirty="0"/>
              <a:t> and other tools</a:t>
            </a:r>
            <a:br>
              <a:rPr lang="en-US" sz="2400" b="1" dirty="0"/>
            </a:br>
            <a:endParaRPr lang="en-US" sz="2400" b="1" dirty="0"/>
          </a:p>
        </p:txBody>
      </p:sp>
      <p:sp>
        <p:nvSpPr>
          <p:cNvPr id="3" name="Content Placeholder 2"/>
          <p:cNvSpPr>
            <a:spLocks noGrp="1"/>
          </p:cNvSpPr>
          <p:nvPr>
            <p:ph sz="quarter" idx="1"/>
          </p:nvPr>
        </p:nvSpPr>
        <p:spPr/>
        <p:txBody>
          <a:bodyPr>
            <a:normAutofit lnSpcReduction="10000"/>
          </a:bodyPr>
          <a:lstStyle/>
          <a:p>
            <a:r>
              <a:rPr lang="en-US" dirty="0"/>
              <a:t>The goal of public relations is to build good relationships and enhance the image of the firm with the advertiser’s publics, namely consumers, stockholders, legislators, and employees. However, since public relations messages are not paid media placements, marketing communicators can’t control their use.</a:t>
            </a:r>
          </a:p>
          <a:p>
            <a:r>
              <a:rPr lang="en-US" dirty="0"/>
              <a:t>Recommend what tools you want; such as press releases, media events, publicity or crisis management, etc.</a:t>
            </a:r>
          </a:p>
          <a:p>
            <a:r>
              <a:rPr lang="en-US" dirty="0"/>
              <a:t>Refer to chapters 9 &amp; 10.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Part 3.4.e  Personal Selling Objectives and Strategies</a:t>
            </a:r>
          </a:p>
        </p:txBody>
      </p:sp>
      <p:sp>
        <p:nvSpPr>
          <p:cNvPr id="4" name="Content Placeholder 3"/>
          <p:cNvSpPr>
            <a:spLocks noGrp="1"/>
          </p:cNvSpPr>
          <p:nvPr>
            <p:ph sz="quarter" idx="1"/>
          </p:nvPr>
        </p:nvSpPr>
        <p:spPr/>
        <p:txBody>
          <a:bodyPr/>
          <a:lstStyle/>
          <a:p>
            <a:r>
              <a:rPr lang="en-US" dirty="0"/>
              <a:t>Personal selling involves direct interaction between the company rep and the customer.  Remember, that in the case of grocery products, etc. the grocery buyer is the consumer.</a:t>
            </a:r>
          </a:p>
          <a:p>
            <a:r>
              <a:rPr lang="en-US" dirty="0"/>
              <a:t>Recommendation for sales incentives, contests, and support materials, and brochures, etc.</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b="1" dirty="0"/>
              <a:t>Part 3.4.f Direct Marketing, E-active, &amp; Online Objectives and Strategies</a:t>
            </a:r>
          </a:p>
        </p:txBody>
      </p:sp>
      <p:sp>
        <p:nvSpPr>
          <p:cNvPr id="4" name="Content Placeholder 3"/>
          <p:cNvSpPr>
            <a:spLocks noGrp="1"/>
          </p:cNvSpPr>
          <p:nvPr>
            <p:ph sz="quarter" idx="1"/>
          </p:nvPr>
        </p:nvSpPr>
        <p:spPr/>
        <p:txBody>
          <a:bodyPr>
            <a:normAutofit fontScale="92500" lnSpcReduction="20000"/>
          </a:bodyPr>
          <a:lstStyle/>
          <a:p>
            <a:pPr>
              <a:buNone/>
            </a:pPr>
            <a:r>
              <a:rPr lang="en-US" dirty="0"/>
              <a:t>These media are an increasingly important part of the overall marketing communications program. Need to:</a:t>
            </a:r>
          </a:p>
          <a:p>
            <a:r>
              <a:rPr lang="en-US" dirty="0"/>
              <a:t>Identify what direct marketing media (refer to sales communications delivered directly to individual customers thru e-mail, direct mail &amp; telemarketing) to use, timing, etc.</a:t>
            </a:r>
          </a:p>
          <a:p>
            <a:r>
              <a:rPr lang="en-US" dirty="0"/>
              <a:t>Identify online, mobile, buzz marketing, and the web changes needed, such as; a web landing page, etc.</a:t>
            </a:r>
          </a:p>
          <a:p>
            <a:r>
              <a:rPr lang="en-US" dirty="0"/>
              <a:t>Recommend what social media to use, including online product reviews &amp; blogs, refer to chapter 10.</a:t>
            </a:r>
          </a:p>
          <a:p>
            <a:pPr>
              <a:buNone/>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Part 3.5 How to Evaluate Plan</a:t>
            </a:r>
          </a:p>
        </p:txBody>
      </p:sp>
      <p:sp>
        <p:nvSpPr>
          <p:cNvPr id="3" name="Content Placeholder 2"/>
          <p:cNvSpPr>
            <a:spLocks noGrp="1"/>
          </p:cNvSpPr>
          <p:nvPr>
            <p:ph sz="quarter" idx="1"/>
          </p:nvPr>
        </p:nvSpPr>
        <p:spPr/>
        <p:txBody>
          <a:bodyPr>
            <a:normAutofit fontScale="92500" lnSpcReduction="10000"/>
          </a:bodyPr>
          <a:lstStyle/>
          <a:p>
            <a:pPr>
              <a:buNone/>
            </a:pPr>
            <a:r>
              <a:rPr lang="en-US" dirty="0"/>
              <a:t>Accountability is increasingly important because why spend the money to advertise if it is not accomplishing your communications  &amp; advertising objectives(refer to chapter 14). How &amp; when do you want the entire plan evaluated:</a:t>
            </a:r>
          </a:p>
          <a:p>
            <a:r>
              <a:rPr lang="en-US" dirty="0"/>
              <a:t>Return on Investment (ROI)</a:t>
            </a:r>
          </a:p>
          <a:p>
            <a:r>
              <a:rPr lang="en-US" dirty="0"/>
              <a:t>What final measurement metrics to use (coupon redemption, new customers etc.</a:t>
            </a:r>
          </a:p>
          <a:p>
            <a:r>
              <a:rPr lang="en-US" dirty="0"/>
              <a:t>Pre &amp; Post evaluation of creative messages, etc.</a:t>
            </a:r>
          </a:p>
          <a:p>
            <a:r>
              <a:rPr lang="en-US" dirty="0"/>
              <a:t>Tracking and click-though rates on website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Endnotes</a:t>
            </a:r>
          </a:p>
        </p:txBody>
      </p:sp>
      <p:sp>
        <p:nvSpPr>
          <p:cNvPr id="3" name="Content Placeholder 2"/>
          <p:cNvSpPr>
            <a:spLocks noGrp="1"/>
          </p:cNvSpPr>
          <p:nvPr>
            <p:ph sz="quarter" idx="1"/>
          </p:nvPr>
        </p:nvSpPr>
        <p:spPr/>
        <p:txBody>
          <a:bodyPr/>
          <a:lstStyle/>
          <a:p>
            <a:r>
              <a:rPr lang="en-US" dirty="0"/>
              <a:t>Be sure to use proper citation format.</a:t>
            </a:r>
          </a:p>
          <a:p>
            <a:r>
              <a:rPr lang="en-US" dirty="0"/>
              <a:t>Need to cover all 3 parts of the plan.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t>Bibliography</a:t>
            </a:r>
          </a:p>
        </p:txBody>
      </p:sp>
      <p:sp>
        <p:nvSpPr>
          <p:cNvPr id="3" name="Content Placeholder 2"/>
          <p:cNvSpPr>
            <a:spLocks noGrp="1"/>
          </p:cNvSpPr>
          <p:nvPr>
            <p:ph sz="quarter" idx="1"/>
          </p:nvPr>
        </p:nvSpPr>
        <p:spPr/>
        <p:txBody>
          <a:bodyPr/>
          <a:lstStyle/>
          <a:p>
            <a:r>
              <a:rPr lang="en-US" dirty="0"/>
              <a:t>Refer to the excellent reference tools found in the UMUC virtual library to be sure of people citation format.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t>Exhibits</a:t>
            </a:r>
          </a:p>
        </p:txBody>
      </p:sp>
      <p:sp>
        <p:nvSpPr>
          <p:cNvPr id="3" name="Content Placeholder 2"/>
          <p:cNvSpPr>
            <a:spLocks noGrp="1"/>
          </p:cNvSpPr>
          <p:nvPr>
            <p:ph sz="quarter" idx="1"/>
          </p:nvPr>
        </p:nvSpPr>
        <p:spPr/>
        <p:txBody>
          <a:bodyPr/>
          <a:lstStyle/>
          <a:p>
            <a:pPr>
              <a:buNone/>
            </a:pPr>
            <a:r>
              <a:rPr lang="en-US" dirty="0"/>
              <a:t>This slide is optional, but it is a good place to include:</a:t>
            </a:r>
          </a:p>
          <a:p>
            <a:r>
              <a:rPr lang="en-US" dirty="0"/>
              <a:t>Worksheets (SWOT, competitors, etc)</a:t>
            </a:r>
          </a:p>
          <a:p>
            <a:r>
              <a:rPr lang="en-US" dirty="0"/>
              <a:t>Detailed Creative Brief including legal product language, etc.</a:t>
            </a:r>
          </a:p>
          <a:p>
            <a:r>
              <a:rPr lang="en-US" dirty="0"/>
              <a:t>Logo and tagline treatments</a:t>
            </a:r>
          </a:p>
          <a:p>
            <a:r>
              <a:rPr lang="en-US" dirty="0"/>
              <a:t>Corporate trademarks, PMS colors, and how they should be shown in communications materials.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 of Part 3</a:t>
            </a:r>
          </a:p>
        </p:txBody>
      </p:sp>
      <p:sp>
        <p:nvSpPr>
          <p:cNvPr id="3" name="Content Placeholder 2"/>
          <p:cNvSpPr>
            <a:spLocks noGrp="1"/>
          </p:cNvSpPr>
          <p:nvPr>
            <p:ph sz="quarter" idx="1"/>
          </p:nvPr>
        </p:nvSpPr>
        <p:spPr/>
        <p:txBody>
          <a:bodyPr>
            <a:normAutofit fontScale="92500"/>
          </a:bodyPr>
          <a:lstStyle/>
          <a:p>
            <a:pPr>
              <a:buFont typeface="Arial" pitchFamily="34" charset="0"/>
              <a:buChar char="•"/>
            </a:pPr>
            <a:endParaRPr lang="en-US" dirty="0"/>
          </a:p>
          <a:p>
            <a:pPr lvl="1">
              <a:buFont typeface="Arial" pitchFamily="34" charset="0"/>
              <a:buChar char="•"/>
            </a:pPr>
            <a:r>
              <a:rPr lang="en-US" sz="2200" dirty="0"/>
              <a:t>Make any changes recommended in your professor’s feedback on Parts 1&amp;2.</a:t>
            </a:r>
          </a:p>
          <a:p>
            <a:pPr lvl="1">
              <a:buFont typeface="Arial" pitchFamily="34" charset="0"/>
              <a:buChar char="•"/>
            </a:pPr>
            <a:endParaRPr lang="en-US" sz="2200" dirty="0"/>
          </a:p>
          <a:p>
            <a:pPr lvl="1">
              <a:buFont typeface="Arial" pitchFamily="34" charset="0"/>
              <a:buChar char="•"/>
            </a:pPr>
            <a:r>
              <a:rPr lang="en-US" sz="2200" dirty="0"/>
              <a:t>Incorporate Parts 1 and 2 into a final, cohesive plan.</a:t>
            </a:r>
          </a:p>
          <a:p>
            <a:pPr lvl="1">
              <a:buFont typeface="Arial" pitchFamily="34" charset="0"/>
              <a:buChar char="•"/>
            </a:pPr>
            <a:endParaRPr lang="en-US" sz="2200" dirty="0"/>
          </a:p>
          <a:p>
            <a:pPr lvl="1">
              <a:buFont typeface="Arial" pitchFamily="34" charset="0"/>
              <a:buChar char="•"/>
            </a:pPr>
            <a:r>
              <a:rPr lang="en-US" sz="2200" dirty="0"/>
              <a:t>Include the Executive Summary </a:t>
            </a:r>
            <a:r>
              <a:rPr lang="en-US" sz="2200"/>
              <a:t>and full Table </a:t>
            </a:r>
            <a:r>
              <a:rPr lang="en-US" sz="2200" dirty="0"/>
              <a:t>of Contents.</a:t>
            </a:r>
          </a:p>
          <a:p>
            <a:pPr lvl="1">
              <a:buFont typeface="Arial" pitchFamily="34" charset="0"/>
              <a:buChar char="•"/>
            </a:pPr>
            <a:endParaRPr lang="en-US" sz="2200" dirty="0"/>
          </a:p>
          <a:p>
            <a:pPr lvl="1">
              <a:buFont typeface="Arial" pitchFamily="34" charset="0"/>
              <a:buChar char="•"/>
            </a:pPr>
            <a:r>
              <a:rPr lang="en-US" sz="2200" dirty="0"/>
              <a:t>Edit carefully and check your work against the grading criteria in the syllabus.</a:t>
            </a:r>
          </a:p>
          <a:p>
            <a:pPr lvl="1">
              <a:buFont typeface="Arial" pitchFamily="34" charset="0"/>
              <a:buChar char="•"/>
            </a:pPr>
            <a:endParaRPr lang="en-US" sz="2200" dirty="0"/>
          </a:p>
          <a:p>
            <a:pPr lvl="1">
              <a:buFont typeface="Arial" pitchFamily="34" charset="0"/>
              <a:buChar char="•"/>
            </a:pPr>
            <a:r>
              <a:rPr lang="en-US" sz="2200" dirty="0"/>
              <a:t>Upload into your assignment folder by the due date.  </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2302</TotalTime>
  <Words>1094</Words>
  <Application>Microsoft Macintosh PowerPoint</Application>
  <PresentationFormat>On-screen Show (4:3)</PresentationFormat>
  <Paragraphs>91</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Verdana</vt:lpstr>
      <vt:lpstr>Wingdings 2</vt:lpstr>
      <vt:lpstr>Equity</vt:lpstr>
      <vt:lpstr>Part 3.1 Promotion Mix Tools, Budget Rationale and Plan Evaluation</vt:lpstr>
      <vt:lpstr>Part 3.2 Overview of Promotion Mix Tools and rationale on how they support the objectives</vt:lpstr>
      <vt:lpstr>Part 3.3  Promotion Mix overview  Promotional Budget</vt:lpstr>
      <vt:lpstr>Part 3.4. Promotion Mix Tools        Promotion Mix Strategy</vt:lpstr>
      <vt:lpstr>Part 3.4.a  Promotion Mix Tools  Advertising Objectives</vt:lpstr>
      <vt:lpstr>Part 3.4.b Advertising Objectives  Message Themes</vt:lpstr>
      <vt:lpstr>Part 3.4.c. Media Strategies &amp; Plan</vt:lpstr>
      <vt:lpstr>Part 3.4.d. Public relations strategies  and other tools </vt:lpstr>
      <vt:lpstr>Part 3.4.e  Personal Selling Objectives and Strategies</vt:lpstr>
      <vt:lpstr>Part 3.4.f Direct Marketing, E-active, &amp; Online Objectives and Strategies</vt:lpstr>
      <vt:lpstr>Part 3.5 How to Evaluate Plan</vt:lpstr>
      <vt:lpstr>Endnotes</vt:lpstr>
      <vt:lpstr>Bibliography</vt:lpstr>
      <vt:lpstr>Exhibits</vt:lpstr>
      <vt:lpstr>End of Part 3</vt:lpstr>
    </vt:vector>
  </TitlesOfParts>
  <Company>Microsoft</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 Plan Term Project Power Point Template</dc:title>
  <dc:creator>Mary Ellen Kenner</dc:creator>
  <cp:lastModifiedBy>Grey Tedford</cp:lastModifiedBy>
  <cp:revision>239</cp:revision>
  <dcterms:created xsi:type="dcterms:W3CDTF">2011-11-17T15:12:42Z</dcterms:created>
  <dcterms:modified xsi:type="dcterms:W3CDTF">2018-12-11T04:37:34Z</dcterms:modified>
</cp:coreProperties>
</file>