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4" r:id="rId7"/>
    <p:sldId id="279" r:id="rId8"/>
    <p:sldId id="266" r:id="rId9"/>
    <p:sldId id="274" r:id="rId10"/>
    <p:sldId id="275"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p:scale>
          <a:sx n="80" d="100"/>
          <a:sy n="80" d="100"/>
        </p:scale>
        <p:origin x="1542"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F6BA6F-DC68-4771-8B3A-E9D49A7559A1}"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398931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6BA6F-DC68-4771-8B3A-E9D49A7559A1}"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27224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6BA6F-DC68-4771-8B3A-E9D49A7559A1}"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373107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6BA6F-DC68-4771-8B3A-E9D49A7559A1}"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43843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A6F-DC68-4771-8B3A-E9D49A7559A1}" type="datetimeFigureOut">
              <a:rPr lang="en-US" smtClean="0"/>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156414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F6BA6F-DC68-4771-8B3A-E9D49A7559A1}" type="datetimeFigureOut">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273250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F6BA6F-DC68-4771-8B3A-E9D49A7559A1}" type="datetimeFigureOut">
              <a:rPr lang="en-US" smtClean="0"/>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32133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F6BA6F-DC68-4771-8B3A-E9D49A7559A1}" type="datetimeFigureOut">
              <a:rPr lang="en-US" smtClean="0"/>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246899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6BA6F-DC68-4771-8B3A-E9D49A7559A1}" type="datetimeFigureOut">
              <a:rPr lang="en-US" smtClean="0"/>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400159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6BA6F-DC68-4771-8B3A-E9D49A7559A1}" type="datetimeFigureOut">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314162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F6BA6F-DC68-4771-8B3A-E9D49A7559A1}" type="datetimeFigureOut">
              <a:rPr lang="en-US" smtClean="0"/>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A6D0E-B43B-4C78-BED3-0ACBE4D79AB0}" type="slidenum">
              <a:rPr lang="en-US" smtClean="0"/>
              <a:t>‹#›</a:t>
            </a:fld>
            <a:endParaRPr lang="en-US"/>
          </a:p>
        </p:txBody>
      </p:sp>
    </p:spTree>
    <p:extLst>
      <p:ext uri="{BB962C8B-B14F-4D97-AF65-F5344CB8AC3E}">
        <p14:creationId xmlns:p14="http://schemas.microsoft.com/office/powerpoint/2010/main" val="414057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BA6F-DC68-4771-8B3A-E9D49A7559A1}" type="datetimeFigureOut">
              <a:rPr lang="en-US" smtClean="0"/>
              <a:t>3/21/2021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A6D0E-B43B-4C78-BED3-0ACBE4D79AB0}" type="slidenum">
              <a:rPr lang="en-US" smtClean="0"/>
              <a:t>‹#›</a:t>
            </a:fld>
            <a:endParaRPr lang="en-US"/>
          </a:p>
        </p:txBody>
      </p:sp>
    </p:spTree>
    <p:extLst>
      <p:ext uri="{BB962C8B-B14F-4D97-AF65-F5344CB8AC3E}">
        <p14:creationId xmlns:p14="http://schemas.microsoft.com/office/powerpoint/2010/main" val="70565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cgcM5C7RN8" TargetMode="External"/><Relationship Id="rId2" Type="http://schemas.openxmlformats.org/officeDocument/2006/relationships/hyperlink" Target="https://www.ijera.com/papers/Vol4_issue8/Version%201/F048013456.pdf" TargetMode="External"/><Relationship Id="rId1" Type="http://schemas.openxmlformats.org/officeDocument/2006/relationships/slideLayout" Target="../slideLayouts/slideLayout7.xml"/><Relationship Id="rId4" Type="http://schemas.openxmlformats.org/officeDocument/2006/relationships/hyperlink" Target="https://www.youtube.com/watch?v=oKaUm07y9B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9EB0FD16-689C-476C-8309-C7173C257513}"/>
              </a:ext>
            </a:extLst>
          </p:cNvPr>
          <p:cNvSpPr txBox="1"/>
          <p:nvPr/>
        </p:nvSpPr>
        <p:spPr>
          <a:xfrm>
            <a:off x="2157732" y="1233789"/>
            <a:ext cx="7278915" cy="1908215"/>
          </a:xfrm>
          <a:prstGeom prst="rect">
            <a:avLst/>
          </a:prstGeom>
          <a:noFill/>
        </p:spPr>
        <p:txBody>
          <a:bodyPr wrap="square" rtlCol="0">
            <a:spAutoFit/>
          </a:bodyPr>
          <a:lstStyle/>
          <a:p>
            <a:pPr algn="ctr"/>
            <a:r>
              <a:rPr lang="en-US" sz="11800" dirty="0">
                <a:solidFill>
                  <a:srgbClr val="FF5969"/>
                </a:solidFill>
                <a:latin typeface="Tw Cen MT" panose="020B0602020104020603" pitchFamily="34" charset="0"/>
              </a:rPr>
              <a:t>CDA3103</a:t>
            </a:r>
          </a:p>
        </p:txBody>
      </p:sp>
      <p:sp>
        <p:nvSpPr>
          <p:cNvPr id="60" name="TextBox 59">
            <a:extLst>
              <a:ext uri="{FF2B5EF4-FFF2-40B4-BE49-F238E27FC236}">
                <a16:creationId xmlns:a16="http://schemas.microsoft.com/office/drawing/2014/main" id="{A45C48D5-043B-42DB-9E49-942149A27AE4}"/>
              </a:ext>
            </a:extLst>
          </p:cNvPr>
          <p:cNvSpPr txBox="1"/>
          <p:nvPr/>
        </p:nvSpPr>
        <p:spPr>
          <a:xfrm>
            <a:off x="2178608" y="2986389"/>
            <a:ext cx="7278915" cy="1354217"/>
          </a:xfrm>
          <a:prstGeom prst="rect">
            <a:avLst/>
          </a:prstGeom>
          <a:noFill/>
        </p:spPr>
        <p:txBody>
          <a:bodyPr wrap="square" rtlCol="0">
            <a:spAutoFit/>
          </a:bodyPr>
          <a:lstStyle/>
          <a:p>
            <a:pPr algn="ctr"/>
            <a:r>
              <a:rPr lang="en-US" sz="4100" dirty="0">
                <a:solidFill>
                  <a:srgbClr val="0070C0"/>
                </a:solidFill>
                <a:latin typeface="Tw Cen MT" panose="020B0602020104020603" pitchFamily="34" charset="0"/>
              </a:rPr>
              <a:t>Project 1: Digital Clock</a:t>
            </a:r>
          </a:p>
          <a:p>
            <a:pPr algn="ctr"/>
            <a:r>
              <a:rPr lang="en-US" sz="4100" dirty="0">
                <a:solidFill>
                  <a:srgbClr val="52CBBE"/>
                </a:solidFill>
                <a:latin typeface="Tw Cen MT" panose="020B0602020104020603" pitchFamily="34" charset="0"/>
              </a:rPr>
              <a:t>Spring 2021</a:t>
            </a:r>
          </a:p>
        </p:txBody>
      </p:sp>
      <p:sp>
        <p:nvSpPr>
          <p:cNvPr id="61" name="TextBox 60">
            <a:extLst>
              <a:ext uri="{FF2B5EF4-FFF2-40B4-BE49-F238E27FC236}">
                <a16:creationId xmlns:a16="http://schemas.microsoft.com/office/drawing/2014/main" id="{3E2F88F7-964F-4846-B825-2B643081D49B}"/>
              </a:ext>
            </a:extLst>
          </p:cNvPr>
          <p:cNvSpPr txBox="1"/>
          <p:nvPr/>
        </p:nvSpPr>
        <p:spPr>
          <a:xfrm>
            <a:off x="2178608" y="4437262"/>
            <a:ext cx="7278915" cy="523220"/>
          </a:xfrm>
          <a:prstGeom prst="rect">
            <a:avLst/>
          </a:prstGeom>
          <a:noFill/>
        </p:spPr>
        <p:txBody>
          <a:bodyPr wrap="square" rtlCol="0">
            <a:spAutoFit/>
          </a:bodyPr>
          <a:lstStyle/>
          <a:p>
            <a:pPr algn="ctr"/>
            <a:r>
              <a:rPr lang="en-US" sz="2800" dirty="0">
                <a:solidFill>
                  <a:srgbClr val="5D7373"/>
                </a:solidFill>
                <a:latin typeface="Tw Cen MT" panose="020B0602020104020603" pitchFamily="34" charset="0"/>
              </a:rPr>
              <a:t>Due : March 28, 2021  </a:t>
            </a:r>
          </a:p>
        </p:txBody>
      </p:sp>
      <p:pic>
        <p:nvPicPr>
          <p:cNvPr id="2" name="Picture 1"/>
          <p:cNvPicPr>
            <a:picLocks noChangeAspect="1"/>
          </p:cNvPicPr>
          <p:nvPr/>
        </p:nvPicPr>
        <p:blipFill>
          <a:blip r:embed="rId2"/>
          <a:stretch>
            <a:fillRect/>
          </a:stretch>
        </p:blipFill>
        <p:spPr>
          <a:xfrm>
            <a:off x="4720311" y="5075193"/>
            <a:ext cx="2486706" cy="1392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8763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09075" y="381875"/>
            <a:ext cx="10892188" cy="1354217"/>
          </a:xfrm>
          <a:prstGeom prst="rect">
            <a:avLst/>
          </a:prstGeom>
        </p:spPr>
        <p:txBody>
          <a:bodyPr wrap="square">
            <a:spAutoFit/>
          </a:bodyPr>
          <a:lstStyle/>
          <a:p>
            <a:r>
              <a:rPr lang="en-US" sz="2800" dirty="0">
                <a:solidFill>
                  <a:srgbClr val="0070C0"/>
                </a:solidFill>
                <a:latin typeface="Tw Cen MT" panose="020B0602020104020603" pitchFamily="34" charset="0"/>
              </a:rPr>
              <a:t>DEMO (Cont.)</a:t>
            </a:r>
          </a:p>
          <a:p>
            <a:pPr marL="1257300" lvl="2" indent="-342900">
              <a:buFont typeface="Arial" panose="020B0604020202020204" pitchFamily="34" charset="0"/>
              <a:buChar char="•"/>
            </a:pPr>
            <a:r>
              <a:rPr lang="en-US" dirty="0"/>
              <a:t>The layout of the subcircuits could be like the subcircuits below or any other form that you prefer. </a:t>
            </a:r>
          </a:p>
          <a:p>
            <a:pPr marL="1257300" lvl="2" indent="-342900">
              <a:buFont typeface="Arial" panose="020B0604020202020204" pitchFamily="34" charset="0"/>
              <a:buChar char="•"/>
            </a:pPr>
            <a:r>
              <a:rPr lang="en-US" dirty="0"/>
              <a:t>The final design should be completed by </a:t>
            </a:r>
          </a:p>
          <a:p>
            <a:pPr marL="1714500" lvl="3" indent="-342900">
              <a:buFont typeface="Arial" panose="020B0604020202020204" pitchFamily="34" charset="0"/>
              <a:buChar char="•"/>
            </a:pPr>
            <a:r>
              <a:rPr lang="en-US" dirty="0"/>
              <a:t>adding the other required subcircuits, and connecting them to the display.</a:t>
            </a:r>
          </a:p>
        </p:txBody>
      </p:sp>
      <p:pic>
        <p:nvPicPr>
          <p:cNvPr id="52" name="Picture 51"/>
          <p:cNvPicPr>
            <a:picLocks noChangeAspect="1"/>
          </p:cNvPicPr>
          <p:nvPr/>
        </p:nvPicPr>
        <p:blipFill>
          <a:blip r:embed="rId2"/>
          <a:stretch>
            <a:fillRect/>
          </a:stretch>
        </p:blipFill>
        <p:spPr>
          <a:xfrm>
            <a:off x="3009900" y="2400390"/>
            <a:ext cx="6172200" cy="40757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46768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36885" y="381875"/>
            <a:ext cx="11127406" cy="1908215"/>
          </a:xfrm>
          <a:prstGeom prst="rect">
            <a:avLst/>
          </a:prstGeom>
        </p:spPr>
        <p:txBody>
          <a:bodyPr wrap="square">
            <a:spAutoFit/>
          </a:bodyPr>
          <a:lstStyle/>
          <a:p>
            <a:r>
              <a:rPr lang="en-US" sz="2800" dirty="0">
                <a:solidFill>
                  <a:srgbClr val="0070C0"/>
                </a:solidFill>
                <a:latin typeface="Tw Cen MT" panose="020B0602020104020603" pitchFamily="34" charset="0"/>
              </a:rPr>
              <a:t>SUBMISSION</a:t>
            </a:r>
          </a:p>
          <a:p>
            <a:pPr marL="1257300" lvl="2" indent="-342900">
              <a:buFont typeface="Arial" panose="020B0604020202020204" pitchFamily="34" charset="0"/>
              <a:buChar char="•"/>
            </a:pPr>
            <a:endParaRPr lang="en-US" dirty="0"/>
          </a:p>
          <a:p>
            <a:pPr marL="1257300" lvl="2" indent="-342900">
              <a:buFont typeface="+mj-lt"/>
              <a:buAutoNum type="arabicPeriod"/>
            </a:pPr>
            <a:r>
              <a:rPr lang="en-US" dirty="0"/>
              <a:t>A . </a:t>
            </a:r>
            <a:r>
              <a:rPr lang="en-US" dirty="0" err="1"/>
              <a:t>circ</a:t>
            </a:r>
            <a:r>
              <a:rPr lang="en-US" dirty="0"/>
              <a:t> file named </a:t>
            </a:r>
            <a:r>
              <a:rPr lang="en-US" dirty="0" err="1">
                <a:solidFill>
                  <a:srgbClr val="C00000"/>
                </a:solidFill>
              </a:rPr>
              <a:t>Yourname_DigitalClock.circ</a:t>
            </a:r>
            <a:endParaRPr lang="en-US" dirty="0">
              <a:solidFill>
                <a:srgbClr val="C00000"/>
              </a:solidFill>
            </a:endParaRPr>
          </a:p>
          <a:p>
            <a:pPr marL="1257300" lvl="2" indent="-342900">
              <a:buFont typeface="+mj-lt"/>
              <a:buAutoNum type="arabicPeriod"/>
            </a:pPr>
            <a:r>
              <a:rPr lang="en-US" dirty="0"/>
              <a:t>A report (</a:t>
            </a:r>
            <a:r>
              <a:rPr lang="en-US" dirty="0">
                <a:solidFill>
                  <a:srgbClr val="C00000"/>
                </a:solidFill>
              </a:rPr>
              <a:t>Yourname_DigitalClock.doc </a:t>
            </a:r>
            <a:r>
              <a:rPr lang="en-US" dirty="0"/>
              <a:t>or</a:t>
            </a:r>
            <a:r>
              <a:rPr lang="en-US" dirty="0">
                <a:solidFill>
                  <a:srgbClr val="C00000"/>
                </a:solidFill>
              </a:rPr>
              <a:t> Yourname_DigitalClock.pdf</a:t>
            </a:r>
            <a:r>
              <a:rPr lang="en-US" dirty="0"/>
              <a:t>) explaining the process of designing. Your report should have enough details such as truth table, state table, state diagram, block diagram or everything that you used for the design and implementation. </a:t>
            </a:r>
          </a:p>
        </p:txBody>
      </p:sp>
    </p:spTree>
    <p:extLst>
      <p:ext uri="{BB962C8B-B14F-4D97-AF65-F5344CB8AC3E}">
        <p14:creationId xmlns:p14="http://schemas.microsoft.com/office/powerpoint/2010/main" val="292741972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457201" y="370649"/>
            <a:ext cx="11292840" cy="5878532"/>
          </a:xfrm>
          <a:prstGeom prst="rect">
            <a:avLst/>
          </a:prstGeom>
        </p:spPr>
        <p:txBody>
          <a:bodyPr wrap="square">
            <a:spAutoFit/>
          </a:bodyPr>
          <a:lstStyle/>
          <a:p>
            <a:pPr lvl="0">
              <a:defRPr/>
            </a:pPr>
            <a:r>
              <a:rPr lang="en-US" sz="2800" dirty="0">
                <a:solidFill>
                  <a:srgbClr val="0070C0"/>
                </a:solidFill>
                <a:latin typeface="Tw Cen MT" panose="020B0602020104020603" pitchFamily="34" charset="0"/>
              </a:rPr>
              <a:t>Recommended Recourses</a:t>
            </a:r>
          </a:p>
          <a:p>
            <a:pPr marL="342900" indent="-342900">
              <a:buFont typeface="Arial" panose="020B0604020202020204" pitchFamily="34" charset="0"/>
              <a:buChar char="•"/>
              <a:defRPr/>
            </a:pPr>
            <a:endParaRPr lang="en-US" sz="1200" dirty="0"/>
          </a:p>
          <a:p>
            <a:pPr marL="800100" lvl="1" indent="-342900">
              <a:buFont typeface="Arial" panose="020B0604020202020204" pitchFamily="34" charset="0"/>
              <a:buChar char="•"/>
              <a:defRPr/>
            </a:pPr>
            <a:r>
              <a:rPr lang="en-US" sz="2400" dirty="0"/>
              <a:t>The Text (Digital Design by M. Morris   Mano)</a:t>
            </a:r>
          </a:p>
          <a:p>
            <a:pPr marL="800100" lvl="1" indent="-342900">
              <a:buFont typeface="Arial" panose="020B0604020202020204" pitchFamily="34" charset="0"/>
              <a:buChar char="•"/>
              <a:defRPr/>
            </a:pPr>
            <a:r>
              <a:rPr lang="en-US" sz="2400" dirty="0"/>
              <a:t>Logisim Help </a:t>
            </a:r>
          </a:p>
          <a:p>
            <a:pPr marL="800100" lvl="1" indent="-342900">
              <a:buFont typeface="Arial" panose="020B0604020202020204" pitchFamily="34" charset="0"/>
              <a:buChar char="•"/>
              <a:defRPr/>
            </a:pPr>
            <a:r>
              <a:rPr lang="en-US" sz="2400" dirty="0">
                <a:hlinkClick r:id="rId2"/>
              </a:rPr>
              <a:t>Design, Implementation and Simulation of 12/24 Hours Digital Clock</a:t>
            </a:r>
            <a:endParaRPr lang="en-US" sz="2400" dirty="0"/>
          </a:p>
          <a:p>
            <a:pPr marL="800100" lvl="1" indent="-342900">
              <a:buFont typeface="Arial" panose="020B0604020202020204" pitchFamily="34" charset="0"/>
              <a:buChar char="•"/>
              <a:defRPr/>
            </a:pPr>
            <a:endParaRPr lang="en-US" sz="2400" dirty="0"/>
          </a:p>
          <a:p>
            <a:pPr marL="800100" lvl="1" indent="-342900">
              <a:buFont typeface="Arial" panose="020B0604020202020204" pitchFamily="34" charset="0"/>
              <a:buChar char="•"/>
              <a:defRPr/>
            </a:pPr>
            <a:r>
              <a:rPr lang="en-US" sz="2400" dirty="0"/>
              <a:t>YouTube Resources:</a:t>
            </a:r>
          </a:p>
          <a:p>
            <a:pPr marL="1257300" lvl="2" indent="-342900">
              <a:buFont typeface="Arial" panose="020B0604020202020204" pitchFamily="34" charset="0"/>
              <a:buChar char="•"/>
              <a:defRPr/>
            </a:pPr>
            <a:r>
              <a:rPr lang="en-US" sz="2400" dirty="0">
                <a:hlinkClick r:id="rId3"/>
              </a:rPr>
              <a:t>Link1</a:t>
            </a:r>
            <a:endParaRPr lang="en-US" sz="2400" dirty="0"/>
          </a:p>
          <a:p>
            <a:pPr marL="1257300" lvl="2" indent="-342900">
              <a:buFont typeface="Arial" panose="020B0604020202020204" pitchFamily="34" charset="0"/>
              <a:buChar char="•"/>
              <a:defRPr/>
            </a:pPr>
            <a:r>
              <a:rPr lang="en-US" sz="2400" dirty="0">
                <a:hlinkClick r:id="rId4"/>
              </a:rPr>
              <a:t>Link2</a:t>
            </a:r>
            <a:endParaRPr lang="en-US" sz="2400" dirty="0"/>
          </a:p>
          <a:p>
            <a:pPr marL="1257300" lvl="2"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r>
              <a:rPr lang="en-US" sz="2400" dirty="0">
                <a:solidFill>
                  <a:srgbClr val="C00000"/>
                </a:solidFill>
              </a:rPr>
              <a:t>Please see me or TAs  if you need any question or help.</a:t>
            </a:r>
          </a:p>
        </p:txBody>
      </p:sp>
    </p:spTree>
    <p:extLst>
      <p:ext uri="{BB962C8B-B14F-4D97-AF65-F5344CB8AC3E}">
        <p14:creationId xmlns:p14="http://schemas.microsoft.com/office/powerpoint/2010/main" val="4074135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05327" y="233285"/>
            <a:ext cx="11541894" cy="4062651"/>
          </a:xfrm>
          <a:prstGeom prst="rect">
            <a:avLst/>
          </a:prstGeom>
        </p:spPr>
        <p:txBody>
          <a:bodyPr wrap="square">
            <a:spAutoFit/>
          </a:bodyPr>
          <a:lstStyle/>
          <a:p>
            <a:r>
              <a:rPr lang="en-US" sz="2800" dirty="0">
                <a:solidFill>
                  <a:srgbClr val="0070C0"/>
                </a:solidFill>
                <a:latin typeface="Tw Cen MT" panose="020B0602020104020603" pitchFamily="34" charset="0"/>
              </a:rPr>
              <a:t>General Info</a:t>
            </a:r>
          </a:p>
          <a:p>
            <a:endParaRPr lang="en-US" sz="1000" dirty="0">
              <a:solidFill>
                <a:srgbClr val="0070C0"/>
              </a:solidFill>
              <a:latin typeface="Tw Cen MT" panose="020B0602020104020603" pitchFamily="34" charset="0"/>
            </a:endParaRPr>
          </a:p>
          <a:p>
            <a:pPr marL="914400" lvl="1" indent="-457200">
              <a:buFont typeface="Arial" panose="020B0604020202020204" pitchFamily="34" charset="0"/>
              <a:buChar char="•"/>
            </a:pPr>
            <a:r>
              <a:rPr lang="en-US" sz="2400" b="1" dirty="0"/>
              <a:t>Topic:</a:t>
            </a:r>
            <a:r>
              <a:rPr lang="en-US" sz="2400" dirty="0"/>
              <a:t> </a:t>
            </a:r>
            <a:r>
              <a:rPr lang="en-US" sz="2400" b="1" dirty="0">
                <a:solidFill>
                  <a:srgbClr val="0066FF"/>
                </a:solidFill>
              </a:rPr>
              <a:t>A digital  clock (Time and Date)</a:t>
            </a:r>
          </a:p>
          <a:p>
            <a:pPr marL="1371600" lvl="2" indent="-457200">
              <a:buFont typeface="Arial" panose="020B0604020202020204" pitchFamily="34" charset="0"/>
              <a:buChar char="•"/>
            </a:pPr>
            <a:r>
              <a:rPr lang="en-US" sz="2400" dirty="0"/>
              <a:t>If you are interested to work on a special topic, please send your topic to the lecturer. If it was approved, you can work on your own topic.</a:t>
            </a:r>
          </a:p>
          <a:p>
            <a:pPr marL="914400" lvl="1" indent="-457200">
              <a:buFont typeface="Arial" panose="020B0604020202020204" pitchFamily="34" charset="0"/>
              <a:buChar char="•"/>
            </a:pPr>
            <a:r>
              <a:rPr lang="en-US" sz="2400" b="1" dirty="0"/>
              <a:t>Deadline:</a:t>
            </a:r>
            <a:r>
              <a:rPr lang="en-US" sz="2400" dirty="0"/>
              <a:t> </a:t>
            </a:r>
            <a:r>
              <a:rPr lang="en-US" sz="2400" b="1" dirty="0">
                <a:solidFill>
                  <a:srgbClr val="0066FF"/>
                </a:solidFill>
              </a:rPr>
              <a:t>March 28, 2021</a:t>
            </a:r>
          </a:p>
          <a:p>
            <a:pPr marL="914400" lvl="1" indent="-457200">
              <a:buFont typeface="Arial" panose="020B0604020202020204" pitchFamily="34" charset="0"/>
              <a:buChar char="•"/>
            </a:pPr>
            <a:r>
              <a:rPr lang="en-US" sz="2400" b="1" dirty="0"/>
              <a:t>Early Submission: </a:t>
            </a:r>
            <a:r>
              <a:rPr lang="en-US" sz="2400" b="1" dirty="0">
                <a:solidFill>
                  <a:srgbClr val="0066FF"/>
                </a:solidFill>
              </a:rPr>
              <a:t>March 28, 2021 (5 points bonus)</a:t>
            </a:r>
          </a:p>
          <a:p>
            <a:pPr marL="914400" lvl="1" indent="-457200">
              <a:buFont typeface="Arial" panose="020B0604020202020204" pitchFamily="34" charset="0"/>
              <a:buChar char="•"/>
            </a:pPr>
            <a:r>
              <a:rPr lang="en-US" sz="2400" b="1" dirty="0"/>
              <a:t>Total Points: </a:t>
            </a:r>
            <a:r>
              <a:rPr lang="en-US" sz="2400" b="1" dirty="0">
                <a:solidFill>
                  <a:srgbClr val="0066FF"/>
                </a:solidFill>
              </a:rPr>
              <a:t>100 points (25 bonus points)</a:t>
            </a:r>
          </a:p>
          <a:p>
            <a:pPr marL="914400" lvl="1" indent="-457200">
              <a:buFont typeface="Arial" panose="020B0604020202020204" pitchFamily="34" charset="0"/>
              <a:buChar char="•"/>
            </a:pPr>
            <a:r>
              <a:rPr lang="en-US" sz="2400" dirty="0"/>
              <a:t>It should be completed </a:t>
            </a:r>
            <a:r>
              <a:rPr lang="en-US" sz="2400" b="1" dirty="0">
                <a:solidFill>
                  <a:srgbClr val="0066FF"/>
                </a:solidFill>
              </a:rPr>
              <a:t>individually</a:t>
            </a:r>
            <a:r>
              <a:rPr lang="en-US" sz="2400" dirty="0"/>
              <a:t>.</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800" dirty="0">
              <a:solidFill>
                <a:srgbClr val="0070C0"/>
              </a:solidFill>
              <a:latin typeface="Tw Cen MT" panose="020B0602020104020603" pitchFamily="34" charset="0"/>
            </a:endParaRPr>
          </a:p>
        </p:txBody>
      </p:sp>
    </p:spTree>
    <p:extLst>
      <p:ext uri="{BB962C8B-B14F-4D97-AF65-F5344CB8AC3E}">
        <p14:creationId xmlns:p14="http://schemas.microsoft.com/office/powerpoint/2010/main" val="38308513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09313" y="404939"/>
            <a:ext cx="7999365" cy="3385542"/>
          </a:xfrm>
          <a:prstGeom prst="rect">
            <a:avLst/>
          </a:prstGeom>
        </p:spPr>
        <p:txBody>
          <a:bodyPr wrap="square">
            <a:spAutoFit/>
          </a:bodyPr>
          <a:lstStyle/>
          <a:p>
            <a:pPr lvl="0">
              <a:defRPr/>
            </a:pPr>
            <a:r>
              <a:rPr lang="en-US" sz="2800" dirty="0">
                <a:solidFill>
                  <a:srgbClr val="0070C0"/>
                </a:solidFill>
                <a:latin typeface="Tw Cen MT" panose="020B0602020104020603" pitchFamily="34" charset="0"/>
              </a:rPr>
              <a:t>Objectives</a:t>
            </a:r>
          </a:p>
          <a:p>
            <a:pPr lvl="0">
              <a:defRPr/>
            </a:pPr>
            <a:endParaRPr lang="en-US" sz="1000" dirty="0">
              <a:solidFill>
                <a:srgbClr val="0070C0"/>
              </a:solidFill>
              <a:latin typeface="Tw Cen MT" panose="020B0602020104020603" pitchFamily="34" charset="0"/>
            </a:endParaRPr>
          </a:p>
          <a:p>
            <a:pPr marL="800100" lvl="1" indent="-342900">
              <a:buFont typeface="Arial" panose="020B0604020202020204" pitchFamily="34" charset="0"/>
              <a:buChar char="•"/>
              <a:defRPr/>
            </a:pPr>
            <a:r>
              <a:rPr lang="en-US" sz="2400" dirty="0"/>
              <a:t>To practice how to design and implement combinational and sequential digital systems.   </a:t>
            </a:r>
          </a:p>
          <a:p>
            <a:pPr marL="800100" lvl="1" indent="-342900">
              <a:buFont typeface="Arial" panose="020B0604020202020204" pitchFamily="34" charset="0"/>
              <a:buChar char="•"/>
              <a:defRPr/>
            </a:pPr>
            <a:endParaRPr lang="en-US" sz="2400" dirty="0"/>
          </a:p>
          <a:p>
            <a:pPr marL="800100" lvl="1" indent="-342900">
              <a:buFont typeface="Arial" panose="020B0604020202020204" pitchFamily="34" charset="0"/>
              <a:buChar char="•"/>
              <a:defRPr/>
            </a:pPr>
            <a:r>
              <a:rPr lang="en-US" sz="2400" dirty="0"/>
              <a:t>To design,  implement  and  simulate a digital  clock capable  of  displaying seconds, minutes  and  12  or  24  hours  timing,  with  a  date  indicator  that  display  days  ,months  and  years.</a:t>
            </a:r>
          </a:p>
        </p:txBody>
      </p:sp>
    </p:spTree>
    <p:extLst>
      <p:ext uri="{BB962C8B-B14F-4D97-AF65-F5344CB8AC3E}">
        <p14:creationId xmlns:p14="http://schemas.microsoft.com/office/powerpoint/2010/main" val="421841901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25976" y="381875"/>
            <a:ext cx="7804493" cy="1323439"/>
          </a:xfrm>
          <a:prstGeom prst="rect">
            <a:avLst/>
          </a:prstGeom>
        </p:spPr>
        <p:txBody>
          <a:bodyPr wrap="square">
            <a:spAutoFit/>
          </a:bodyPr>
          <a:lstStyle/>
          <a:p>
            <a:r>
              <a:rPr lang="en-US" sz="2800" dirty="0">
                <a:solidFill>
                  <a:srgbClr val="0070C0"/>
                </a:solidFill>
                <a:latin typeface="Tw Cen MT" panose="020B0602020104020603" pitchFamily="34" charset="0"/>
              </a:rPr>
              <a:t>Marks Breakdown</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800" dirty="0">
              <a:solidFill>
                <a:srgbClr val="0070C0"/>
              </a:solidFill>
              <a:latin typeface="Tw Cen MT" panose="020B0602020104020603" pitchFamily="34" charset="0"/>
            </a:endParaRPr>
          </a:p>
        </p:txBody>
      </p:sp>
      <p:graphicFrame>
        <p:nvGraphicFramePr>
          <p:cNvPr id="52" name="Table 51"/>
          <p:cNvGraphicFramePr>
            <a:graphicFrameLocks noGrp="1"/>
          </p:cNvGraphicFramePr>
          <p:nvPr>
            <p:extLst>
              <p:ext uri="{D42A27DB-BD31-4B8C-83A1-F6EECF244321}">
                <p14:modId xmlns:p14="http://schemas.microsoft.com/office/powerpoint/2010/main" val="3981391283"/>
              </p:ext>
            </p:extLst>
          </p:nvPr>
        </p:nvGraphicFramePr>
        <p:xfrm>
          <a:off x="911150" y="971550"/>
          <a:ext cx="6302375" cy="5247851"/>
        </p:xfrm>
        <a:graphic>
          <a:graphicData uri="http://schemas.openxmlformats.org/drawingml/2006/table">
            <a:tbl>
              <a:tblPr firstRow="1" bandRow="1">
                <a:tableStyleId>{7E9639D4-E3E2-4D34-9284-5A2195B3D0D7}</a:tableStyleId>
              </a:tblPr>
              <a:tblGrid>
                <a:gridCol w="4393565">
                  <a:extLst>
                    <a:ext uri="{9D8B030D-6E8A-4147-A177-3AD203B41FA5}">
                      <a16:colId xmlns:a16="http://schemas.microsoft.com/office/drawing/2014/main" val="20000"/>
                    </a:ext>
                  </a:extLst>
                </a:gridCol>
                <a:gridCol w="1908810">
                  <a:extLst>
                    <a:ext uri="{9D8B030D-6E8A-4147-A177-3AD203B41FA5}">
                      <a16:colId xmlns:a16="http://schemas.microsoft.com/office/drawing/2014/main" val="20001"/>
                    </a:ext>
                  </a:extLst>
                </a:gridCol>
              </a:tblGrid>
              <a:tr h="426931">
                <a:tc>
                  <a:txBody>
                    <a:bodyPr/>
                    <a:lstStyle/>
                    <a:p>
                      <a:r>
                        <a:rPr lang="en-US" dirty="0"/>
                        <a:t>Element</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sz="1800" dirty="0"/>
                        <a:t>Second counter circuit section </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Minute counter circuit section</a:t>
                      </a:r>
                    </a:p>
                  </a:txBody>
                  <a:tcPr>
                    <a:lnR w="12700" cap="flat" cmpd="sng" algn="ctr">
                      <a:solidFill>
                        <a:schemeClr val="tx1"/>
                      </a:solidFill>
                      <a:prstDash val="solid"/>
                      <a:round/>
                      <a:headEnd type="none" w="med" len="med"/>
                      <a:tailEnd type="none" w="med" len="med"/>
                    </a:lnR>
                  </a:tcPr>
                </a:tc>
                <a:tc>
                  <a:txBody>
                    <a:bodyPr/>
                    <a:lstStyle/>
                    <a:p>
                      <a:pPr algn="ctr"/>
                      <a:r>
                        <a:rPr lang="en-US" dirty="0"/>
                        <a:t>10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800" dirty="0"/>
                        <a:t>Hours counter circuit section</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800" dirty="0"/>
                        <a:t>Days counter Circuit section</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800" dirty="0"/>
                        <a:t>Months counter circuit section</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800" dirty="0"/>
                        <a:t>Years counter circuit section</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a:t>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US" dirty="0"/>
                        <a:t>AM/PM</a:t>
                      </a:r>
                    </a:p>
                  </a:txBody>
                  <a:tcPr>
                    <a:lnR w="12700" cap="flat" cmpd="sng" algn="ctr">
                      <a:solidFill>
                        <a:schemeClr val="tx1"/>
                      </a:solidFill>
                      <a:prstDash val="solid"/>
                      <a:round/>
                      <a:headEnd type="none" w="med" len="med"/>
                      <a:tailEnd type="none" w="med" len="med"/>
                    </a:lnR>
                  </a:tcPr>
                </a:tc>
                <a:tc>
                  <a:txBody>
                    <a:bodyPr/>
                    <a:lstStyle/>
                    <a:p>
                      <a:pPr algn="ctr"/>
                      <a:r>
                        <a:rPr lang="en-US" dirty="0"/>
                        <a:t>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r>
                        <a:rPr lang="en-US" dirty="0"/>
                        <a:t>Report</a:t>
                      </a:r>
                    </a:p>
                  </a:txBody>
                  <a:tcPr>
                    <a:lnR w="12700" cap="flat" cmpd="sng" algn="ctr">
                      <a:solidFill>
                        <a:schemeClr val="tx1"/>
                      </a:solidFill>
                      <a:prstDash val="solid"/>
                      <a:round/>
                      <a:headEnd type="none" w="med" len="med"/>
                      <a:tailEnd type="none" w="med" len="med"/>
                    </a:lnR>
                  </a:tcPr>
                </a:tc>
                <a:tc>
                  <a:txBody>
                    <a:bodyPr/>
                    <a:lstStyle/>
                    <a:p>
                      <a:pPr algn="ctr"/>
                      <a:r>
                        <a:rPr lang="en-US" dirty="0"/>
                        <a:t>10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r>
                        <a:rPr lang="en-US" b="1" dirty="0"/>
                        <a:t>Bonus:</a:t>
                      </a:r>
                      <a:r>
                        <a:rPr lang="en-US" dirty="0"/>
                        <a:t> Stop watch</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10"/>
                  </a:ext>
                </a:extLst>
              </a:tr>
              <a:tr h="370840">
                <a:tc>
                  <a:txBody>
                    <a:bodyPr/>
                    <a:lstStyle/>
                    <a:p>
                      <a:r>
                        <a:rPr lang="en-US" b="1" dirty="0"/>
                        <a:t>Bonus: </a:t>
                      </a:r>
                      <a:r>
                        <a:rPr lang="en-US" b="0" dirty="0"/>
                        <a:t>Adjustable Clock</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dirty="0"/>
                        <a:t>10</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11"/>
                  </a:ext>
                </a:extLst>
              </a:tr>
              <a:tr h="370840">
                <a:tc>
                  <a:txBody>
                    <a:bodyPr/>
                    <a:lstStyle/>
                    <a:p>
                      <a:r>
                        <a:rPr lang="en-US" b="1" dirty="0"/>
                        <a:t>Bonus: </a:t>
                      </a:r>
                      <a:r>
                        <a:rPr lang="en-US" dirty="0"/>
                        <a:t>Creativity</a:t>
                      </a:r>
                      <a:r>
                        <a:rPr lang="en-US" baseline="0" dirty="0"/>
                        <a:t> in design, implementation</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dirty="0"/>
                        <a:t>Max 5</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12"/>
                  </a:ext>
                </a:extLst>
              </a:tr>
              <a:tr h="370840">
                <a:tc>
                  <a:txBody>
                    <a:bodyPr/>
                    <a:lstStyle/>
                    <a:p>
                      <a:r>
                        <a:rPr lang="en-US" b="1" dirty="0"/>
                        <a:t>Bonus: </a:t>
                      </a:r>
                      <a:r>
                        <a:rPr lang="en-US" dirty="0"/>
                        <a:t>Early</a:t>
                      </a:r>
                      <a:r>
                        <a:rPr lang="en-US" baseline="0" dirty="0"/>
                        <a:t> submission</a:t>
                      </a:r>
                      <a:endParaRPr lang="en-US" dirty="0"/>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lang="en-US" dirty="0"/>
                        <a:t>5</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13"/>
                  </a:ext>
                </a:extLst>
              </a:tr>
              <a:tr h="370840">
                <a:tc>
                  <a:txBody>
                    <a:bodyPr/>
                    <a:lstStyle/>
                    <a:p>
                      <a:r>
                        <a:rPr lang="en-US" b="1" dirty="0">
                          <a:solidFill>
                            <a:srgbClr val="0066FF"/>
                          </a:solidFill>
                        </a:rPr>
                        <a:t>Total</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100 + 25 (bonus)</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3285514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48917" y="381875"/>
            <a:ext cx="11001074" cy="2616101"/>
          </a:xfrm>
          <a:prstGeom prst="rect">
            <a:avLst/>
          </a:prstGeom>
        </p:spPr>
        <p:txBody>
          <a:bodyPr wrap="square">
            <a:spAutoFit/>
          </a:bodyPr>
          <a:lstStyle/>
          <a:p>
            <a:r>
              <a:rPr lang="en-US" sz="2800" dirty="0">
                <a:solidFill>
                  <a:srgbClr val="0070C0"/>
                </a:solidFill>
                <a:latin typeface="Tw Cen MT" panose="020B0602020104020603" pitchFamily="34" charset="0"/>
              </a:rPr>
              <a:t>Introduction</a:t>
            </a:r>
          </a:p>
          <a:p>
            <a:endParaRPr lang="en-US" sz="1000" dirty="0">
              <a:solidFill>
                <a:srgbClr val="0070C0"/>
              </a:solidFill>
              <a:latin typeface="Tw Cen MT" panose="020B0602020104020603" pitchFamily="34" charset="0"/>
            </a:endParaRPr>
          </a:p>
          <a:p>
            <a:pPr lvl="1" algn="just"/>
            <a:r>
              <a:rPr lang="en-US" dirty="0"/>
              <a:t>A digital  clock  is  a type  of clock that displays the  time  digitally. It uses digital counters that count second, minute and hours.  Each  sixty  seconds  make  a  minute  and  each sixty  minutes  an  hour.  After  twenty  four  hours  the clock  resets  and  starts  from  initial  condition.  The functional  unit  of  a  digital  clock  is  a  counter that represents a second, minute or hour block.</a:t>
            </a:r>
          </a:p>
          <a:p>
            <a:pPr lvl="1" algn="just"/>
            <a:r>
              <a:rPr lang="en-US" dirty="0"/>
              <a:t>A counter may  be  defined  as  a  register  i.e.  a  group  of  flip-flops  that  goes  through  a  predetermined  sequence  of states upon the application of input pulses. The logic gates  in  a  counter  are  connected  in  such  a  way  as  to produce a prescribed sequence of binary states in the register. </a:t>
            </a:r>
            <a:endParaRPr lang="en-US" sz="2000" dirty="0">
              <a:solidFill>
                <a:srgbClr val="0070C0"/>
              </a:solidFill>
              <a:latin typeface="Tw Cen MT" panose="020B0602020104020603" pitchFamily="34" charset="0"/>
            </a:endParaRPr>
          </a:p>
        </p:txBody>
      </p:sp>
    </p:spTree>
    <p:extLst>
      <p:ext uri="{BB962C8B-B14F-4D97-AF65-F5344CB8AC3E}">
        <p14:creationId xmlns:p14="http://schemas.microsoft.com/office/powerpoint/2010/main" val="15312548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7043" y="381875"/>
            <a:ext cx="11289832" cy="5109091"/>
          </a:xfrm>
          <a:prstGeom prst="rect">
            <a:avLst/>
          </a:prstGeom>
        </p:spPr>
        <p:txBody>
          <a:bodyPr wrap="square">
            <a:spAutoFit/>
          </a:bodyPr>
          <a:lstStyle/>
          <a:p>
            <a:r>
              <a:rPr lang="en-US" sz="2800" dirty="0">
                <a:solidFill>
                  <a:srgbClr val="0070C0"/>
                </a:solidFill>
                <a:latin typeface="Tw Cen MT" panose="020B0602020104020603" pitchFamily="34" charset="0"/>
              </a:rPr>
              <a:t>DESIGN PROCEDURES</a:t>
            </a:r>
          </a:p>
          <a:p>
            <a:endParaRPr lang="en-US" sz="1000" dirty="0">
              <a:solidFill>
                <a:srgbClr val="0070C0"/>
              </a:solidFill>
              <a:latin typeface="Tw Cen MT" panose="020B0602020104020603" pitchFamily="34" charset="0"/>
            </a:endParaRPr>
          </a:p>
          <a:p>
            <a:pPr marL="285750" indent="-285750">
              <a:buFont typeface="Arial" panose="020B0604020202020204" pitchFamily="34" charset="0"/>
              <a:buChar char="•"/>
            </a:pPr>
            <a:r>
              <a:rPr lang="en-US" dirty="0"/>
              <a:t>For  easier  design,  the  general  circuit  of  the  digital clock is divided into nine sub sections (4,8, and 9 are optional) namely;</a:t>
            </a:r>
          </a:p>
          <a:p>
            <a:pPr marL="800100" lvl="1" indent="-342900">
              <a:buFont typeface="+mj-lt"/>
              <a:buAutoNum type="arabicPeriod"/>
            </a:pPr>
            <a:r>
              <a:rPr lang="en-US" dirty="0"/>
              <a:t>Second counter circuit section</a:t>
            </a:r>
          </a:p>
          <a:p>
            <a:pPr marL="800100" lvl="1" indent="-342900">
              <a:buFont typeface="+mj-lt"/>
              <a:buAutoNum type="arabicPeriod"/>
            </a:pPr>
            <a:r>
              <a:rPr lang="en-US" dirty="0"/>
              <a:t>Minute counter circuit section.</a:t>
            </a:r>
          </a:p>
          <a:p>
            <a:pPr marL="800100" lvl="1" indent="-342900">
              <a:buFont typeface="+mj-lt"/>
              <a:buAutoNum type="arabicPeriod"/>
            </a:pPr>
            <a:r>
              <a:rPr lang="en-US" dirty="0"/>
              <a:t>Hour counter circuit section. </a:t>
            </a:r>
          </a:p>
          <a:p>
            <a:pPr marL="1257300" lvl="2" indent="-342900">
              <a:buFont typeface="Arial" panose="020B0604020202020204" pitchFamily="34" charset="0"/>
              <a:buChar char="•"/>
            </a:pPr>
            <a:r>
              <a:rPr lang="en-US" dirty="0"/>
              <a:t>Two options: 12 and 24 hours. Select one of them</a:t>
            </a:r>
          </a:p>
          <a:p>
            <a:pPr marL="800100" lvl="1" indent="-342900">
              <a:buFont typeface="+mj-lt"/>
              <a:buAutoNum type="arabicPeriod"/>
            </a:pPr>
            <a:r>
              <a:rPr lang="en-US" dirty="0"/>
              <a:t>AM/PM (optional. Hour counter should be in mode 12.)</a:t>
            </a:r>
          </a:p>
          <a:p>
            <a:pPr marL="800100" lvl="1" indent="-342900">
              <a:buFont typeface="+mj-lt"/>
              <a:buAutoNum type="arabicPeriod"/>
            </a:pPr>
            <a:r>
              <a:rPr lang="en-US" dirty="0"/>
              <a:t>Days counter Circuit section. (30 days)</a:t>
            </a:r>
          </a:p>
          <a:p>
            <a:pPr marL="800100" lvl="1" indent="-342900">
              <a:buFont typeface="+mj-lt"/>
              <a:buAutoNum type="arabicPeriod"/>
            </a:pPr>
            <a:r>
              <a:rPr lang="en-US" dirty="0"/>
              <a:t>Months counter circuit section. (12 month)</a:t>
            </a:r>
          </a:p>
          <a:p>
            <a:pPr marL="800100" lvl="1" indent="-342900">
              <a:buFont typeface="+mj-lt"/>
              <a:buAutoNum type="arabicPeriod"/>
            </a:pPr>
            <a:r>
              <a:rPr lang="en-US" dirty="0"/>
              <a:t>Years counter circuit section. (initial value 2021)</a:t>
            </a:r>
          </a:p>
          <a:p>
            <a:pPr marL="800100" lvl="1" indent="-342900">
              <a:buFont typeface="+mj-lt"/>
              <a:buAutoNum type="arabicPeriod"/>
            </a:pPr>
            <a:r>
              <a:rPr lang="en-US" dirty="0"/>
              <a:t>Stopwatch section. (</a:t>
            </a:r>
            <a:r>
              <a:rPr lang="en-US" dirty="0">
                <a:solidFill>
                  <a:srgbClr val="0066FF"/>
                </a:solidFill>
              </a:rPr>
              <a:t>Bonus : 5 points</a:t>
            </a:r>
            <a:r>
              <a:rPr lang="en-US" dirty="0"/>
              <a:t>)</a:t>
            </a:r>
          </a:p>
          <a:p>
            <a:pPr marL="800100" lvl="1" indent="-342900">
              <a:buFont typeface="+mj-lt"/>
              <a:buAutoNum type="arabicPeriod"/>
            </a:pPr>
            <a:r>
              <a:rPr lang="en-US" dirty="0"/>
              <a:t>Adding extra inputs for adjusting the time and date to a certain time and date (</a:t>
            </a:r>
            <a:r>
              <a:rPr lang="en-US" dirty="0">
                <a:solidFill>
                  <a:srgbClr val="0066FF"/>
                </a:solidFill>
              </a:rPr>
              <a:t>Bonus : 10 points</a:t>
            </a:r>
            <a:r>
              <a:rPr lang="en-US" dirty="0"/>
              <a:t>) </a:t>
            </a:r>
          </a:p>
          <a:p>
            <a:pPr marL="800100" lvl="1" indent="-342900">
              <a:buFont typeface="+mj-lt"/>
              <a:buAutoNum type="arabicPeriod"/>
            </a:pPr>
            <a:endParaRPr lang="en-US" dirty="0"/>
          </a:p>
          <a:p>
            <a:pPr lvl="1"/>
            <a:r>
              <a:rPr lang="en-US" dirty="0"/>
              <a:t>There is an extra video explaining how you can design a sequence counter counting from 0 to 60. this counter can be used as a second counter and a minute counter.  </a:t>
            </a:r>
          </a:p>
          <a:p>
            <a:pPr lvl="1"/>
            <a:r>
              <a:rPr lang="en-US" dirty="0"/>
              <a:t>A similar technique used for second counter could be used for Hours, Days, Month and years.</a:t>
            </a:r>
          </a:p>
        </p:txBody>
      </p:sp>
    </p:spTree>
    <p:extLst>
      <p:ext uri="{BB962C8B-B14F-4D97-AF65-F5344CB8AC3E}">
        <p14:creationId xmlns:p14="http://schemas.microsoft.com/office/powerpoint/2010/main" val="5801868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48917" y="381875"/>
            <a:ext cx="11337958" cy="5109091"/>
          </a:xfrm>
          <a:prstGeom prst="rect">
            <a:avLst/>
          </a:prstGeom>
        </p:spPr>
        <p:txBody>
          <a:bodyPr wrap="square">
            <a:spAutoFit/>
          </a:bodyPr>
          <a:lstStyle/>
          <a:p>
            <a:r>
              <a:rPr lang="en-US" sz="2800" dirty="0">
                <a:solidFill>
                  <a:srgbClr val="0070C0"/>
                </a:solidFill>
                <a:latin typeface="Tw Cen MT" panose="020B0602020104020603" pitchFamily="34" charset="0"/>
              </a:rPr>
              <a:t>DESIGN PROCEDURES</a:t>
            </a:r>
          </a:p>
          <a:p>
            <a:endParaRPr lang="en-US" sz="1000" dirty="0">
              <a:solidFill>
                <a:srgbClr val="0070C0"/>
              </a:solidFill>
              <a:latin typeface="Tw Cen MT" panose="020B0602020104020603" pitchFamily="34" charset="0"/>
            </a:endParaRPr>
          </a:p>
          <a:p>
            <a:pPr marL="285750" indent="-285750">
              <a:buFont typeface="Arial" panose="020B0604020202020204" pitchFamily="34" charset="0"/>
              <a:buChar char="•"/>
            </a:pPr>
            <a:r>
              <a:rPr lang="en-US" dirty="0"/>
              <a:t>For  easier  design,  the  general  circuit  of  the  digital clock is divided into nine sub sections (4,8, and 9 are optional) namely;</a:t>
            </a:r>
          </a:p>
          <a:p>
            <a:pPr marL="800100" lvl="1" indent="-342900">
              <a:buFont typeface="+mj-lt"/>
              <a:buAutoNum type="arabicPeriod"/>
            </a:pPr>
            <a:r>
              <a:rPr lang="en-US" dirty="0"/>
              <a:t>Second counter circuit section</a:t>
            </a:r>
          </a:p>
          <a:p>
            <a:pPr marL="800100" lvl="1" indent="-342900">
              <a:buFont typeface="+mj-lt"/>
              <a:buAutoNum type="arabicPeriod"/>
            </a:pPr>
            <a:r>
              <a:rPr lang="en-US" dirty="0"/>
              <a:t>Minute counter circuit section.</a:t>
            </a:r>
          </a:p>
          <a:p>
            <a:pPr marL="800100" lvl="1" indent="-342900">
              <a:buFont typeface="+mj-lt"/>
              <a:buAutoNum type="arabicPeriod"/>
            </a:pPr>
            <a:r>
              <a:rPr lang="en-US" dirty="0"/>
              <a:t>Hour counter circuit section. </a:t>
            </a:r>
          </a:p>
          <a:p>
            <a:pPr marL="1257300" lvl="2" indent="-342900">
              <a:buFont typeface="Arial" panose="020B0604020202020204" pitchFamily="34" charset="0"/>
              <a:buChar char="•"/>
            </a:pPr>
            <a:r>
              <a:rPr lang="en-US" dirty="0"/>
              <a:t>Two options: 12 and 24 hours. Select one of them</a:t>
            </a:r>
          </a:p>
          <a:p>
            <a:pPr marL="800100" lvl="1" indent="-342900">
              <a:buFont typeface="+mj-lt"/>
              <a:buAutoNum type="arabicPeriod"/>
            </a:pPr>
            <a:r>
              <a:rPr lang="en-US" dirty="0"/>
              <a:t>AM/PM (optional. Hour counter should be in mode 12.)</a:t>
            </a:r>
          </a:p>
          <a:p>
            <a:pPr marL="800100" lvl="1" indent="-342900">
              <a:buFont typeface="+mj-lt"/>
              <a:buAutoNum type="arabicPeriod"/>
            </a:pPr>
            <a:r>
              <a:rPr lang="en-US" dirty="0"/>
              <a:t>Days counter Circuit section. (30 days)</a:t>
            </a:r>
          </a:p>
          <a:p>
            <a:pPr marL="800100" lvl="1" indent="-342900">
              <a:buFont typeface="+mj-lt"/>
              <a:buAutoNum type="arabicPeriod"/>
            </a:pPr>
            <a:r>
              <a:rPr lang="en-US" dirty="0"/>
              <a:t>Months counter circuit section. (12 month)</a:t>
            </a:r>
          </a:p>
          <a:p>
            <a:pPr marL="800100" lvl="1" indent="-342900">
              <a:buFont typeface="+mj-lt"/>
              <a:buAutoNum type="arabicPeriod"/>
            </a:pPr>
            <a:r>
              <a:rPr lang="en-US" dirty="0"/>
              <a:t>Years counter circuit section. (initial value 2021)</a:t>
            </a:r>
          </a:p>
          <a:p>
            <a:pPr marL="800100" lvl="1" indent="-342900">
              <a:buFont typeface="+mj-lt"/>
              <a:buAutoNum type="arabicPeriod"/>
            </a:pPr>
            <a:r>
              <a:rPr lang="en-US" dirty="0"/>
              <a:t>Stopwatch section. (</a:t>
            </a:r>
            <a:r>
              <a:rPr lang="en-US" dirty="0">
                <a:solidFill>
                  <a:srgbClr val="0066FF"/>
                </a:solidFill>
              </a:rPr>
              <a:t>Bonus : 5 points</a:t>
            </a:r>
            <a:r>
              <a:rPr lang="en-US" dirty="0"/>
              <a:t>)</a:t>
            </a:r>
          </a:p>
          <a:p>
            <a:pPr marL="800100" lvl="1" indent="-342900">
              <a:buFont typeface="+mj-lt"/>
              <a:buAutoNum type="arabicPeriod"/>
            </a:pPr>
            <a:r>
              <a:rPr lang="en-US" dirty="0"/>
              <a:t>Adding extra inputs for adjusting the time and date to a certain time and date (</a:t>
            </a:r>
            <a:r>
              <a:rPr lang="en-US" dirty="0">
                <a:solidFill>
                  <a:srgbClr val="0066FF"/>
                </a:solidFill>
              </a:rPr>
              <a:t>Bonus : 10 points</a:t>
            </a:r>
            <a:r>
              <a:rPr lang="en-US" dirty="0"/>
              <a:t>) </a:t>
            </a:r>
          </a:p>
          <a:p>
            <a:pPr marL="800100" lvl="1" indent="-342900">
              <a:buFont typeface="+mj-lt"/>
              <a:buAutoNum type="arabicPeriod"/>
            </a:pPr>
            <a:endParaRPr lang="en-US" dirty="0"/>
          </a:p>
          <a:p>
            <a:pPr marL="800100" lvl="1" indent="-342900">
              <a:buFont typeface="Arial" panose="020B0604020202020204" pitchFamily="34" charset="0"/>
              <a:buChar char="•"/>
            </a:pPr>
            <a:r>
              <a:rPr lang="en-US" b="1" dirty="0"/>
              <a:t>Then Add the subcircuit to the library of LOGISIM. </a:t>
            </a:r>
          </a:p>
          <a:p>
            <a:pPr marL="800100" lvl="1" indent="-342900">
              <a:buFont typeface="Arial" panose="020B0604020202020204" pitchFamily="34" charset="0"/>
              <a:buChar char="•"/>
            </a:pPr>
            <a:endParaRPr lang="en-US" dirty="0"/>
          </a:p>
          <a:p>
            <a:pPr marL="800100" lvl="1" indent="-342900">
              <a:buFont typeface="+mj-lt"/>
              <a:buAutoNum type="arabicPeriod"/>
            </a:pPr>
            <a:endParaRPr lang="en-US" dirty="0"/>
          </a:p>
        </p:txBody>
      </p:sp>
    </p:spTree>
    <p:extLst>
      <p:ext uri="{BB962C8B-B14F-4D97-AF65-F5344CB8AC3E}">
        <p14:creationId xmlns:p14="http://schemas.microsoft.com/office/powerpoint/2010/main" val="18352644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85011" y="393305"/>
            <a:ext cx="11001075" cy="2616101"/>
          </a:xfrm>
          <a:prstGeom prst="rect">
            <a:avLst/>
          </a:prstGeom>
        </p:spPr>
        <p:txBody>
          <a:bodyPr wrap="square">
            <a:spAutoFit/>
          </a:bodyPr>
          <a:lstStyle/>
          <a:p>
            <a:r>
              <a:rPr lang="en-US" sz="2800" dirty="0">
                <a:solidFill>
                  <a:srgbClr val="0070C0"/>
                </a:solidFill>
                <a:latin typeface="Tw Cen MT" panose="020B0602020104020603" pitchFamily="34" charset="0"/>
              </a:rPr>
              <a:t>DESIGN PROCEDURES (cont.)</a:t>
            </a:r>
          </a:p>
          <a:p>
            <a:endParaRPr lang="en-US" sz="1000" dirty="0">
              <a:solidFill>
                <a:srgbClr val="0070C0"/>
              </a:solidFill>
              <a:latin typeface="Tw Cen MT" panose="020B0602020104020603" pitchFamily="34" charset="0"/>
            </a:endParaRPr>
          </a:p>
          <a:p>
            <a:pPr marL="1257300" lvl="2" indent="-342900">
              <a:buFont typeface="+mj-lt"/>
              <a:buAutoNum type="alphaLcPeriod"/>
            </a:pPr>
            <a:endParaRPr lang="en-US" dirty="0"/>
          </a:p>
          <a:p>
            <a:pPr lvl="1"/>
            <a:r>
              <a:rPr lang="en-US" dirty="0"/>
              <a:t>There is an extra video explaining how you can design a sequence counter counting from 0 to 60. this counter can be used as a second counter and a minute counter.  </a:t>
            </a:r>
          </a:p>
          <a:p>
            <a:pPr lvl="1"/>
            <a:r>
              <a:rPr lang="en-US" dirty="0"/>
              <a:t>A similar technique used for second counter could be used for Hours, Days, Month and years.</a:t>
            </a:r>
          </a:p>
          <a:p>
            <a:pPr lvl="1"/>
            <a:r>
              <a:rPr lang="en-US" dirty="0"/>
              <a:t>In this video, you will learn how you to create and add the designed subcircuits to the Logisim libraries.</a:t>
            </a:r>
          </a:p>
          <a:p>
            <a:pPr marL="800100" lvl="1" indent="-342900">
              <a:buFont typeface="Arial" panose="020B0604020202020204" pitchFamily="34" charset="0"/>
              <a:buChar char="•"/>
            </a:pPr>
            <a:endParaRPr lang="en-US" b="1" dirty="0"/>
          </a:p>
          <a:p>
            <a:pPr marL="800100" lvl="1" indent="-342900">
              <a:buFont typeface="Arial" panose="020B0604020202020204" pitchFamily="34" charset="0"/>
              <a:buChar char="•"/>
            </a:pPr>
            <a:endParaRPr lang="en-US" dirty="0"/>
          </a:p>
        </p:txBody>
      </p:sp>
      <p:pic>
        <p:nvPicPr>
          <p:cNvPr id="50" name="Picture 49" descr="Logisim: year of Untitled 3">
            <a:extLst>
              <a:ext uri="{FF2B5EF4-FFF2-40B4-BE49-F238E27FC236}">
                <a16:creationId xmlns:a16="http://schemas.microsoft.com/office/drawing/2014/main" id="{C1AB3797-AC8D-4B7B-A3D8-F89F2B16A7B9}"/>
              </a:ext>
            </a:extLst>
          </p:cNvPr>
          <p:cNvPicPr>
            <a:picLocks noChangeAspect="1"/>
          </p:cNvPicPr>
          <p:nvPr/>
        </p:nvPicPr>
        <p:blipFill rotWithShape="1">
          <a:blip r:embed="rId2">
            <a:extLst>
              <a:ext uri="{28A0092B-C50C-407E-A947-70E740481C1C}">
                <a14:useLocalDpi xmlns:a14="http://schemas.microsoft.com/office/drawing/2010/main" val="0"/>
              </a:ext>
            </a:extLst>
          </a:blip>
          <a:srcRect l="959" t="4554" r="72281" b="45337"/>
          <a:stretch/>
        </p:blipFill>
        <p:spPr>
          <a:xfrm>
            <a:off x="9540240" y="4044315"/>
            <a:ext cx="1781175" cy="2562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2" name="Rounded Rectangular Callout 52">
            <a:extLst>
              <a:ext uri="{FF2B5EF4-FFF2-40B4-BE49-F238E27FC236}">
                <a16:creationId xmlns:a16="http://schemas.microsoft.com/office/drawing/2014/main" id="{1D0CC4C6-9DF8-409D-B4FE-6B9EF4976450}"/>
              </a:ext>
            </a:extLst>
          </p:cNvPr>
          <p:cNvSpPr/>
          <p:nvPr/>
        </p:nvSpPr>
        <p:spPr>
          <a:xfrm>
            <a:off x="6939915" y="4872990"/>
            <a:ext cx="2381251" cy="971550"/>
          </a:xfrm>
          <a:prstGeom prst="wedgeRoundRectCallout">
            <a:avLst>
              <a:gd name="adj1" fmla="val 60227"/>
              <a:gd name="adj2" fmla="val -296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new subcircuits added in the library of LOGISIM</a:t>
            </a:r>
          </a:p>
        </p:txBody>
      </p:sp>
    </p:spTree>
    <p:extLst>
      <p:ext uri="{BB962C8B-B14F-4D97-AF65-F5344CB8AC3E}">
        <p14:creationId xmlns:p14="http://schemas.microsoft.com/office/powerpoint/2010/main" val="41435376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12821" y="393305"/>
            <a:ext cx="10977011" cy="3016210"/>
          </a:xfrm>
          <a:prstGeom prst="rect">
            <a:avLst/>
          </a:prstGeom>
        </p:spPr>
        <p:txBody>
          <a:bodyPr wrap="square">
            <a:spAutoFit/>
          </a:bodyPr>
          <a:lstStyle/>
          <a:p>
            <a:r>
              <a:rPr lang="en-US" sz="2800" dirty="0">
                <a:solidFill>
                  <a:srgbClr val="0070C0"/>
                </a:solidFill>
                <a:latin typeface="Tw Cen MT" panose="020B0602020104020603" pitchFamily="34" charset="0"/>
              </a:rPr>
              <a:t>DEMO</a:t>
            </a:r>
          </a:p>
          <a:p>
            <a:pPr marL="1257300" lvl="2" indent="-342900">
              <a:buFont typeface="Arial" panose="020B0604020202020204" pitchFamily="34" charset="0"/>
              <a:buChar char="•"/>
            </a:pPr>
            <a:r>
              <a:rPr lang="en-US" dirty="0"/>
              <a:t>There is a template for the display. You can use it and connect your design to this display or you can use your own configuration. </a:t>
            </a:r>
          </a:p>
          <a:p>
            <a:pPr marL="1257300" lvl="2"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In this template some inputs are fixed and a digital system using build-in counters and comparators for seconds have been designed. The display should be connected to your own design and  the extra elements should be removed.</a:t>
            </a:r>
          </a:p>
          <a:p>
            <a:pPr marL="1257300" lvl="2"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b="1" dirty="0"/>
              <a:t>Play</a:t>
            </a:r>
            <a:r>
              <a:rPr lang="en-US" dirty="0"/>
              <a:t> the clip below. In this clip, the frequency is changed to help you to see the changes in a faster speed, but the frequency should be 1 HZ.</a:t>
            </a:r>
          </a:p>
        </p:txBody>
      </p:sp>
      <p:pic>
        <p:nvPicPr>
          <p:cNvPr id="54" name="1044F0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35968" y="4255319"/>
            <a:ext cx="7130715" cy="1349927"/>
          </a:xfrm>
          <a:prstGeom prst="rect">
            <a:avLst/>
          </a:prstGeom>
        </p:spPr>
      </p:pic>
    </p:spTree>
    <p:extLst>
      <p:ext uri="{BB962C8B-B14F-4D97-AF65-F5344CB8AC3E}">
        <p14:creationId xmlns:p14="http://schemas.microsoft.com/office/powerpoint/2010/main" val="8251415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4"/>
                                        </p:tgtEl>
                                      </p:cBhvr>
                                    </p:cmd>
                                  </p:childTnLst>
                                </p:cTn>
                              </p:par>
                            </p:childTnLst>
                          </p:cTn>
                        </p:par>
                      </p:childTnLst>
                    </p:cTn>
                  </p:par>
                </p:childTnLst>
              </p:cTn>
              <p:nextCondLst>
                <p:cond evt="onClick" delay="0">
                  <p:tgtEl>
                    <p:spTgt spid="54"/>
                  </p:tgtEl>
                </p:cond>
              </p:nextCondLst>
            </p:seq>
            <p:video>
              <p:cMediaNode vol="100000">
                <p:cTn id="7" fill="hold" display="0">
                  <p:stCondLst>
                    <p:cond delay="indefinite"/>
                  </p:stCondLst>
                </p:cTn>
                <p:tgtEl>
                  <p:spTgt spid="5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991</Words>
  <Application>Microsoft Office PowerPoint</Application>
  <PresentationFormat>Widescreen</PresentationFormat>
  <Paragraphs>118</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shahram jahani</dc:creator>
  <cp:lastModifiedBy>Shahram Jahani</cp:lastModifiedBy>
  <cp:revision>9</cp:revision>
  <dcterms:created xsi:type="dcterms:W3CDTF">2019-02-17T19:59:50Z</dcterms:created>
  <dcterms:modified xsi:type="dcterms:W3CDTF">2021-03-22T04:13:01Z</dcterms:modified>
</cp:coreProperties>
</file>