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31" r:id="rId1"/>
  </p:sldMasterIdLst>
  <p:notesMasterIdLst>
    <p:notesMasterId r:id="rId42"/>
  </p:notesMasterIdLst>
  <p:handoutMasterIdLst>
    <p:handoutMasterId r:id="rId43"/>
  </p:handoutMasterIdLst>
  <p:sldIdLst>
    <p:sldId id="305" r:id="rId2"/>
    <p:sldId id="371" r:id="rId3"/>
    <p:sldId id="358" r:id="rId4"/>
    <p:sldId id="373" r:id="rId5"/>
    <p:sldId id="372" r:id="rId6"/>
    <p:sldId id="311" r:id="rId7"/>
    <p:sldId id="278" r:id="rId8"/>
    <p:sldId id="380" r:id="rId9"/>
    <p:sldId id="386" r:id="rId10"/>
    <p:sldId id="301" r:id="rId11"/>
    <p:sldId id="387" r:id="rId12"/>
    <p:sldId id="389" r:id="rId13"/>
    <p:sldId id="390" r:id="rId14"/>
    <p:sldId id="316" r:id="rId15"/>
    <p:sldId id="309" r:id="rId16"/>
    <p:sldId id="317" r:id="rId17"/>
    <p:sldId id="283" r:id="rId18"/>
    <p:sldId id="300" r:id="rId19"/>
    <p:sldId id="265" r:id="rId20"/>
    <p:sldId id="266" r:id="rId21"/>
    <p:sldId id="391" r:id="rId22"/>
    <p:sldId id="322" r:id="rId23"/>
    <p:sldId id="324" r:id="rId24"/>
    <p:sldId id="325" r:id="rId25"/>
    <p:sldId id="326" r:id="rId26"/>
    <p:sldId id="327" r:id="rId27"/>
    <p:sldId id="328" r:id="rId28"/>
    <p:sldId id="330" r:id="rId29"/>
    <p:sldId id="334" r:id="rId30"/>
    <p:sldId id="339" r:id="rId31"/>
    <p:sldId id="340" r:id="rId32"/>
    <p:sldId id="341" r:id="rId33"/>
    <p:sldId id="343" r:id="rId34"/>
    <p:sldId id="344" r:id="rId35"/>
    <p:sldId id="345" r:id="rId36"/>
    <p:sldId id="346" r:id="rId37"/>
    <p:sldId id="383" r:id="rId38"/>
    <p:sldId id="382" r:id="rId39"/>
    <p:sldId id="350" r:id="rId40"/>
    <p:sldId id="385" r:id="rId41"/>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1296">
          <p15:clr>
            <a:srgbClr val="A4A3A4"/>
          </p15:clr>
        </p15:guide>
        <p15:guide id="2" pos="516">
          <p15:clr>
            <a:srgbClr val="A4A3A4"/>
          </p15:clr>
        </p15:guide>
      </p15:sldGuideLst>
    </p:ext>
    <p:ext uri="{2D200454-40CA-4A62-9FC3-DE9A4176ACB9}">
      <p15:notesGuideLst xmlns=""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B2C"/>
    <a:srgbClr val="CC3300"/>
    <a:srgbClr val="3B486D"/>
    <a:srgbClr val="436EBB"/>
    <a:srgbClr val="FFFFFF"/>
    <a:srgbClr val="CCCC00"/>
    <a:srgbClr val="336699"/>
    <a:srgbClr val="4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91079" autoAdjust="0"/>
  </p:normalViewPr>
  <p:slideViewPr>
    <p:cSldViewPr>
      <p:cViewPr>
        <p:scale>
          <a:sx n="50" d="100"/>
          <a:sy n="50" d="100"/>
        </p:scale>
        <p:origin x="-2256" y="-732"/>
      </p:cViewPr>
      <p:guideLst>
        <p:guide orient="horz" pos="1296"/>
        <p:guide pos="516"/>
      </p:guideLst>
    </p:cSldViewPr>
  </p:slideViewPr>
  <p:outlineViewPr>
    <p:cViewPr>
      <p:scale>
        <a:sx n="33" d="100"/>
        <a:sy n="33" d="100"/>
      </p:scale>
      <p:origin x="0" y="0"/>
    </p:cViewPr>
  </p:outlineViewPr>
  <p:notesTextViewPr>
    <p:cViewPr>
      <p:scale>
        <a:sx n="75" d="100"/>
        <a:sy n="75" d="100"/>
      </p:scale>
      <p:origin x="0" y="0"/>
    </p:cViewPr>
  </p:notesTextViewPr>
  <p:sorterViewPr>
    <p:cViewPr>
      <p:scale>
        <a:sx n="66" d="100"/>
        <a:sy n="66" d="100"/>
      </p:scale>
      <p:origin x="0" y="0"/>
    </p:cViewPr>
  </p:sorterViewPr>
  <p:notesViewPr>
    <p:cSldViewPr>
      <p:cViewPr varScale="1">
        <p:scale>
          <a:sx n="57" d="100"/>
          <a:sy n="57" d="100"/>
        </p:scale>
        <p:origin x="2892"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3468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74725" y="4560888"/>
            <a:ext cx="5365750" cy="4319587"/>
          </a:xfrm>
          <a:prstGeom prst="rect">
            <a:avLst/>
          </a:prstGeom>
          <a:noFill/>
          <a:ln w="12700">
            <a:noFill/>
            <a:miter lim="800000"/>
            <a:headEnd/>
            <a:tailEnd/>
          </a:ln>
          <a:effectLst/>
        </p:spPr>
        <p:txBody>
          <a:bodyPr vert="horz" wrap="square" lIns="95655" tIns="46988" rIns="95655" bIns="469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6083" name="Rectangle 3"/>
          <p:cNvSpPr>
            <a:spLocks noGrp="1" noRot="1" noChangeAspect="1" noChangeArrowheads="1" noTextEdit="1"/>
          </p:cNvSpPr>
          <p:nvPr>
            <p:ph type="sldImg" idx="2"/>
          </p:nvPr>
        </p:nvSpPr>
        <p:spPr bwMode="auto">
          <a:xfrm>
            <a:off x="1266825" y="727075"/>
            <a:ext cx="4781550" cy="3586163"/>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8159513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28616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831342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34875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2014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1720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4983327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322588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544697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046852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8870660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681994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372578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9485262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864202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42788902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w="9525"/>
        </p:spPr>
        <p:txBody>
          <a:bodyPr/>
          <a:lstStyle/>
          <a:p>
            <a:endParaRPr lang="en-US" sz="1200" dirty="0" smtClean="0"/>
          </a:p>
        </p:txBody>
      </p:sp>
    </p:spTree>
    <p:extLst>
      <p:ext uri="{BB962C8B-B14F-4D97-AF65-F5344CB8AC3E}">
        <p14:creationId xmlns:p14="http://schemas.microsoft.com/office/powerpoint/2010/main" val="898260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4605237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017137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0161260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4471495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4851691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349741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171208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820742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Times New Roman" pitchFamily="18" charset="0"/>
                <a:ea typeface="+mn-ea"/>
                <a:cs typeface="+mn-cs"/>
              </a:rPr>
              <a:t>.</a:t>
            </a:r>
            <a:endParaRPr lang="en-US" dirty="0"/>
          </a:p>
        </p:txBody>
      </p:sp>
    </p:spTree>
    <p:extLst>
      <p:ext uri="{BB962C8B-B14F-4D97-AF65-F5344CB8AC3E}">
        <p14:creationId xmlns:p14="http://schemas.microsoft.com/office/powerpoint/2010/main" val="15337216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741245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5394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132161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41839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839919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solidFill>
            <a:srgbClr val="FFFFFF"/>
          </a:solidFill>
          <a:ln/>
        </p:spPr>
      </p:sp>
      <p:sp>
        <p:nvSpPr>
          <p:cNvPr id="29699" name="Rectangle 3"/>
          <p:cNvSpPr>
            <a:spLocks noGrp="1" noChangeArrowheads="1"/>
          </p:cNvSpPr>
          <p:nvPr>
            <p:ph type="body" idx="1"/>
          </p:nvPr>
        </p:nvSpPr>
        <p:spPr>
          <a:solidFill>
            <a:srgbClr val="FFFFFF"/>
          </a:solidFill>
          <a:ln>
            <a:solidFill>
              <a:srgbClr val="000000"/>
            </a:solidFill>
          </a:ln>
        </p:spPr>
        <p:txBody>
          <a:bodyPr/>
          <a:lstStyle/>
          <a:p>
            <a:endParaRPr lang="en-US" dirty="0" smtClean="0"/>
          </a:p>
        </p:txBody>
      </p:sp>
    </p:spTree>
    <p:extLst>
      <p:ext uri="{BB962C8B-B14F-4D97-AF65-F5344CB8AC3E}">
        <p14:creationId xmlns:p14="http://schemas.microsoft.com/office/powerpoint/2010/main" val="34490204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solidFill>
            <a:srgbClr val="FFFFFF"/>
          </a:solidFill>
          <a:ln/>
        </p:spPr>
      </p:sp>
      <p:sp>
        <p:nvSpPr>
          <p:cNvPr id="74755" name="Rectangle 3"/>
          <p:cNvSpPr>
            <a:spLocks noGrp="1" noChangeArrowheads="1"/>
          </p:cNvSpPr>
          <p:nvPr>
            <p:ph type="body" idx="1"/>
          </p:nvPr>
        </p:nvSpPr>
        <p:spPr>
          <a:solidFill>
            <a:srgbClr val="FFFFFF"/>
          </a:solidFill>
          <a:ln>
            <a:solidFill>
              <a:srgbClr val="000000"/>
            </a:solidFill>
          </a:ln>
        </p:spPr>
        <p:txBody>
          <a:bodyPr/>
          <a:lstStyle/>
          <a:p>
            <a:endParaRPr lang="en-US" dirty="0" smtClean="0"/>
          </a:p>
        </p:txBody>
      </p:sp>
    </p:spTree>
    <p:extLst>
      <p:ext uri="{BB962C8B-B14F-4D97-AF65-F5344CB8AC3E}">
        <p14:creationId xmlns:p14="http://schemas.microsoft.com/office/powerpoint/2010/main" val="14961999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30855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58772880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3679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554516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3389201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665445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7856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32421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179614" y="0"/>
            <a:ext cx="8964386" cy="5638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8"/>
          <p:cNvSpPr>
            <a:spLocks noGrp="1"/>
          </p:cNvSpPr>
          <p:nvPr>
            <p:ph type="subTitle" idx="1"/>
          </p:nvPr>
        </p:nvSpPr>
        <p:spPr>
          <a:xfrm>
            <a:off x="5731323" y="2743200"/>
            <a:ext cx="3124200" cy="2057400"/>
          </a:xfrm>
        </p:spPr>
        <p:txBody>
          <a:bodyPr>
            <a:noAutofit/>
          </a:bodyPr>
          <a:lstStyle>
            <a:lvl1pPr marL="0" indent="0" algn="ctr">
              <a:buNone/>
              <a:defRPr sz="2400" b="0" spc="100" baseline="0">
                <a:solidFill>
                  <a:schemeClr val="tx2">
                    <a:lumMod val="40000"/>
                    <a:lumOff val="6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28" name="Title 27"/>
          <p:cNvSpPr>
            <a:spLocks noGrp="1"/>
          </p:cNvSpPr>
          <p:nvPr>
            <p:ph type="ctrTitle"/>
          </p:nvPr>
        </p:nvSpPr>
        <p:spPr>
          <a:xfrm>
            <a:off x="5714989" y="609600"/>
            <a:ext cx="3124200" cy="1905000"/>
          </a:xfrm>
          <a:noFill/>
          <a:ln w="6350" cap="rnd">
            <a:noFill/>
          </a:ln>
        </p:spPr>
        <p:txBody>
          <a:bodyPr anchor="b" anchorCtr="0">
            <a:noAutofit/>
          </a:bodyPr>
          <a:lstStyle>
            <a:lvl1pPr algn="ctr">
              <a:defRPr lang="en-US" sz="3200" b="1" dirty="0">
                <a:ln w="3200">
                  <a:solidFill>
                    <a:schemeClr val="bg2">
                      <a:shade val="75000"/>
                      <a:alpha val="25000"/>
                    </a:schemeClr>
                  </a:solidFill>
                  <a:prstDash val="solid"/>
                  <a:round/>
                </a:ln>
                <a:solidFill>
                  <a:schemeClr val="tx2">
                    <a:lumMod val="20000"/>
                    <a:lumOff val="80000"/>
                  </a:schemeClr>
                </a:solidFill>
                <a:effectLst>
                  <a:innerShdw blurRad="50800" dist="25400" dir="13500000">
                    <a:srgbClr val="000000">
                      <a:alpha val="70000"/>
                    </a:srgbClr>
                  </a:innerShdw>
                </a:effectLst>
              </a:defRPr>
            </a:lvl1pPr>
          </a:lstStyle>
          <a:p>
            <a:r>
              <a:rPr kumimoji="0" lang="en-US" smtClean="0"/>
              <a:t>Click to edit Master title style</a:t>
            </a:r>
            <a:endParaRPr kumimoji="0" lang="en-US" dirty="0"/>
          </a:p>
        </p:txBody>
      </p:sp>
      <p:sp>
        <p:nvSpPr>
          <p:cNvPr id="15" name="Date Placeholder 14"/>
          <p:cNvSpPr>
            <a:spLocks noGrp="1"/>
          </p:cNvSpPr>
          <p:nvPr>
            <p:ph type="dt" sz="half" idx="10"/>
          </p:nvPr>
        </p:nvSpPr>
        <p:spPr/>
        <p:txBody>
          <a:bodyPr/>
          <a:lstStyle/>
          <a:p>
            <a:fld id="{ACC9D980-6D8E-453A-A63C-591C3D202910}" type="datetime1">
              <a:rPr lang="en-US" smtClean="0"/>
              <a:t>1/21/2014</a:t>
            </a:fld>
            <a:endParaRPr lang="en-US" dirty="0"/>
          </a:p>
        </p:txBody>
      </p:sp>
      <p:sp>
        <p:nvSpPr>
          <p:cNvPr id="17" name="Footer Placeholder 16"/>
          <p:cNvSpPr>
            <a:spLocks noGrp="1"/>
          </p:cNvSpPr>
          <p:nvPr>
            <p:ph type="ftr" sz="quarter" idx="12"/>
          </p:nvPr>
        </p:nvSpPr>
        <p:spPr>
          <a:xfrm>
            <a:off x="1347537" y="6203667"/>
            <a:ext cx="4367463" cy="384048"/>
          </a:xfrm>
        </p:spPr>
        <p:txBody>
          <a:bodyPr/>
          <a:lstStyle>
            <a:lvl1pPr algn="ctr">
              <a:defRPr/>
            </a:lvl1pPr>
          </a:lstStyle>
          <a:p>
            <a:r>
              <a:rPr kumimoji="0" lang="en-US" smtClean="0"/>
              <a:t>11</a:t>
            </a:r>
            <a:endParaRPr kumimoji="0" lang="en-US" dirty="0"/>
          </a:p>
        </p:txBody>
      </p:sp>
      <p:sp>
        <p:nvSpPr>
          <p:cNvPr id="12" name="Rectangle 11"/>
          <p:cNvSpPr/>
          <p:nvPr/>
        </p:nvSpPr>
        <p:spPr>
          <a:xfrm>
            <a:off x="179614" y="5638800"/>
            <a:ext cx="8964386" cy="2286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686" y="205409"/>
            <a:ext cx="4162089" cy="5319088"/>
          </a:xfrm>
          <a:prstGeom prst="rect">
            <a:avLst/>
          </a:prstGeom>
          <a:scene3d>
            <a:camera prst="orthographicFront">
              <a:rot lat="0" lon="0" rev="0"/>
            </a:camera>
            <a:lightRig rig="threePt" dir="t"/>
          </a:scene3d>
          <a:sp3d>
            <a:bevelT w="165100" prst="coolSlant"/>
            <a:bevelB/>
          </a:sp3d>
        </p:spPr>
      </p:pic>
    </p:spTree>
    <p:extLst>
      <p:ext uri="{BB962C8B-B14F-4D97-AF65-F5344CB8AC3E}">
        <p14:creationId xmlns:p14="http://schemas.microsoft.com/office/powerpoint/2010/main" val="34467597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BAE0DD-B8BA-4274-BDB8-718D012FE7E7}"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5" name="TextBox 4"/>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115515612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97D4E-5C00-4138-9D77-4782E219E645}" type="datetime1">
              <a:rPr lang="en-US" smtClean="0"/>
              <a:t>1/21/2014</a:t>
            </a:fld>
            <a:endParaRPr lang="en-US" dirty="0"/>
          </a:p>
        </p:txBody>
      </p:sp>
      <p:sp>
        <p:nvSpPr>
          <p:cNvPr id="3" name="Footer Placeholder 2"/>
          <p:cNvSpPr>
            <a:spLocks noGrp="1"/>
          </p:cNvSpPr>
          <p:nvPr>
            <p:ph type="ftr" sz="quarter" idx="11"/>
          </p:nvPr>
        </p:nvSpPr>
        <p:spPr/>
        <p:txBody>
          <a:bodyPr/>
          <a:lstStyle/>
          <a:p>
            <a:r>
              <a:rPr kumimoji="0" lang="en-US" smtClean="0"/>
              <a:t>11</a:t>
            </a:r>
            <a:endParaRPr kumimoji="0" lang="en-US" dirty="0"/>
          </a:p>
        </p:txBody>
      </p:sp>
      <p:sp>
        <p:nvSpPr>
          <p:cNvPr id="4" name="TextBox 3"/>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4064159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022F1FC6-1A40-442E-8B1E-95423F6D4F5D}" type="datetime1">
              <a:rPr lang="en-US" smtClean="0"/>
              <a:t>1/21/2014</a:t>
            </a:fld>
            <a:endParaRPr lang="en-US" dirty="0"/>
          </a:p>
        </p:txBody>
      </p:sp>
      <p:sp>
        <p:nvSpPr>
          <p:cNvPr id="10" name="Footer Placeholder 9"/>
          <p:cNvSpPr>
            <a:spLocks noGrp="1"/>
          </p:cNvSpPr>
          <p:nvPr>
            <p:ph type="ftr" sz="quarter" idx="16"/>
          </p:nvPr>
        </p:nvSpPr>
        <p:spPr/>
        <p:txBody>
          <a:bodyPr/>
          <a:lstStyle/>
          <a:p>
            <a:r>
              <a:rPr kumimoji="0" lang="en-US" smtClean="0"/>
              <a:t>11</a:t>
            </a:r>
            <a:endParaRPr kumimoji="0" lang="en-US" dirty="0"/>
          </a:p>
        </p:txBody>
      </p:sp>
      <p:sp>
        <p:nvSpPr>
          <p:cNvPr id="7" name="TextBox 6"/>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163225727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01864FE3-7CE9-4FC2-B511-D23203F4DC85}" type="datetime1">
              <a:rPr lang="en-US" smtClean="0"/>
              <a:t>1/21/2014</a:t>
            </a:fld>
            <a:endParaRPr lang="en-US" dirty="0"/>
          </a:p>
        </p:txBody>
      </p:sp>
      <p:sp>
        <p:nvSpPr>
          <p:cNvPr id="10" name="Footer Placeholder 9"/>
          <p:cNvSpPr>
            <a:spLocks noGrp="1"/>
          </p:cNvSpPr>
          <p:nvPr>
            <p:ph type="ftr" sz="quarter" idx="12"/>
          </p:nvPr>
        </p:nvSpPr>
        <p:spPr/>
        <p:txBody>
          <a:bodyPr/>
          <a:lstStyle/>
          <a:p>
            <a:r>
              <a:rPr kumimoji="0" lang="en-US" smtClean="0"/>
              <a:t>11</a:t>
            </a:r>
            <a:endParaRPr kumimoji="0" lang="en-US" dirty="0"/>
          </a:p>
        </p:txBody>
      </p:sp>
      <p:sp>
        <p:nvSpPr>
          <p:cNvPr id="7" name="TextBox 6"/>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12382321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9C4FC-1780-45B2-99AB-D1EF1B2BBDF3}" type="datetime1">
              <a:rPr lang="en-US" smtClean="0"/>
              <a:t>1/21/2014</a:t>
            </a:fld>
            <a:endParaRPr lang="en-US" dirty="0"/>
          </a:p>
        </p:txBody>
      </p:sp>
      <p:sp>
        <p:nvSpPr>
          <p:cNvPr id="5" name="Footer Placeholder 4"/>
          <p:cNvSpPr>
            <a:spLocks noGrp="1"/>
          </p:cNvSpPr>
          <p:nvPr>
            <p:ph type="ftr" sz="quarter" idx="11"/>
          </p:nvPr>
        </p:nvSpPr>
        <p:spPr/>
        <p:txBody>
          <a:bodyPr/>
          <a:lstStyle/>
          <a:p>
            <a:r>
              <a:rPr kumimoji="0" lang="en-US" smtClean="0"/>
              <a:t>11</a:t>
            </a:r>
            <a:endParaRPr kumimoji="0" lang="en-US" dirty="0"/>
          </a:p>
        </p:txBody>
      </p:sp>
      <p:sp>
        <p:nvSpPr>
          <p:cNvPr id="6" name="TextBox 5"/>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87707844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61CBAF-194B-4643-9DF8-322A6FCC0BDE}" type="datetime1">
              <a:rPr lang="en-US" smtClean="0"/>
              <a:t>1/21/2014</a:t>
            </a:fld>
            <a:endParaRPr lang="en-US" dirty="0"/>
          </a:p>
        </p:txBody>
      </p:sp>
      <p:sp>
        <p:nvSpPr>
          <p:cNvPr id="5" name="Footer Placeholder 4"/>
          <p:cNvSpPr>
            <a:spLocks noGrp="1"/>
          </p:cNvSpPr>
          <p:nvPr>
            <p:ph type="ftr" sz="quarter" idx="11"/>
          </p:nvPr>
        </p:nvSpPr>
        <p:spPr/>
        <p:txBody>
          <a:bodyPr/>
          <a:lstStyle/>
          <a:p>
            <a:r>
              <a:rPr kumimoji="0" lang="en-US" smtClean="0"/>
              <a:t>11</a:t>
            </a:r>
            <a:endParaRPr kumimoji="0" lang="en-US" dirty="0"/>
          </a:p>
        </p:txBody>
      </p:sp>
      <p:sp>
        <p:nvSpPr>
          <p:cNvPr id="6" name="TextBox 5"/>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265032974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68F98E-FB33-48DA-BA3B-C533B40B8999}"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5" name="TextBox 4"/>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048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4" name="Date Placeholder 13"/>
          <p:cNvSpPr>
            <a:spLocks noGrp="1"/>
          </p:cNvSpPr>
          <p:nvPr>
            <p:ph type="dt" sz="half" idx="14"/>
          </p:nvPr>
        </p:nvSpPr>
        <p:spPr/>
        <p:txBody>
          <a:bodyPr/>
          <a:lstStyle/>
          <a:p>
            <a:fld id="{9027E5C8-D523-4D32-84B7-C6ED7C9E6A36}" type="datetime1">
              <a:rPr lang="en-US" smtClean="0"/>
              <a:t>1/21/2014</a:t>
            </a:fld>
            <a:endParaRPr lang="en-US" dirty="0"/>
          </a:p>
        </p:txBody>
      </p:sp>
      <p:sp>
        <p:nvSpPr>
          <p:cNvPr id="16" name="Footer Placeholder 15"/>
          <p:cNvSpPr>
            <a:spLocks noGrp="1"/>
          </p:cNvSpPr>
          <p:nvPr>
            <p:ph type="ftr" sz="quarter" idx="16"/>
          </p:nvPr>
        </p:nvSpPr>
        <p:spPr/>
        <p:txBody>
          <a:bodyPr/>
          <a:lstStyle/>
          <a:p>
            <a:r>
              <a:rPr kumimoji="0" lang="en-US" smtClean="0"/>
              <a:t>11</a:t>
            </a:r>
            <a:endParaRPr kumimoji="0"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
        <p:nvSpPr>
          <p:cNvPr id="6" name="TextBox 5"/>
          <p:cNvSpPr txBox="1"/>
          <p:nvPr userDrawn="1"/>
        </p:nvSpPr>
        <p:spPr>
          <a:xfrm>
            <a:off x="8572500" y="63216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23437265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2843C3-30FB-42C1-A38A-8A6FE0E48C5E}"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6" name="Content Placeholder 8"/>
          <p:cNvSpPr>
            <a:spLocks noGrp="1"/>
          </p:cNvSpPr>
          <p:nvPr>
            <p:ph idx="1"/>
          </p:nvPr>
        </p:nvSpPr>
        <p:spPr>
          <a:xfrm>
            <a:off x="3048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TextBox 6"/>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221335081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8AC4A5-0B5B-4332-A3C8-FF9A0D04E8CB}" type="datetime1">
              <a:rPr lang="en-US" smtClean="0"/>
              <a:t>1/21/2014</a:t>
            </a:fld>
            <a:endParaRPr lang="en-US" dirty="0"/>
          </a:p>
        </p:txBody>
      </p:sp>
      <p:sp>
        <p:nvSpPr>
          <p:cNvPr id="5" name="Footer Placeholder 4"/>
          <p:cNvSpPr>
            <a:spLocks noGrp="1"/>
          </p:cNvSpPr>
          <p:nvPr>
            <p:ph type="ftr" sz="quarter" idx="11"/>
          </p:nvPr>
        </p:nvSpPr>
        <p:spPr/>
        <p:txBody>
          <a:bodyPr/>
          <a:lstStyle/>
          <a:p>
            <a:r>
              <a:rPr kumimoji="0" lang="en-US" smtClean="0"/>
              <a:t>11</a:t>
            </a:r>
            <a:endParaRPr kumimoji="0"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3600" b="1" dirty="0">
                <a:ln w="3200">
                  <a:solidFill>
                    <a:schemeClr val="bg2">
                      <a:shade val="25000"/>
                      <a:alpha val="25000"/>
                    </a:schemeClr>
                  </a:solidFill>
                  <a:prstDash val="solid"/>
                  <a:round/>
                </a:ln>
                <a:solidFill>
                  <a:schemeClr val="tx1">
                    <a:lumMod val="95000"/>
                    <a:lumOff val="5000"/>
                  </a:schemeClr>
                </a:solidFill>
                <a:effectLst>
                  <a:innerShdw blurRad="38100" dist="25400" dir="13500000">
                    <a:prstClr val="black">
                      <a:alpha val="70000"/>
                    </a:prstClr>
                  </a:innerShdw>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9242011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07768B4-F0EA-4D42-9FAF-E0E864F2CC19}" type="datetime1">
              <a:rPr lang="en-US" smtClean="0"/>
              <a:t>1/21/2014</a:t>
            </a:fld>
            <a:endParaRPr lang="en-US" dirty="0"/>
          </a:p>
        </p:txBody>
      </p:sp>
      <p:sp>
        <p:nvSpPr>
          <p:cNvPr id="6" name="Footer Placeholder 5"/>
          <p:cNvSpPr>
            <a:spLocks noGrp="1"/>
          </p:cNvSpPr>
          <p:nvPr>
            <p:ph type="ftr" sz="quarter" idx="11"/>
          </p:nvPr>
        </p:nvSpPr>
        <p:spPr/>
        <p:txBody>
          <a:bodyPr/>
          <a:lstStyle/>
          <a:p>
            <a:r>
              <a:rPr kumimoji="0" lang="en-US" smtClean="0"/>
              <a:t>11</a:t>
            </a:r>
            <a:endParaRPr kumimoji="0" lang="en-US" dirty="0"/>
          </a:p>
        </p:txBody>
      </p:sp>
      <p:sp>
        <p:nvSpPr>
          <p:cNvPr id="2" name="Title 1"/>
          <p:cNvSpPr>
            <a:spLocks noGrp="1"/>
          </p:cNvSpPr>
          <p:nvPr>
            <p:ph type="title"/>
          </p:nvPr>
        </p:nvSpPr>
        <p:spPr/>
        <p:txBody>
          <a:bodyPr/>
          <a:lstStyle/>
          <a:p>
            <a:r>
              <a:rPr kumimoji="0" lang="en-US" smtClean="0"/>
              <a:t>Click to edit Master title style</a:t>
            </a:r>
            <a:endParaRPr kumimoji="0" lang="en-US" dirty="0"/>
          </a:p>
        </p:txBody>
      </p:sp>
      <p:sp>
        <p:nvSpPr>
          <p:cNvPr id="11" name="Content Placeholder 10"/>
          <p:cNvSpPr>
            <a:spLocks noGrp="1"/>
          </p:cNvSpPr>
          <p:nvPr>
            <p:ph sz="half" idx="1"/>
          </p:nvPr>
        </p:nvSpPr>
        <p:spPr>
          <a:xfrm>
            <a:off x="324852"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Content Placeholder 12"/>
          <p:cNvSpPr>
            <a:spLocks noGrp="1"/>
          </p:cNvSpPr>
          <p:nvPr>
            <p:ph sz="half" idx="2"/>
          </p:nvPr>
        </p:nvSpPr>
        <p:spPr>
          <a:xfrm>
            <a:off x="4494516"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extBox 6"/>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103800287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kumimoji="0" lang="en-US" smtClean="0"/>
              <a:t>11</a:t>
            </a:r>
            <a:endParaRPr kumimoji="0" lang="en-US" dirty="0"/>
          </a:p>
        </p:txBody>
      </p:sp>
      <p:sp>
        <p:nvSpPr>
          <p:cNvPr id="7" name="Date Placeholder 6"/>
          <p:cNvSpPr>
            <a:spLocks noGrp="1"/>
          </p:cNvSpPr>
          <p:nvPr>
            <p:ph type="dt" sz="half" idx="10"/>
          </p:nvPr>
        </p:nvSpPr>
        <p:spPr/>
        <p:txBody>
          <a:bodyPr/>
          <a:lstStyle/>
          <a:p>
            <a:fld id="{C1BAA1E1-E99F-4E0A-8F24-D617F4952260}" type="datetime1">
              <a:rPr lang="en-US" smtClean="0"/>
              <a:t>1/21/2014</a:t>
            </a:fld>
            <a:endParaRPr lang="en-US" dirty="0"/>
          </a:p>
        </p:txBody>
      </p:sp>
      <p:sp>
        <p:nvSpPr>
          <p:cNvPr id="3" name="Text Placeholder 2"/>
          <p:cNvSpPr>
            <a:spLocks noGrp="1"/>
          </p:cNvSpPr>
          <p:nvPr>
            <p:ph type="body" idx="1"/>
          </p:nvPr>
        </p:nvSpPr>
        <p:spPr>
          <a:xfrm>
            <a:off x="303212" y="1437909"/>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3048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463732"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274320" y="223592"/>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463732" y="1398130"/>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171828427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5D7DC0A-E276-4B00-B340-2FF3A7D762D5}"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TextBox 4"/>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6272662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4DA052-BACF-439C-BDC2-B4BED405D7C9}"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5" name="TextBox 4"/>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3185119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DD4C35-DC24-438C-B2DE-3066C914EEA2}" type="datetime1">
              <a:rPr lang="en-US" smtClean="0"/>
              <a:t>1/21/2014</a:t>
            </a:fld>
            <a:endParaRPr lang="en-US" dirty="0"/>
          </a:p>
        </p:txBody>
      </p:sp>
      <p:sp>
        <p:nvSpPr>
          <p:cNvPr id="4" name="Footer Placeholder 3"/>
          <p:cNvSpPr>
            <a:spLocks noGrp="1"/>
          </p:cNvSpPr>
          <p:nvPr>
            <p:ph type="ftr" sz="quarter" idx="11"/>
          </p:nvPr>
        </p:nvSpPr>
        <p:spPr/>
        <p:txBody>
          <a:bodyPr/>
          <a:lstStyle/>
          <a:p>
            <a:r>
              <a:rPr kumimoji="0" lang="en-US" smtClean="0"/>
              <a:t>11</a:t>
            </a:r>
            <a:endParaRPr kumimoji="0" lang="en-US" dirty="0"/>
          </a:p>
        </p:txBody>
      </p:sp>
      <p:sp>
        <p:nvSpPr>
          <p:cNvPr id="5" name="TextBox 4"/>
          <p:cNvSpPr txBox="1"/>
          <p:nvPr userDrawn="1"/>
        </p:nvSpPr>
        <p:spPr>
          <a:xfrm>
            <a:off x="8572500" y="6245423"/>
            <a:ext cx="609600" cy="307777"/>
          </a:xfrm>
          <a:prstGeom prst="rect">
            <a:avLst/>
          </a:prstGeom>
          <a:noFill/>
        </p:spPr>
        <p:txBody>
          <a:bodyPr wrap="square" rtlCol="0">
            <a:spAutoFit/>
          </a:bodyPr>
          <a:lstStyle/>
          <a:p>
            <a:r>
              <a:rPr lang="en-US" sz="1400" dirty="0" smtClean="0">
                <a:solidFill>
                  <a:schemeClr val="tx2"/>
                </a:solidFill>
              </a:rPr>
              <a:t>1-</a:t>
            </a:r>
            <a:fld id="{9B94B328-B391-44D5-B0EB-831D8818526F}"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2849903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36884" y="1481688"/>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4" name="Date Placeholder 23"/>
          <p:cNvSpPr>
            <a:spLocks noGrp="1"/>
          </p:cNvSpPr>
          <p:nvPr>
            <p:ph type="dt" sz="half" idx="2"/>
          </p:nvPr>
        </p:nvSpPr>
        <p:spPr>
          <a:xfrm>
            <a:off x="6682898" y="6203667"/>
            <a:ext cx="1699101" cy="384048"/>
          </a:xfrm>
          <a:prstGeom prst="rect">
            <a:avLst/>
          </a:prstGeom>
        </p:spPr>
        <p:txBody>
          <a:bodyPr vert="horz" anchor="ctr" anchorCtr="0"/>
          <a:lstStyle>
            <a:lvl1pPr algn="l" eaLnBrk="1" latinLnBrk="0" hangingPunct="1">
              <a:defRPr kumimoji="0" sz="1200">
                <a:solidFill>
                  <a:schemeClr val="tx2"/>
                </a:solidFill>
              </a:defRPr>
            </a:lvl1pPr>
          </a:lstStyle>
          <a:p>
            <a:fld id="{8E5D66EF-987D-4C33-AAE5-2AA2E5DB95B3}" type="datetime1">
              <a:rPr lang="en-US" smtClean="0"/>
              <a:t>1/21/2014</a:t>
            </a:fld>
            <a:endParaRPr lang="en-US" dirty="0"/>
          </a:p>
        </p:txBody>
      </p:sp>
      <p:sp>
        <p:nvSpPr>
          <p:cNvPr id="10" name="Footer Placeholder 9"/>
          <p:cNvSpPr>
            <a:spLocks noGrp="1"/>
          </p:cNvSpPr>
          <p:nvPr>
            <p:ph type="ftr" sz="quarter" idx="3"/>
          </p:nvPr>
        </p:nvSpPr>
        <p:spPr>
          <a:xfrm>
            <a:off x="1142999" y="6203667"/>
            <a:ext cx="4946339" cy="384048"/>
          </a:xfrm>
          <a:prstGeom prst="rect">
            <a:avLst/>
          </a:prstGeom>
        </p:spPr>
        <p:txBody>
          <a:bodyPr vert="horz" anchor="ctr" anchorCtr="0"/>
          <a:lstStyle>
            <a:lvl1pPr algn="r" eaLnBrk="1" latinLnBrk="0" hangingPunct="1">
              <a:defRPr kumimoji="0" sz="1200">
                <a:solidFill>
                  <a:schemeClr val="tx2"/>
                </a:solidFill>
              </a:defRPr>
            </a:lvl1pPr>
          </a:lstStyle>
          <a:p>
            <a:pPr algn="l"/>
            <a:r>
              <a:rPr lang="en-US" smtClean="0"/>
              <a:t>11</a:t>
            </a:r>
            <a:endParaRPr lang="en-US" dirty="0" smtClean="0"/>
          </a:p>
        </p:txBody>
      </p:sp>
      <p:sp>
        <p:nvSpPr>
          <p:cNvPr id="5" name="Title Placeholder 4"/>
          <p:cNvSpPr>
            <a:spLocks noGrp="1"/>
          </p:cNvSpPr>
          <p:nvPr>
            <p:ph type="title"/>
          </p:nvPr>
        </p:nvSpPr>
        <p:spPr>
          <a:xfrm>
            <a:off x="324852"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dirty="0"/>
          </a:p>
        </p:txBody>
      </p:sp>
      <p:sp>
        <p:nvSpPr>
          <p:cNvPr id="8" name="Rectangle 7"/>
          <p:cNvSpPr/>
          <p:nvPr/>
        </p:nvSpPr>
        <p:spPr>
          <a:xfrm rot="16200000">
            <a:off x="-3342707" y="3323253"/>
            <a:ext cx="6860515" cy="175100"/>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0" y="6674947"/>
            <a:ext cx="9144000" cy="183057"/>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968344" y="21280"/>
            <a:ext cx="1154176" cy="968095"/>
          </a:xfrm>
          <a:prstGeom prst="rect">
            <a:avLst/>
          </a:prstGeom>
          <a:effectLst>
            <a:reflection endPos="0" dist="50800" dir="5400000" sy="-100000" algn="bl" rotWithShape="0"/>
            <a:softEdge rad="127000"/>
          </a:effectLst>
        </p:spPr>
      </p:pic>
    </p:spTree>
    <p:extLst>
      <p:ext uri="{BB962C8B-B14F-4D97-AF65-F5344CB8AC3E}">
        <p14:creationId xmlns:p14="http://schemas.microsoft.com/office/powerpoint/2010/main" val="2410379684"/>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 id="2147483844" r:id="rId13"/>
    <p:sldLayoutId id="2147483845" r:id="rId14"/>
    <p:sldLayoutId id="2147483846" r:id="rId15"/>
    <p:sldLayoutId id="2147483798" r:id="rId16"/>
  </p:sldLayoutIdLst>
  <p:timing>
    <p:tnLst>
      <p:par>
        <p:cTn id="1" dur="indefinite" restart="never" nodeType="tmRoot"/>
      </p:par>
    </p:tnLst>
  </p:timing>
  <p:hf hdr="0" ftr="0" dt="0"/>
  <p:txStyles>
    <p:titleStyle>
      <a:lvl1pPr algn="l" rtl="0" eaLnBrk="1" latinLnBrk="0" hangingPunct="1">
        <a:spcBef>
          <a:spcPct val="0"/>
        </a:spcBef>
        <a:buNone/>
        <a:defRPr kumimoji="0" lang="en-US" sz="3200" b="1" kern="1200" spc="-100" baseline="0" dirty="0">
          <a:ln w="3200">
            <a:solidFill>
              <a:schemeClr val="bg2">
                <a:shade val="75000"/>
                <a:alpha val="25000"/>
              </a:schemeClr>
            </a:solidFill>
            <a:prstDash val="solid"/>
            <a:round/>
          </a:ln>
          <a:solidFill>
            <a:schemeClr val="tx1">
              <a:lumMod val="95000"/>
              <a:lumOff val="5000"/>
            </a:schemeClr>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tx2"/>
        </a:buClr>
        <a:buSzPct val="85000"/>
        <a:buFont typeface="Wingdings 2"/>
        <a:buChar char=""/>
        <a:defRPr kumimoji="0" sz="2600" b="1" kern="1200">
          <a:solidFill>
            <a:schemeClr val="tx1"/>
          </a:solidFill>
          <a:latin typeface="+mn-lt"/>
          <a:ea typeface="+mn-ea"/>
          <a:cs typeface="+mn-cs"/>
        </a:defRPr>
      </a:lvl1pPr>
      <a:lvl2pPr marL="640080" indent="-274320" algn="l" rtl="0" eaLnBrk="1" latinLnBrk="0" hangingPunct="1">
        <a:spcBef>
          <a:spcPts val="300"/>
        </a:spcBef>
        <a:buClr>
          <a:schemeClr val="tx2"/>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tx2"/>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tx2"/>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tx2"/>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p:txBody>
          <a:bodyPr/>
          <a:lstStyle/>
          <a:p>
            <a:pPr marL="0" indent="0" eaLnBrk="1" hangingPunct="1">
              <a:buFontTx/>
              <a:buNone/>
            </a:pPr>
            <a:r>
              <a:rPr lang="en-US" b="1" dirty="0" smtClean="0"/>
              <a:t>Introduction to Operations Management</a:t>
            </a:r>
          </a:p>
        </p:txBody>
      </p:sp>
      <p:sp>
        <p:nvSpPr>
          <p:cNvPr id="5122" name="Rectangle 2"/>
          <p:cNvSpPr>
            <a:spLocks noGrp="1" noChangeArrowheads="1"/>
          </p:cNvSpPr>
          <p:nvPr>
            <p:ph type="ctrTitle"/>
          </p:nvPr>
        </p:nvSpPr>
        <p:spPr/>
        <p:txBody>
          <a:bodyPr/>
          <a:lstStyle/>
          <a:p>
            <a:pPr eaLnBrk="1" hangingPunct="1"/>
            <a:r>
              <a:rPr lang="en-US" b="1" dirty="0" smtClean="0">
                <a:solidFill>
                  <a:srgbClr val="C04F46"/>
                </a:solidFill>
              </a:rPr>
              <a:t>Chapter 1</a:t>
            </a:r>
            <a:endParaRPr lang="en-US" b="1" dirty="0" smtClean="0">
              <a:solidFill>
                <a:srgbClr val="FFFF66"/>
              </a:solidFill>
            </a:endParaRPr>
          </a:p>
        </p:txBody>
      </p:sp>
      <p:sp>
        <p:nvSpPr>
          <p:cNvPr id="3" name="Rectangle 2"/>
          <p:cNvSpPr/>
          <p:nvPr/>
        </p:nvSpPr>
        <p:spPr>
          <a:xfrm>
            <a:off x="457200" y="6230779"/>
            <a:ext cx="8274618" cy="246221"/>
          </a:xfrm>
          <a:prstGeom prst="rect">
            <a:avLst/>
          </a:prstGeom>
        </p:spPr>
        <p:txBody>
          <a:bodyPr wrap="square">
            <a:spAutoFit/>
          </a:bodyPr>
          <a:lstStyle/>
          <a:p>
            <a:pPr algn="ctr"/>
            <a:r>
              <a:rPr lang="en-US" sz="1000" dirty="0">
                <a:solidFill>
                  <a:schemeClr val="tx2">
                    <a:lumMod val="75000"/>
                  </a:schemeClr>
                </a:solidFill>
                <a:latin typeface="Times New Roman" panose="02020603050405020304" pitchFamily="18" charset="0"/>
                <a:cs typeface="Times New Roman" panose="02020603050405020304" pitchFamily="18" charset="0"/>
              </a:rPr>
              <a:t>Copyright © 2015 McGraw-Hill Education. All rights reserved. No reproduction or distribution without the prior written consent of McGraw-Hill Education.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ChangeArrowheads="1"/>
          </p:cNvSpPr>
          <p:nvPr/>
        </p:nvSpPr>
        <p:spPr bwMode="auto">
          <a:xfrm>
            <a:off x="3792538" y="1947863"/>
            <a:ext cx="180975" cy="515937"/>
          </a:xfrm>
          <a:prstGeom prst="rect">
            <a:avLst/>
          </a:prstGeom>
          <a:noFill/>
          <a:ln w="12700">
            <a:noFill/>
            <a:miter lim="800000"/>
            <a:headEnd/>
            <a:tailEnd/>
          </a:ln>
        </p:spPr>
        <p:txBody>
          <a:bodyPr wrap="none" lIns="90488" tIns="44450" rIns="90488" bIns="44450">
            <a:spAutoFit/>
          </a:bodyPr>
          <a:lstStyle/>
          <a:p>
            <a:endParaRPr lang="en-US" sz="2800" b="1" dirty="0">
              <a:solidFill>
                <a:srgbClr val="2237A0"/>
              </a:solidFill>
              <a:latin typeface="Times New Roman" pitchFamily="18" charset="0"/>
            </a:endParaRPr>
          </a:p>
        </p:txBody>
      </p:sp>
      <p:grpSp>
        <p:nvGrpSpPr>
          <p:cNvPr id="8195" name="Group 18"/>
          <p:cNvGrpSpPr>
            <a:grpSpLocks/>
          </p:cNvGrpSpPr>
          <p:nvPr/>
        </p:nvGrpSpPr>
        <p:grpSpPr bwMode="auto">
          <a:xfrm>
            <a:off x="1012825" y="2370137"/>
            <a:ext cx="6759575" cy="1897063"/>
            <a:chOff x="572" y="1453"/>
            <a:chExt cx="4258" cy="1195"/>
          </a:xfrm>
        </p:grpSpPr>
        <p:sp>
          <p:nvSpPr>
            <p:cNvPr id="8197" name="Rectangle 7"/>
            <p:cNvSpPr>
              <a:spLocks noChangeArrowheads="1"/>
            </p:cNvSpPr>
            <p:nvPr/>
          </p:nvSpPr>
          <p:spPr bwMode="auto">
            <a:xfrm>
              <a:off x="2156" y="2277"/>
              <a:ext cx="1345" cy="371"/>
            </a:xfrm>
            <a:prstGeom prst="rect">
              <a:avLst/>
            </a:prstGeom>
            <a:solidFill>
              <a:schemeClr val="bg2">
                <a:lumMod val="75000"/>
              </a:schemeClr>
            </a:solidFill>
            <a:ln w="12700">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0488" tIns="44450" rIns="90488" bIns="44450">
              <a:spAutoFit/>
            </a:bodyPr>
            <a:lstStyle/>
            <a:p>
              <a:pPr algn="ctr"/>
              <a:r>
                <a:rPr lang="en-US" sz="3200" b="1" dirty="0">
                  <a:latin typeface="Times New Roman" pitchFamily="18" charset="0"/>
                </a:rPr>
                <a:t>Operations</a:t>
              </a:r>
            </a:p>
          </p:txBody>
        </p:sp>
        <p:sp>
          <p:nvSpPr>
            <p:cNvPr id="8198" name="Rectangle 8"/>
            <p:cNvSpPr>
              <a:spLocks noChangeArrowheads="1"/>
            </p:cNvSpPr>
            <p:nvPr/>
          </p:nvSpPr>
          <p:spPr bwMode="auto">
            <a:xfrm>
              <a:off x="3840" y="2275"/>
              <a:ext cx="990" cy="371"/>
            </a:xfrm>
            <a:prstGeom prst="rect">
              <a:avLst/>
            </a:prstGeom>
            <a:solidFill>
              <a:schemeClr val="bg2">
                <a:lumMod val="75000"/>
              </a:schemeClr>
            </a:solidFill>
            <a:ln w="12700">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0488" tIns="44450" rIns="90488" bIns="44450">
              <a:spAutoFit/>
            </a:bodyPr>
            <a:lstStyle/>
            <a:p>
              <a:pPr algn="ctr"/>
              <a:r>
                <a:rPr lang="en-US" sz="3200" b="1" dirty="0">
                  <a:latin typeface="Times New Roman" pitchFamily="18" charset="0"/>
                </a:rPr>
                <a:t>Finance</a:t>
              </a:r>
            </a:p>
          </p:txBody>
        </p:sp>
        <p:sp>
          <p:nvSpPr>
            <p:cNvPr id="8199" name="Rectangle 11"/>
            <p:cNvSpPr>
              <a:spLocks noChangeArrowheads="1"/>
            </p:cNvSpPr>
            <p:nvPr/>
          </p:nvSpPr>
          <p:spPr bwMode="auto">
            <a:xfrm>
              <a:off x="572" y="2257"/>
              <a:ext cx="1288" cy="371"/>
            </a:xfrm>
            <a:prstGeom prst="rect">
              <a:avLst/>
            </a:prstGeom>
            <a:solidFill>
              <a:schemeClr val="bg2">
                <a:lumMod val="75000"/>
              </a:schemeClr>
            </a:solidFill>
            <a:ln w="12700">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0488" tIns="44450" rIns="90488" bIns="44450">
              <a:spAutoFit/>
            </a:bodyPr>
            <a:lstStyle/>
            <a:p>
              <a:pPr algn="ctr"/>
              <a:r>
                <a:rPr lang="en-US" sz="3200" b="1" dirty="0">
                  <a:latin typeface="Times New Roman" pitchFamily="18" charset="0"/>
                </a:rPr>
                <a:t>Marketing</a:t>
              </a:r>
            </a:p>
          </p:txBody>
        </p:sp>
        <p:sp>
          <p:nvSpPr>
            <p:cNvPr id="8200" name="Rectangle 13"/>
            <p:cNvSpPr>
              <a:spLocks noChangeArrowheads="1"/>
            </p:cNvSpPr>
            <p:nvPr/>
          </p:nvSpPr>
          <p:spPr bwMode="auto">
            <a:xfrm>
              <a:off x="2028" y="1453"/>
              <a:ext cx="1573" cy="371"/>
            </a:xfrm>
            <a:prstGeom prst="rect">
              <a:avLst/>
            </a:prstGeom>
            <a:solidFill>
              <a:schemeClr val="bg2">
                <a:lumMod val="75000"/>
              </a:schemeClr>
            </a:solidFill>
            <a:ln w="12700">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0488" tIns="44450" rIns="90488" bIns="44450">
              <a:spAutoFit/>
            </a:bodyPr>
            <a:lstStyle/>
            <a:p>
              <a:pPr algn="ctr"/>
              <a:r>
                <a:rPr lang="en-US" sz="3200" b="1" dirty="0">
                  <a:latin typeface="Times New Roman" pitchFamily="18" charset="0"/>
                </a:rPr>
                <a:t>Organization</a:t>
              </a:r>
            </a:p>
          </p:txBody>
        </p:sp>
        <p:sp>
          <p:nvSpPr>
            <p:cNvPr id="8201" name="Line 14"/>
            <p:cNvSpPr>
              <a:spLocks noChangeShapeType="1"/>
            </p:cNvSpPr>
            <p:nvPr/>
          </p:nvSpPr>
          <p:spPr bwMode="auto">
            <a:xfrm>
              <a:off x="2832" y="1824"/>
              <a:ext cx="0" cy="432"/>
            </a:xfrm>
            <a:prstGeom prst="line">
              <a:avLst/>
            </a:prstGeom>
            <a:noFill/>
            <a:ln w="31750">
              <a:solidFill>
                <a:schemeClr val="tx1"/>
              </a:solidFill>
              <a:round/>
              <a:headEnd/>
              <a:tailEnd/>
            </a:ln>
          </p:spPr>
          <p:txBody>
            <a:bodyPr wrap="none"/>
            <a:lstStyle/>
            <a:p>
              <a:endParaRPr lang="en-US" dirty="0"/>
            </a:p>
          </p:txBody>
        </p:sp>
        <p:sp>
          <p:nvSpPr>
            <p:cNvPr id="8202" name="Line 15"/>
            <p:cNvSpPr>
              <a:spLocks noChangeShapeType="1"/>
            </p:cNvSpPr>
            <p:nvPr/>
          </p:nvSpPr>
          <p:spPr bwMode="auto">
            <a:xfrm>
              <a:off x="1248" y="2064"/>
              <a:ext cx="3072" cy="0"/>
            </a:xfrm>
            <a:prstGeom prst="line">
              <a:avLst/>
            </a:prstGeom>
            <a:noFill/>
            <a:ln w="31750">
              <a:solidFill>
                <a:schemeClr val="tx1"/>
              </a:solidFill>
              <a:round/>
              <a:headEnd/>
              <a:tailEnd/>
            </a:ln>
          </p:spPr>
          <p:txBody>
            <a:bodyPr wrap="none"/>
            <a:lstStyle/>
            <a:p>
              <a:endParaRPr lang="en-US" dirty="0"/>
            </a:p>
          </p:txBody>
        </p:sp>
        <p:sp>
          <p:nvSpPr>
            <p:cNvPr id="8203" name="Line 16"/>
            <p:cNvSpPr>
              <a:spLocks noChangeShapeType="1"/>
            </p:cNvSpPr>
            <p:nvPr/>
          </p:nvSpPr>
          <p:spPr bwMode="auto">
            <a:xfrm>
              <a:off x="1248" y="2064"/>
              <a:ext cx="0" cy="192"/>
            </a:xfrm>
            <a:prstGeom prst="line">
              <a:avLst/>
            </a:prstGeom>
            <a:noFill/>
            <a:ln w="31750">
              <a:solidFill>
                <a:schemeClr val="tx1"/>
              </a:solidFill>
              <a:round/>
              <a:headEnd/>
              <a:tailEnd/>
            </a:ln>
          </p:spPr>
          <p:txBody>
            <a:bodyPr wrap="none"/>
            <a:lstStyle/>
            <a:p>
              <a:endParaRPr lang="en-US" dirty="0"/>
            </a:p>
          </p:txBody>
        </p:sp>
        <p:sp>
          <p:nvSpPr>
            <p:cNvPr id="8204" name="Line 17"/>
            <p:cNvSpPr>
              <a:spLocks noChangeShapeType="1"/>
            </p:cNvSpPr>
            <p:nvPr/>
          </p:nvSpPr>
          <p:spPr bwMode="auto">
            <a:xfrm>
              <a:off x="4320" y="2064"/>
              <a:ext cx="0" cy="192"/>
            </a:xfrm>
            <a:prstGeom prst="line">
              <a:avLst/>
            </a:prstGeom>
            <a:noFill/>
            <a:ln w="31750">
              <a:solidFill>
                <a:schemeClr val="tx1"/>
              </a:solidFill>
              <a:round/>
              <a:headEnd/>
              <a:tailEnd/>
            </a:ln>
          </p:spPr>
          <p:txBody>
            <a:bodyPr wrap="none"/>
            <a:lstStyle/>
            <a:p>
              <a:endParaRPr lang="en-US" dirty="0"/>
            </a:p>
          </p:txBody>
        </p:sp>
      </p:grpSp>
      <p:sp>
        <p:nvSpPr>
          <p:cNvPr id="8196" name="Rectangle 15"/>
          <p:cNvSpPr>
            <a:spLocks noGrp="1" noChangeArrowheads="1"/>
          </p:cNvSpPr>
          <p:nvPr>
            <p:ph type="title"/>
          </p:nvPr>
        </p:nvSpPr>
        <p:spPr/>
        <p:txBody>
          <a:bodyPr>
            <a:normAutofit/>
          </a:bodyPr>
          <a:lstStyle/>
          <a:p>
            <a:pPr eaLnBrk="1" hangingPunct="1"/>
            <a:r>
              <a:rPr lang="en-US" sz="2800" dirty="0" smtClean="0">
                <a:latin typeface="Constantia" panose="02030602050306030303" pitchFamily="18" charset="0"/>
              </a:rPr>
              <a:t>Basic Functions of the Business Organization</a:t>
            </a:r>
          </a:p>
        </p:txBody>
      </p:sp>
      <p:sp>
        <p:nvSpPr>
          <p:cNvPr id="13" name="Rounded Rectangle 12"/>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1.4</a:t>
            </a:r>
            <a:endParaRPr lang="en-US" sz="1600" b="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Function Overlap</a:t>
            </a:r>
            <a:endParaRPr lang="en-US" dirty="0"/>
          </a:p>
        </p:txBody>
      </p:sp>
      <p:sp>
        <p:nvSpPr>
          <p:cNvPr id="17" name="Content Placeholder 16"/>
          <p:cNvSpPr>
            <a:spLocks noGrp="1"/>
          </p:cNvSpPr>
          <p:nvPr>
            <p:ph sz="half" idx="1"/>
          </p:nvPr>
        </p:nvSpPr>
        <p:spPr>
          <a:xfrm>
            <a:off x="324852" y="1524000"/>
            <a:ext cx="4780548" cy="4572000"/>
          </a:xfrm>
        </p:spPr>
        <p:txBody>
          <a:bodyPr>
            <a:normAutofit/>
          </a:bodyPr>
          <a:lstStyle/>
          <a:p>
            <a:r>
              <a:rPr lang="en-US" sz="2400" dirty="0" smtClean="0"/>
              <a:t>Finance &amp; Operations</a:t>
            </a:r>
          </a:p>
          <a:p>
            <a:pPr lvl="1"/>
            <a:r>
              <a:rPr lang="en-US" sz="2000" dirty="0" smtClean="0"/>
              <a:t>Budgeting</a:t>
            </a:r>
          </a:p>
          <a:p>
            <a:pPr lvl="1"/>
            <a:r>
              <a:rPr lang="en-US" sz="2000" dirty="0" smtClean="0"/>
              <a:t>Economic analysis of investment proposals</a:t>
            </a:r>
          </a:p>
          <a:p>
            <a:pPr lvl="1"/>
            <a:r>
              <a:rPr lang="en-US" sz="2000" dirty="0" smtClean="0"/>
              <a:t>Provision of funds</a:t>
            </a:r>
          </a:p>
          <a:p>
            <a:r>
              <a:rPr lang="en-US" sz="2200" dirty="0" smtClean="0"/>
              <a:t>Marketing &amp; Operations</a:t>
            </a:r>
          </a:p>
          <a:p>
            <a:pPr lvl="1"/>
            <a:r>
              <a:rPr lang="en-US" sz="2000" dirty="0" smtClean="0"/>
              <a:t>Demand data</a:t>
            </a:r>
          </a:p>
          <a:p>
            <a:pPr lvl="1"/>
            <a:r>
              <a:rPr lang="en-US" sz="2000" dirty="0" smtClean="0"/>
              <a:t>Product and service design</a:t>
            </a:r>
          </a:p>
          <a:p>
            <a:pPr lvl="1"/>
            <a:r>
              <a:rPr lang="en-US" sz="2000" dirty="0" smtClean="0"/>
              <a:t>Competitor analysis</a:t>
            </a:r>
          </a:p>
          <a:p>
            <a:pPr lvl="1"/>
            <a:r>
              <a:rPr lang="en-US" sz="2000" dirty="0" smtClean="0"/>
              <a:t>Lead time data</a:t>
            </a:r>
          </a:p>
          <a:p>
            <a:endParaRPr lang="en-US" sz="2400" dirty="0"/>
          </a:p>
        </p:txBody>
      </p:sp>
      <p:pic>
        <p:nvPicPr>
          <p:cNvPr id="20" name="Content Placeholder 19"/>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257800" y="2112264"/>
            <a:ext cx="3169265" cy="3221736"/>
          </a:xfrm>
        </p:spPr>
      </p:pic>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1.4</a:t>
            </a:r>
            <a:endParaRPr lang="en-US" sz="1600" b="1" dirty="0">
              <a:solidFill>
                <a:schemeClr val="tx1"/>
              </a:solidFill>
            </a:endParaRPr>
          </a:p>
        </p:txBody>
      </p:sp>
    </p:spTree>
    <p:extLst>
      <p:ext uri="{BB962C8B-B14F-4D97-AF65-F5344CB8AC3E}">
        <p14:creationId xmlns:p14="http://schemas.microsoft.com/office/powerpoint/2010/main" val="288841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pPr eaLnBrk="1" hangingPunct="1"/>
            <a:r>
              <a:rPr lang="en-US" sz="2400" b="0" dirty="0" smtClean="0"/>
              <a:t>Operations manager</a:t>
            </a:r>
          </a:p>
          <a:p>
            <a:pPr eaLnBrk="1" hangingPunct="1"/>
            <a:r>
              <a:rPr lang="en-US" sz="2400" b="0" dirty="0" smtClean="0"/>
              <a:t>Supply chain manager</a:t>
            </a:r>
          </a:p>
          <a:p>
            <a:pPr eaLnBrk="1" hangingPunct="1"/>
            <a:r>
              <a:rPr lang="en-US" sz="2400" b="0" dirty="0" smtClean="0"/>
              <a:t>Production analyst</a:t>
            </a:r>
          </a:p>
          <a:p>
            <a:pPr eaLnBrk="1" hangingPunct="1"/>
            <a:r>
              <a:rPr lang="en-US" sz="2400" b="0" dirty="0" smtClean="0"/>
              <a:t>Schedule coordinator</a:t>
            </a:r>
          </a:p>
          <a:p>
            <a:pPr eaLnBrk="1" hangingPunct="1"/>
            <a:r>
              <a:rPr lang="en-US" sz="2400" b="0" dirty="0" smtClean="0"/>
              <a:t>Production manager</a:t>
            </a:r>
          </a:p>
          <a:p>
            <a:pPr eaLnBrk="1" hangingPunct="1"/>
            <a:r>
              <a:rPr lang="en-US" sz="2400" b="0" dirty="0" smtClean="0"/>
              <a:t>Industrial engineer</a:t>
            </a:r>
          </a:p>
          <a:p>
            <a:pPr eaLnBrk="1" hangingPunct="1"/>
            <a:r>
              <a:rPr lang="en-US" sz="2400" b="0" dirty="0" smtClean="0"/>
              <a:t>Purchasing manager</a:t>
            </a:r>
          </a:p>
          <a:p>
            <a:pPr eaLnBrk="1" hangingPunct="1"/>
            <a:r>
              <a:rPr lang="en-US" sz="2400" b="0" dirty="0" smtClean="0"/>
              <a:t>Inventory manager</a:t>
            </a:r>
          </a:p>
          <a:p>
            <a:pPr eaLnBrk="1" hangingPunct="1"/>
            <a:r>
              <a:rPr lang="en-US" sz="2400" b="0" dirty="0" smtClean="0"/>
              <a:t>Quality manager</a:t>
            </a:r>
          </a:p>
        </p:txBody>
      </p:sp>
      <p:sp>
        <p:nvSpPr>
          <p:cNvPr id="14338" name="Rectangle 2"/>
          <p:cNvSpPr>
            <a:spLocks noGrp="1" noChangeArrowheads="1"/>
          </p:cNvSpPr>
          <p:nvPr>
            <p:ph type="title"/>
          </p:nvPr>
        </p:nvSpPr>
        <p:spPr/>
        <p:txBody>
          <a:bodyPr/>
          <a:lstStyle/>
          <a:p>
            <a:pPr eaLnBrk="1" hangingPunct="1"/>
            <a:r>
              <a:rPr lang="en-US" dirty="0" smtClean="0"/>
              <a:t>OM and Supply Chain </a:t>
            </a:r>
            <a:br>
              <a:rPr lang="en-US" dirty="0" smtClean="0"/>
            </a:br>
            <a:r>
              <a:rPr lang="en-US" dirty="0" smtClean="0"/>
              <a:t>Career Opportunities </a:t>
            </a:r>
          </a:p>
        </p:txBody>
      </p:sp>
      <p:pic>
        <p:nvPicPr>
          <p:cNvPr id="25604" name="Picture 4" descr="C:\Documents and Settings\Administrator\Local Settings\Temporary Internet Files\Content.IE5\8ZYP65WF\MCj04042710000[1].wmf"/>
          <p:cNvPicPr>
            <a:picLocks noChangeAspect="1" noChangeArrowheads="1"/>
          </p:cNvPicPr>
          <p:nvPr/>
        </p:nvPicPr>
        <p:blipFill>
          <a:blip r:embed="rId3" cstate="print"/>
          <a:srcRect/>
          <a:stretch>
            <a:fillRect/>
          </a:stretch>
        </p:blipFill>
        <p:spPr bwMode="auto">
          <a:xfrm>
            <a:off x="3886200" y="3429000"/>
            <a:ext cx="3740150" cy="3282304"/>
          </a:xfrm>
          <a:prstGeom prst="rect">
            <a:avLst/>
          </a:prstGeom>
          <a:noFill/>
          <a:effectLst>
            <a:softEdge rad="127000"/>
          </a:effectLst>
        </p:spPr>
      </p:pic>
    </p:spTree>
    <p:extLst>
      <p:ext uri="{BB962C8B-B14F-4D97-AF65-F5344CB8AC3E}">
        <p14:creationId xmlns:p14="http://schemas.microsoft.com/office/powerpoint/2010/main" val="3729147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lstStyle/>
          <a:p>
            <a:pPr eaLnBrk="1" hangingPunct="1"/>
            <a:r>
              <a:rPr lang="en-US" sz="2000" b="0" dirty="0" smtClean="0"/>
              <a:t>APICS - The Association for Operations Management</a:t>
            </a:r>
          </a:p>
          <a:p>
            <a:pPr eaLnBrk="1" hangingPunct="1"/>
            <a:r>
              <a:rPr lang="en-US" sz="2000" b="0" dirty="0" smtClean="0"/>
              <a:t>American Society for Quality (ASQ)</a:t>
            </a:r>
          </a:p>
          <a:p>
            <a:pPr eaLnBrk="1" hangingPunct="1"/>
            <a:r>
              <a:rPr lang="en-US" sz="2000" b="0" dirty="0" smtClean="0"/>
              <a:t>Institute for Supply Management (ISM)</a:t>
            </a:r>
          </a:p>
          <a:p>
            <a:pPr eaLnBrk="1" hangingPunct="1"/>
            <a:r>
              <a:rPr lang="en-US" sz="2000" b="0" dirty="0" smtClean="0"/>
              <a:t>Institute for Operations Research and Management Science (INFORMS)</a:t>
            </a:r>
          </a:p>
          <a:p>
            <a:pPr eaLnBrk="1" hangingPunct="1"/>
            <a:r>
              <a:rPr lang="en-US" sz="2000" b="0" dirty="0" smtClean="0"/>
              <a:t>The Production and Operations Management Society (POMS)</a:t>
            </a:r>
          </a:p>
          <a:p>
            <a:pPr eaLnBrk="1" hangingPunct="1"/>
            <a:r>
              <a:rPr lang="en-US" sz="2000" b="0" dirty="0" smtClean="0"/>
              <a:t>The Project Management Institute (PMI)</a:t>
            </a:r>
          </a:p>
          <a:p>
            <a:pPr eaLnBrk="1" hangingPunct="1"/>
            <a:r>
              <a:rPr lang="en-US" sz="2000" b="0" dirty="0" smtClean="0"/>
              <a:t>Council of Supply Chain Management Professionals (CSCMP)</a:t>
            </a:r>
          </a:p>
        </p:txBody>
      </p:sp>
      <p:sp>
        <p:nvSpPr>
          <p:cNvPr id="15362" name="Rectangle 2"/>
          <p:cNvSpPr>
            <a:spLocks noGrp="1" noChangeArrowheads="1"/>
          </p:cNvSpPr>
          <p:nvPr>
            <p:ph type="title"/>
          </p:nvPr>
        </p:nvSpPr>
        <p:spPr/>
        <p:txBody>
          <a:bodyPr/>
          <a:lstStyle/>
          <a:p>
            <a:pPr eaLnBrk="1" hangingPunct="1"/>
            <a:r>
              <a:rPr lang="en-US" sz="3200" dirty="0" smtClean="0"/>
              <a:t>OM-Related Professional Societies</a:t>
            </a:r>
          </a:p>
        </p:txBody>
      </p:sp>
    </p:spTree>
    <p:extLst>
      <p:ext uri="{BB962C8B-B14F-4D97-AF65-F5344CB8AC3E}">
        <p14:creationId xmlns:p14="http://schemas.microsoft.com/office/powerpoint/2010/main" val="17511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smtClean="0"/>
              <a:t>Process Management</a:t>
            </a:r>
          </a:p>
        </p:txBody>
      </p:sp>
      <p:sp>
        <p:nvSpPr>
          <p:cNvPr id="14339" name="Text Box 4"/>
          <p:cNvSpPr txBox="1">
            <a:spLocks noChangeArrowheads="1"/>
          </p:cNvSpPr>
          <p:nvPr/>
        </p:nvSpPr>
        <p:spPr bwMode="auto">
          <a:xfrm>
            <a:off x="1016000" y="2301874"/>
            <a:ext cx="6985000" cy="366713"/>
          </a:xfrm>
          <a:prstGeom prst="rect">
            <a:avLst/>
          </a:prstGeom>
          <a:solidFill>
            <a:schemeClr val="bg2">
              <a:lumMod val="75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eaLnBrk="1" hangingPunct="1"/>
            <a:r>
              <a:rPr lang="en-US" b="1" dirty="0"/>
              <a:t>Process</a:t>
            </a:r>
            <a:r>
              <a:rPr lang="en-US" dirty="0"/>
              <a:t> - one or more actions that transform inputs into outputs</a:t>
            </a:r>
          </a:p>
        </p:txBody>
      </p:sp>
      <p:graphicFrame>
        <p:nvGraphicFramePr>
          <p:cNvPr id="107561" name="Group 41"/>
          <p:cNvGraphicFramePr>
            <a:graphicFrameLocks noGrp="1"/>
          </p:cNvGraphicFramePr>
          <p:nvPr>
            <p:extLst>
              <p:ext uri="{D42A27DB-BD31-4B8C-83A1-F6EECF244321}">
                <p14:modId xmlns:p14="http://schemas.microsoft.com/office/powerpoint/2010/main" val="2659702277"/>
              </p:ext>
            </p:extLst>
          </p:nvPr>
        </p:nvGraphicFramePr>
        <p:xfrm>
          <a:off x="990600" y="3063874"/>
          <a:ext cx="7010400" cy="1965326"/>
        </p:xfrm>
        <a:graphic>
          <a:graphicData uri="http://schemas.openxmlformats.org/drawingml/2006/table">
            <a:tbl>
              <a:tblPr/>
              <a:tblGrid>
                <a:gridCol w="3200400"/>
                <a:gridCol w="3810000"/>
              </a:tblGrid>
              <a:tr h="4572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Three Categories of Business Processes: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75000"/>
                      </a:schemeClr>
                    </a:solidFill>
                  </a:tcPr>
                </a:tc>
                <a:tc hMerge="1">
                  <a:txBody>
                    <a:bodyPr/>
                    <a:lstStyle/>
                    <a:p>
                      <a:endParaRPr lang="en-US"/>
                    </a:p>
                  </a:txBody>
                  <a:tcPr/>
                </a:tc>
              </a:tr>
              <a:tr h="527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Upper-management processes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These govern the operation of the entire organization.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r h="528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Operational processes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These are core processes that make up the value stream.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r h="452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Supporting processes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These support the core processes.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bl>
          </a:graphicData>
        </a:graphic>
      </p:graphicFrame>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1.5</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4852" y="11461"/>
            <a:ext cx="8229600" cy="1081979"/>
          </a:xfrm>
        </p:spPr>
        <p:txBody>
          <a:bodyPr/>
          <a:lstStyle/>
          <a:p>
            <a:pPr eaLnBrk="1" hangingPunct="1"/>
            <a:r>
              <a:rPr lang="en-US" dirty="0" smtClean="0"/>
              <a:t>Supply &amp; Demand</a:t>
            </a:r>
          </a:p>
        </p:txBody>
      </p:sp>
      <p:grpSp>
        <p:nvGrpSpPr>
          <p:cNvPr id="7171" name="Group 30"/>
          <p:cNvGrpSpPr>
            <a:grpSpLocks/>
          </p:cNvGrpSpPr>
          <p:nvPr/>
        </p:nvGrpSpPr>
        <p:grpSpPr bwMode="auto">
          <a:xfrm>
            <a:off x="1066800" y="2457450"/>
            <a:ext cx="4038600" cy="3505200"/>
            <a:chOff x="432" y="1276"/>
            <a:chExt cx="3145" cy="2564"/>
          </a:xfrm>
          <a:solidFill>
            <a:schemeClr val="bg2">
              <a:lumMod val="75000"/>
            </a:schemeClr>
          </a:solidFill>
          <a:scene3d>
            <a:camera prst="orthographicFront">
              <a:rot lat="0" lon="0" rev="0"/>
            </a:camera>
            <a:lightRig rig="soft" dir="t">
              <a:rot lat="0" lon="0" rev="0"/>
            </a:lightRig>
          </a:scene3d>
        </p:grpSpPr>
        <p:grpSp>
          <p:nvGrpSpPr>
            <p:cNvPr id="7183" name="Group 34"/>
            <p:cNvGrpSpPr>
              <a:grpSpLocks/>
            </p:cNvGrpSpPr>
            <p:nvPr/>
          </p:nvGrpSpPr>
          <p:grpSpPr bwMode="auto">
            <a:xfrm>
              <a:off x="432" y="1276"/>
              <a:ext cx="3145" cy="752"/>
              <a:chOff x="144" y="1248"/>
              <a:chExt cx="3456" cy="816"/>
            </a:xfrm>
            <a:grpFill/>
          </p:grpSpPr>
          <p:sp>
            <p:nvSpPr>
              <p:cNvPr id="7194" name="Rectangle 24"/>
              <p:cNvSpPr>
                <a:spLocks noChangeArrowheads="1"/>
              </p:cNvSpPr>
              <p:nvPr/>
            </p:nvSpPr>
            <p:spPr bwMode="auto">
              <a:xfrm>
                <a:off x="144" y="1248"/>
                <a:ext cx="3456" cy="816"/>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128004" name="Rectangle 4"/>
              <p:cNvSpPr>
                <a:spLocks noChangeArrowheads="1"/>
              </p:cNvSpPr>
              <p:nvPr/>
            </p:nvSpPr>
            <p:spPr bwMode="auto">
              <a:xfrm>
                <a:off x="240" y="1392"/>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Supply</a:t>
                </a:r>
              </a:p>
            </p:txBody>
          </p:sp>
          <p:sp>
            <p:nvSpPr>
              <p:cNvPr id="128005" name="Rectangle 5"/>
              <p:cNvSpPr>
                <a:spLocks noChangeArrowheads="1"/>
              </p:cNvSpPr>
              <p:nvPr/>
            </p:nvSpPr>
            <p:spPr bwMode="auto">
              <a:xfrm>
                <a:off x="2112" y="1392"/>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Demand</a:t>
                </a:r>
              </a:p>
            </p:txBody>
          </p:sp>
          <p:sp>
            <p:nvSpPr>
              <p:cNvPr id="7197" name="Text Box 16"/>
              <p:cNvSpPr txBox="1">
                <a:spLocks noChangeArrowheads="1"/>
              </p:cNvSpPr>
              <p:nvPr/>
            </p:nvSpPr>
            <p:spPr bwMode="auto">
              <a:xfrm>
                <a:off x="1680" y="1440"/>
                <a:ext cx="441" cy="611"/>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spAutoFit/>
              </a:bodyPr>
              <a:lstStyle/>
              <a:p>
                <a:pPr eaLnBrk="1" hangingPunct="1"/>
                <a:r>
                  <a:rPr lang="en-US" sz="4400" b="1" dirty="0"/>
                  <a:t>&gt;</a:t>
                </a:r>
              </a:p>
            </p:txBody>
          </p:sp>
        </p:grpSp>
        <p:grpSp>
          <p:nvGrpSpPr>
            <p:cNvPr id="7184" name="Group 35"/>
            <p:cNvGrpSpPr>
              <a:grpSpLocks/>
            </p:cNvGrpSpPr>
            <p:nvPr/>
          </p:nvGrpSpPr>
          <p:grpSpPr bwMode="auto">
            <a:xfrm>
              <a:off x="432" y="2160"/>
              <a:ext cx="3145" cy="752"/>
              <a:chOff x="144" y="2208"/>
              <a:chExt cx="3456" cy="816"/>
            </a:xfrm>
            <a:grpFill/>
          </p:grpSpPr>
          <p:sp>
            <p:nvSpPr>
              <p:cNvPr id="7190" name="Rectangle 25"/>
              <p:cNvSpPr>
                <a:spLocks noChangeArrowheads="1"/>
              </p:cNvSpPr>
              <p:nvPr/>
            </p:nvSpPr>
            <p:spPr bwMode="auto">
              <a:xfrm>
                <a:off x="144" y="2208"/>
                <a:ext cx="3456" cy="816"/>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128006" name="Rectangle 6"/>
              <p:cNvSpPr>
                <a:spLocks noChangeArrowheads="1"/>
              </p:cNvSpPr>
              <p:nvPr/>
            </p:nvSpPr>
            <p:spPr bwMode="auto">
              <a:xfrm>
                <a:off x="240" y="2302"/>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Supply</a:t>
                </a:r>
              </a:p>
            </p:txBody>
          </p:sp>
          <p:sp>
            <p:nvSpPr>
              <p:cNvPr id="128007" name="Rectangle 7"/>
              <p:cNvSpPr>
                <a:spLocks noChangeArrowheads="1"/>
              </p:cNvSpPr>
              <p:nvPr/>
            </p:nvSpPr>
            <p:spPr bwMode="auto">
              <a:xfrm>
                <a:off x="2112" y="2302"/>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Demand</a:t>
                </a:r>
              </a:p>
            </p:txBody>
          </p:sp>
          <p:sp>
            <p:nvSpPr>
              <p:cNvPr id="7193" name="Text Box 17"/>
              <p:cNvSpPr txBox="1">
                <a:spLocks noChangeArrowheads="1"/>
              </p:cNvSpPr>
              <p:nvPr/>
            </p:nvSpPr>
            <p:spPr bwMode="auto">
              <a:xfrm>
                <a:off x="1680" y="2351"/>
                <a:ext cx="438" cy="605"/>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spAutoFit/>
              </a:bodyPr>
              <a:lstStyle/>
              <a:p>
                <a:pPr eaLnBrk="1" hangingPunct="1"/>
                <a:r>
                  <a:rPr lang="en-US" sz="4400" b="1" dirty="0"/>
                  <a:t>&lt;</a:t>
                </a:r>
              </a:p>
            </p:txBody>
          </p:sp>
        </p:grpSp>
        <p:grpSp>
          <p:nvGrpSpPr>
            <p:cNvPr id="7185" name="Group 36"/>
            <p:cNvGrpSpPr>
              <a:grpSpLocks/>
            </p:cNvGrpSpPr>
            <p:nvPr/>
          </p:nvGrpSpPr>
          <p:grpSpPr bwMode="auto">
            <a:xfrm>
              <a:off x="432" y="3089"/>
              <a:ext cx="3145" cy="751"/>
              <a:chOff x="144" y="3216"/>
              <a:chExt cx="3456" cy="816"/>
            </a:xfrm>
            <a:grpFill/>
          </p:grpSpPr>
          <p:sp>
            <p:nvSpPr>
              <p:cNvPr id="7186" name="Rectangle 26"/>
              <p:cNvSpPr>
                <a:spLocks noChangeArrowheads="1"/>
              </p:cNvSpPr>
              <p:nvPr/>
            </p:nvSpPr>
            <p:spPr bwMode="auto">
              <a:xfrm>
                <a:off x="144" y="3216"/>
                <a:ext cx="3456" cy="816"/>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128008" name="Rectangle 8"/>
              <p:cNvSpPr>
                <a:spLocks noChangeArrowheads="1"/>
              </p:cNvSpPr>
              <p:nvPr/>
            </p:nvSpPr>
            <p:spPr bwMode="auto">
              <a:xfrm>
                <a:off x="240" y="3358"/>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Supply</a:t>
                </a:r>
              </a:p>
            </p:txBody>
          </p:sp>
          <p:sp>
            <p:nvSpPr>
              <p:cNvPr id="128009" name="Rectangle 9"/>
              <p:cNvSpPr>
                <a:spLocks noChangeArrowheads="1"/>
              </p:cNvSpPr>
              <p:nvPr/>
            </p:nvSpPr>
            <p:spPr bwMode="auto">
              <a:xfrm>
                <a:off x="2112" y="3358"/>
                <a:ext cx="1344" cy="578"/>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nchor="ctr"/>
              <a:lstStyle/>
              <a:p>
                <a:pPr algn="ctr" eaLnBrk="1" hangingPunct="1">
                  <a:defRPr/>
                </a:pPr>
                <a:r>
                  <a:rPr lang="en-US" b="1" dirty="0"/>
                  <a:t>Demand</a:t>
                </a:r>
              </a:p>
            </p:txBody>
          </p:sp>
          <p:sp>
            <p:nvSpPr>
              <p:cNvPr id="7189" name="Text Box 18"/>
              <p:cNvSpPr txBox="1">
                <a:spLocks noChangeArrowheads="1"/>
              </p:cNvSpPr>
              <p:nvPr/>
            </p:nvSpPr>
            <p:spPr bwMode="auto">
              <a:xfrm>
                <a:off x="1680" y="3412"/>
                <a:ext cx="441" cy="612"/>
              </a:xfrm>
              <a:prstGeom prst="rect">
                <a:avLst/>
              </a:prstGeom>
              <a:grpFill/>
              <a:ln w="12700">
                <a:noFill/>
                <a:miter lim="800000"/>
                <a:headEnd/>
                <a:tailEnd/>
              </a:ln>
              <a:effectLst>
                <a:outerShdw blurRad="107950" dist="12700" dir="5400000" algn="ctr">
                  <a:srgbClr val="000000"/>
                </a:outerShdw>
              </a:effectLst>
              <a:sp3d contourW="44450" prstMaterial="matte">
                <a:bevelT w="63500" h="63500" prst="artDeco"/>
                <a:contourClr>
                  <a:srgbClr val="FFFFFF"/>
                </a:contourClr>
              </a:sp3d>
            </p:spPr>
            <p:txBody>
              <a:bodyPr wrap="none">
                <a:spAutoFit/>
              </a:bodyPr>
              <a:lstStyle/>
              <a:p>
                <a:pPr eaLnBrk="1" hangingPunct="1"/>
                <a:r>
                  <a:rPr lang="en-US" sz="4400" b="1" dirty="0"/>
                  <a:t>=</a:t>
                </a:r>
              </a:p>
            </p:txBody>
          </p:sp>
        </p:grpSp>
      </p:grpSp>
      <p:grpSp>
        <p:nvGrpSpPr>
          <p:cNvPr id="7172" name="Group 31"/>
          <p:cNvGrpSpPr>
            <a:grpSpLocks/>
          </p:cNvGrpSpPr>
          <p:nvPr/>
        </p:nvGrpSpPr>
        <p:grpSpPr bwMode="auto">
          <a:xfrm>
            <a:off x="5568950" y="2476500"/>
            <a:ext cx="1809750" cy="971550"/>
            <a:chOff x="3696" y="1296"/>
            <a:chExt cx="1488" cy="720"/>
          </a:xfrm>
          <a:solidFill>
            <a:schemeClr val="bg2">
              <a:lumMod val="75000"/>
            </a:schemeClr>
          </a:solidFill>
          <a:scene3d>
            <a:camera prst="orthographicFront">
              <a:rot lat="0" lon="0" rev="0"/>
            </a:camera>
            <a:lightRig rig="contrasting" dir="t">
              <a:rot lat="0" lon="0" rev="1500000"/>
            </a:lightRig>
          </a:scene3d>
        </p:grpSpPr>
        <p:sp>
          <p:nvSpPr>
            <p:cNvPr id="7181" name="AutoShape 30"/>
            <p:cNvSpPr>
              <a:spLocks noChangeArrowheads="1"/>
            </p:cNvSpPr>
            <p:nvPr/>
          </p:nvSpPr>
          <p:spPr bwMode="auto">
            <a:xfrm>
              <a:off x="3696" y="1296"/>
              <a:ext cx="1488" cy="720"/>
            </a:xfrm>
            <a:prstGeom prst="roundRect">
              <a:avLst>
                <a:gd name="adj" fmla="val 16667"/>
              </a:avLst>
            </a:prstGeom>
            <a:grpFill/>
            <a:ln w="12700">
              <a:noFill/>
              <a:round/>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7182" name="Text Box 19"/>
            <p:cNvSpPr txBox="1">
              <a:spLocks noChangeArrowheads="1"/>
            </p:cNvSpPr>
            <p:nvPr/>
          </p:nvSpPr>
          <p:spPr bwMode="auto">
            <a:xfrm>
              <a:off x="4018" y="1423"/>
              <a:ext cx="759" cy="388"/>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wrap="none">
              <a:spAutoFit/>
            </a:bodyPr>
            <a:lstStyle/>
            <a:p>
              <a:pPr eaLnBrk="1" hangingPunct="1"/>
              <a:r>
                <a:rPr lang="en-US" sz="1400" b="1" dirty="0"/>
                <a:t>Wasteful</a:t>
              </a:r>
            </a:p>
            <a:p>
              <a:pPr eaLnBrk="1" hangingPunct="1"/>
              <a:r>
                <a:rPr lang="en-US" sz="1400" b="1" dirty="0"/>
                <a:t>Costly</a:t>
              </a:r>
            </a:p>
          </p:txBody>
        </p:sp>
      </p:grpSp>
      <p:grpSp>
        <p:nvGrpSpPr>
          <p:cNvPr id="7173" name="Group 32"/>
          <p:cNvGrpSpPr>
            <a:grpSpLocks/>
          </p:cNvGrpSpPr>
          <p:nvPr/>
        </p:nvGrpSpPr>
        <p:grpSpPr bwMode="auto">
          <a:xfrm>
            <a:off x="5562600" y="3695700"/>
            <a:ext cx="1824038" cy="971550"/>
            <a:chOff x="3780" y="2256"/>
            <a:chExt cx="1500" cy="720"/>
          </a:xfrm>
          <a:solidFill>
            <a:schemeClr val="bg2">
              <a:lumMod val="75000"/>
            </a:schemeClr>
          </a:solidFill>
          <a:scene3d>
            <a:camera prst="orthographicFront">
              <a:rot lat="0" lon="0" rev="0"/>
            </a:camera>
            <a:lightRig rig="contrasting" dir="t">
              <a:rot lat="0" lon="0" rev="1500000"/>
            </a:lightRig>
          </a:scene3d>
        </p:grpSpPr>
        <p:sp>
          <p:nvSpPr>
            <p:cNvPr id="7179" name="AutoShape 28"/>
            <p:cNvSpPr>
              <a:spLocks noChangeArrowheads="1"/>
            </p:cNvSpPr>
            <p:nvPr/>
          </p:nvSpPr>
          <p:spPr bwMode="auto">
            <a:xfrm>
              <a:off x="3780" y="2256"/>
              <a:ext cx="1488" cy="720"/>
            </a:xfrm>
            <a:prstGeom prst="roundRect">
              <a:avLst>
                <a:gd name="adj" fmla="val 16667"/>
              </a:avLst>
            </a:prstGeom>
            <a:grpFill/>
            <a:ln w="12700">
              <a:noFill/>
              <a:round/>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7180" name="Text Box 21"/>
            <p:cNvSpPr txBox="1">
              <a:spLocks noChangeArrowheads="1"/>
            </p:cNvSpPr>
            <p:nvPr/>
          </p:nvSpPr>
          <p:spPr bwMode="auto">
            <a:xfrm>
              <a:off x="3817" y="2283"/>
              <a:ext cx="1463" cy="547"/>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a:spAutoFit/>
            </a:bodyPr>
            <a:lstStyle/>
            <a:p>
              <a:pPr eaLnBrk="1" hangingPunct="1"/>
              <a:r>
                <a:rPr lang="en-US" sz="1400" b="1" dirty="0"/>
                <a:t>Opportunity Loss</a:t>
              </a:r>
            </a:p>
            <a:p>
              <a:pPr eaLnBrk="1" hangingPunct="1"/>
              <a:r>
                <a:rPr lang="en-US" sz="1400" b="1" dirty="0"/>
                <a:t>Customer Dissatisfaction</a:t>
              </a:r>
            </a:p>
          </p:txBody>
        </p:sp>
      </p:grpSp>
      <p:grpSp>
        <p:nvGrpSpPr>
          <p:cNvPr id="7174" name="Group 33"/>
          <p:cNvGrpSpPr>
            <a:grpSpLocks/>
          </p:cNvGrpSpPr>
          <p:nvPr/>
        </p:nvGrpSpPr>
        <p:grpSpPr bwMode="auto">
          <a:xfrm>
            <a:off x="5638800" y="4972050"/>
            <a:ext cx="1808163" cy="971550"/>
            <a:chOff x="3744" y="3264"/>
            <a:chExt cx="1488" cy="720"/>
          </a:xfrm>
          <a:solidFill>
            <a:schemeClr val="bg2">
              <a:lumMod val="75000"/>
            </a:schemeClr>
          </a:solidFill>
          <a:scene3d>
            <a:camera prst="orthographicFront">
              <a:rot lat="0" lon="0" rev="0"/>
            </a:camera>
            <a:lightRig rig="contrasting" dir="t">
              <a:rot lat="0" lon="0" rev="1500000"/>
            </a:lightRig>
          </a:scene3d>
        </p:grpSpPr>
        <p:sp>
          <p:nvSpPr>
            <p:cNvPr id="7177" name="AutoShape 29"/>
            <p:cNvSpPr>
              <a:spLocks noChangeArrowheads="1"/>
            </p:cNvSpPr>
            <p:nvPr/>
          </p:nvSpPr>
          <p:spPr bwMode="auto">
            <a:xfrm>
              <a:off x="3744" y="3264"/>
              <a:ext cx="1488" cy="720"/>
            </a:xfrm>
            <a:prstGeom prst="roundRect">
              <a:avLst>
                <a:gd name="adj" fmla="val 16667"/>
              </a:avLst>
            </a:prstGeom>
            <a:grpFill/>
            <a:ln w="12700">
              <a:noFill/>
              <a:round/>
              <a:headEnd/>
              <a:tailEnd/>
            </a:ln>
            <a:effectLst>
              <a:outerShdw blurRad="149987" dist="250190" dir="8460000" algn="ctr">
                <a:srgbClr val="000000">
                  <a:alpha val="28000"/>
                </a:srgbClr>
              </a:outerShdw>
            </a:effectLst>
            <a:sp3d prstMaterial="metal">
              <a:bevelT w="88900" h="88900"/>
            </a:sp3d>
          </p:spPr>
          <p:txBody>
            <a:bodyPr wrap="none" anchor="ctr"/>
            <a:lstStyle/>
            <a:p>
              <a:pPr eaLnBrk="1" hangingPunct="1"/>
              <a:endParaRPr lang="en-US" dirty="0"/>
            </a:p>
          </p:txBody>
        </p:sp>
        <p:sp>
          <p:nvSpPr>
            <p:cNvPr id="7178" name="Text Box 23"/>
            <p:cNvSpPr txBox="1">
              <a:spLocks noChangeArrowheads="1"/>
            </p:cNvSpPr>
            <p:nvPr/>
          </p:nvSpPr>
          <p:spPr bwMode="auto">
            <a:xfrm>
              <a:off x="4224" y="3504"/>
              <a:ext cx="484" cy="226"/>
            </a:xfrm>
            <a:prstGeom prst="rect">
              <a:avLst/>
            </a:prstGeom>
            <a:grpFill/>
            <a:ln w="12700">
              <a:noFill/>
              <a:miter lim="800000"/>
              <a:headEnd/>
              <a:tailEnd/>
            </a:ln>
            <a:effectLst>
              <a:outerShdw blurRad="149987" dist="250190" dir="8460000" algn="ctr">
                <a:srgbClr val="000000">
                  <a:alpha val="28000"/>
                </a:srgbClr>
              </a:outerShdw>
            </a:effectLst>
            <a:sp3d prstMaterial="metal">
              <a:bevelT w="88900" h="88900"/>
            </a:sp3d>
          </p:spPr>
          <p:txBody>
            <a:bodyPr wrap="none">
              <a:spAutoFit/>
            </a:bodyPr>
            <a:lstStyle/>
            <a:p>
              <a:pPr eaLnBrk="1" hangingPunct="1"/>
              <a:r>
                <a:rPr lang="en-US" sz="1400" b="1" dirty="0"/>
                <a:t>Ideal</a:t>
              </a:r>
            </a:p>
          </p:txBody>
        </p:sp>
      </p:grpSp>
      <p:sp>
        <p:nvSpPr>
          <p:cNvPr id="128037" name="Text Box 37"/>
          <p:cNvSpPr txBox="1">
            <a:spLocks noChangeArrowheads="1"/>
          </p:cNvSpPr>
          <p:nvPr/>
        </p:nvSpPr>
        <p:spPr bwMode="auto">
          <a:xfrm>
            <a:off x="1160463" y="1695450"/>
            <a:ext cx="1427162" cy="523875"/>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lgn="ctr" eaLnBrk="1" hangingPunct="1">
              <a:defRPr/>
            </a:pPr>
            <a:r>
              <a:rPr lang="en-US" sz="1400" b="1" dirty="0"/>
              <a:t>Operations &amp; </a:t>
            </a:r>
          </a:p>
          <a:p>
            <a:pPr algn="ctr" eaLnBrk="1" hangingPunct="1">
              <a:defRPr/>
            </a:pPr>
            <a:r>
              <a:rPr lang="en-US" sz="1400" b="1" dirty="0"/>
              <a:t>Supply Chains</a:t>
            </a:r>
          </a:p>
        </p:txBody>
      </p:sp>
      <p:sp>
        <p:nvSpPr>
          <p:cNvPr id="128038" name="Text Box 38"/>
          <p:cNvSpPr txBox="1">
            <a:spLocks noChangeArrowheads="1"/>
          </p:cNvSpPr>
          <p:nvPr/>
        </p:nvSpPr>
        <p:spPr bwMode="auto">
          <a:xfrm>
            <a:off x="3352800" y="1865313"/>
            <a:ext cx="1716088" cy="304800"/>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eaLnBrk="1" hangingPunct="1">
              <a:defRPr/>
            </a:pPr>
            <a:r>
              <a:rPr lang="en-US" sz="1400" b="1" dirty="0"/>
              <a:t>Sales &amp; Marketing</a:t>
            </a:r>
          </a:p>
        </p:txBody>
      </p:sp>
      <p:sp>
        <p:nvSpPr>
          <p:cNvPr id="30" name="Rounded Rectangle 29"/>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1.5</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t>Process Variation</a:t>
            </a:r>
          </a:p>
        </p:txBody>
      </p:sp>
      <p:graphicFrame>
        <p:nvGraphicFramePr>
          <p:cNvPr id="13337" name="Group 25"/>
          <p:cNvGraphicFramePr>
            <a:graphicFrameLocks noGrp="1"/>
          </p:cNvGraphicFramePr>
          <p:nvPr>
            <p:extLst>
              <p:ext uri="{D42A27DB-BD31-4B8C-83A1-F6EECF244321}">
                <p14:modId xmlns:p14="http://schemas.microsoft.com/office/powerpoint/2010/main" val="3519863911"/>
              </p:ext>
            </p:extLst>
          </p:nvPr>
        </p:nvGraphicFramePr>
        <p:xfrm>
          <a:off x="990600" y="1552575"/>
          <a:ext cx="7010400" cy="3180398"/>
        </p:xfrm>
        <a:graphic>
          <a:graphicData uri="http://schemas.openxmlformats.org/drawingml/2006/table">
            <a:tbl>
              <a:tblPr/>
              <a:tblGrid>
                <a:gridCol w="3200400"/>
                <a:gridCol w="3810000"/>
              </a:tblGrid>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Four Sources of Variation:</a:t>
                      </a:r>
                    </a:p>
                  </a:txBody>
                  <a:tcPr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7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2">
                            <a:lumMod val="20000"/>
                            <a:lumOff val="80000"/>
                          </a:schemeClr>
                        </a:solidFill>
                        <a:effectLst/>
                        <a:latin typeface="Arial" charset="0"/>
                      </a:endParaRPr>
                    </a:p>
                  </a:txBody>
                  <a:tcPr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75000"/>
                      </a:schemeClr>
                    </a:solidFill>
                  </a:tcPr>
                </a:tc>
              </a:tr>
              <a:tr h="527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Variety of goods or services being offered</a:t>
                      </a:r>
                    </a:p>
                  </a:txBody>
                  <a:tcPr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The greater the variety of goods and services offered, the greater the variation in production or service requirements.</a:t>
                      </a:r>
                    </a:p>
                  </a:txBody>
                  <a:tcPr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r h="528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Structural variation in demand</a:t>
                      </a:r>
                    </a:p>
                  </a:txBody>
                  <a:tcPr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These are generally predictable.  They are important for capacity planning.</a:t>
                      </a:r>
                    </a:p>
                  </a:txBody>
                  <a:tcPr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r h="452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Random variation</a:t>
                      </a:r>
                    </a:p>
                  </a:txBody>
                  <a:tcPr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Natural variation that is present in all processes.  Generally, it cannot be influenced by managers.</a:t>
                      </a:r>
                    </a:p>
                  </a:txBody>
                  <a:tcPr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r h="452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03B2C"/>
                          </a:solidFill>
                          <a:effectLst/>
                          <a:latin typeface="Arial" charset="0"/>
                        </a:rPr>
                        <a:t>Assignable variation</a:t>
                      </a:r>
                    </a:p>
                  </a:txBody>
                  <a:tcPr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03B2C"/>
                          </a:solidFill>
                          <a:effectLst/>
                          <a:latin typeface="Arial" charset="0"/>
                        </a:rPr>
                        <a:t>Variation that has identifiable sources.  This type of variation can be reduced, or eliminated, by analysis and corrective action.</a:t>
                      </a:r>
                    </a:p>
                  </a:txBody>
                  <a:tcPr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cell3D prstMaterial="dkEdge">
                      <a:bevel/>
                      <a:lightRig rig="flood" dir="t"/>
                    </a:cell3D>
                    <a:solidFill>
                      <a:schemeClr val="bg2">
                        <a:lumMod val="90000"/>
                      </a:schemeClr>
                    </a:solidFill>
                  </a:tcPr>
                </a:tc>
              </a:tr>
            </a:tbl>
          </a:graphicData>
        </a:graphic>
      </p:graphicFrame>
      <p:sp>
        <p:nvSpPr>
          <p:cNvPr id="15383" name="Text Box 36"/>
          <p:cNvSpPr txBox="1">
            <a:spLocks noChangeArrowheads="1"/>
          </p:cNvSpPr>
          <p:nvPr/>
        </p:nvSpPr>
        <p:spPr bwMode="auto">
          <a:xfrm>
            <a:off x="914400" y="5029200"/>
            <a:ext cx="7331075" cy="915988"/>
          </a:xfrm>
          <a:prstGeom prst="rect">
            <a:avLst/>
          </a:prstGeom>
          <a:noFill/>
          <a:ln w="9525">
            <a:noFill/>
            <a:miter lim="800000"/>
            <a:headEnd/>
            <a:tailEnd/>
          </a:ln>
        </p:spPr>
        <p:txBody>
          <a:bodyPr>
            <a:spAutoFit/>
          </a:bodyPr>
          <a:lstStyle/>
          <a:p>
            <a:pPr eaLnBrk="1" hangingPunct="1"/>
            <a:r>
              <a:rPr lang="en-US" dirty="0">
                <a:solidFill>
                  <a:srgbClr val="303B2C"/>
                </a:solidFill>
              </a:rPr>
              <a:t>Variations can be disruptive to operations and supply chain processes.  They may result in additional costs, delays and shortages, poor quality, and inefficient work systems.</a:t>
            </a:r>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1.5</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4"/>
          <p:cNvSpPr>
            <a:spLocks noGrp="1" noChangeArrowheads="1"/>
          </p:cNvSpPr>
          <p:nvPr>
            <p:ph type="title"/>
          </p:nvPr>
        </p:nvSpPr>
        <p:spPr/>
        <p:txBody>
          <a:bodyPr/>
          <a:lstStyle/>
          <a:p>
            <a:pPr eaLnBrk="1" hangingPunct="1"/>
            <a:r>
              <a:rPr lang="en-US" sz="3200" dirty="0" smtClean="0">
                <a:latin typeface="Constantia" panose="02030602050306030303" pitchFamily="18" charset="0"/>
              </a:rPr>
              <a:t>Scope of Operations Management</a:t>
            </a:r>
          </a:p>
        </p:txBody>
      </p:sp>
      <p:sp>
        <p:nvSpPr>
          <p:cNvPr id="61444" name="Rectangle 4100"/>
          <p:cNvSpPr>
            <a:spLocks noGrp="1" noChangeArrowheads="1"/>
          </p:cNvSpPr>
          <p:nvPr>
            <p:ph type="body" idx="4294967295"/>
          </p:nvPr>
        </p:nvSpPr>
        <p:spPr>
          <a:xfrm>
            <a:off x="457200" y="2514600"/>
            <a:ext cx="7696200" cy="3810000"/>
          </a:xfrm>
        </p:spPr>
        <p:txBody>
          <a:bodyPr>
            <a:normAutofit lnSpcReduction="10000"/>
          </a:bodyPr>
          <a:lstStyle/>
          <a:p>
            <a:pPr marL="0" indent="0" eaLnBrk="1" hangingPunct="1">
              <a:buFontTx/>
              <a:buNone/>
            </a:pPr>
            <a:r>
              <a:rPr lang="en-US" sz="2400" dirty="0" smtClean="0"/>
              <a:t>The operations function includes many interrelated activities such as:</a:t>
            </a:r>
          </a:p>
          <a:p>
            <a:pPr lvl="1" eaLnBrk="1" hangingPunct="1"/>
            <a:r>
              <a:rPr lang="en-US" sz="2000" dirty="0" smtClean="0"/>
              <a:t>Forecasting</a:t>
            </a:r>
          </a:p>
          <a:p>
            <a:pPr lvl="1" eaLnBrk="1" hangingPunct="1"/>
            <a:r>
              <a:rPr lang="en-US" sz="2000" dirty="0" smtClean="0"/>
              <a:t>Capacity planning</a:t>
            </a:r>
          </a:p>
          <a:p>
            <a:pPr lvl="1" eaLnBrk="1" hangingPunct="1"/>
            <a:r>
              <a:rPr lang="en-US" sz="2000" dirty="0" smtClean="0"/>
              <a:t>Facilities and layout</a:t>
            </a:r>
          </a:p>
          <a:p>
            <a:pPr lvl="1" eaLnBrk="1" hangingPunct="1"/>
            <a:r>
              <a:rPr lang="en-US" sz="2000" dirty="0" smtClean="0"/>
              <a:t>Scheduling</a:t>
            </a:r>
          </a:p>
          <a:p>
            <a:pPr lvl="1" eaLnBrk="1" hangingPunct="1"/>
            <a:r>
              <a:rPr lang="en-US" sz="2000" dirty="0" smtClean="0"/>
              <a:t>Managing inventories</a:t>
            </a:r>
          </a:p>
          <a:p>
            <a:pPr lvl="1" eaLnBrk="1" hangingPunct="1"/>
            <a:r>
              <a:rPr lang="en-US" sz="2000" dirty="0" smtClean="0"/>
              <a:t>Assuring quality</a:t>
            </a:r>
          </a:p>
          <a:p>
            <a:pPr lvl="1" eaLnBrk="1" hangingPunct="1"/>
            <a:r>
              <a:rPr lang="en-US" sz="2000" dirty="0" smtClean="0"/>
              <a:t>Motivating employees</a:t>
            </a:r>
          </a:p>
          <a:p>
            <a:pPr lvl="1" eaLnBrk="1" hangingPunct="1"/>
            <a:r>
              <a:rPr lang="en-US" sz="2000" dirty="0" smtClean="0"/>
              <a:t>Deciding where to locate facilities</a:t>
            </a:r>
          </a:p>
          <a:p>
            <a:pPr lvl="1" eaLnBrk="1" hangingPunct="1"/>
            <a:r>
              <a:rPr lang="en-US" sz="2000" dirty="0" smtClean="0"/>
              <a:t>And more . . .</a:t>
            </a:r>
          </a:p>
        </p:txBody>
      </p:sp>
      <p:sp>
        <p:nvSpPr>
          <p:cNvPr id="16388" name="Text Box 5"/>
          <p:cNvSpPr txBox="1">
            <a:spLocks noChangeArrowheads="1"/>
          </p:cNvSpPr>
          <p:nvPr/>
        </p:nvSpPr>
        <p:spPr bwMode="auto">
          <a:xfrm>
            <a:off x="457200" y="1524000"/>
            <a:ext cx="7772400" cy="830997"/>
          </a:xfrm>
          <a:prstGeom prst="rect">
            <a:avLst/>
          </a:prstGeom>
          <a:solidFill>
            <a:schemeClr val="bg2">
              <a:lumMod val="75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eaLnBrk="1" hangingPunct="1"/>
            <a:r>
              <a:rPr lang="en-US" sz="2400" dirty="0"/>
              <a:t>The scope of operations management ranges across the organization.</a:t>
            </a:r>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1.6</a:t>
            </a:r>
            <a:endParaRPr lang="en-US" sz="1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444">
                                            <p:txEl>
                                              <p:pRg st="0" end="0"/>
                                            </p:txEl>
                                          </p:spTgt>
                                        </p:tgtEl>
                                        <p:attrNameLst>
                                          <p:attrName>style.visibility</p:attrName>
                                        </p:attrNameLst>
                                      </p:cBhvr>
                                      <p:to>
                                        <p:strVal val="visible"/>
                                      </p:to>
                                    </p:set>
                                    <p:animEffect transition="in" filter="wipe(up)">
                                      <p:cBhvr>
                                        <p:cTn id="7" dur="500"/>
                                        <p:tgtEl>
                                          <p:spTgt spid="61444">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1444">
                                            <p:txEl>
                                              <p:pRg st="1" end="1"/>
                                            </p:txEl>
                                          </p:spTgt>
                                        </p:tgtEl>
                                        <p:attrNameLst>
                                          <p:attrName>style.visibility</p:attrName>
                                        </p:attrNameLst>
                                      </p:cBhvr>
                                      <p:to>
                                        <p:strVal val="visible"/>
                                      </p:to>
                                    </p:set>
                                    <p:animEffect transition="in" filter="wipe(up)">
                                      <p:cBhvr>
                                        <p:cTn id="10" dur="500"/>
                                        <p:tgtEl>
                                          <p:spTgt spid="61444">
                                            <p:txEl>
                                              <p:pRg st="1" end="1"/>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61444">
                                            <p:txEl>
                                              <p:pRg st="2" end="2"/>
                                            </p:txEl>
                                          </p:spTgt>
                                        </p:tgtEl>
                                        <p:attrNameLst>
                                          <p:attrName>style.visibility</p:attrName>
                                        </p:attrNameLst>
                                      </p:cBhvr>
                                      <p:to>
                                        <p:strVal val="visible"/>
                                      </p:to>
                                    </p:set>
                                    <p:animEffect transition="in" filter="wipe(up)">
                                      <p:cBhvr>
                                        <p:cTn id="13" dur="500"/>
                                        <p:tgtEl>
                                          <p:spTgt spid="61444">
                                            <p:txEl>
                                              <p:pRg st="2" end="2"/>
                                            </p:tx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61444">
                                            <p:txEl>
                                              <p:pRg st="3" end="3"/>
                                            </p:txEl>
                                          </p:spTgt>
                                        </p:tgtEl>
                                        <p:attrNameLst>
                                          <p:attrName>style.visibility</p:attrName>
                                        </p:attrNameLst>
                                      </p:cBhvr>
                                      <p:to>
                                        <p:strVal val="visible"/>
                                      </p:to>
                                    </p:set>
                                    <p:animEffect transition="in" filter="wipe(up)">
                                      <p:cBhvr>
                                        <p:cTn id="16" dur="500"/>
                                        <p:tgtEl>
                                          <p:spTgt spid="61444">
                                            <p:txEl>
                                              <p:pRg st="3" end="3"/>
                                            </p:txEl>
                                          </p:spTgt>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61444">
                                            <p:txEl>
                                              <p:pRg st="4" end="4"/>
                                            </p:txEl>
                                          </p:spTgt>
                                        </p:tgtEl>
                                        <p:attrNameLst>
                                          <p:attrName>style.visibility</p:attrName>
                                        </p:attrNameLst>
                                      </p:cBhvr>
                                      <p:to>
                                        <p:strVal val="visible"/>
                                      </p:to>
                                    </p:set>
                                    <p:animEffect transition="in" filter="wipe(up)">
                                      <p:cBhvr>
                                        <p:cTn id="19" dur="500"/>
                                        <p:tgtEl>
                                          <p:spTgt spid="61444">
                                            <p:txEl>
                                              <p:pRg st="4" end="4"/>
                                            </p:txEl>
                                          </p:spTgt>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61444">
                                            <p:txEl>
                                              <p:pRg st="5" end="5"/>
                                            </p:txEl>
                                          </p:spTgt>
                                        </p:tgtEl>
                                        <p:attrNameLst>
                                          <p:attrName>style.visibility</p:attrName>
                                        </p:attrNameLst>
                                      </p:cBhvr>
                                      <p:to>
                                        <p:strVal val="visible"/>
                                      </p:to>
                                    </p:set>
                                    <p:animEffect transition="in" filter="wipe(up)">
                                      <p:cBhvr>
                                        <p:cTn id="22" dur="500"/>
                                        <p:tgtEl>
                                          <p:spTgt spid="61444">
                                            <p:txEl>
                                              <p:pRg st="5" end="5"/>
                                            </p:txEl>
                                          </p:spTgt>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61444">
                                            <p:txEl>
                                              <p:pRg st="6" end="6"/>
                                            </p:txEl>
                                          </p:spTgt>
                                        </p:tgtEl>
                                        <p:attrNameLst>
                                          <p:attrName>style.visibility</p:attrName>
                                        </p:attrNameLst>
                                      </p:cBhvr>
                                      <p:to>
                                        <p:strVal val="visible"/>
                                      </p:to>
                                    </p:set>
                                    <p:animEffect transition="in" filter="wipe(up)">
                                      <p:cBhvr>
                                        <p:cTn id="25" dur="500"/>
                                        <p:tgtEl>
                                          <p:spTgt spid="61444">
                                            <p:txEl>
                                              <p:pRg st="6" end="6"/>
                                            </p:txEl>
                                          </p:spTgt>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61444">
                                            <p:txEl>
                                              <p:pRg st="7" end="7"/>
                                            </p:txEl>
                                          </p:spTgt>
                                        </p:tgtEl>
                                        <p:attrNameLst>
                                          <p:attrName>style.visibility</p:attrName>
                                        </p:attrNameLst>
                                      </p:cBhvr>
                                      <p:to>
                                        <p:strVal val="visible"/>
                                      </p:to>
                                    </p:set>
                                    <p:animEffect transition="in" filter="wipe(up)">
                                      <p:cBhvr>
                                        <p:cTn id="28" dur="500"/>
                                        <p:tgtEl>
                                          <p:spTgt spid="61444">
                                            <p:txEl>
                                              <p:pRg st="7" end="7"/>
                                            </p:txEl>
                                          </p:spTgt>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61444">
                                            <p:txEl>
                                              <p:pRg st="8" end="8"/>
                                            </p:txEl>
                                          </p:spTgt>
                                        </p:tgtEl>
                                        <p:attrNameLst>
                                          <p:attrName>style.visibility</p:attrName>
                                        </p:attrNameLst>
                                      </p:cBhvr>
                                      <p:to>
                                        <p:strVal val="visible"/>
                                      </p:to>
                                    </p:set>
                                    <p:animEffect transition="in" filter="wipe(up)">
                                      <p:cBhvr>
                                        <p:cTn id="31" dur="500"/>
                                        <p:tgtEl>
                                          <p:spTgt spid="61444">
                                            <p:txEl>
                                              <p:pRg st="8" end="8"/>
                                            </p:txEl>
                                          </p:spTgt>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61444">
                                            <p:txEl>
                                              <p:pRg st="9" end="9"/>
                                            </p:txEl>
                                          </p:spTgt>
                                        </p:tgtEl>
                                        <p:attrNameLst>
                                          <p:attrName>style.visibility</p:attrName>
                                        </p:attrNameLst>
                                      </p:cBhvr>
                                      <p:to>
                                        <p:strVal val="visible"/>
                                      </p:to>
                                    </p:set>
                                    <p:animEffect transition="in" filter="wipe(up)">
                                      <p:cBhvr>
                                        <p:cTn id="34" dur="500"/>
                                        <p:tgtEl>
                                          <p:spTgt spid="6144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4"/>
          <p:cNvSpPr>
            <a:spLocks noGrp="1" noChangeArrowheads="1"/>
          </p:cNvSpPr>
          <p:nvPr>
            <p:ph type="title"/>
          </p:nvPr>
        </p:nvSpPr>
        <p:spPr/>
        <p:txBody>
          <a:bodyPr/>
          <a:lstStyle/>
          <a:p>
            <a:pPr eaLnBrk="1" hangingPunct="1"/>
            <a:r>
              <a:rPr lang="en-US" sz="3200" dirty="0" smtClean="0">
                <a:latin typeface="Constantia" panose="02030602050306030303" pitchFamily="18" charset="0"/>
              </a:rPr>
              <a:t>Role of the Operations Manager</a:t>
            </a:r>
          </a:p>
        </p:txBody>
      </p:sp>
      <p:sp>
        <p:nvSpPr>
          <p:cNvPr id="103426" name="Rectangle 2"/>
          <p:cNvSpPr>
            <a:spLocks noGrp="1" noChangeArrowheads="1"/>
          </p:cNvSpPr>
          <p:nvPr>
            <p:ph idx="1"/>
          </p:nvPr>
        </p:nvSpPr>
        <p:spPr/>
        <p:txBody>
          <a:bodyPr>
            <a:normAutofit/>
          </a:bodyPr>
          <a:lstStyle/>
          <a:p>
            <a:pPr marL="0" indent="0" eaLnBrk="1" hangingPunct="1">
              <a:buFontTx/>
              <a:buNone/>
            </a:pPr>
            <a:r>
              <a:rPr lang="en-US" sz="2400" dirty="0" smtClean="0">
                <a:solidFill>
                  <a:srgbClr val="303B2C"/>
                </a:solidFill>
              </a:rPr>
              <a:t>The </a:t>
            </a:r>
            <a:r>
              <a:rPr lang="en-US" sz="2400" b="1" dirty="0" smtClean="0">
                <a:solidFill>
                  <a:srgbClr val="303B2C"/>
                </a:solidFill>
              </a:rPr>
              <a:t>Operations Function</a:t>
            </a:r>
            <a:r>
              <a:rPr lang="en-US" sz="2400" dirty="0" smtClean="0">
                <a:solidFill>
                  <a:srgbClr val="303B2C"/>
                </a:solidFill>
              </a:rPr>
              <a:t> consists of all activities </a:t>
            </a:r>
            <a:r>
              <a:rPr lang="en-US" sz="2400" i="1" dirty="0" smtClean="0">
                <a:solidFill>
                  <a:srgbClr val="303B2C"/>
                </a:solidFill>
              </a:rPr>
              <a:t>directly</a:t>
            </a:r>
            <a:r>
              <a:rPr lang="en-US" sz="2400" dirty="0" smtClean="0">
                <a:solidFill>
                  <a:srgbClr val="303B2C"/>
                </a:solidFill>
              </a:rPr>
              <a:t> related to producing goods or providing services.</a:t>
            </a:r>
          </a:p>
          <a:p>
            <a:pPr marL="0" indent="0" eaLnBrk="1" hangingPunct="1">
              <a:buFontTx/>
              <a:buNone/>
            </a:pPr>
            <a:endParaRPr lang="en-US" sz="2400" dirty="0" smtClean="0">
              <a:solidFill>
                <a:srgbClr val="303B2C"/>
              </a:solidFill>
            </a:endParaRPr>
          </a:p>
          <a:p>
            <a:pPr marL="0" indent="0" eaLnBrk="1" hangingPunct="1">
              <a:buFontTx/>
              <a:buNone/>
            </a:pPr>
            <a:r>
              <a:rPr lang="en-US" sz="2400" dirty="0" smtClean="0">
                <a:solidFill>
                  <a:srgbClr val="303B2C"/>
                </a:solidFill>
              </a:rPr>
              <a:t>A primary function of the operations manager is to guide the system by decision making.</a:t>
            </a:r>
          </a:p>
          <a:p>
            <a:pPr lvl="1" eaLnBrk="1" hangingPunct="1"/>
            <a:r>
              <a:rPr lang="en-US" dirty="0" smtClean="0">
                <a:solidFill>
                  <a:srgbClr val="303B2C"/>
                </a:solidFill>
              </a:rPr>
              <a:t>System Design Decisions</a:t>
            </a:r>
          </a:p>
          <a:p>
            <a:pPr lvl="1" eaLnBrk="1" hangingPunct="1"/>
            <a:r>
              <a:rPr lang="en-US" dirty="0" smtClean="0">
                <a:solidFill>
                  <a:srgbClr val="303B2C"/>
                </a:solidFill>
              </a:rPr>
              <a:t>System Operation Decisions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1.6</a:t>
            </a:r>
            <a:endParaRPr lang="en-US" sz="1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3426">
                                            <p:txEl>
                                              <p:pRg st="0" end="0"/>
                                            </p:txEl>
                                          </p:spTgt>
                                        </p:tgtEl>
                                        <p:attrNameLst>
                                          <p:attrName>style.visibility</p:attrName>
                                        </p:attrNameLst>
                                      </p:cBhvr>
                                      <p:to>
                                        <p:strVal val="visible"/>
                                      </p:to>
                                    </p:set>
                                    <p:animEffect transition="in" filter="wipe(up)">
                                      <p:cBhvr>
                                        <p:cTn id="7" dur="500"/>
                                        <p:tgtEl>
                                          <p:spTgt spid="1034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3426">
                                            <p:txEl>
                                              <p:pRg st="2" end="2"/>
                                            </p:txEl>
                                          </p:spTgt>
                                        </p:tgtEl>
                                        <p:attrNameLst>
                                          <p:attrName>style.visibility</p:attrName>
                                        </p:attrNameLst>
                                      </p:cBhvr>
                                      <p:to>
                                        <p:strVal val="visible"/>
                                      </p:to>
                                    </p:set>
                                    <p:animEffect transition="in" filter="wipe(up)">
                                      <p:cBhvr>
                                        <p:cTn id="12" dur="500"/>
                                        <p:tgtEl>
                                          <p:spTgt spid="103426">
                                            <p:txEl>
                                              <p:pRg st="2" end="2"/>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03426">
                                            <p:txEl>
                                              <p:pRg st="3" end="3"/>
                                            </p:txEl>
                                          </p:spTgt>
                                        </p:tgtEl>
                                        <p:attrNameLst>
                                          <p:attrName>style.visibility</p:attrName>
                                        </p:attrNameLst>
                                      </p:cBhvr>
                                      <p:to>
                                        <p:strVal val="visible"/>
                                      </p:to>
                                    </p:set>
                                    <p:animEffect transition="in" filter="wipe(up)">
                                      <p:cBhvr>
                                        <p:cTn id="15" dur="500"/>
                                        <p:tgtEl>
                                          <p:spTgt spid="103426">
                                            <p:txEl>
                                              <p:pRg st="3" end="3"/>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03426">
                                            <p:txEl>
                                              <p:pRg st="4" end="4"/>
                                            </p:txEl>
                                          </p:spTgt>
                                        </p:tgtEl>
                                        <p:attrNameLst>
                                          <p:attrName>style.visibility</p:attrName>
                                        </p:attrNameLst>
                                      </p:cBhvr>
                                      <p:to>
                                        <p:strVal val="visible"/>
                                      </p:to>
                                    </p:set>
                                    <p:animEffect transition="in" filter="wipe(up)">
                                      <p:cBhvr>
                                        <p:cTn id="18" dur="500"/>
                                        <p:tgtEl>
                                          <p:spTgt spid="1034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
          <p:cNvSpPr>
            <a:spLocks noGrp="1" noChangeArrowheads="1"/>
          </p:cNvSpPr>
          <p:nvPr>
            <p:ph type="title"/>
          </p:nvPr>
        </p:nvSpPr>
        <p:spPr/>
        <p:txBody>
          <a:bodyPr/>
          <a:lstStyle/>
          <a:p>
            <a:pPr eaLnBrk="1" hangingPunct="1"/>
            <a:r>
              <a:rPr lang="en-US" sz="3200" dirty="0" smtClean="0">
                <a:latin typeface="Century Gothic" pitchFamily="28" charset="0"/>
              </a:rPr>
              <a:t>System Design Decisions</a:t>
            </a:r>
          </a:p>
        </p:txBody>
      </p:sp>
      <p:sp>
        <p:nvSpPr>
          <p:cNvPr id="18435" name="Text Box 24"/>
          <p:cNvSpPr txBox="1">
            <a:spLocks noChangeArrowheads="1"/>
          </p:cNvSpPr>
          <p:nvPr/>
        </p:nvSpPr>
        <p:spPr bwMode="auto">
          <a:xfrm>
            <a:off x="304800" y="1524000"/>
            <a:ext cx="7848600" cy="3446463"/>
          </a:xfrm>
          <a:prstGeom prst="rect">
            <a:avLst/>
          </a:prstGeom>
          <a:noFill/>
          <a:ln w="9525">
            <a:noFill/>
            <a:miter lim="800000"/>
            <a:headEnd/>
            <a:tailEnd/>
          </a:ln>
        </p:spPr>
        <p:txBody>
          <a:bodyPr>
            <a:spAutoFit/>
          </a:bodyPr>
          <a:lstStyle/>
          <a:p>
            <a:pPr marL="231775" indent="-231775" eaLnBrk="1" hangingPunct="1">
              <a:buFont typeface="Arial" charset="0"/>
              <a:buChar char="•"/>
            </a:pPr>
            <a:r>
              <a:rPr lang="en-US" sz="2400" b="1" dirty="0">
                <a:solidFill>
                  <a:srgbClr val="303B2C"/>
                </a:solidFill>
              </a:rPr>
              <a:t>System Design</a:t>
            </a:r>
            <a:endParaRPr lang="en-US" sz="2400" dirty="0">
              <a:solidFill>
                <a:srgbClr val="303B2C"/>
              </a:solidFill>
            </a:endParaRPr>
          </a:p>
          <a:p>
            <a:pPr marL="688975" lvl="1" indent="-231775" eaLnBrk="1" hangingPunct="1">
              <a:spcAft>
                <a:spcPct val="10000"/>
              </a:spcAft>
              <a:buFontTx/>
              <a:buChar char="–"/>
            </a:pPr>
            <a:r>
              <a:rPr lang="en-US" sz="2000" dirty="0">
                <a:solidFill>
                  <a:srgbClr val="303B2C"/>
                </a:solidFill>
              </a:rPr>
              <a:t>Capacity</a:t>
            </a:r>
          </a:p>
          <a:p>
            <a:pPr marL="688975" lvl="1" indent="-231775" eaLnBrk="1" hangingPunct="1">
              <a:spcAft>
                <a:spcPct val="10000"/>
              </a:spcAft>
              <a:buFontTx/>
              <a:buChar char="–"/>
            </a:pPr>
            <a:r>
              <a:rPr lang="en-US" sz="2000" dirty="0">
                <a:solidFill>
                  <a:srgbClr val="303B2C"/>
                </a:solidFill>
              </a:rPr>
              <a:t>Facility location</a:t>
            </a:r>
          </a:p>
          <a:p>
            <a:pPr marL="688975" lvl="1" indent="-231775" eaLnBrk="1" hangingPunct="1">
              <a:spcAft>
                <a:spcPct val="10000"/>
              </a:spcAft>
              <a:buFontTx/>
              <a:buChar char="–"/>
            </a:pPr>
            <a:r>
              <a:rPr lang="en-US" sz="2000" dirty="0">
                <a:solidFill>
                  <a:srgbClr val="303B2C"/>
                </a:solidFill>
              </a:rPr>
              <a:t>Facility layout</a:t>
            </a:r>
          </a:p>
          <a:p>
            <a:pPr marL="688975" lvl="1" indent="-231775" eaLnBrk="1" hangingPunct="1">
              <a:spcAft>
                <a:spcPct val="10000"/>
              </a:spcAft>
              <a:buFontTx/>
              <a:buChar char="–"/>
            </a:pPr>
            <a:r>
              <a:rPr lang="en-US" sz="2000" dirty="0">
                <a:solidFill>
                  <a:srgbClr val="303B2C"/>
                </a:solidFill>
              </a:rPr>
              <a:t>Product and service planning</a:t>
            </a:r>
          </a:p>
          <a:p>
            <a:pPr marL="688975" lvl="1" indent="-231775" eaLnBrk="1" hangingPunct="1">
              <a:spcAft>
                <a:spcPct val="10000"/>
              </a:spcAft>
              <a:buFontTx/>
              <a:buChar char="–"/>
            </a:pPr>
            <a:r>
              <a:rPr lang="en-US" sz="2000" dirty="0">
                <a:solidFill>
                  <a:srgbClr val="303B2C"/>
                </a:solidFill>
              </a:rPr>
              <a:t>Acquisition and placement of equipment</a:t>
            </a:r>
          </a:p>
          <a:p>
            <a:pPr marL="231775" indent="-231775" eaLnBrk="1" hangingPunct="1">
              <a:spcAft>
                <a:spcPct val="10000"/>
              </a:spcAft>
              <a:buFont typeface="Arial" charset="0"/>
              <a:buChar char="•"/>
            </a:pPr>
            <a:r>
              <a:rPr lang="en-US" sz="2000" dirty="0">
                <a:solidFill>
                  <a:srgbClr val="303B2C"/>
                </a:solidFill>
              </a:rPr>
              <a:t>These are typically strategic decisions </a:t>
            </a:r>
            <a:r>
              <a:rPr lang="en-US" sz="2000" dirty="0" smtClean="0">
                <a:solidFill>
                  <a:srgbClr val="303B2C"/>
                </a:solidFill>
              </a:rPr>
              <a:t>that</a:t>
            </a:r>
            <a:endParaRPr lang="en-US" sz="2000" dirty="0">
              <a:solidFill>
                <a:srgbClr val="303B2C"/>
              </a:solidFill>
            </a:endParaRPr>
          </a:p>
          <a:p>
            <a:pPr marL="688975" lvl="1" indent="-231775" eaLnBrk="1" hangingPunct="1">
              <a:spcAft>
                <a:spcPct val="10000"/>
              </a:spcAft>
              <a:buFont typeface="Arial" charset="0"/>
              <a:buChar char="•"/>
            </a:pPr>
            <a:r>
              <a:rPr lang="en-US" sz="2000" dirty="0" smtClean="0">
                <a:solidFill>
                  <a:srgbClr val="303B2C"/>
                </a:solidFill>
              </a:rPr>
              <a:t>usually require long-term </a:t>
            </a:r>
            <a:r>
              <a:rPr lang="en-US" sz="2000" dirty="0">
                <a:solidFill>
                  <a:srgbClr val="303B2C"/>
                </a:solidFill>
              </a:rPr>
              <a:t>commitment of resources</a:t>
            </a:r>
          </a:p>
          <a:p>
            <a:pPr marL="688975" lvl="1" indent="-231775" eaLnBrk="1" hangingPunct="1">
              <a:spcAft>
                <a:spcPct val="10000"/>
              </a:spcAft>
              <a:buFont typeface="Arial" charset="0"/>
              <a:buChar char="•"/>
            </a:pPr>
            <a:r>
              <a:rPr lang="en-US" sz="2000" dirty="0">
                <a:solidFill>
                  <a:srgbClr val="303B2C"/>
                </a:solidFill>
              </a:rPr>
              <a:t>d</a:t>
            </a:r>
            <a:r>
              <a:rPr lang="en-US" sz="2000" dirty="0" smtClean="0">
                <a:solidFill>
                  <a:srgbClr val="303B2C"/>
                </a:solidFill>
              </a:rPr>
              <a:t>etermine </a:t>
            </a:r>
            <a:r>
              <a:rPr lang="en-US" sz="2000" dirty="0">
                <a:solidFill>
                  <a:srgbClr val="303B2C"/>
                </a:solidFill>
              </a:rPr>
              <a:t>parameters of system operation</a:t>
            </a:r>
          </a:p>
          <a:p>
            <a:pPr marL="231775" indent="-231775" eaLnBrk="1" hangingPunct="1">
              <a:spcAft>
                <a:spcPct val="10000"/>
              </a:spcAft>
              <a:buFontTx/>
              <a:buChar char="–"/>
            </a:pPr>
            <a:endParaRPr lang="en-US" sz="2000" dirty="0">
              <a:solidFill>
                <a:srgbClr val="408000"/>
              </a:solidFill>
            </a:endParaRP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1.6</a:t>
            </a:r>
            <a:endParaRPr lang="en-US" sz="1600" b="1" dirty="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normAutofit lnSpcReduction="10000"/>
          </a:bodyPr>
          <a:lstStyle/>
          <a:p>
            <a:pPr marL="0" indent="0">
              <a:buNone/>
            </a:pPr>
            <a:r>
              <a:rPr lang="en-US" sz="2000" dirty="0" smtClean="0"/>
              <a:t>You should be able to:</a:t>
            </a:r>
          </a:p>
          <a:p>
            <a:pPr marL="914400" lvl="1" indent="-914400">
              <a:buNone/>
            </a:pPr>
            <a:r>
              <a:rPr lang="en-US" sz="1800" dirty="0" smtClean="0"/>
              <a:t>LO 1.1	Define the terms </a:t>
            </a:r>
            <a:r>
              <a:rPr lang="en-US" sz="1800" i="1" dirty="0" smtClean="0"/>
              <a:t>operations management </a:t>
            </a:r>
            <a:r>
              <a:rPr lang="en-US" sz="1800" dirty="0" smtClean="0"/>
              <a:t>and </a:t>
            </a:r>
            <a:r>
              <a:rPr lang="en-US" sz="1800" i="1" dirty="0" smtClean="0"/>
              <a:t>supply chain</a:t>
            </a:r>
          </a:p>
          <a:p>
            <a:pPr marL="914400" lvl="1" indent="-914400">
              <a:buNone/>
            </a:pPr>
            <a:r>
              <a:rPr lang="en-US" sz="1800" dirty="0"/>
              <a:t>LO </a:t>
            </a:r>
            <a:r>
              <a:rPr lang="en-US" sz="1800" dirty="0" smtClean="0"/>
              <a:t>1.2</a:t>
            </a:r>
            <a:r>
              <a:rPr lang="en-US" sz="1800" dirty="0"/>
              <a:t>	Identify similarities and differences between production and service operations</a:t>
            </a:r>
          </a:p>
          <a:p>
            <a:pPr marL="914400" lvl="1" indent="-914400">
              <a:buNone/>
            </a:pPr>
            <a:r>
              <a:rPr lang="en-US" sz="1800" dirty="0" smtClean="0"/>
              <a:t>LO 1.3	Explain the importance of learning about operations management</a:t>
            </a:r>
          </a:p>
          <a:p>
            <a:pPr marL="914400" lvl="1" indent="-914400">
              <a:buNone/>
            </a:pPr>
            <a:r>
              <a:rPr lang="en-US" sz="1800" dirty="0" smtClean="0"/>
              <a:t>LO 1.4	Identify the three major functional areas of organizations and explain how they interrelate</a:t>
            </a:r>
          </a:p>
          <a:p>
            <a:pPr marL="914400" lvl="1" indent="-914400">
              <a:buNone/>
            </a:pPr>
            <a:r>
              <a:rPr lang="en-US" sz="1800" dirty="0" smtClean="0"/>
              <a:t>LO 1.5	Summarize the two major aspects of process management</a:t>
            </a:r>
          </a:p>
          <a:p>
            <a:pPr marL="914400" lvl="1" indent="-914400">
              <a:buNone/>
            </a:pPr>
            <a:r>
              <a:rPr lang="en-US" sz="1800" dirty="0" smtClean="0"/>
              <a:t>LO 1.6	Describe the operations function and the nature of the operations manager’s job</a:t>
            </a:r>
          </a:p>
          <a:p>
            <a:pPr marL="914400" lvl="1" indent="-914400">
              <a:buNone/>
            </a:pPr>
            <a:r>
              <a:rPr lang="en-US" sz="1800" dirty="0" smtClean="0"/>
              <a:t>LO 1.7	Explain the key aspects of operations management decision making</a:t>
            </a:r>
          </a:p>
          <a:p>
            <a:pPr marL="914400" lvl="1" indent="-914400">
              <a:buNone/>
            </a:pPr>
            <a:r>
              <a:rPr lang="en-US" sz="1800" dirty="0" smtClean="0"/>
              <a:t>LO 1.8	Briefly describe the historical evolution of operations management</a:t>
            </a:r>
          </a:p>
          <a:p>
            <a:pPr marL="914400" lvl="1" indent="-914400">
              <a:buNone/>
            </a:pPr>
            <a:r>
              <a:rPr lang="en-US" sz="1800" dirty="0" smtClean="0"/>
              <a:t>LO 1.9	Describe the current issues in business that impact operations management</a:t>
            </a:r>
          </a:p>
          <a:p>
            <a:pPr marL="914400" lvl="1" indent="-914400">
              <a:buNone/>
            </a:pPr>
            <a:r>
              <a:rPr lang="en-US" sz="1800" dirty="0" smtClean="0"/>
              <a:t>LO 1.10	Explain the need to manage the supply chain</a:t>
            </a:r>
          </a:p>
        </p:txBody>
      </p:sp>
      <p:sp>
        <p:nvSpPr>
          <p:cNvPr id="6146" name="Title 1"/>
          <p:cNvSpPr>
            <a:spLocks noGrp="1"/>
          </p:cNvSpPr>
          <p:nvPr>
            <p:ph type="title"/>
          </p:nvPr>
        </p:nvSpPr>
        <p:spPr/>
        <p:txBody>
          <a:bodyPr/>
          <a:lstStyle/>
          <a:p>
            <a:r>
              <a:rPr lang="en-US" dirty="0" smtClean="0"/>
              <a:t>Chapter 1: Learning 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9"/>
          <p:cNvSpPr>
            <a:spLocks noGrp="1" noChangeArrowheads="1"/>
          </p:cNvSpPr>
          <p:nvPr>
            <p:ph type="title"/>
          </p:nvPr>
        </p:nvSpPr>
        <p:spPr/>
        <p:txBody>
          <a:bodyPr/>
          <a:lstStyle/>
          <a:p>
            <a:pPr eaLnBrk="1" hangingPunct="1"/>
            <a:r>
              <a:rPr lang="en-US" sz="3200" dirty="0" smtClean="0">
                <a:latin typeface="Century Gothic" pitchFamily="28" charset="0"/>
              </a:rPr>
              <a:t>System Operation Decisions</a:t>
            </a:r>
          </a:p>
        </p:txBody>
      </p:sp>
      <p:sp>
        <p:nvSpPr>
          <p:cNvPr id="19459" name="Text Box 20"/>
          <p:cNvSpPr txBox="1">
            <a:spLocks noChangeArrowheads="1"/>
          </p:cNvSpPr>
          <p:nvPr/>
        </p:nvSpPr>
        <p:spPr bwMode="auto">
          <a:xfrm>
            <a:off x="304800" y="1524000"/>
            <a:ext cx="7696200" cy="3785652"/>
          </a:xfrm>
          <a:prstGeom prst="rect">
            <a:avLst/>
          </a:prstGeom>
          <a:noFill/>
          <a:ln w="9525">
            <a:noFill/>
            <a:miter lim="800000"/>
            <a:headEnd/>
            <a:tailEnd/>
          </a:ln>
        </p:spPr>
        <p:txBody>
          <a:bodyPr>
            <a:spAutoFit/>
          </a:bodyPr>
          <a:lstStyle/>
          <a:p>
            <a:pPr marL="231775" indent="-231775" eaLnBrk="1" hangingPunct="1">
              <a:buFont typeface="Arial" charset="0"/>
              <a:buChar char="•"/>
            </a:pPr>
            <a:r>
              <a:rPr lang="en-US" sz="2400" b="1" dirty="0">
                <a:solidFill>
                  <a:srgbClr val="303B2C"/>
                </a:solidFill>
              </a:rPr>
              <a:t>System </a:t>
            </a:r>
            <a:r>
              <a:rPr lang="en-US" sz="2400" b="1" dirty="0" smtClean="0">
                <a:solidFill>
                  <a:srgbClr val="303B2C"/>
                </a:solidFill>
              </a:rPr>
              <a:t>Operation</a:t>
            </a:r>
          </a:p>
          <a:p>
            <a:pPr marL="688975" lvl="1" indent="-231775" eaLnBrk="1" hangingPunct="1">
              <a:buFont typeface="Arial" charset="0"/>
              <a:buChar char="•"/>
            </a:pPr>
            <a:r>
              <a:rPr lang="en-US" sz="2200" dirty="0" smtClean="0">
                <a:solidFill>
                  <a:srgbClr val="303B2C"/>
                </a:solidFill>
              </a:rPr>
              <a:t>These are generally tactical and operational decisions</a:t>
            </a:r>
            <a:endParaRPr lang="en-US" sz="2200" dirty="0">
              <a:solidFill>
                <a:srgbClr val="303B2C"/>
              </a:solidFill>
            </a:endParaRPr>
          </a:p>
          <a:p>
            <a:pPr marL="1146175" lvl="2" indent="-231775" eaLnBrk="1" hangingPunct="1">
              <a:spcAft>
                <a:spcPct val="10000"/>
              </a:spcAft>
              <a:buFontTx/>
              <a:buChar char="–"/>
            </a:pPr>
            <a:r>
              <a:rPr lang="en-US" sz="2000" dirty="0">
                <a:solidFill>
                  <a:srgbClr val="303B2C"/>
                </a:solidFill>
              </a:rPr>
              <a:t>Management of personnel</a:t>
            </a:r>
          </a:p>
          <a:p>
            <a:pPr marL="1146175" lvl="2" indent="-231775" eaLnBrk="1" hangingPunct="1">
              <a:spcAft>
                <a:spcPct val="10000"/>
              </a:spcAft>
              <a:buFontTx/>
              <a:buChar char="–"/>
            </a:pPr>
            <a:r>
              <a:rPr lang="en-US" sz="2000" dirty="0">
                <a:solidFill>
                  <a:srgbClr val="303B2C"/>
                </a:solidFill>
              </a:rPr>
              <a:t>Inventory management and control</a:t>
            </a:r>
          </a:p>
          <a:p>
            <a:pPr marL="1146175" lvl="2" indent="-231775" eaLnBrk="1" hangingPunct="1">
              <a:spcAft>
                <a:spcPct val="10000"/>
              </a:spcAft>
              <a:buFontTx/>
              <a:buChar char="–"/>
            </a:pPr>
            <a:r>
              <a:rPr lang="en-US" sz="2000" dirty="0">
                <a:solidFill>
                  <a:srgbClr val="303B2C"/>
                </a:solidFill>
              </a:rPr>
              <a:t>Scheduling</a:t>
            </a:r>
          </a:p>
          <a:p>
            <a:pPr marL="1146175" lvl="2" indent="-231775" eaLnBrk="1" hangingPunct="1">
              <a:spcAft>
                <a:spcPct val="10000"/>
              </a:spcAft>
              <a:buFontTx/>
              <a:buChar char="–"/>
            </a:pPr>
            <a:r>
              <a:rPr lang="en-US" sz="2000" dirty="0">
                <a:solidFill>
                  <a:srgbClr val="303B2C"/>
                </a:solidFill>
              </a:rPr>
              <a:t>Project management</a:t>
            </a:r>
          </a:p>
          <a:p>
            <a:pPr marL="1146175" lvl="2" indent="-231775" eaLnBrk="1" hangingPunct="1">
              <a:spcAft>
                <a:spcPct val="10000"/>
              </a:spcAft>
              <a:buFontTx/>
              <a:buChar char="–"/>
            </a:pPr>
            <a:r>
              <a:rPr lang="en-US" sz="2000" dirty="0">
                <a:solidFill>
                  <a:srgbClr val="303B2C"/>
                </a:solidFill>
              </a:rPr>
              <a:t>Quality assurance</a:t>
            </a:r>
          </a:p>
          <a:p>
            <a:pPr marL="231775" indent="-231775" eaLnBrk="1" hangingPunct="1">
              <a:spcAft>
                <a:spcPct val="10000"/>
              </a:spcAft>
              <a:buFont typeface="Arial" charset="0"/>
              <a:buChar char="•"/>
            </a:pPr>
            <a:r>
              <a:rPr lang="en-US" sz="2000" dirty="0">
                <a:solidFill>
                  <a:srgbClr val="303B2C"/>
                </a:solidFill>
              </a:rPr>
              <a:t>Operations managers spend more time on system operation decision than any other decision area</a:t>
            </a:r>
          </a:p>
          <a:p>
            <a:pPr marL="688975" lvl="1" indent="-231775" eaLnBrk="1" hangingPunct="1">
              <a:spcAft>
                <a:spcPct val="10000"/>
              </a:spcAft>
              <a:buFont typeface="Arial" charset="0"/>
              <a:buChar char="•"/>
            </a:pPr>
            <a:r>
              <a:rPr lang="en-US" sz="2000" dirty="0">
                <a:solidFill>
                  <a:srgbClr val="303B2C"/>
                </a:solidFill>
              </a:rPr>
              <a:t>They still have a vital stake in system design</a:t>
            </a:r>
          </a:p>
          <a:p>
            <a:pPr marL="231775" indent="-231775" eaLnBrk="1" hangingPunct="1">
              <a:spcAft>
                <a:spcPct val="10000"/>
              </a:spcAft>
              <a:buFontTx/>
              <a:buChar char="–"/>
            </a:pPr>
            <a:endParaRPr lang="en-US" sz="2000" dirty="0">
              <a:solidFill>
                <a:srgbClr val="303B2C"/>
              </a:solidFill>
            </a:endParaRPr>
          </a:p>
        </p:txBody>
      </p:sp>
      <p:pic>
        <p:nvPicPr>
          <p:cNvPr id="19460" name="Picture 5" descr="C:\Documents and Settings\Administrator\Local Settings\Temporary Internet Files\Content.IE5\A5MFQPKZ\MCj04347500000[1].png"/>
          <p:cNvPicPr>
            <a:picLocks noChangeAspect="1" noChangeArrowheads="1"/>
          </p:cNvPicPr>
          <p:nvPr/>
        </p:nvPicPr>
        <p:blipFill>
          <a:blip r:embed="rId3" cstate="print"/>
          <a:srcRect/>
          <a:stretch>
            <a:fillRect/>
          </a:stretch>
        </p:blipFill>
        <p:spPr bwMode="auto">
          <a:xfrm>
            <a:off x="6705600" y="4343400"/>
            <a:ext cx="685800" cy="685800"/>
          </a:xfrm>
          <a:prstGeom prst="rect">
            <a:avLst/>
          </a:prstGeom>
          <a:noFill/>
          <a:ln w="9525">
            <a:noFill/>
            <a:miter lim="800000"/>
            <a:headEnd/>
            <a:tailEnd/>
          </a:ln>
        </p:spPr>
      </p:pic>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1.6</a:t>
            </a:r>
            <a:endParaRPr lang="en-US" sz="1600" b="1" dirty="0">
              <a:solidFill>
                <a:schemeClr val="tx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a:normAutofit/>
          </a:bodyPr>
          <a:lstStyle/>
          <a:p>
            <a:pPr eaLnBrk="1" hangingPunct="1">
              <a:lnSpc>
                <a:spcPct val="90000"/>
              </a:lnSpc>
            </a:pPr>
            <a:r>
              <a:rPr lang="en-US" sz="2000" dirty="0" smtClean="0"/>
              <a:t>Most operations decisions involve many alternatives that can have quite different impacts on costs or profits</a:t>
            </a:r>
          </a:p>
          <a:p>
            <a:pPr eaLnBrk="1" hangingPunct="1">
              <a:lnSpc>
                <a:spcPct val="90000"/>
              </a:lnSpc>
            </a:pPr>
            <a:r>
              <a:rPr lang="en-US" sz="2000" dirty="0" smtClean="0"/>
              <a:t>Typical operations decisions include:</a:t>
            </a:r>
          </a:p>
          <a:p>
            <a:pPr lvl="1" eaLnBrk="1" hangingPunct="1">
              <a:lnSpc>
                <a:spcPct val="130000"/>
              </a:lnSpc>
            </a:pPr>
            <a:r>
              <a:rPr lang="en-US" sz="1800" b="1" i="1" dirty="0" smtClean="0"/>
              <a:t>What:</a:t>
            </a:r>
            <a:r>
              <a:rPr lang="en-US" sz="1800" dirty="0" smtClean="0"/>
              <a:t> What resources are needed, and in what amounts?</a:t>
            </a:r>
          </a:p>
          <a:p>
            <a:pPr lvl="1" eaLnBrk="1" hangingPunct="1">
              <a:lnSpc>
                <a:spcPct val="130000"/>
              </a:lnSpc>
            </a:pPr>
            <a:r>
              <a:rPr lang="en-US" sz="1800" b="1" i="1" dirty="0" smtClean="0"/>
              <a:t>When:</a:t>
            </a:r>
            <a:r>
              <a:rPr lang="en-US" sz="1800" dirty="0" smtClean="0"/>
              <a:t>  When will each resource be needed? When should the work be scheduled?  When should materials and other supplies be ordered?</a:t>
            </a:r>
          </a:p>
          <a:p>
            <a:pPr lvl="1" eaLnBrk="1" hangingPunct="1">
              <a:lnSpc>
                <a:spcPct val="130000"/>
              </a:lnSpc>
            </a:pPr>
            <a:r>
              <a:rPr lang="en-US" sz="1800" b="1" i="1" dirty="0" smtClean="0"/>
              <a:t>Where:</a:t>
            </a:r>
            <a:r>
              <a:rPr lang="en-US" sz="1800" dirty="0" smtClean="0"/>
              <a:t>  Where will the work be done?</a:t>
            </a:r>
          </a:p>
          <a:p>
            <a:pPr lvl="1" eaLnBrk="1" hangingPunct="1">
              <a:lnSpc>
                <a:spcPct val="130000"/>
              </a:lnSpc>
            </a:pPr>
            <a:r>
              <a:rPr lang="en-US" sz="1800" b="1" i="1" dirty="0" smtClean="0"/>
              <a:t>How:</a:t>
            </a:r>
            <a:r>
              <a:rPr lang="en-US" sz="1800" dirty="0" smtClean="0"/>
              <a:t>  How will he product or service be designed?  How will the work be done?  How will resources be allocated?</a:t>
            </a:r>
          </a:p>
          <a:p>
            <a:pPr lvl="1" eaLnBrk="1" hangingPunct="1">
              <a:lnSpc>
                <a:spcPct val="130000"/>
              </a:lnSpc>
            </a:pPr>
            <a:r>
              <a:rPr lang="en-US" sz="1800" b="1" i="1" dirty="0" smtClean="0"/>
              <a:t>Who:</a:t>
            </a:r>
            <a:r>
              <a:rPr lang="en-US" sz="1800" dirty="0" smtClean="0"/>
              <a:t>  Who will do the work?</a:t>
            </a:r>
          </a:p>
        </p:txBody>
      </p:sp>
      <p:sp>
        <p:nvSpPr>
          <p:cNvPr id="22530" name="Rectangle 2"/>
          <p:cNvSpPr>
            <a:spLocks noGrp="1" noChangeArrowheads="1"/>
          </p:cNvSpPr>
          <p:nvPr>
            <p:ph type="title"/>
          </p:nvPr>
        </p:nvSpPr>
        <p:spPr/>
        <p:txBody>
          <a:bodyPr/>
          <a:lstStyle/>
          <a:p>
            <a:pPr eaLnBrk="1" hangingPunct="1"/>
            <a:r>
              <a:rPr lang="en-US" dirty="0" smtClean="0"/>
              <a:t>OM Decision Making</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extLst>
      <p:ext uri="{BB962C8B-B14F-4D97-AF65-F5344CB8AC3E}">
        <p14:creationId xmlns:p14="http://schemas.microsoft.com/office/powerpoint/2010/main" val="8486795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2800" dirty="0" smtClean="0"/>
              <a:t>General Approach to Decision Making</a:t>
            </a:r>
          </a:p>
        </p:txBody>
      </p:sp>
      <p:sp>
        <p:nvSpPr>
          <p:cNvPr id="23555" name="Rectangle 3"/>
          <p:cNvSpPr>
            <a:spLocks noGrp="1" noChangeArrowheads="1"/>
          </p:cNvSpPr>
          <p:nvPr>
            <p:ph idx="1"/>
          </p:nvPr>
        </p:nvSpPr>
        <p:spPr/>
        <p:txBody>
          <a:bodyPr/>
          <a:lstStyle/>
          <a:p>
            <a:pPr eaLnBrk="1" hangingPunct="1"/>
            <a:r>
              <a:rPr lang="en-US" dirty="0" smtClean="0"/>
              <a:t>Modeling is a key tool used by all decision makers</a:t>
            </a:r>
          </a:p>
          <a:p>
            <a:pPr lvl="1" eaLnBrk="1" hangingPunct="1"/>
            <a:r>
              <a:rPr lang="en-US" sz="2000" b="1" i="1" dirty="0" smtClean="0"/>
              <a:t>Model</a:t>
            </a:r>
            <a:r>
              <a:rPr lang="en-US" sz="2000" dirty="0" smtClean="0"/>
              <a:t> - an abstraction of reality; a simplification of something.</a:t>
            </a:r>
          </a:p>
          <a:p>
            <a:pPr lvl="1" eaLnBrk="1" hangingPunct="1"/>
            <a:r>
              <a:rPr lang="en-US" sz="2000" dirty="0" smtClean="0"/>
              <a:t>Common features of models:</a:t>
            </a:r>
          </a:p>
          <a:p>
            <a:pPr lvl="2" eaLnBrk="1" hangingPunct="1"/>
            <a:r>
              <a:rPr lang="en-US" sz="2000" dirty="0" smtClean="0"/>
              <a:t>They are simplifications of real-life phenomena</a:t>
            </a:r>
          </a:p>
          <a:p>
            <a:pPr lvl="2" eaLnBrk="1" hangingPunct="1"/>
            <a:r>
              <a:rPr lang="en-US" sz="2000" dirty="0" smtClean="0"/>
              <a:t>They omit unimportant details of the real-life systems they mimic so that attention can be focused on the most important aspects of the real-life system</a:t>
            </a:r>
            <a:endParaRPr lang="en-US" dirty="0" smtClean="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smtClean="0"/>
              <a:t>Understanding Models	</a:t>
            </a:r>
          </a:p>
        </p:txBody>
      </p:sp>
      <p:sp>
        <p:nvSpPr>
          <p:cNvPr id="25603" name="Rectangle 3"/>
          <p:cNvSpPr>
            <a:spLocks noGrp="1" noChangeArrowheads="1"/>
          </p:cNvSpPr>
          <p:nvPr>
            <p:ph idx="1"/>
          </p:nvPr>
        </p:nvSpPr>
        <p:spPr/>
        <p:txBody>
          <a:bodyPr/>
          <a:lstStyle/>
          <a:p>
            <a:pPr eaLnBrk="1" hangingPunct="1"/>
            <a:r>
              <a:rPr lang="en-US" dirty="0" smtClean="0"/>
              <a:t>Keys to successfully using a model in decision making</a:t>
            </a:r>
          </a:p>
          <a:p>
            <a:pPr lvl="1" eaLnBrk="1" hangingPunct="1"/>
            <a:r>
              <a:rPr lang="en-US" dirty="0" smtClean="0"/>
              <a:t>What is its purpose?</a:t>
            </a:r>
          </a:p>
          <a:p>
            <a:pPr lvl="1" eaLnBrk="1" hangingPunct="1"/>
            <a:r>
              <a:rPr lang="en-US" dirty="0" smtClean="0"/>
              <a:t>How is it used to generate results?</a:t>
            </a:r>
          </a:p>
          <a:p>
            <a:pPr lvl="1" eaLnBrk="1" hangingPunct="1"/>
            <a:r>
              <a:rPr lang="en-US" dirty="0" smtClean="0"/>
              <a:t>How are the results interpreted and used?</a:t>
            </a:r>
          </a:p>
          <a:p>
            <a:pPr lvl="1" eaLnBrk="1" hangingPunct="1"/>
            <a:r>
              <a:rPr lang="en-US" dirty="0" smtClean="0"/>
              <a:t>What are the model’s assumptions and limitations?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p:cNvPicPr>
            <a:picLocks noChangeAspect="1" noChangeArrowheads="1"/>
          </p:cNvPicPr>
          <p:nvPr/>
        </p:nvPicPr>
        <p:blipFill>
          <a:blip r:embed="rId3" cstate="print"/>
          <a:srcRect/>
          <a:stretch>
            <a:fillRect/>
          </a:stretch>
        </p:blipFill>
        <p:spPr bwMode="auto">
          <a:xfrm>
            <a:off x="5029200" y="4476091"/>
            <a:ext cx="3733800" cy="2381907"/>
          </a:xfrm>
          <a:prstGeom prst="rect">
            <a:avLst/>
          </a:prstGeom>
          <a:noFill/>
          <a:ln w="9525">
            <a:noFill/>
            <a:miter lim="800000"/>
            <a:headEnd/>
            <a:tailEnd/>
          </a:ln>
          <a:effectLst>
            <a:softEdge rad="317500"/>
          </a:effectLst>
        </p:spPr>
      </p:pic>
      <p:sp>
        <p:nvSpPr>
          <p:cNvPr id="26628" name="Rectangle 3"/>
          <p:cNvSpPr>
            <a:spLocks noGrp="1" noChangeArrowheads="1"/>
          </p:cNvSpPr>
          <p:nvPr>
            <p:ph idx="1"/>
          </p:nvPr>
        </p:nvSpPr>
        <p:spPr>
          <a:xfrm>
            <a:off x="304800" y="1314450"/>
            <a:ext cx="8229600" cy="4572000"/>
          </a:xfrm>
        </p:spPr>
        <p:txBody>
          <a:bodyPr>
            <a:normAutofit/>
          </a:bodyPr>
          <a:lstStyle/>
          <a:p>
            <a:pPr marL="457200" indent="-457200" eaLnBrk="1" hangingPunct="1">
              <a:lnSpc>
                <a:spcPct val="120000"/>
              </a:lnSpc>
              <a:buFont typeface="+mj-lt"/>
              <a:buAutoNum type="arabicPeriod"/>
            </a:pPr>
            <a:r>
              <a:rPr lang="en-US" sz="2000" b="0" dirty="0" smtClean="0"/>
              <a:t>Models are generally easier to use and less expensive than dealing with the real system</a:t>
            </a:r>
          </a:p>
          <a:p>
            <a:pPr marL="457200" indent="-457200" eaLnBrk="1" hangingPunct="1">
              <a:lnSpc>
                <a:spcPct val="120000"/>
              </a:lnSpc>
              <a:buFont typeface="+mj-lt"/>
              <a:buAutoNum type="arabicPeriod"/>
            </a:pPr>
            <a:r>
              <a:rPr lang="en-US" sz="2000" b="0" dirty="0" smtClean="0"/>
              <a:t>Require users to organize and sometimes quantify information</a:t>
            </a:r>
          </a:p>
          <a:p>
            <a:pPr marL="457200" indent="-457200" eaLnBrk="1" hangingPunct="1">
              <a:lnSpc>
                <a:spcPct val="120000"/>
              </a:lnSpc>
              <a:buFont typeface="+mj-lt"/>
              <a:buAutoNum type="arabicPeriod"/>
            </a:pPr>
            <a:r>
              <a:rPr lang="en-US" sz="2000" b="0" dirty="0" smtClean="0"/>
              <a:t>Increase understanding of the problem</a:t>
            </a:r>
          </a:p>
          <a:p>
            <a:pPr marL="457200" indent="-457200" eaLnBrk="1" hangingPunct="1">
              <a:lnSpc>
                <a:spcPct val="120000"/>
              </a:lnSpc>
              <a:buFont typeface="+mj-lt"/>
              <a:buAutoNum type="arabicPeriod"/>
            </a:pPr>
            <a:r>
              <a:rPr lang="en-US" sz="2000" b="0" dirty="0" smtClean="0"/>
              <a:t>Enable managers to analyze “What if?” questions</a:t>
            </a:r>
          </a:p>
          <a:p>
            <a:pPr marL="457200" indent="-457200" eaLnBrk="1" hangingPunct="1">
              <a:lnSpc>
                <a:spcPct val="120000"/>
              </a:lnSpc>
              <a:buFont typeface="+mj-lt"/>
              <a:buAutoNum type="arabicPeriod"/>
            </a:pPr>
            <a:r>
              <a:rPr lang="en-US" sz="2000" b="0" dirty="0" smtClean="0"/>
              <a:t>Serve as a consistent tool for evaluation and provide a standardized format for analyzing a problem</a:t>
            </a:r>
          </a:p>
          <a:p>
            <a:pPr marL="457200" indent="-457200" eaLnBrk="1" hangingPunct="1">
              <a:lnSpc>
                <a:spcPct val="120000"/>
              </a:lnSpc>
              <a:buFont typeface="+mj-lt"/>
              <a:buAutoNum type="arabicPeriod"/>
            </a:pPr>
            <a:r>
              <a:rPr lang="en-US" sz="2000" b="0" dirty="0" smtClean="0"/>
              <a:t>Enable users to bring the power of mathematics to bear on a problem.</a:t>
            </a:r>
          </a:p>
        </p:txBody>
      </p:sp>
      <p:sp>
        <p:nvSpPr>
          <p:cNvPr id="26627" name="Rectangle 2"/>
          <p:cNvSpPr>
            <a:spLocks noGrp="1" noChangeArrowheads="1"/>
          </p:cNvSpPr>
          <p:nvPr>
            <p:ph type="title"/>
          </p:nvPr>
        </p:nvSpPr>
        <p:spPr>
          <a:xfrm>
            <a:off x="324852" y="587"/>
            <a:ext cx="8229600" cy="1103727"/>
          </a:xfrm>
        </p:spPr>
        <p:txBody>
          <a:bodyPr/>
          <a:lstStyle/>
          <a:p>
            <a:pPr eaLnBrk="1" hangingPunct="1"/>
            <a:r>
              <a:rPr lang="en-US" dirty="0" smtClean="0"/>
              <a:t>Benefits of Models</a:t>
            </a:r>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p:txBody>
          <a:bodyPr/>
          <a:lstStyle/>
          <a:p>
            <a:pPr eaLnBrk="1" hangingPunct="1">
              <a:lnSpc>
                <a:spcPct val="90000"/>
              </a:lnSpc>
            </a:pPr>
            <a:r>
              <a:rPr lang="en-US" b="0" dirty="0" smtClean="0"/>
              <a:t>Quantitative information may be emphasized at the expense of qualitative information</a:t>
            </a:r>
          </a:p>
          <a:p>
            <a:pPr eaLnBrk="1" hangingPunct="1">
              <a:lnSpc>
                <a:spcPct val="90000"/>
              </a:lnSpc>
            </a:pPr>
            <a:r>
              <a:rPr lang="en-US" b="0" dirty="0" smtClean="0"/>
              <a:t>Models may be incorrectly applied and the results misinterpreted</a:t>
            </a:r>
          </a:p>
          <a:p>
            <a:pPr lvl="1" eaLnBrk="1" hangingPunct="1">
              <a:lnSpc>
                <a:spcPct val="90000"/>
              </a:lnSpc>
            </a:pPr>
            <a:r>
              <a:rPr lang="en-US" dirty="0" smtClean="0"/>
              <a:t>This is a real risk with the widespread availability of sophisticated, computerized models are placed in the hands of uninformed users.</a:t>
            </a:r>
          </a:p>
          <a:p>
            <a:pPr eaLnBrk="1" hangingPunct="1">
              <a:lnSpc>
                <a:spcPct val="90000"/>
              </a:lnSpc>
            </a:pPr>
            <a:r>
              <a:rPr lang="en-US" b="0" dirty="0" smtClean="0"/>
              <a:t>The use of models does not guarantee good decisions.</a:t>
            </a:r>
          </a:p>
        </p:txBody>
      </p:sp>
      <p:sp>
        <p:nvSpPr>
          <p:cNvPr id="28674" name="Rectangle 2"/>
          <p:cNvSpPr>
            <a:spLocks noGrp="1" noChangeArrowheads="1"/>
          </p:cNvSpPr>
          <p:nvPr>
            <p:ph type="title"/>
          </p:nvPr>
        </p:nvSpPr>
        <p:spPr/>
        <p:txBody>
          <a:bodyPr/>
          <a:lstStyle/>
          <a:p>
            <a:pPr eaLnBrk="1" hangingPunct="1"/>
            <a:r>
              <a:rPr lang="en-US" dirty="0" smtClean="0"/>
              <a:t>Model Limitations</a:t>
            </a:r>
          </a:p>
        </p:txBody>
      </p:sp>
      <p:pic>
        <p:nvPicPr>
          <p:cNvPr id="28676" name="Picture 5"/>
          <p:cNvPicPr>
            <a:picLocks noChangeAspect="1" noChangeArrowheads="1"/>
          </p:cNvPicPr>
          <p:nvPr/>
        </p:nvPicPr>
        <p:blipFill>
          <a:blip r:embed="rId3" cstate="print"/>
          <a:srcRect/>
          <a:stretch>
            <a:fillRect/>
          </a:stretch>
        </p:blipFill>
        <p:spPr bwMode="auto">
          <a:xfrm>
            <a:off x="7315200" y="4572000"/>
            <a:ext cx="1676400" cy="1676400"/>
          </a:xfrm>
          <a:prstGeom prst="rect">
            <a:avLst/>
          </a:prstGeom>
          <a:noFill/>
          <a:ln w="9525">
            <a:noFill/>
            <a:miter lim="800000"/>
            <a:headEnd/>
            <a:tailEnd/>
          </a:ln>
        </p:spPr>
      </p:pic>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p:txBody>
          <a:bodyPr/>
          <a:lstStyle/>
          <a:p>
            <a:pPr eaLnBrk="1" hangingPunct="1">
              <a:lnSpc>
                <a:spcPct val="90000"/>
              </a:lnSpc>
            </a:pPr>
            <a:r>
              <a:rPr lang="en-US" b="0" dirty="0" smtClean="0"/>
              <a:t>A decision making approach that frequently seeks to obtain a mathematically optimal solution</a:t>
            </a:r>
          </a:p>
          <a:p>
            <a:pPr lvl="1" eaLnBrk="1" hangingPunct="1">
              <a:lnSpc>
                <a:spcPct val="90000"/>
              </a:lnSpc>
            </a:pPr>
            <a:r>
              <a:rPr lang="en-US" dirty="0" smtClean="0"/>
              <a:t>Linear programming</a:t>
            </a:r>
          </a:p>
          <a:p>
            <a:pPr lvl="1" eaLnBrk="1" hangingPunct="1">
              <a:lnSpc>
                <a:spcPct val="90000"/>
              </a:lnSpc>
            </a:pPr>
            <a:r>
              <a:rPr lang="en-US" dirty="0" smtClean="0"/>
              <a:t>Queuing techniques</a:t>
            </a:r>
          </a:p>
          <a:p>
            <a:pPr lvl="1" eaLnBrk="1" hangingPunct="1">
              <a:lnSpc>
                <a:spcPct val="90000"/>
              </a:lnSpc>
            </a:pPr>
            <a:r>
              <a:rPr lang="en-US" dirty="0" smtClean="0"/>
              <a:t>Inventory models</a:t>
            </a:r>
          </a:p>
          <a:p>
            <a:pPr lvl="1" eaLnBrk="1" hangingPunct="1">
              <a:lnSpc>
                <a:spcPct val="90000"/>
              </a:lnSpc>
            </a:pPr>
            <a:r>
              <a:rPr lang="en-US" dirty="0" smtClean="0"/>
              <a:t>Project models</a:t>
            </a:r>
          </a:p>
          <a:p>
            <a:pPr lvl="1" eaLnBrk="1" hangingPunct="1">
              <a:lnSpc>
                <a:spcPct val="90000"/>
              </a:lnSpc>
            </a:pPr>
            <a:r>
              <a:rPr lang="en-US" dirty="0" smtClean="0"/>
              <a:t>Forecasting techniques</a:t>
            </a:r>
          </a:p>
          <a:p>
            <a:pPr lvl="1" eaLnBrk="1" hangingPunct="1">
              <a:lnSpc>
                <a:spcPct val="90000"/>
              </a:lnSpc>
            </a:pPr>
            <a:r>
              <a:rPr lang="en-US" dirty="0" smtClean="0"/>
              <a:t>Statistical models</a:t>
            </a:r>
          </a:p>
        </p:txBody>
      </p:sp>
      <p:sp>
        <p:nvSpPr>
          <p:cNvPr id="27650" name="Rectangle 2"/>
          <p:cNvSpPr>
            <a:spLocks noGrp="1" noChangeArrowheads="1"/>
          </p:cNvSpPr>
          <p:nvPr>
            <p:ph type="title"/>
          </p:nvPr>
        </p:nvSpPr>
        <p:spPr/>
        <p:txBody>
          <a:bodyPr/>
          <a:lstStyle/>
          <a:p>
            <a:pPr eaLnBrk="1" hangingPunct="1"/>
            <a:r>
              <a:rPr lang="en-US" dirty="0" smtClean="0"/>
              <a:t>Quantitative Approaches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304800" y="1752600"/>
            <a:ext cx="4267200" cy="3810000"/>
          </a:xfrm>
        </p:spPr>
        <p:txBody>
          <a:bodyPr>
            <a:normAutofit lnSpcReduction="10000"/>
          </a:bodyPr>
          <a:lstStyle/>
          <a:p>
            <a:pPr eaLnBrk="1" hangingPunct="1"/>
            <a:r>
              <a:rPr lang="en-US" sz="2400" b="1" dirty="0" smtClean="0"/>
              <a:t>Performance Metrics</a:t>
            </a:r>
          </a:p>
          <a:p>
            <a:pPr lvl="1" eaLnBrk="1" hangingPunct="1"/>
            <a:r>
              <a:rPr lang="en-US" sz="2000" dirty="0" smtClean="0"/>
              <a:t>All managers use metrics to manage and control operations</a:t>
            </a:r>
            <a:endParaRPr lang="en-US" dirty="0" smtClean="0"/>
          </a:p>
          <a:p>
            <a:pPr lvl="2" eaLnBrk="1" hangingPunct="1"/>
            <a:r>
              <a:rPr lang="en-US" sz="2000" dirty="0" smtClean="0"/>
              <a:t>Profits</a:t>
            </a:r>
          </a:p>
          <a:p>
            <a:pPr lvl="2" eaLnBrk="1" hangingPunct="1"/>
            <a:r>
              <a:rPr lang="en-US" sz="2000" dirty="0" smtClean="0"/>
              <a:t>Costs</a:t>
            </a:r>
          </a:p>
          <a:p>
            <a:pPr lvl="2" eaLnBrk="1" hangingPunct="1"/>
            <a:r>
              <a:rPr lang="en-US" sz="2000" dirty="0" smtClean="0"/>
              <a:t>Quality</a:t>
            </a:r>
          </a:p>
          <a:p>
            <a:pPr lvl="2" eaLnBrk="1" hangingPunct="1"/>
            <a:r>
              <a:rPr lang="en-US" sz="2000" dirty="0" smtClean="0"/>
              <a:t>Productivity</a:t>
            </a:r>
          </a:p>
          <a:p>
            <a:pPr lvl="2" eaLnBrk="1" hangingPunct="1"/>
            <a:r>
              <a:rPr lang="en-US" sz="2000" dirty="0" smtClean="0"/>
              <a:t>Flexibility</a:t>
            </a:r>
          </a:p>
          <a:p>
            <a:pPr lvl="2" eaLnBrk="1" hangingPunct="1"/>
            <a:r>
              <a:rPr lang="en-US" sz="2000" dirty="0" smtClean="0"/>
              <a:t>Inventories</a:t>
            </a:r>
          </a:p>
          <a:p>
            <a:pPr lvl="2" eaLnBrk="1" hangingPunct="1"/>
            <a:r>
              <a:rPr lang="en-US" sz="2000" dirty="0" smtClean="0"/>
              <a:t>Schedules</a:t>
            </a:r>
          </a:p>
          <a:p>
            <a:pPr lvl="2" eaLnBrk="1" hangingPunct="1"/>
            <a:r>
              <a:rPr lang="en-US" sz="2000" dirty="0" smtClean="0"/>
              <a:t>Forecast accuracy</a:t>
            </a:r>
          </a:p>
        </p:txBody>
      </p:sp>
      <p:sp>
        <p:nvSpPr>
          <p:cNvPr id="29698" name="Rectangle 2"/>
          <p:cNvSpPr>
            <a:spLocks noGrp="1" noChangeArrowheads="1"/>
          </p:cNvSpPr>
          <p:nvPr>
            <p:ph type="title"/>
          </p:nvPr>
        </p:nvSpPr>
        <p:spPr/>
        <p:txBody>
          <a:bodyPr/>
          <a:lstStyle/>
          <a:p>
            <a:pPr eaLnBrk="1" hangingPunct="1"/>
            <a:r>
              <a:rPr lang="en-US" dirty="0" smtClean="0"/>
              <a:t>Metrics and Trade-Offs</a:t>
            </a:r>
          </a:p>
        </p:txBody>
      </p:sp>
      <p:sp>
        <p:nvSpPr>
          <p:cNvPr id="29700" name="Rectangle 4"/>
          <p:cNvSpPr>
            <a:spLocks noGrp="1" noChangeArrowheads="1"/>
          </p:cNvSpPr>
          <p:nvPr>
            <p:ph type="body" sz="half" idx="4294967295"/>
          </p:nvPr>
        </p:nvSpPr>
        <p:spPr>
          <a:xfrm>
            <a:off x="4648200" y="1676400"/>
            <a:ext cx="3963987" cy="2819400"/>
          </a:xfrm>
        </p:spPr>
        <p:txBody>
          <a:bodyPr/>
          <a:lstStyle/>
          <a:p>
            <a:pPr eaLnBrk="1" hangingPunct="1"/>
            <a:r>
              <a:rPr lang="en-US" sz="2400" b="1" dirty="0" smtClean="0"/>
              <a:t>Analysis of Trade-Offs</a:t>
            </a:r>
          </a:p>
          <a:p>
            <a:pPr lvl="1" eaLnBrk="1" hangingPunct="1"/>
            <a:r>
              <a:rPr lang="en-US" sz="2000" dirty="0" smtClean="0"/>
              <a:t>A trade-off is giving up one thing in return for something else</a:t>
            </a:r>
          </a:p>
          <a:p>
            <a:pPr lvl="2" eaLnBrk="1" hangingPunct="1"/>
            <a:r>
              <a:rPr lang="en-US" sz="2000" dirty="0" smtClean="0"/>
              <a:t>Carrying more inventory (an expense) in order to achieve a greater level of customer service</a:t>
            </a:r>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normAutofit/>
          </a:bodyPr>
          <a:lstStyle/>
          <a:p>
            <a:pPr eaLnBrk="1" hangingPunct="1">
              <a:lnSpc>
                <a:spcPct val="110000"/>
              </a:lnSpc>
            </a:pPr>
            <a:r>
              <a:rPr lang="en-US" sz="2000" b="1" i="1" dirty="0" smtClean="0"/>
              <a:t>System</a:t>
            </a:r>
            <a:r>
              <a:rPr lang="en-US" sz="2000" dirty="0" smtClean="0"/>
              <a:t> - a set of interrelated parts that must work together</a:t>
            </a:r>
          </a:p>
          <a:p>
            <a:pPr lvl="1" eaLnBrk="1" hangingPunct="1">
              <a:lnSpc>
                <a:spcPct val="110000"/>
              </a:lnSpc>
            </a:pPr>
            <a:r>
              <a:rPr lang="en-US" sz="1800" dirty="0" smtClean="0"/>
              <a:t>The business organization is a system composed of subsystems</a:t>
            </a:r>
          </a:p>
          <a:p>
            <a:pPr lvl="2" eaLnBrk="1" hangingPunct="1">
              <a:lnSpc>
                <a:spcPct val="110000"/>
              </a:lnSpc>
            </a:pPr>
            <a:r>
              <a:rPr lang="en-US" sz="2000" dirty="0" smtClean="0"/>
              <a:t>marketing subsystem</a:t>
            </a:r>
          </a:p>
          <a:p>
            <a:pPr lvl="2" eaLnBrk="1" hangingPunct="1">
              <a:lnSpc>
                <a:spcPct val="110000"/>
              </a:lnSpc>
            </a:pPr>
            <a:r>
              <a:rPr lang="en-US" sz="2000" dirty="0" smtClean="0"/>
              <a:t>operations subsystem</a:t>
            </a:r>
          </a:p>
          <a:p>
            <a:pPr lvl="2" eaLnBrk="1" hangingPunct="1">
              <a:lnSpc>
                <a:spcPct val="110000"/>
              </a:lnSpc>
            </a:pPr>
            <a:r>
              <a:rPr lang="en-US" sz="2000" dirty="0" smtClean="0"/>
              <a:t>finance subsystem</a:t>
            </a:r>
          </a:p>
          <a:p>
            <a:pPr eaLnBrk="1" hangingPunct="1">
              <a:lnSpc>
                <a:spcPct val="110000"/>
              </a:lnSpc>
            </a:pPr>
            <a:r>
              <a:rPr lang="en-US" sz="2000" dirty="0" smtClean="0"/>
              <a:t>The systems approach</a:t>
            </a:r>
            <a:r>
              <a:rPr lang="en-US" sz="2400" dirty="0" smtClean="0"/>
              <a:t> </a:t>
            </a:r>
          </a:p>
          <a:p>
            <a:pPr lvl="1" eaLnBrk="1" hangingPunct="1">
              <a:lnSpc>
                <a:spcPct val="110000"/>
              </a:lnSpc>
            </a:pPr>
            <a:r>
              <a:rPr lang="en-US" sz="1800" dirty="0" smtClean="0"/>
              <a:t>Emphasizes </a:t>
            </a:r>
            <a:r>
              <a:rPr lang="en-US" sz="1800" i="1" dirty="0" smtClean="0"/>
              <a:t>interrelationships among subsystems</a:t>
            </a:r>
            <a:endParaRPr lang="en-US" sz="1800" dirty="0" smtClean="0"/>
          </a:p>
          <a:p>
            <a:pPr lvl="1" eaLnBrk="1" hangingPunct="1">
              <a:lnSpc>
                <a:spcPct val="110000"/>
              </a:lnSpc>
            </a:pPr>
            <a:r>
              <a:rPr lang="en-US" sz="1800" dirty="0" smtClean="0">
                <a:latin typeface="ヒラギノ角ゴ Pro W3" pitchFamily="28" charset="-128"/>
              </a:rPr>
              <a:t>M</a:t>
            </a:r>
            <a:r>
              <a:rPr lang="en-US" sz="1800" dirty="0" smtClean="0"/>
              <a:t>ain theme is that </a:t>
            </a:r>
            <a:r>
              <a:rPr lang="en-US" sz="1800" i="1" dirty="0" smtClean="0"/>
              <a:t>the whole is greater than the sum of its parts</a:t>
            </a:r>
          </a:p>
          <a:p>
            <a:pPr lvl="1" eaLnBrk="1" hangingPunct="1">
              <a:lnSpc>
                <a:spcPct val="110000"/>
              </a:lnSpc>
            </a:pPr>
            <a:r>
              <a:rPr lang="en-US" sz="1800" dirty="0" smtClean="0"/>
              <a:t>The output and objectives of the organization take precedence over those of any one subsystem</a:t>
            </a:r>
          </a:p>
        </p:txBody>
      </p:sp>
      <p:sp>
        <p:nvSpPr>
          <p:cNvPr id="32770" name="Rectangle 2"/>
          <p:cNvSpPr>
            <a:spLocks noGrp="1" noChangeArrowheads="1"/>
          </p:cNvSpPr>
          <p:nvPr>
            <p:ph type="title"/>
          </p:nvPr>
        </p:nvSpPr>
        <p:spPr/>
        <p:txBody>
          <a:bodyPr/>
          <a:lstStyle/>
          <a:p>
            <a:pPr eaLnBrk="1" hangingPunct="1"/>
            <a:r>
              <a:rPr lang="en-US" dirty="0" smtClean="0"/>
              <a:t>Systems Approach</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1027"/>
          <p:cNvSpPr>
            <a:spLocks noGrp="1" noChangeArrowheads="1"/>
          </p:cNvSpPr>
          <p:nvPr>
            <p:ph idx="1"/>
          </p:nvPr>
        </p:nvSpPr>
        <p:spPr/>
        <p:txBody>
          <a:bodyPr/>
          <a:lstStyle/>
          <a:p>
            <a:pPr eaLnBrk="1" hangingPunct="1">
              <a:lnSpc>
                <a:spcPct val="110000"/>
              </a:lnSpc>
            </a:pPr>
            <a:r>
              <a:rPr lang="en-US" sz="2400" b="0" dirty="0" smtClean="0"/>
              <a:t>In nearly all cases, certain issues or items are more important than others</a:t>
            </a:r>
          </a:p>
          <a:p>
            <a:pPr eaLnBrk="1" hangingPunct="1">
              <a:lnSpc>
                <a:spcPct val="110000"/>
              </a:lnSpc>
            </a:pPr>
            <a:r>
              <a:rPr lang="en-US" sz="2400" b="0" dirty="0" smtClean="0"/>
              <a:t>Recognizing this allows managers to focus their attention to those efforts that will do the most good</a:t>
            </a:r>
          </a:p>
          <a:p>
            <a:pPr lvl="1" eaLnBrk="1" hangingPunct="1">
              <a:lnSpc>
                <a:spcPct val="110000"/>
              </a:lnSpc>
            </a:pPr>
            <a:r>
              <a:rPr lang="en-US" sz="2000" dirty="0" smtClean="0"/>
              <a:t>Pareto Phenomenon - a few factors account for a high percentage of occurrence of some event(s)</a:t>
            </a:r>
          </a:p>
          <a:p>
            <a:pPr lvl="2" eaLnBrk="1" hangingPunct="1">
              <a:lnSpc>
                <a:spcPct val="110000"/>
              </a:lnSpc>
            </a:pPr>
            <a:r>
              <a:rPr lang="en-US" sz="2000" dirty="0" smtClean="0"/>
              <a:t>The critical few factors should receive the highest priority</a:t>
            </a:r>
          </a:p>
          <a:p>
            <a:pPr lvl="2" eaLnBrk="1" hangingPunct="1">
              <a:lnSpc>
                <a:spcPct val="110000"/>
              </a:lnSpc>
            </a:pPr>
            <a:r>
              <a:rPr lang="en-US" sz="2000" dirty="0" smtClean="0"/>
              <a:t>This is a concept that is appropriately applied to all areas and levels of management</a:t>
            </a:r>
          </a:p>
        </p:txBody>
      </p:sp>
      <p:sp>
        <p:nvSpPr>
          <p:cNvPr id="31746" name="Rectangle 1026"/>
          <p:cNvSpPr>
            <a:spLocks noGrp="1" noChangeArrowheads="1"/>
          </p:cNvSpPr>
          <p:nvPr>
            <p:ph type="title"/>
          </p:nvPr>
        </p:nvSpPr>
        <p:spPr/>
        <p:txBody>
          <a:bodyPr/>
          <a:lstStyle/>
          <a:p>
            <a:pPr eaLnBrk="1" hangingPunct="1"/>
            <a:r>
              <a:rPr lang="en-US" dirty="0" smtClean="0"/>
              <a:t>Establishing Priorities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1.7</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t>Operations Management</a:t>
            </a:r>
          </a:p>
        </p:txBody>
      </p:sp>
      <p:sp>
        <p:nvSpPr>
          <p:cNvPr id="7171" name="Content Placeholder 2"/>
          <p:cNvSpPr>
            <a:spLocks noGrp="1"/>
          </p:cNvSpPr>
          <p:nvPr>
            <p:ph idx="1"/>
          </p:nvPr>
        </p:nvSpPr>
        <p:spPr/>
        <p:txBody>
          <a:bodyPr/>
          <a:lstStyle/>
          <a:p>
            <a:pPr eaLnBrk="1" hangingPunct="1"/>
            <a:r>
              <a:rPr lang="en-US" dirty="0" smtClean="0"/>
              <a:t>What is operations?</a:t>
            </a:r>
          </a:p>
          <a:p>
            <a:pPr lvl="1" eaLnBrk="1" hangingPunct="1"/>
            <a:r>
              <a:rPr lang="en-US" dirty="0" smtClean="0"/>
              <a:t>The part of a business organization that is responsible for producing goods or services</a:t>
            </a:r>
          </a:p>
          <a:p>
            <a:pPr eaLnBrk="1" hangingPunct="1"/>
            <a:r>
              <a:rPr lang="en-US" dirty="0" smtClean="0"/>
              <a:t>How can we define operations management?</a:t>
            </a:r>
          </a:p>
          <a:p>
            <a:pPr lvl="1" eaLnBrk="1" hangingPunct="1"/>
            <a:r>
              <a:rPr lang="en-US" dirty="0" smtClean="0"/>
              <a:t>The management of systems or processes that create goods and/or provide services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smtClean="0"/>
              <a:t>Historical Evolution of OM</a:t>
            </a:r>
          </a:p>
        </p:txBody>
      </p:sp>
      <p:sp>
        <p:nvSpPr>
          <p:cNvPr id="34819" name="Rectangle 3"/>
          <p:cNvSpPr>
            <a:spLocks noGrp="1" noChangeArrowheads="1"/>
          </p:cNvSpPr>
          <p:nvPr>
            <p:ph idx="1"/>
          </p:nvPr>
        </p:nvSpPr>
        <p:spPr/>
        <p:txBody>
          <a:bodyPr/>
          <a:lstStyle/>
          <a:p>
            <a:pPr eaLnBrk="1" hangingPunct="1"/>
            <a:r>
              <a:rPr lang="en-US" b="0" dirty="0" smtClean="0"/>
              <a:t>Industrial Revolution</a:t>
            </a:r>
          </a:p>
          <a:p>
            <a:pPr eaLnBrk="1" hangingPunct="1"/>
            <a:r>
              <a:rPr lang="en-US" b="0" dirty="0" smtClean="0"/>
              <a:t>Scientific Management</a:t>
            </a:r>
          </a:p>
          <a:p>
            <a:pPr eaLnBrk="1" hangingPunct="1"/>
            <a:r>
              <a:rPr lang="en-US" b="0" dirty="0" smtClean="0"/>
              <a:t>Human Relations Movement</a:t>
            </a:r>
          </a:p>
          <a:p>
            <a:pPr eaLnBrk="1" hangingPunct="1"/>
            <a:r>
              <a:rPr lang="en-US" b="0" dirty="0" smtClean="0"/>
              <a:t>Decision Models and Management Science</a:t>
            </a:r>
          </a:p>
          <a:p>
            <a:pPr eaLnBrk="1" hangingPunct="1"/>
            <a:r>
              <a:rPr lang="en-US" b="0" dirty="0" smtClean="0"/>
              <a:t>Influence of Japanese Manufacturers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lstStyle/>
          <a:p>
            <a:pPr eaLnBrk="1" hangingPunct="1"/>
            <a:r>
              <a:rPr lang="en-US" sz="2000" dirty="0" smtClean="0"/>
              <a:t>Pre-Industrial Revolution</a:t>
            </a:r>
          </a:p>
          <a:p>
            <a:pPr lvl="1" eaLnBrk="1" hangingPunct="1"/>
            <a:r>
              <a:rPr lang="en-US" sz="1800" b="1" dirty="0" smtClean="0"/>
              <a:t>Craft production</a:t>
            </a:r>
            <a:r>
              <a:rPr lang="en-US" sz="1800" dirty="0" smtClean="0"/>
              <a:t> - System in which highly skilled workers use simple, flexible tools to produce small quantities of customized goods</a:t>
            </a:r>
          </a:p>
          <a:p>
            <a:pPr eaLnBrk="1" hangingPunct="1"/>
            <a:r>
              <a:rPr lang="en-US" sz="2000" dirty="0" smtClean="0"/>
              <a:t>Some key elements of the industrial revolution</a:t>
            </a:r>
          </a:p>
          <a:p>
            <a:pPr lvl="1" eaLnBrk="1" hangingPunct="1"/>
            <a:r>
              <a:rPr lang="en-US" sz="1800" dirty="0" smtClean="0"/>
              <a:t>Began in England in the 1770s</a:t>
            </a:r>
          </a:p>
          <a:p>
            <a:pPr lvl="1" eaLnBrk="1" hangingPunct="1"/>
            <a:r>
              <a:rPr lang="en-US" sz="1800" dirty="0" smtClean="0"/>
              <a:t>Division of labor - Adam Smith, 1776</a:t>
            </a:r>
          </a:p>
          <a:p>
            <a:pPr lvl="1" eaLnBrk="1" hangingPunct="1"/>
            <a:r>
              <a:rPr lang="en-US" sz="1800" dirty="0" smtClean="0"/>
              <a:t>Application of the “rotative” steam engine, 1780s</a:t>
            </a:r>
          </a:p>
          <a:p>
            <a:pPr lvl="1" eaLnBrk="1" hangingPunct="1"/>
            <a:r>
              <a:rPr lang="en-US" sz="1800" dirty="0" smtClean="0"/>
              <a:t>Cotton Gin and Interchangeable parts - Eli Whitney, 1792</a:t>
            </a:r>
          </a:p>
          <a:p>
            <a:pPr eaLnBrk="1" hangingPunct="1"/>
            <a:r>
              <a:rPr lang="en-US" sz="2000" dirty="0" smtClean="0"/>
              <a:t>Management theory and practice did not advance appreciably during this period</a:t>
            </a:r>
          </a:p>
        </p:txBody>
      </p:sp>
      <p:sp>
        <p:nvSpPr>
          <p:cNvPr id="35842" name="Rectangle 2"/>
          <p:cNvSpPr>
            <a:spLocks noGrp="1" noChangeArrowheads="1"/>
          </p:cNvSpPr>
          <p:nvPr>
            <p:ph type="title"/>
          </p:nvPr>
        </p:nvSpPr>
        <p:spPr/>
        <p:txBody>
          <a:bodyPr/>
          <a:lstStyle/>
          <a:p>
            <a:pPr eaLnBrk="1" hangingPunct="1"/>
            <a:r>
              <a:rPr lang="en-US" dirty="0" smtClean="0"/>
              <a:t>Industrial Revolution</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pPr eaLnBrk="1" hangingPunct="1"/>
            <a:r>
              <a:rPr lang="en-US" sz="2400" dirty="0" smtClean="0"/>
              <a:t>Movement was led by efficiency engineer, Frederick Winslow Taylor</a:t>
            </a:r>
          </a:p>
          <a:p>
            <a:pPr lvl="1" eaLnBrk="1" hangingPunct="1"/>
            <a:r>
              <a:rPr lang="en-US" sz="2000" dirty="0" smtClean="0"/>
              <a:t>Believed in a “science of management” based on observation, measurement, analysis and improvement of work methods, and economic incentives</a:t>
            </a:r>
          </a:p>
          <a:p>
            <a:pPr lvl="1" eaLnBrk="1" hangingPunct="1"/>
            <a:r>
              <a:rPr lang="en-US" sz="2000" dirty="0" smtClean="0"/>
              <a:t>Management is responsible for planning, carefully selecting and training workers, finding the best way to perform each job, achieving cooperation between management and workers, and separating management activities from work activities</a:t>
            </a:r>
          </a:p>
          <a:p>
            <a:pPr lvl="1" eaLnBrk="1" hangingPunct="1"/>
            <a:r>
              <a:rPr lang="en-US" sz="2000" dirty="0" smtClean="0"/>
              <a:t>Emphasis was on maximizing output</a:t>
            </a:r>
          </a:p>
        </p:txBody>
      </p:sp>
      <p:sp>
        <p:nvSpPr>
          <p:cNvPr id="36866" name="Rectangle 2"/>
          <p:cNvSpPr>
            <a:spLocks noGrp="1" noChangeArrowheads="1"/>
          </p:cNvSpPr>
          <p:nvPr>
            <p:ph type="title"/>
          </p:nvPr>
        </p:nvSpPr>
        <p:spPr/>
        <p:txBody>
          <a:bodyPr/>
          <a:lstStyle/>
          <a:p>
            <a:pPr eaLnBrk="1" hangingPunct="1"/>
            <a:r>
              <a:rPr lang="en-US" dirty="0" smtClean="0"/>
              <a:t>Scientific Management</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pPr eaLnBrk="1" hangingPunct="1"/>
            <a:r>
              <a:rPr lang="en-US" sz="2500" b="0" dirty="0" smtClean="0"/>
              <a:t>The human relations movement emphasized the importance of the human element in job design</a:t>
            </a:r>
          </a:p>
          <a:p>
            <a:pPr lvl="1" eaLnBrk="1" hangingPunct="1"/>
            <a:r>
              <a:rPr lang="en-US" sz="2100" dirty="0" smtClean="0"/>
              <a:t>Lillian Gilbreth – applications of psychology</a:t>
            </a:r>
          </a:p>
          <a:p>
            <a:pPr lvl="1" eaLnBrk="1" hangingPunct="1"/>
            <a:r>
              <a:rPr lang="en-US" sz="2100" dirty="0" smtClean="0"/>
              <a:t>Elton Mayo – Hawthorne studies on worker motivation, 1930</a:t>
            </a:r>
          </a:p>
          <a:p>
            <a:pPr lvl="1" eaLnBrk="1" hangingPunct="1"/>
            <a:r>
              <a:rPr lang="en-US" sz="2100" dirty="0" smtClean="0"/>
              <a:t>Abraham Maslow – motivation theory, 1940s; hierarchy of needs, 1954</a:t>
            </a:r>
          </a:p>
          <a:p>
            <a:pPr lvl="1" eaLnBrk="1" hangingPunct="1"/>
            <a:r>
              <a:rPr lang="en-US" sz="2100" dirty="0" smtClean="0"/>
              <a:t>Frederick Hertzberg – Two Factor Theory, 1959</a:t>
            </a:r>
          </a:p>
          <a:p>
            <a:pPr lvl="1" eaLnBrk="1" hangingPunct="1"/>
            <a:r>
              <a:rPr lang="en-US" sz="2100" dirty="0" smtClean="0"/>
              <a:t>Douglas McGregor – Theory X and Theory Y, 1960s</a:t>
            </a:r>
          </a:p>
          <a:p>
            <a:pPr lvl="1" eaLnBrk="1" hangingPunct="1"/>
            <a:r>
              <a:rPr lang="en-US" sz="2100" dirty="0" smtClean="0"/>
              <a:t>William Ouchi – Theory Z, 1981</a:t>
            </a:r>
          </a:p>
        </p:txBody>
      </p:sp>
      <p:sp>
        <p:nvSpPr>
          <p:cNvPr id="38914" name="Rectangle 2"/>
          <p:cNvSpPr>
            <a:spLocks noGrp="1" noChangeArrowheads="1"/>
          </p:cNvSpPr>
          <p:nvPr>
            <p:ph type="title"/>
          </p:nvPr>
        </p:nvSpPr>
        <p:spPr/>
        <p:txBody>
          <a:bodyPr/>
          <a:lstStyle/>
          <a:p>
            <a:pPr eaLnBrk="1" hangingPunct="1"/>
            <a:r>
              <a:rPr lang="en-US" dirty="0" smtClean="0"/>
              <a:t>Human Relations Movement</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pPr eaLnBrk="1" hangingPunct="1"/>
            <a:r>
              <a:rPr lang="en-US" sz="2800" dirty="0" smtClean="0"/>
              <a:t>Decision Models &amp; Management Science</a:t>
            </a:r>
          </a:p>
        </p:txBody>
      </p:sp>
      <p:sp>
        <p:nvSpPr>
          <p:cNvPr id="39939" name="Rectangle 3"/>
          <p:cNvSpPr>
            <a:spLocks noGrp="1" noChangeArrowheads="1"/>
          </p:cNvSpPr>
          <p:nvPr>
            <p:ph idx="1"/>
          </p:nvPr>
        </p:nvSpPr>
        <p:spPr/>
        <p:txBody>
          <a:bodyPr/>
          <a:lstStyle/>
          <a:p>
            <a:pPr eaLnBrk="1" hangingPunct="1"/>
            <a:r>
              <a:rPr lang="en-US" sz="2000" b="0" dirty="0" smtClean="0"/>
              <a:t>F.W. Harris – mathematical model for inventory management, 1915</a:t>
            </a:r>
          </a:p>
          <a:p>
            <a:pPr eaLnBrk="1" hangingPunct="1"/>
            <a:r>
              <a:rPr lang="en-US" sz="2000" b="0" dirty="0" smtClean="0"/>
              <a:t>Dodge, Romig, and Shewart – statistical procedures for sampling and quality control, 1930s</a:t>
            </a:r>
          </a:p>
          <a:p>
            <a:pPr eaLnBrk="1" hangingPunct="1"/>
            <a:r>
              <a:rPr lang="en-US" sz="2000" b="0" dirty="0" smtClean="0"/>
              <a:t>Tippett – statistical sampling theory, 1935</a:t>
            </a:r>
          </a:p>
          <a:p>
            <a:pPr eaLnBrk="1" hangingPunct="1"/>
            <a:r>
              <a:rPr lang="en-US" sz="2000" b="0" dirty="0" smtClean="0"/>
              <a:t>Operations Research (OR) Groups – OR applications in warfare</a:t>
            </a:r>
          </a:p>
          <a:p>
            <a:pPr eaLnBrk="1" hangingPunct="1"/>
            <a:r>
              <a:rPr lang="en-US" sz="2000" b="0" dirty="0" smtClean="0"/>
              <a:t>George Dantzig – linear programming, 1947</a:t>
            </a:r>
          </a:p>
          <a:p>
            <a:pPr eaLnBrk="1" hangingPunct="1"/>
            <a:endParaRPr lang="en-US" sz="2000" b="0" dirty="0" smtClean="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z="3200" dirty="0" smtClean="0"/>
              <a:t>Influence of Japanese Manufacturers</a:t>
            </a:r>
          </a:p>
        </p:txBody>
      </p:sp>
      <p:sp>
        <p:nvSpPr>
          <p:cNvPr id="40963" name="Rectangle 3"/>
          <p:cNvSpPr>
            <a:spLocks noGrp="1" noChangeArrowheads="1"/>
          </p:cNvSpPr>
          <p:nvPr>
            <p:ph idx="1"/>
          </p:nvPr>
        </p:nvSpPr>
        <p:spPr/>
        <p:txBody>
          <a:bodyPr/>
          <a:lstStyle/>
          <a:p>
            <a:pPr eaLnBrk="1" hangingPunct="1"/>
            <a:r>
              <a:rPr lang="en-US" sz="2400" dirty="0" smtClean="0"/>
              <a:t>Refined and developed management practices that increased productivity</a:t>
            </a:r>
          </a:p>
          <a:p>
            <a:pPr lvl="1" eaLnBrk="1" hangingPunct="1"/>
            <a:r>
              <a:rPr lang="en-US" sz="2000" dirty="0" smtClean="0"/>
              <a:t>Credited with fueling the “quality revolution”</a:t>
            </a:r>
          </a:p>
          <a:p>
            <a:pPr lvl="1" eaLnBrk="1" hangingPunct="1"/>
            <a:r>
              <a:rPr lang="en-US" sz="2000" dirty="0" smtClean="0"/>
              <a:t>Just-in-Time production</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1.8</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normAutofit/>
          </a:bodyPr>
          <a:lstStyle/>
          <a:p>
            <a:pPr eaLnBrk="1" hangingPunct="1"/>
            <a:r>
              <a:rPr lang="en-US" b="0" dirty="0" smtClean="0"/>
              <a:t>Economic conditions</a:t>
            </a:r>
          </a:p>
          <a:p>
            <a:pPr eaLnBrk="1" hangingPunct="1"/>
            <a:r>
              <a:rPr lang="en-US" b="0" dirty="0" smtClean="0"/>
              <a:t>Innovating</a:t>
            </a:r>
          </a:p>
          <a:p>
            <a:pPr eaLnBrk="1" hangingPunct="1"/>
            <a:r>
              <a:rPr lang="en-US" b="0" dirty="0" smtClean="0"/>
              <a:t>Quality problems</a:t>
            </a:r>
          </a:p>
          <a:p>
            <a:pPr eaLnBrk="1" hangingPunct="1"/>
            <a:r>
              <a:rPr lang="en-US" b="0" dirty="0" smtClean="0"/>
              <a:t>Risk management</a:t>
            </a:r>
          </a:p>
          <a:p>
            <a:pPr eaLnBrk="1" hangingPunct="1"/>
            <a:r>
              <a:rPr lang="en-US" b="0" dirty="0" smtClean="0"/>
              <a:t>Competing in a global economy</a:t>
            </a:r>
          </a:p>
          <a:p>
            <a:pPr eaLnBrk="1" hangingPunct="1"/>
            <a:endParaRPr lang="en-US" b="0" dirty="0" smtClean="0"/>
          </a:p>
        </p:txBody>
      </p:sp>
      <p:sp>
        <p:nvSpPr>
          <p:cNvPr id="41986" name="Rectangle 2"/>
          <p:cNvSpPr>
            <a:spLocks noGrp="1" noChangeArrowheads="1"/>
          </p:cNvSpPr>
          <p:nvPr>
            <p:ph type="title"/>
          </p:nvPr>
        </p:nvSpPr>
        <p:spPr/>
        <p:txBody>
          <a:bodyPr>
            <a:normAutofit/>
          </a:bodyPr>
          <a:lstStyle/>
          <a:p>
            <a:pPr eaLnBrk="1" hangingPunct="1"/>
            <a:r>
              <a:rPr lang="en-US" sz="2800" dirty="0" smtClean="0"/>
              <a:t>Key Issues for Operations Managers Today</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1.9</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t>Environmental Concerns</a:t>
            </a:r>
          </a:p>
        </p:txBody>
      </p:sp>
      <p:sp>
        <p:nvSpPr>
          <p:cNvPr id="4" name="Content Placeholder 3"/>
          <p:cNvSpPr>
            <a:spLocks noGrp="1"/>
          </p:cNvSpPr>
          <p:nvPr>
            <p:ph idx="1"/>
          </p:nvPr>
        </p:nvSpPr>
        <p:spPr/>
        <p:txBody>
          <a:bodyPr/>
          <a:lstStyle/>
          <a:p>
            <a:r>
              <a:rPr lang="en-US" dirty="0" smtClean="0"/>
              <a:t>Sustainability</a:t>
            </a:r>
          </a:p>
          <a:p>
            <a:pPr lvl="1"/>
            <a:r>
              <a:rPr lang="en-US" dirty="0" smtClean="0"/>
              <a:t>Using resources in ways that do not harm ecological systems that support human existence</a:t>
            </a:r>
          </a:p>
          <a:p>
            <a:pPr lvl="2"/>
            <a:r>
              <a:rPr lang="en-US" dirty="0" smtClean="0"/>
              <a:t>Sustainability measures often go beyond traditional environmental and economic measures to include measures that incorporate social criteria in decision making</a:t>
            </a:r>
          </a:p>
          <a:p>
            <a:pPr lvl="2"/>
            <a:r>
              <a:rPr lang="en-US" dirty="0" smtClean="0"/>
              <a:t>All areas of business will be affected</a:t>
            </a:r>
          </a:p>
          <a:p>
            <a:pPr lvl="3"/>
            <a:r>
              <a:rPr lang="en-US" dirty="0" smtClean="0"/>
              <a:t>Product and service design</a:t>
            </a:r>
          </a:p>
          <a:p>
            <a:pPr lvl="3"/>
            <a:r>
              <a:rPr lang="en-US" dirty="0" smtClean="0"/>
              <a:t>Consumer education programs</a:t>
            </a:r>
          </a:p>
          <a:p>
            <a:pPr lvl="3"/>
            <a:r>
              <a:rPr lang="en-US" dirty="0" smtClean="0"/>
              <a:t>Disaster preparation and response</a:t>
            </a:r>
          </a:p>
          <a:p>
            <a:pPr lvl="3"/>
            <a:r>
              <a:rPr lang="en-US" dirty="0" smtClean="0"/>
              <a:t>Supply chain waste management</a:t>
            </a:r>
          </a:p>
          <a:p>
            <a:pPr lvl="3"/>
            <a:r>
              <a:rPr lang="en-US" dirty="0" smtClean="0"/>
              <a:t>Outsourcing decisions</a:t>
            </a:r>
            <a:endParaRPr lang="en-US" dirty="0"/>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1.9</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dirty="0" smtClean="0"/>
              <a:t>Ethical Issues in Operations</a:t>
            </a:r>
          </a:p>
        </p:txBody>
      </p:sp>
      <p:sp>
        <p:nvSpPr>
          <p:cNvPr id="33796" name="Rectangle 4"/>
          <p:cNvSpPr>
            <a:spLocks noGrp="1" noChangeArrowheads="1"/>
          </p:cNvSpPr>
          <p:nvPr>
            <p:ph sz="half" idx="1"/>
          </p:nvPr>
        </p:nvSpPr>
        <p:spPr/>
        <p:txBody>
          <a:bodyPr>
            <a:normAutofit/>
          </a:bodyPr>
          <a:lstStyle/>
          <a:p>
            <a:pPr eaLnBrk="1" hangingPunct="1"/>
            <a:r>
              <a:rPr lang="en-US" sz="2400" b="0" dirty="0" smtClean="0"/>
              <a:t>Financial statements</a:t>
            </a:r>
          </a:p>
          <a:p>
            <a:pPr eaLnBrk="1" hangingPunct="1"/>
            <a:r>
              <a:rPr lang="en-US" sz="2400" b="0" dirty="0" smtClean="0"/>
              <a:t>Worker safety</a:t>
            </a:r>
          </a:p>
          <a:p>
            <a:pPr eaLnBrk="1" hangingPunct="1"/>
            <a:r>
              <a:rPr lang="en-US" sz="2400" b="0" dirty="0" smtClean="0"/>
              <a:t>Product safety</a:t>
            </a:r>
          </a:p>
          <a:p>
            <a:pPr eaLnBrk="1" hangingPunct="1"/>
            <a:r>
              <a:rPr lang="en-US" sz="2400" b="0" dirty="0" smtClean="0"/>
              <a:t>Quality</a:t>
            </a:r>
          </a:p>
          <a:p>
            <a:pPr eaLnBrk="1" hangingPunct="1"/>
            <a:r>
              <a:rPr lang="en-US" sz="2400" b="0" dirty="0" smtClean="0"/>
              <a:t>The environment</a:t>
            </a:r>
          </a:p>
          <a:p>
            <a:pPr eaLnBrk="1" hangingPunct="1"/>
            <a:r>
              <a:rPr lang="en-US" sz="2400" b="0" dirty="0" smtClean="0"/>
              <a:t>The community</a:t>
            </a:r>
          </a:p>
          <a:p>
            <a:pPr eaLnBrk="1" hangingPunct="1"/>
            <a:r>
              <a:rPr lang="en-US" sz="2400" b="0" dirty="0" smtClean="0"/>
              <a:t>Hiring and firing workers</a:t>
            </a:r>
          </a:p>
          <a:p>
            <a:pPr eaLnBrk="1" hangingPunct="1"/>
            <a:r>
              <a:rPr lang="en-US" sz="2400" b="0" dirty="0" smtClean="0"/>
              <a:t>Closing facilities</a:t>
            </a:r>
          </a:p>
          <a:p>
            <a:pPr eaLnBrk="1" hangingPunct="1"/>
            <a:r>
              <a:rPr lang="en-US" sz="2400" b="0" dirty="0" smtClean="0"/>
              <a:t>Workers rights</a:t>
            </a:r>
          </a:p>
          <a:p>
            <a:pPr eaLnBrk="1" hangingPunct="1"/>
            <a:endParaRPr lang="en-US" sz="3200" dirty="0" smtClean="0"/>
          </a:p>
        </p:txBody>
      </p:sp>
      <p:sp>
        <p:nvSpPr>
          <p:cNvPr id="33795" name="Rectangle 3"/>
          <p:cNvSpPr>
            <a:spLocks noGrp="1" noChangeArrowheads="1"/>
          </p:cNvSpPr>
          <p:nvPr>
            <p:ph sz="half" idx="2"/>
          </p:nvPr>
        </p:nvSpPr>
        <p:spPr/>
        <p:txBody>
          <a:bodyPr>
            <a:normAutofit/>
          </a:bodyPr>
          <a:lstStyle/>
          <a:p>
            <a:pPr marL="225425" indent="-225425" eaLnBrk="1" hangingPunct="1"/>
            <a:r>
              <a:rPr lang="en-US" sz="2400" b="0" dirty="0" smtClean="0"/>
              <a:t>Ethical issues arise in many aspects of operations management:</a:t>
            </a:r>
          </a:p>
        </p:txBody>
      </p:sp>
      <p:sp>
        <p:nvSpPr>
          <p:cNvPr id="5" name="Rounded Rectangle 4"/>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1.9</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2800" dirty="0" smtClean="0"/>
              <a:t>The Need for Supply Chain Management</a:t>
            </a:r>
          </a:p>
        </p:txBody>
      </p:sp>
      <p:sp>
        <p:nvSpPr>
          <p:cNvPr id="43011" name="Rectangle 3"/>
          <p:cNvSpPr>
            <a:spLocks noGrp="1" noChangeArrowheads="1"/>
          </p:cNvSpPr>
          <p:nvPr>
            <p:ph idx="1"/>
          </p:nvPr>
        </p:nvSpPr>
        <p:spPr/>
        <p:txBody>
          <a:bodyPr/>
          <a:lstStyle/>
          <a:p>
            <a:pPr eaLnBrk="1" hangingPunct="1"/>
            <a:r>
              <a:rPr lang="en-US" b="0" dirty="0" smtClean="0"/>
              <a:t>In the past, organizations did little to manage the supply chain beyond their own operations and immediate suppliers which led to numerous problems:</a:t>
            </a:r>
          </a:p>
          <a:p>
            <a:pPr lvl="1" eaLnBrk="1" hangingPunct="1"/>
            <a:r>
              <a:rPr lang="en-US" dirty="0" smtClean="0"/>
              <a:t>Oscillating inventory levels</a:t>
            </a:r>
          </a:p>
          <a:p>
            <a:pPr lvl="1" eaLnBrk="1" hangingPunct="1"/>
            <a:r>
              <a:rPr lang="en-US" dirty="0" smtClean="0"/>
              <a:t>Inventory stockouts</a:t>
            </a:r>
          </a:p>
          <a:p>
            <a:pPr lvl="1" eaLnBrk="1" hangingPunct="1"/>
            <a:r>
              <a:rPr lang="en-US" dirty="0" smtClean="0"/>
              <a:t>Late deliveries</a:t>
            </a:r>
          </a:p>
          <a:p>
            <a:pPr lvl="1" eaLnBrk="1" hangingPunct="1"/>
            <a:r>
              <a:rPr lang="en-US" dirty="0" smtClean="0"/>
              <a:t>Quality problems</a:t>
            </a:r>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1.10</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7032625" y="5951538"/>
            <a:ext cx="1893888" cy="446087"/>
          </a:xfrm>
          <a:prstGeom prst="rect">
            <a:avLst/>
          </a:prstGeom>
          <a:noFill/>
          <a:ln w="12700">
            <a:noFill/>
            <a:miter lim="800000"/>
            <a:headEnd/>
            <a:tailEnd/>
          </a:ln>
        </p:spPr>
        <p:txBody>
          <a:bodyPr wrap="none" anchor="ctr"/>
          <a:lstStyle/>
          <a:p>
            <a:endParaRPr lang="en-US" dirty="0"/>
          </a:p>
        </p:txBody>
      </p:sp>
      <p:sp>
        <p:nvSpPr>
          <p:cNvPr id="9219" name="Rectangle 3"/>
          <p:cNvSpPr>
            <a:spLocks noChangeArrowheads="1"/>
          </p:cNvSpPr>
          <p:nvPr/>
        </p:nvSpPr>
        <p:spPr bwMode="auto">
          <a:xfrm>
            <a:off x="3175" y="1089025"/>
            <a:ext cx="9132888" cy="512763"/>
          </a:xfrm>
          <a:prstGeom prst="rect">
            <a:avLst/>
          </a:prstGeom>
          <a:noFill/>
          <a:ln w="12700">
            <a:noFill/>
            <a:miter lim="800000"/>
            <a:headEnd/>
            <a:tailEnd/>
          </a:ln>
        </p:spPr>
        <p:txBody>
          <a:bodyPr wrap="none" anchor="ctr"/>
          <a:lstStyle/>
          <a:p>
            <a:endParaRPr lang="en-US" dirty="0"/>
          </a:p>
        </p:txBody>
      </p:sp>
      <p:sp>
        <p:nvSpPr>
          <p:cNvPr id="9220" name="Text Box 20"/>
          <p:cNvSpPr txBox="1">
            <a:spLocks noChangeArrowheads="1"/>
          </p:cNvSpPr>
          <p:nvPr/>
        </p:nvSpPr>
        <p:spPr bwMode="auto">
          <a:xfrm>
            <a:off x="381000" y="1689100"/>
            <a:ext cx="7483475" cy="1739900"/>
          </a:xfrm>
          <a:prstGeom prst="rect">
            <a:avLst/>
          </a:prstGeom>
          <a:noFill/>
          <a:ln w="9525">
            <a:noFill/>
            <a:miter lim="800000"/>
            <a:headEnd/>
            <a:tailEnd/>
          </a:ln>
        </p:spPr>
        <p:txBody>
          <a:bodyPr>
            <a:spAutoFit/>
          </a:bodyPr>
          <a:lstStyle/>
          <a:p>
            <a:r>
              <a:rPr lang="en-US" b="1" dirty="0">
                <a:solidFill>
                  <a:srgbClr val="303B2C"/>
                </a:solidFill>
              </a:rPr>
              <a:t>Goods</a:t>
            </a:r>
            <a:r>
              <a:rPr lang="en-US" dirty="0">
                <a:solidFill>
                  <a:srgbClr val="303B2C"/>
                </a:solidFill>
              </a:rPr>
              <a:t> are physical items that include raw materials, parts, subassemblies, and final products.</a:t>
            </a:r>
          </a:p>
          <a:p>
            <a:pPr lvl="1">
              <a:buFontTx/>
              <a:buChar char="•"/>
            </a:pPr>
            <a:r>
              <a:rPr lang="en-US" dirty="0">
                <a:solidFill>
                  <a:srgbClr val="303B2C"/>
                </a:solidFill>
              </a:rPr>
              <a:t>Automobile</a:t>
            </a:r>
          </a:p>
          <a:p>
            <a:pPr lvl="1">
              <a:buFontTx/>
              <a:buChar char="•"/>
            </a:pPr>
            <a:r>
              <a:rPr lang="en-US" dirty="0">
                <a:solidFill>
                  <a:srgbClr val="303B2C"/>
                </a:solidFill>
              </a:rPr>
              <a:t>Computer</a:t>
            </a:r>
          </a:p>
          <a:p>
            <a:pPr lvl="1">
              <a:buFontTx/>
              <a:buChar char="•"/>
            </a:pPr>
            <a:r>
              <a:rPr lang="en-US" dirty="0">
                <a:solidFill>
                  <a:srgbClr val="303B2C"/>
                </a:solidFill>
              </a:rPr>
              <a:t>Oven</a:t>
            </a:r>
          </a:p>
          <a:p>
            <a:pPr lvl="1">
              <a:buFontTx/>
              <a:buChar char="•"/>
            </a:pPr>
            <a:r>
              <a:rPr lang="en-US" dirty="0">
                <a:solidFill>
                  <a:srgbClr val="303B2C"/>
                </a:solidFill>
              </a:rPr>
              <a:t>Shampoo</a:t>
            </a:r>
          </a:p>
        </p:txBody>
      </p:sp>
      <p:sp>
        <p:nvSpPr>
          <p:cNvPr id="9221" name="Text Box 21"/>
          <p:cNvSpPr txBox="1">
            <a:spLocks noChangeArrowheads="1"/>
          </p:cNvSpPr>
          <p:nvPr/>
        </p:nvSpPr>
        <p:spPr bwMode="auto">
          <a:xfrm>
            <a:off x="365125" y="3670300"/>
            <a:ext cx="7483475" cy="1739900"/>
          </a:xfrm>
          <a:prstGeom prst="rect">
            <a:avLst/>
          </a:prstGeom>
          <a:noFill/>
          <a:ln w="9525">
            <a:noFill/>
            <a:miter lim="800000"/>
            <a:headEnd/>
            <a:tailEnd/>
          </a:ln>
        </p:spPr>
        <p:txBody>
          <a:bodyPr>
            <a:spAutoFit/>
          </a:bodyPr>
          <a:lstStyle/>
          <a:p>
            <a:r>
              <a:rPr lang="en-US" b="1" dirty="0">
                <a:solidFill>
                  <a:srgbClr val="303B2C"/>
                </a:solidFill>
              </a:rPr>
              <a:t>Services</a:t>
            </a:r>
            <a:r>
              <a:rPr lang="en-US" dirty="0">
                <a:solidFill>
                  <a:srgbClr val="303B2C"/>
                </a:solidFill>
              </a:rPr>
              <a:t> are activities that provide some combination of time, location, form or psychological value.</a:t>
            </a:r>
          </a:p>
          <a:p>
            <a:pPr lvl="1">
              <a:buFontTx/>
              <a:buChar char="•"/>
            </a:pPr>
            <a:r>
              <a:rPr lang="en-US" dirty="0">
                <a:solidFill>
                  <a:srgbClr val="303B2C"/>
                </a:solidFill>
              </a:rPr>
              <a:t>Air travel</a:t>
            </a:r>
          </a:p>
          <a:p>
            <a:pPr lvl="1">
              <a:buFontTx/>
              <a:buChar char="•"/>
            </a:pPr>
            <a:r>
              <a:rPr lang="en-US" dirty="0">
                <a:solidFill>
                  <a:srgbClr val="303B2C"/>
                </a:solidFill>
              </a:rPr>
              <a:t>Education</a:t>
            </a:r>
          </a:p>
          <a:p>
            <a:pPr lvl="1">
              <a:buFontTx/>
              <a:buChar char="•"/>
            </a:pPr>
            <a:r>
              <a:rPr lang="en-US" dirty="0">
                <a:solidFill>
                  <a:srgbClr val="303B2C"/>
                </a:solidFill>
              </a:rPr>
              <a:t>Haircut</a:t>
            </a:r>
          </a:p>
          <a:p>
            <a:pPr lvl="1">
              <a:buFontTx/>
              <a:buChar char="•"/>
            </a:pPr>
            <a:r>
              <a:rPr lang="en-US" dirty="0">
                <a:solidFill>
                  <a:srgbClr val="303B2C"/>
                </a:solidFill>
              </a:rPr>
              <a:t>Legal counsel</a:t>
            </a:r>
          </a:p>
        </p:txBody>
      </p:sp>
      <p:sp>
        <p:nvSpPr>
          <p:cNvPr id="9222" name="Rectangle 24"/>
          <p:cNvSpPr>
            <a:spLocks noGrp="1" noChangeArrowheads="1"/>
          </p:cNvSpPr>
          <p:nvPr>
            <p:ph type="title"/>
          </p:nvPr>
        </p:nvSpPr>
        <p:spPr/>
        <p:txBody>
          <a:bodyPr/>
          <a:lstStyle/>
          <a:p>
            <a:pPr eaLnBrk="1" hangingPunct="1"/>
            <a:r>
              <a:rPr lang="en-US" sz="3200" dirty="0" smtClean="0">
                <a:latin typeface="Century Gothic" pitchFamily="28" charset="0"/>
              </a:rPr>
              <a:t>Good or Service?</a:t>
            </a:r>
          </a:p>
        </p:txBody>
      </p:sp>
      <p:sp>
        <p:nvSpPr>
          <p:cNvPr id="7" name="Rounded Rectangle 6"/>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a:t>
            </a:r>
            <a:endParaRPr lang="en-US" sz="1600" b="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Chain Issues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b="0" dirty="0" smtClean="0"/>
              <a:t>The need to improve operations</a:t>
            </a:r>
          </a:p>
          <a:p>
            <a:pPr marL="514350" indent="-514350">
              <a:buFont typeface="+mj-lt"/>
              <a:buAutoNum type="arabicPeriod"/>
            </a:pPr>
            <a:r>
              <a:rPr lang="en-US" b="0" dirty="0" smtClean="0"/>
              <a:t>Increasing levels of outsourcing</a:t>
            </a:r>
          </a:p>
          <a:p>
            <a:pPr marL="514350" indent="-514350">
              <a:buFont typeface="+mj-lt"/>
              <a:buAutoNum type="arabicPeriod"/>
            </a:pPr>
            <a:r>
              <a:rPr lang="en-US" b="0" dirty="0" smtClean="0"/>
              <a:t>Increasing transportation costs</a:t>
            </a:r>
          </a:p>
          <a:p>
            <a:pPr marL="514350" indent="-514350">
              <a:buFont typeface="+mj-lt"/>
              <a:buAutoNum type="arabicPeriod"/>
            </a:pPr>
            <a:r>
              <a:rPr lang="en-US" b="0" dirty="0" smtClean="0"/>
              <a:t>Competitive pressures</a:t>
            </a:r>
          </a:p>
          <a:p>
            <a:pPr marL="514350" indent="-514350">
              <a:buFont typeface="+mj-lt"/>
              <a:buAutoNum type="arabicPeriod"/>
            </a:pPr>
            <a:r>
              <a:rPr lang="en-US" b="0" dirty="0" smtClean="0"/>
              <a:t>Increasing globalization</a:t>
            </a:r>
          </a:p>
          <a:p>
            <a:pPr marL="514350" indent="-514350">
              <a:buFont typeface="+mj-lt"/>
              <a:buAutoNum type="arabicPeriod"/>
            </a:pPr>
            <a:r>
              <a:rPr lang="en-US" b="0" dirty="0" smtClean="0"/>
              <a:t>Increasing importance of e-business</a:t>
            </a:r>
          </a:p>
          <a:p>
            <a:pPr marL="514350" indent="-514350">
              <a:buFont typeface="+mj-lt"/>
              <a:buAutoNum type="arabicPeriod"/>
            </a:pPr>
            <a:r>
              <a:rPr lang="en-US" b="0" dirty="0" smtClean="0"/>
              <a:t>The complexity of supply chains</a:t>
            </a:r>
          </a:p>
          <a:p>
            <a:pPr marL="514350" indent="-514350">
              <a:buFont typeface="+mj-lt"/>
              <a:buAutoNum type="arabicPeriod"/>
            </a:pPr>
            <a:r>
              <a:rPr lang="en-US" b="0" dirty="0" smtClean="0"/>
              <a:t>The need to manage inventories</a:t>
            </a:r>
          </a:p>
          <a:p>
            <a:pPr marL="514350" indent="-514350">
              <a:buNone/>
            </a:pPr>
            <a:endParaRPr lang="en-US" dirty="0"/>
          </a:p>
        </p:txBody>
      </p:sp>
      <p:sp>
        <p:nvSpPr>
          <p:cNvPr id="6" name="Rounded Rectangle 5"/>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1.10</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t>Supply Chain</a:t>
            </a:r>
          </a:p>
        </p:txBody>
      </p:sp>
      <p:grpSp>
        <p:nvGrpSpPr>
          <p:cNvPr id="2" name="Group 17"/>
          <p:cNvGrpSpPr>
            <a:grpSpLocks/>
          </p:cNvGrpSpPr>
          <p:nvPr/>
        </p:nvGrpSpPr>
        <p:grpSpPr bwMode="auto">
          <a:xfrm>
            <a:off x="381000" y="3505200"/>
            <a:ext cx="8534400" cy="838200"/>
            <a:chOff x="240" y="2352"/>
            <a:chExt cx="5376" cy="528"/>
          </a:xfrm>
        </p:grpSpPr>
        <p:sp>
          <p:nvSpPr>
            <p:cNvPr id="8197" name="Rectangle 4"/>
            <p:cNvSpPr>
              <a:spLocks noChangeArrowheads="1"/>
            </p:cNvSpPr>
            <p:nvPr/>
          </p:nvSpPr>
          <p:spPr bwMode="auto">
            <a:xfrm>
              <a:off x="240" y="2352"/>
              <a:ext cx="912" cy="528"/>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a:r>
                <a:rPr lang="en-US" dirty="0"/>
                <a:t>Suppliers’</a:t>
              </a:r>
            </a:p>
            <a:p>
              <a:pPr algn="ctr"/>
              <a:r>
                <a:rPr lang="en-US" dirty="0"/>
                <a:t>suppliers</a:t>
              </a:r>
            </a:p>
          </p:txBody>
        </p:sp>
        <p:sp>
          <p:nvSpPr>
            <p:cNvPr id="8198" name="Rectangle 9"/>
            <p:cNvSpPr>
              <a:spLocks noChangeArrowheads="1"/>
            </p:cNvSpPr>
            <p:nvPr/>
          </p:nvSpPr>
          <p:spPr bwMode="auto">
            <a:xfrm>
              <a:off x="1392" y="2352"/>
              <a:ext cx="912" cy="528"/>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a:r>
                <a:rPr lang="en-US" dirty="0"/>
                <a:t>Direct</a:t>
              </a:r>
            </a:p>
            <a:p>
              <a:pPr algn="ctr"/>
              <a:r>
                <a:rPr lang="en-US" dirty="0"/>
                <a:t>suppliers</a:t>
              </a:r>
            </a:p>
          </p:txBody>
        </p:sp>
        <p:sp>
          <p:nvSpPr>
            <p:cNvPr id="8199" name="Rectangle 10"/>
            <p:cNvSpPr>
              <a:spLocks noChangeArrowheads="1"/>
            </p:cNvSpPr>
            <p:nvPr/>
          </p:nvSpPr>
          <p:spPr bwMode="auto">
            <a:xfrm>
              <a:off x="2544" y="2352"/>
              <a:ext cx="864" cy="528"/>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a:r>
                <a:rPr lang="en-US" dirty="0"/>
                <a:t>Producer</a:t>
              </a:r>
            </a:p>
          </p:txBody>
        </p:sp>
        <p:sp>
          <p:nvSpPr>
            <p:cNvPr id="8200" name="Rectangle 11"/>
            <p:cNvSpPr>
              <a:spLocks noChangeArrowheads="1"/>
            </p:cNvSpPr>
            <p:nvPr/>
          </p:nvSpPr>
          <p:spPr bwMode="auto">
            <a:xfrm>
              <a:off x="3648" y="2352"/>
              <a:ext cx="864" cy="528"/>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a:r>
                <a:rPr lang="en-US" dirty="0"/>
                <a:t>Distributor</a:t>
              </a:r>
            </a:p>
          </p:txBody>
        </p:sp>
        <p:sp>
          <p:nvSpPr>
            <p:cNvPr id="8201" name="Rectangle 12"/>
            <p:cNvSpPr>
              <a:spLocks noChangeArrowheads="1"/>
            </p:cNvSpPr>
            <p:nvPr/>
          </p:nvSpPr>
          <p:spPr bwMode="auto">
            <a:xfrm>
              <a:off x="4752" y="2352"/>
              <a:ext cx="864" cy="528"/>
            </a:xfrm>
            <a:prstGeom prst="rect">
              <a:avLst/>
            </a:prstGeom>
            <a:solidFill>
              <a:schemeClr val="bg2">
                <a:lumMod val="75000"/>
              </a:schemeClr>
            </a:solidFill>
            <a:ln w="12700" algn="ctr">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a:r>
                <a:rPr lang="en-US" dirty="0"/>
                <a:t>Final</a:t>
              </a:r>
            </a:p>
            <a:p>
              <a:pPr algn="ctr"/>
              <a:r>
                <a:rPr lang="en-US" dirty="0"/>
                <a:t>Customers</a:t>
              </a:r>
            </a:p>
          </p:txBody>
        </p:sp>
        <p:sp>
          <p:nvSpPr>
            <p:cNvPr id="8202" name="Line 13"/>
            <p:cNvSpPr>
              <a:spLocks noChangeShapeType="1"/>
            </p:cNvSpPr>
            <p:nvPr/>
          </p:nvSpPr>
          <p:spPr bwMode="auto">
            <a:xfrm>
              <a:off x="1152" y="2640"/>
              <a:ext cx="240" cy="0"/>
            </a:xfrm>
            <a:prstGeom prst="line">
              <a:avLst/>
            </a:prstGeom>
            <a:noFill/>
            <a:ln w="28575">
              <a:solidFill>
                <a:schemeClr val="tx1"/>
              </a:solidFill>
              <a:round/>
              <a:headEnd/>
              <a:tailEnd type="triangle" w="med" len="med"/>
            </a:ln>
          </p:spPr>
          <p:txBody>
            <a:bodyPr wrap="none"/>
            <a:lstStyle/>
            <a:p>
              <a:endParaRPr lang="en-US" dirty="0"/>
            </a:p>
          </p:txBody>
        </p:sp>
        <p:sp>
          <p:nvSpPr>
            <p:cNvPr id="8203" name="Line 14"/>
            <p:cNvSpPr>
              <a:spLocks noChangeShapeType="1"/>
            </p:cNvSpPr>
            <p:nvPr/>
          </p:nvSpPr>
          <p:spPr bwMode="auto">
            <a:xfrm>
              <a:off x="2304" y="2640"/>
              <a:ext cx="240" cy="0"/>
            </a:xfrm>
            <a:prstGeom prst="line">
              <a:avLst/>
            </a:prstGeom>
            <a:noFill/>
            <a:ln w="28575">
              <a:solidFill>
                <a:schemeClr val="tx1"/>
              </a:solidFill>
              <a:round/>
              <a:headEnd/>
              <a:tailEnd type="triangle" w="med" len="med"/>
            </a:ln>
          </p:spPr>
          <p:txBody>
            <a:bodyPr wrap="none"/>
            <a:lstStyle/>
            <a:p>
              <a:endParaRPr lang="en-US" dirty="0"/>
            </a:p>
          </p:txBody>
        </p:sp>
        <p:sp>
          <p:nvSpPr>
            <p:cNvPr id="8204" name="Line 15"/>
            <p:cNvSpPr>
              <a:spLocks noChangeShapeType="1"/>
            </p:cNvSpPr>
            <p:nvPr/>
          </p:nvSpPr>
          <p:spPr bwMode="auto">
            <a:xfrm>
              <a:off x="3408" y="2640"/>
              <a:ext cx="240" cy="0"/>
            </a:xfrm>
            <a:prstGeom prst="line">
              <a:avLst/>
            </a:prstGeom>
            <a:noFill/>
            <a:ln w="28575">
              <a:solidFill>
                <a:schemeClr val="tx1"/>
              </a:solidFill>
              <a:round/>
              <a:headEnd/>
              <a:tailEnd type="triangle" w="med" len="med"/>
            </a:ln>
          </p:spPr>
          <p:txBody>
            <a:bodyPr wrap="none"/>
            <a:lstStyle/>
            <a:p>
              <a:endParaRPr lang="en-US" dirty="0"/>
            </a:p>
          </p:txBody>
        </p:sp>
        <p:sp>
          <p:nvSpPr>
            <p:cNvPr id="8205" name="Line 16"/>
            <p:cNvSpPr>
              <a:spLocks noChangeShapeType="1"/>
            </p:cNvSpPr>
            <p:nvPr/>
          </p:nvSpPr>
          <p:spPr bwMode="auto">
            <a:xfrm>
              <a:off x="4512" y="2640"/>
              <a:ext cx="240" cy="0"/>
            </a:xfrm>
            <a:prstGeom prst="line">
              <a:avLst/>
            </a:prstGeom>
            <a:noFill/>
            <a:ln w="28575">
              <a:solidFill>
                <a:schemeClr val="tx1"/>
              </a:solidFill>
              <a:round/>
              <a:headEnd/>
              <a:tailEnd type="triangle" w="med" len="med"/>
            </a:ln>
          </p:spPr>
          <p:txBody>
            <a:bodyPr wrap="none"/>
            <a:lstStyle/>
            <a:p>
              <a:endParaRPr lang="en-US" dirty="0"/>
            </a:p>
          </p:txBody>
        </p:sp>
      </p:grpSp>
      <p:sp>
        <p:nvSpPr>
          <p:cNvPr id="8196" name="Text Box 18"/>
          <p:cNvSpPr txBox="1">
            <a:spLocks noChangeArrowheads="1"/>
          </p:cNvSpPr>
          <p:nvPr/>
        </p:nvSpPr>
        <p:spPr bwMode="auto">
          <a:xfrm>
            <a:off x="381000" y="1447800"/>
            <a:ext cx="8153400" cy="1373188"/>
          </a:xfrm>
          <a:prstGeom prst="rect">
            <a:avLst/>
          </a:prstGeom>
          <a:noFill/>
          <a:ln w="12700" algn="ctr">
            <a:noFill/>
            <a:miter lim="800000"/>
            <a:headEnd/>
            <a:tailEnd/>
          </a:ln>
        </p:spPr>
        <p:txBody>
          <a:bodyPr>
            <a:spAutoFit/>
          </a:bodyPr>
          <a:lstStyle/>
          <a:p>
            <a:r>
              <a:rPr lang="en-US" sz="2800" b="1" dirty="0">
                <a:solidFill>
                  <a:srgbClr val="303B2C"/>
                </a:solidFill>
              </a:rPr>
              <a:t>Supply Chain</a:t>
            </a:r>
            <a:r>
              <a:rPr lang="en-US" sz="2800" dirty="0">
                <a:solidFill>
                  <a:srgbClr val="303B2C"/>
                </a:solidFill>
              </a:rPr>
              <a:t> – a sequence of activities and organizations involved in producing and delivering a good or service</a:t>
            </a:r>
          </a:p>
        </p:txBody>
      </p:sp>
      <p:sp>
        <p:nvSpPr>
          <p:cNvPr id="14" name="Rounded Rectangle 1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dirty="0" smtClean="0"/>
              <a:t>The Transformation Process</a:t>
            </a:r>
          </a:p>
        </p:txBody>
      </p:sp>
      <p:grpSp>
        <p:nvGrpSpPr>
          <p:cNvPr id="10243" name="Group 22"/>
          <p:cNvGrpSpPr>
            <a:grpSpLocks/>
          </p:cNvGrpSpPr>
          <p:nvPr/>
        </p:nvGrpSpPr>
        <p:grpSpPr bwMode="auto">
          <a:xfrm>
            <a:off x="838200" y="1371600"/>
            <a:ext cx="7239001" cy="3635375"/>
            <a:chOff x="480" y="1118"/>
            <a:chExt cx="4560" cy="2290"/>
          </a:xfrm>
        </p:grpSpPr>
        <p:grpSp>
          <p:nvGrpSpPr>
            <p:cNvPr id="10246" name="Group 20"/>
            <p:cNvGrpSpPr>
              <a:grpSpLocks/>
            </p:cNvGrpSpPr>
            <p:nvPr/>
          </p:nvGrpSpPr>
          <p:grpSpPr bwMode="auto">
            <a:xfrm>
              <a:off x="480" y="1344"/>
              <a:ext cx="4560" cy="2064"/>
              <a:chOff x="336" y="1248"/>
              <a:chExt cx="4560" cy="2064"/>
            </a:xfrm>
          </p:grpSpPr>
          <p:sp>
            <p:nvSpPr>
              <p:cNvPr id="10248" name="AutoShape 4"/>
              <p:cNvSpPr>
                <a:spLocks noChangeArrowheads="1"/>
              </p:cNvSpPr>
              <p:nvPr/>
            </p:nvSpPr>
            <p:spPr bwMode="auto">
              <a:xfrm>
                <a:off x="336" y="1248"/>
                <a:ext cx="1008" cy="1152"/>
              </a:xfrm>
              <a:prstGeom prst="roundRect">
                <a:avLst>
                  <a:gd name="adj" fmla="val 16667"/>
                </a:avLst>
              </a:prstGeom>
              <a:solidFill>
                <a:schemeClr val="bg2">
                  <a:lumMod val="75000"/>
                </a:schemeClr>
              </a:solidFill>
              <a:ln w="12700" algn="ctr">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lstStyle/>
              <a:p>
                <a:pPr eaLnBrk="1" hangingPunct="1"/>
                <a:r>
                  <a:rPr lang="en-US" sz="2000" b="1" dirty="0"/>
                  <a:t>Inputs</a:t>
                </a:r>
              </a:p>
              <a:p>
                <a:pPr eaLnBrk="1" hangingPunct="1">
                  <a:buFontTx/>
                  <a:buChar char="•"/>
                </a:pPr>
                <a:r>
                  <a:rPr lang="en-US" sz="1600" dirty="0"/>
                  <a:t>Land</a:t>
                </a:r>
              </a:p>
              <a:p>
                <a:pPr eaLnBrk="1" hangingPunct="1">
                  <a:buFontTx/>
                  <a:buChar char="•"/>
                </a:pPr>
                <a:r>
                  <a:rPr lang="en-US" sz="1600" dirty="0"/>
                  <a:t>Labor</a:t>
                </a:r>
              </a:p>
              <a:p>
                <a:pPr eaLnBrk="1" hangingPunct="1">
                  <a:buFontTx/>
                  <a:buChar char="•"/>
                </a:pPr>
                <a:r>
                  <a:rPr lang="en-US" sz="1600" dirty="0"/>
                  <a:t>Capital</a:t>
                </a:r>
              </a:p>
              <a:p>
                <a:pPr eaLnBrk="1" hangingPunct="1">
                  <a:buFontTx/>
                  <a:buChar char="•"/>
                </a:pPr>
                <a:r>
                  <a:rPr lang="en-US" sz="1600" dirty="0"/>
                  <a:t>Information</a:t>
                </a:r>
              </a:p>
            </p:txBody>
          </p:sp>
          <p:sp>
            <p:nvSpPr>
              <p:cNvPr id="10249" name="AutoShape 4"/>
              <p:cNvSpPr>
                <a:spLocks noChangeArrowheads="1"/>
              </p:cNvSpPr>
              <p:nvPr/>
            </p:nvSpPr>
            <p:spPr bwMode="auto">
              <a:xfrm>
                <a:off x="3888" y="1248"/>
                <a:ext cx="1008" cy="1152"/>
              </a:xfrm>
              <a:prstGeom prst="roundRect">
                <a:avLst>
                  <a:gd name="adj" fmla="val 16667"/>
                </a:avLst>
              </a:prstGeom>
              <a:solidFill>
                <a:schemeClr val="bg2">
                  <a:lumMod val="75000"/>
                </a:schemeClr>
              </a:solidFill>
              <a:ln w="12700" algn="ctr">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lstStyle/>
              <a:p>
                <a:pPr eaLnBrk="1" hangingPunct="1"/>
                <a:r>
                  <a:rPr lang="en-US" sz="2000" b="1" dirty="0"/>
                  <a:t>Outputs</a:t>
                </a:r>
              </a:p>
              <a:p>
                <a:pPr eaLnBrk="1" hangingPunct="1">
                  <a:buFontTx/>
                  <a:buChar char="•"/>
                </a:pPr>
                <a:r>
                  <a:rPr lang="en-US" sz="1600" dirty="0"/>
                  <a:t>Goods</a:t>
                </a:r>
              </a:p>
              <a:p>
                <a:pPr eaLnBrk="1" hangingPunct="1">
                  <a:buFontTx/>
                  <a:buChar char="•"/>
                </a:pPr>
                <a:r>
                  <a:rPr lang="en-US" sz="1600" dirty="0"/>
                  <a:t>Services</a:t>
                </a:r>
                <a:endParaRPr lang="en-US" dirty="0"/>
              </a:p>
            </p:txBody>
          </p:sp>
          <p:sp>
            <p:nvSpPr>
              <p:cNvPr id="10250" name="AutoShape 4"/>
              <p:cNvSpPr>
                <a:spLocks noChangeArrowheads="1"/>
              </p:cNvSpPr>
              <p:nvPr/>
            </p:nvSpPr>
            <p:spPr bwMode="auto">
              <a:xfrm>
                <a:off x="1872" y="1248"/>
                <a:ext cx="1488" cy="1152"/>
              </a:xfrm>
              <a:prstGeom prst="roundRect">
                <a:avLst>
                  <a:gd name="adj" fmla="val 16667"/>
                </a:avLst>
              </a:prstGeom>
              <a:solidFill>
                <a:schemeClr val="bg2">
                  <a:lumMod val="75000"/>
                </a:schemeClr>
              </a:solidFill>
              <a:ln w="12700" algn="ctr">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lstStyle/>
              <a:p>
                <a:pPr algn="ctr" eaLnBrk="1" hangingPunct="1"/>
                <a:r>
                  <a:rPr lang="en-US" sz="2000" b="1" dirty="0"/>
                  <a:t>Transformation/</a:t>
                </a:r>
              </a:p>
              <a:p>
                <a:pPr algn="ctr" eaLnBrk="1" hangingPunct="1"/>
                <a:r>
                  <a:rPr lang="en-US" sz="2000" b="1" dirty="0"/>
                  <a:t>Conversion</a:t>
                </a:r>
              </a:p>
              <a:p>
                <a:pPr algn="ctr" eaLnBrk="1" hangingPunct="1"/>
                <a:r>
                  <a:rPr lang="en-US" sz="2000" b="1" dirty="0"/>
                  <a:t>Process</a:t>
                </a:r>
              </a:p>
            </p:txBody>
          </p:sp>
          <p:sp>
            <p:nvSpPr>
              <p:cNvPr id="10251" name="Line 6"/>
              <p:cNvSpPr>
                <a:spLocks noChangeShapeType="1"/>
              </p:cNvSpPr>
              <p:nvPr/>
            </p:nvSpPr>
            <p:spPr bwMode="auto">
              <a:xfrm>
                <a:off x="1344" y="1824"/>
                <a:ext cx="528" cy="0"/>
              </a:xfrm>
              <a:prstGeom prst="line">
                <a:avLst/>
              </a:prstGeom>
              <a:noFill/>
              <a:ln w="38100">
                <a:solidFill>
                  <a:schemeClr val="tx2">
                    <a:lumMod val="50000"/>
                  </a:schemeClr>
                </a:solidFill>
                <a:round/>
                <a:headEnd/>
                <a:tailEnd type="triangle" w="med" len="med"/>
              </a:ln>
            </p:spPr>
            <p:txBody>
              <a:bodyPr wrap="none" anchor="ctr"/>
              <a:lstStyle/>
              <a:p>
                <a:endParaRPr lang="en-US" dirty="0"/>
              </a:p>
            </p:txBody>
          </p:sp>
          <p:sp>
            <p:nvSpPr>
              <p:cNvPr id="10252" name="Line 7"/>
              <p:cNvSpPr>
                <a:spLocks noChangeShapeType="1"/>
              </p:cNvSpPr>
              <p:nvPr/>
            </p:nvSpPr>
            <p:spPr bwMode="auto">
              <a:xfrm>
                <a:off x="3360" y="1824"/>
                <a:ext cx="528" cy="0"/>
              </a:xfrm>
              <a:prstGeom prst="line">
                <a:avLst/>
              </a:prstGeom>
              <a:noFill/>
              <a:ln w="38100">
                <a:solidFill>
                  <a:schemeClr val="tx2">
                    <a:lumMod val="50000"/>
                  </a:schemeClr>
                </a:solidFill>
                <a:round/>
                <a:headEnd/>
                <a:tailEnd type="triangle" w="med" len="med"/>
              </a:ln>
            </p:spPr>
            <p:txBody>
              <a:bodyPr wrap="none" anchor="ctr"/>
              <a:lstStyle/>
              <a:p>
                <a:endParaRPr lang="en-US" dirty="0"/>
              </a:p>
            </p:txBody>
          </p:sp>
          <p:sp>
            <p:nvSpPr>
              <p:cNvPr id="10253" name="Line 8"/>
              <p:cNvSpPr>
                <a:spLocks noChangeShapeType="1"/>
              </p:cNvSpPr>
              <p:nvPr/>
            </p:nvSpPr>
            <p:spPr bwMode="auto">
              <a:xfrm>
                <a:off x="2544" y="2400"/>
                <a:ext cx="0" cy="480"/>
              </a:xfrm>
              <a:prstGeom prst="line">
                <a:avLst/>
              </a:prstGeom>
              <a:noFill/>
              <a:ln w="38100">
                <a:solidFill>
                  <a:schemeClr val="tx2">
                    <a:lumMod val="50000"/>
                  </a:schemeClr>
                </a:solidFill>
                <a:prstDash val="dash"/>
                <a:round/>
                <a:headEnd/>
                <a:tailEnd type="triangle" w="med" len="med"/>
              </a:ln>
            </p:spPr>
            <p:txBody>
              <a:bodyPr wrap="none" anchor="ctr"/>
              <a:lstStyle/>
              <a:p>
                <a:endParaRPr lang="en-US" dirty="0"/>
              </a:p>
            </p:txBody>
          </p:sp>
          <p:sp>
            <p:nvSpPr>
              <p:cNvPr id="10254" name="Line 9"/>
              <p:cNvSpPr>
                <a:spLocks noChangeShapeType="1"/>
              </p:cNvSpPr>
              <p:nvPr/>
            </p:nvSpPr>
            <p:spPr bwMode="auto">
              <a:xfrm flipV="1">
                <a:off x="2640" y="2400"/>
                <a:ext cx="0" cy="480"/>
              </a:xfrm>
              <a:prstGeom prst="line">
                <a:avLst/>
              </a:prstGeom>
              <a:noFill/>
              <a:ln w="38100">
                <a:solidFill>
                  <a:schemeClr val="tx2">
                    <a:lumMod val="50000"/>
                  </a:schemeClr>
                </a:solidFill>
                <a:prstDash val="dash"/>
                <a:round/>
                <a:headEnd/>
                <a:tailEnd type="triangle" w="med" len="med"/>
              </a:ln>
            </p:spPr>
            <p:txBody>
              <a:bodyPr wrap="none" anchor="ctr"/>
              <a:lstStyle/>
              <a:p>
                <a:endParaRPr lang="en-US" dirty="0"/>
              </a:p>
            </p:txBody>
          </p:sp>
          <p:sp>
            <p:nvSpPr>
              <p:cNvPr id="10255" name="AutoShape 10"/>
              <p:cNvSpPr>
                <a:spLocks noChangeArrowheads="1"/>
              </p:cNvSpPr>
              <p:nvPr/>
            </p:nvSpPr>
            <p:spPr bwMode="auto">
              <a:xfrm>
                <a:off x="2064" y="2880"/>
                <a:ext cx="1152" cy="432"/>
              </a:xfrm>
              <a:prstGeom prst="roundRect">
                <a:avLst>
                  <a:gd name="adj" fmla="val 16667"/>
                </a:avLst>
              </a:prstGeom>
              <a:solidFill>
                <a:schemeClr val="bg2">
                  <a:lumMod val="75000"/>
                </a:schemeClr>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eaLnBrk="1" hangingPunct="1"/>
                <a:r>
                  <a:rPr lang="en-US" b="1" dirty="0"/>
                  <a:t>Control</a:t>
                </a:r>
              </a:p>
            </p:txBody>
          </p:sp>
          <p:sp>
            <p:nvSpPr>
              <p:cNvPr id="10256" name="Line 11"/>
              <p:cNvSpPr>
                <a:spLocks noChangeShapeType="1"/>
              </p:cNvSpPr>
              <p:nvPr/>
            </p:nvSpPr>
            <p:spPr bwMode="auto">
              <a:xfrm>
                <a:off x="864" y="3120"/>
                <a:ext cx="1200" cy="0"/>
              </a:xfrm>
              <a:prstGeom prst="line">
                <a:avLst/>
              </a:prstGeom>
              <a:noFill/>
              <a:ln w="38100">
                <a:solidFill>
                  <a:schemeClr val="tx2">
                    <a:lumMod val="50000"/>
                  </a:schemeClr>
                </a:solidFill>
                <a:prstDash val="dash"/>
                <a:round/>
                <a:headEnd/>
                <a:tailEnd/>
              </a:ln>
            </p:spPr>
            <p:txBody>
              <a:bodyPr wrap="none" anchor="ctr"/>
              <a:lstStyle/>
              <a:p>
                <a:endParaRPr lang="en-US" dirty="0"/>
              </a:p>
            </p:txBody>
          </p:sp>
          <p:sp>
            <p:nvSpPr>
              <p:cNvPr id="10257" name="Line 14"/>
              <p:cNvSpPr>
                <a:spLocks noChangeShapeType="1"/>
              </p:cNvSpPr>
              <p:nvPr/>
            </p:nvSpPr>
            <p:spPr bwMode="auto">
              <a:xfrm flipH="1">
                <a:off x="3216" y="3120"/>
                <a:ext cx="1200" cy="0"/>
              </a:xfrm>
              <a:prstGeom prst="line">
                <a:avLst/>
              </a:prstGeom>
              <a:noFill/>
              <a:ln w="38100">
                <a:solidFill>
                  <a:schemeClr val="tx2">
                    <a:lumMod val="50000"/>
                  </a:schemeClr>
                </a:solidFill>
                <a:prstDash val="dash"/>
                <a:round/>
                <a:headEnd/>
                <a:tailEnd type="triangle" w="med" len="med"/>
              </a:ln>
            </p:spPr>
            <p:txBody>
              <a:bodyPr wrap="none" anchor="ctr"/>
              <a:lstStyle/>
              <a:p>
                <a:endParaRPr lang="en-US" dirty="0"/>
              </a:p>
            </p:txBody>
          </p:sp>
          <p:sp>
            <p:nvSpPr>
              <p:cNvPr id="10258" name="Line 15"/>
              <p:cNvSpPr>
                <a:spLocks noChangeShapeType="1"/>
              </p:cNvSpPr>
              <p:nvPr/>
            </p:nvSpPr>
            <p:spPr bwMode="auto">
              <a:xfrm flipV="1">
                <a:off x="4416" y="2400"/>
                <a:ext cx="0" cy="720"/>
              </a:xfrm>
              <a:prstGeom prst="line">
                <a:avLst/>
              </a:prstGeom>
              <a:noFill/>
              <a:ln w="38100">
                <a:solidFill>
                  <a:schemeClr val="tx2">
                    <a:lumMod val="50000"/>
                  </a:schemeClr>
                </a:solidFill>
                <a:prstDash val="dash"/>
                <a:round/>
                <a:headEnd/>
                <a:tailEnd/>
              </a:ln>
            </p:spPr>
            <p:txBody>
              <a:bodyPr wrap="none" anchor="ctr"/>
              <a:lstStyle/>
              <a:p>
                <a:endParaRPr lang="en-US" dirty="0"/>
              </a:p>
            </p:txBody>
          </p:sp>
          <p:sp>
            <p:nvSpPr>
              <p:cNvPr id="10259" name="Line 16"/>
              <p:cNvSpPr>
                <a:spLocks noChangeShapeType="1"/>
              </p:cNvSpPr>
              <p:nvPr/>
            </p:nvSpPr>
            <p:spPr bwMode="auto">
              <a:xfrm flipV="1">
                <a:off x="864" y="2400"/>
                <a:ext cx="0" cy="720"/>
              </a:xfrm>
              <a:prstGeom prst="line">
                <a:avLst/>
              </a:prstGeom>
              <a:noFill/>
              <a:ln w="38100">
                <a:solidFill>
                  <a:schemeClr val="tx2">
                    <a:lumMod val="50000"/>
                  </a:schemeClr>
                </a:solidFill>
                <a:prstDash val="dash"/>
                <a:round/>
                <a:headEnd/>
                <a:tailEnd type="triangle" w="med" len="med"/>
              </a:ln>
            </p:spPr>
            <p:txBody>
              <a:bodyPr wrap="none" anchor="ctr"/>
              <a:lstStyle/>
              <a:p>
                <a:endParaRPr lang="en-US" dirty="0"/>
              </a:p>
            </p:txBody>
          </p:sp>
          <p:sp>
            <p:nvSpPr>
              <p:cNvPr id="10260" name="Text Box 17"/>
              <p:cNvSpPr txBox="1">
                <a:spLocks noChangeArrowheads="1"/>
              </p:cNvSpPr>
              <p:nvPr/>
            </p:nvSpPr>
            <p:spPr bwMode="auto">
              <a:xfrm>
                <a:off x="2640" y="2430"/>
                <a:ext cx="977" cy="368"/>
              </a:xfrm>
              <a:prstGeom prst="rect">
                <a:avLst/>
              </a:prstGeom>
              <a:noFill/>
              <a:ln w="9525">
                <a:noFill/>
                <a:miter lim="800000"/>
                <a:headEnd/>
                <a:tailEnd/>
              </a:ln>
            </p:spPr>
            <p:txBody>
              <a:bodyPr wrap="none">
                <a:spAutoFit/>
              </a:bodyPr>
              <a:lstStyle/>
              <a:p>
                <a:pPr eaLnBrk="1" hangingPunct="1"/>
                <a:r>
                  <a:rPr lang="en-US" sz="1600" b="1" dirty="0" smtClean="0">
                    <a:solidFill>
                      <a:schemeClr val="tx2">
                        <a:lumMod val="50000"/>
                      </a:schemeClr>
                    </a:solidFill>
                  </a:rPr>
                  <a:t>Measurement</a:t>
                </a:r>
              </a:p>
              <a:p>
                <a:pPr eaLnBrk="1" hangingPunct="1"/>
                <a:r>
                  <a:rPr lang="en-US" sz="1600" b="1" dirty="0" smtClean="0">
                    <a:solidFill>
                      <a:schemeClr val="tx2">
                        <a:lumMod val="50000"/>
                      </a:schemeClr>
                    </a:solidFill>
                  </a:rPr>
                  <a:t>and Feedback</a:t>
                </a:r>
                <a:endParaRPr lang="en-US" b="1" dirty="0">
                  <a:solidFill>
                    <a:schemeClr val="tx2">
                      <a:lumMod val="50000"/>
                    </a:schemeClr>
                  </a:solidFill>
                </a:endParaRPr>
              </a:p>
            </p:txBody>
          </p:sp>
          <p:sp>
            <p:nvSpPr>
              <p:cNvPr id="10261" name="Text Box 18"/>
              <p:cNvSpPr txBox="1">
                <a:spLocks noChangeArrowheads="1"/>
              </p:cNvSpPr>
              <p:nvPr/>
            </p:nvSpPr>
            <p:spPr bwMode="auto">
              <a:xfrm>
                <a:off x="847" y="2766"/>
                <a:ext cx="977" cy="368"/>
              </a:xfrm>
              <a:prstGeom prst="rect">
                <a:avLst/>
              </a:prstGeom>
              <a:noFill/>
              <a:ln w="9525">
                <a:noFill/>
                <a:miter lim="800000"/>
                <a:headEnd/>
                <a:tailEnd/>
              </a:ln>
            </p:spPr>
            <p:txBody>
              <a:bodyPr wrap="none">
                <a:spAutoFit/>
              </a:bodyPr>
              <a:lstStyle/>
              <a:p>
                <a:pPr eaLnBrk="1" hangingPunct="1"/>
                <a:r>
                  <a:rPr lang="en-US" sz="1600" b="1" dirty="0" smtClean="0">
                    <a:solidFill>
                      <a:schemeClr val="tx2">
                        <a:lumMod val="50000"/>
                      </a:schemeClr>
                    </a:solidFill>
                  </a:rPr>
                  <a:t>Measurement</a:t>
                </a:r>
              </a:p>
              <a:p>
                <a:pPr eaLnBrk="1" hangingPunct="1"/>
                <a:r>
                  <a:rPr lang="en-US" sz="1600" b="1" dirty="0" smtClean="0">
                    <a:solidFill>
                      <a:schemeClr val="tx2">
                        <a:lumMod val="50000"/>
                      </a:schemeClr>
                    </a:solidFill>
                  </a:rPr>
                  <a:t>and Feedback</a:t>
                </a:r>
                <a:endParaRPr lang="en-US" b="1" dirty="0">
                  <a:solidFill>
                    <a:schemeClr val="tx2">
                      <a:lumMod val="50000"/>
                    </a:schemeClr>
                  </a:solidFill>
                </a:endParaRPr>
              </a:p>
            </p:txBody>
          </p:sp>
          <p:sp>
            <p:nvSpPr>
              <p:cNvPr id="10262" name="Text Box 19"/>
              <p:cNvSpPr txBox="1">
                <a:spLocks noChangeArrowheads="1"/>
              </p:cNvSpPr>
              <p:nvPr/>
            </p:nvSpPr>
            <p:spPr bwMode="auto">
              <a:xfrm>
                <a:off x="3498" y="2750"/>
                <a:ext cx="977" cy="368"/>
              </a:xfrm>
              <a:prstGeom prst="rect">
                <a:avLst/>
              </a:prstGeom>
              <a:noFill/>
              <a:ln w="9525">
                <a:noFill/>
                <a:miter lim="800000"/>
                <a:headEnd/>
                <a:tailEnd/>
              </a:ln>
            </p:spPr>
            <p:txBody>
              <a:bodyPr wrap="none">
                <a:spAutoFit/>
              </a:bodyPr>
              <a:lstStyle/>
              <a:p>
                <a:pPr eaLnBrk="1" hangingPunct="1"/>
                <a:r>
                  <a:rPr lang="en-US" sz="1600" b="1" dirty="0" smtClean="0">
                    <a:solidFill>
                      <a:schemeClr val="tx2">
                        <a:lumMod val="50000"/>
                      </a:schemeClr>
                    </a:solidFill>
                  </a:rPr>
                  <a:t>Measurement</a:t>
                </a:r>
              </a:p>
              <a:p>
                <a:pPr eaLnBrk="1" hangingPunct="1"/>
                <a:r>
                  <a:rPr lang="en-US" sz="1600" b="1" dirty="0" smtClean="0">
                    <a:solidFill>
                      <a:schemeClr val="tx2">
                        <a:lumMod val="50000"/>
                      </a:schemeClr>
                    </a:solidFill>
                  </a:rPr>
                  <a:t>and Feedback</a:t>
                </a:r>
                <a:endParaRPr lang="en-US" b="1" dirty="0">
                  <a:solidFill>
                    <a:schemeClr val="tx2">
                      <a:lumMod val="50000"/>
                    </a:schemeClr>
                  </a:solidFill>
                </a:endParaRPr>
              </a:p>
            </p:txBody>
          </p:sp>
        </p:grpSp>
        <p:sp>
          <p:nvSpPr>
            <p:cNvPr id="10247" name="Text Box 21"/>
            <p:cNvSpPr txBox="1">
              <a:spLocks noChangeArrowheads="1"/>
            </p:cNvSpPr>
            <p:nvPr/>
          </p:nvSpPr>
          <p:spPr bwMode="auto">
            <a:xfrm>
              <a:off x="2315" y="1118"/>
              <a:ext cx="898" cy="213"/>
            </a:xfrm>
            <a:prstGeom prst="rect">
              <a:avLst/>
            </a:prstGeom>
            <a:noFill/>
            <a:ln w="9525">
              <a:noFill/>
              <a:miter lim="800000"/>
              <a:headEnd/>
              <a:tailEnd/>
            </a:ln>
          </p:spPr>
          <p:txBody>
            <a:bodyPr wrap="none">
              <a:spAutoFit/>
            </a:bodyPr>
            <a:lstStyle/>
            <a:p>
              <a:pPr eaLnBrk="1" hangingPunct="1"/>
              <a:r>
                <a:rPr lang="en-US" sz="1600" b="1" dirty="0">
                  <a:solidFill>
                    <a:schemeClr val="tx2">
                      <a:lumMod val="50000"/>
                    </a:schemeClr>
                  </a:solidFill>
                </a:rPr>
                <a:t>Value-Added</a:t>
              </a:r>
              <a:endParaRPr lang="en-US" sz="1400" b="1" dirty="0">
                <a:solidFill>
                  <a:schemeClr val="tx2">
                    <a:lumMod val="50000"/>
                  </a:schemeClr>
                </a:solidFill>
              </a:endParaRPr>
            </a:p>
          </p:txBody>
        </p:sp>
      </p:grpSp>
      <p:sp>
        <p:nvSpPr>
          <p:cNvPr id="10244" name="Text Box 23"/>
          <p:cNvSpPr txBox="1">
            <a:spLocks noChangeArrowheads="1"/>
          </p:cNvSpPr>
          <p:nvPr/>
        </p:nvSpPr>
        <p:spPr bwMode="auto">
          <a:xfrm>
            <a:off x="914400" y="5334000"/>
            <a:ext cx="7462837" cy="336550"/>
          </a:xfrm>
          <a:prstGeom prst="rect">
            <a:avLst/>
          </a:prstGeom>
          <a:noFill/>
          <a:ln w="9525">
            <a:noFill/>
            <a:miter lim="800000"/>
            <a:headEnd/>
            <a:tailEnd/>
          </a:ln>
        </p:spPr>
        <p:txBody>
          <a:bodyPr wrap="none">
            <a:spAutoFit/>
          </a:bodyPr>
          <a:lstStyle/>
          <a:p>
            <a:pPr eaLnBrk="1" hangingPunct="1"/>
            <a:r>
              <a:rPr lang="en-US" sz="1600" b="1" dirty="0">
                <a:solidFill>
                  <a:srgbClr val="303B2C"/>
                </a:solidFill>
              </a:rPr>
              <a:t>Feedback</a:t>
            </a:r>
            <a:r>
              <a:rPr lang="en-US" sz="1600" dirty="0">
                <a:solidFill>
                  <a:srgbClr val="303B2C"/>
                </a:solidFill>
              </a:rPr>
              <a:t> = measurements taken at various points in the transformation process</a:t>
            </a:r>
            <a:endParaRPr lang="en-US" sz="1600" dirty="0">
              <a:solidFill>
                <a:schemeClr val="bg2"/>
              </a:solidFill>
            </a:endParaRPr>
          </a:p>
        </p:txBody>
      </p:sp>
      <p:sp>
        <p:nvSpPr>
          <p:cNvPr id="10245" name="Text Box 24"/>
          <p:cNvSpPr txBox="1">
            <a:spLocks noChangeArrowheads="1"/>
          </p:cNvSpPr>
          <p:nvPr/>
        </p:nvSpPr>
        <p:spPr bwMode="auto">
          <a:xfrm>
            <a:off x="914400" y="5715000"/>
            <a:ext cx="7391400" cy="581025"/>
          </a:xfrm>
          <a:prstGeom prst="rect">
            <a:avLst/>
          </a:prstGeom>
          <a:noFill/>
          <a:ln w="9525">
            <a:noFill/>
            <a:miter lim="800000"/>
            <a:headEnd/>
            <a:tailEnd/>
          </a:ln>
        </p:spPr>
        <p:txBody>
          <a:bodyPr>
            <a:spAutoFit/>
          </a:bodyPr>
          <a:lstStyle/>
          <a:p>
            <a:pPr eaLnBrk="1" hangingPunct="1"/>
            <a:r>
              <a:rPr lang="en-US" sz="1600" b="1" dirty="0">
                <a:solidFill>
                  <a:srgbClr val="303B2C"/>
                </a:solidFill>
              </a:rPr>
              <a:t>Control</a:t>
            </a:r>
            <a:r>
              <a:rPr lang="en-US" sz="1600" dirty="0">
                <a:solidFill>
                  <a:srgbClr val="303B2C"/>
                </a:solidFill>
              </a:rPr>
              <a:t> = The comparison of feedback against previously established standards to determine if corrective action is needed.</a:t>
            </a:r>
          </a:p>
        </p:txBody>
      </p:sp>
      <p:sp>
        <p:nvSpPr>
          <p:cNvPr id="23" name="Rounded Rectangle 22"/>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1.1</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Line 15"/>
          <p:cNvSpPr>
            <a:spLocks noChangeShapeType="1"/>
          </p:cNvSpPr>
          <p:nvPr/>
        </p:nvSpPr>
        <p:spPr bwMode="auto">
          <a:xfrm>
            <a:off x="4953000" y="2438400"/>
            <a:ext cx="0" cy="2895600"/>
          </a:xfrm>
          <a:prstGeom prst="line">
            <a:avLst/>
          </a:prstGeom>
          <a:noFill/>
          <a:ln w="28575">
            <a:solidFill>
              <a:schemeClr val="tx2">
                <a:lumMod val="75000"/>
              </a:schemeClr>
            </a:solidFill>
            <a:prstDash val="dash"/>
            <a:round/>
            <a:headEnd/>
            <a:tailEnd/>
          </a:ln>
        </p:spPr>
        <p:txBody>
          <a:bodyPr wrap="none" anchor="ctr"/>
          <a:lstStyle/>
          <a:p>
            <a:endParaRPr lang="en-US" dirty="0"/>
          </a:p>
        </p:txBody>
      </p:sp>
      <p:sp>
        <p:nvSpPr>
          <p:cNvPr id="52227" name="Text Box 3"/>
          <p:cNvSpPr txBox="1">
            <a:spLocks noChangeArrowheads="1"/>
          </p:cNvSpPr>
          <p:nvPr/>
        </p:nvSpPr>
        <p:spPr bwMode="auto">
          <a:xfrm>
            <a:off x="1066800" y="4606925"/>
            <a:ext cx="4724400" cy="346075"/>
          </a:xfrm>
          <a:prstGeom prst="rect">
            <a:avLst/>
          </a:prstGeom>
          <a:solidFill>
            <a:schemeClr val="bg2">
              <a:lumMod val="75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0488" tIns="44450" rIns="90488" bIns="44450">
            <a:spAutoFit/>
          </a:bodyPr>
          <a:lstStyle/>
          <a:p>
            <a:pPr algn="ctr"/>
            <a:r>
              <a:rPr lang="en-US" sz="1600" b="1" dirty="0">
                <a:latin typeface="Arial Narrow" pitchFamily="28" charset="0"/>
              </a:rPr>
              <a:t>Automobile Assembly, Steelmaking</a:t>
            </a:r>
          </a:p>
        </p:txBody>
      </p:sp>
      <p:sp>
        <p:nvSpPr>
          <p:cNvPr id="11267" name="Text Box 22"/>
          <p:cNvSpPr txBox="1">
            <a:spLocks noChangeArrowheads="1"/>
          </p:cNvSpPr>
          <p:nvPr/>
        </p:nvSpPr>
        <p:spPr bwMode="auto">
          <a:xfrm>
            <a:off x="457200" y="1447800"/>
            <a:ext cx="8534400" cy="822325"/>
          </a:xfrm>
          <a:prstGeom prst="rect">
            <a:avLst/>
          </a:prstGeom>
          <a:noFill/>
          <a:ln w="12700">
            <a:noFill/>
            <a:miter lim="800000"/>
            <a:headEnd/>
            <a:tailEnd/>
          </a:ln>
        </p:spPr>
        <p:txBody>
          <a:bodyPr>
            <a:spAutoFit/>
          </a:bodyPr>
          <a:lstStyle/>
          <a:p>
            <a:pPr eaLnBrk="1" hangingPunct="1"/>
            <a:r>
              <a:rPr lang="en-US" sz="2400" dirty="0">
                <a:solidFill>
                  <a:srgbClr val="303B2C"/>
                </a:solidFill>
              </a:rPr>
              <a:t>Products are typically neither purely service- or purely goods-based.</a:t>
            </a:r>
          </a:p>
        </p:txBody>
      </p:sp>
      <p:sp>
        <p:nvSpPr>
          <p:cNvPr id="11268" name="Rectangle 14"/>
          <p:cNvSpPr>
            <a:spLocks noChangeArrowheads="1"/>
          </p:cNvSpPr>
          <p:nvPr/>
        </p:nvSpPr>
        <p:spPr bwMode="auto">
          <a:xfrm>
            <a:off x="914400" y="2438400"/>
            <a:ext cx="8077200" cy="304800"/>
          </a:xfrm>
          <a:prstGeom prst="rect">
            <a:avLst/>
          </a:prstGeom>
          <a:solidFill>
            <a:schemeClr val="bg2">
              <a:lumMod val="50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eaLnBrk="1" hangingPunct="1"/>
            <a:r>
              <a:rPr lang="en-US" b="1" dirty="0"/>
              <a:t>Goods	</a:t>
            </a:r>
            <a:r>
              <a:rPr lang="en-US" dirty="0">
                <a:solidFill>
                  <a:schemeClr val="accent1">
                    <a:lumMod val="40000"/>
                    <a:lumOff val="60000"/>
                  </a:schemeClr>
                </a:solidFill>
              </a:rPr>
              <a:t>					</a:t>
            </a:r>
            <a:r>
              <a:rPr lang="en-US" b="1" dirty="0"/>
              <a:t>Services</a:t>
            </a:r>
          </a:p>
        </p:txBody>
      </p:sp>
      <p:sp>
        <p:nvSpPr>
          <p:cNvPr id="2" name="Text Box 3"/>
          <p:cNvSpPr txBox="1">
            <a:spLocks noChangeArrowheads="1"/>
          </p:cNvSpPr>
          <p:nvPr/>
        </p:nvSpPr>
        <p:spPr bwMode="auto">
          <a:xfrm>
            <a:off x="1828800" y="4149725"/>
            <a:ext cx="4724400" cy="346075"/>
          </a:xfrm>
          <a:prstGeom prst="rect">
            <a:avLst/>
          </a:prstGeom>
          <a:solidFill>
            <a:schemeClr val="bg2">
              <a:lumMod val="75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0488" tIns="44450" rIns="90488" bIns="44450">
            <a:spAutoFit/>
          </a:bodyPr>
          <a:lstStyle/>
          <a:p>
            <a:pPr algn="ctr"/>
            <a:r>
              <a:rPr lang="en-US" sz="1600" b="1" dirty="0">
                <a:latin typeface="Arial Narrow" pitchFamily="28" charset="0"/>
              </a:rPr>
              <a:t>Home Remodeling, Retail Sales</a:t>
            </a:r>
          </a:p>
        </p:txBody>
      </p:sp>
      <p:sp>
        <p:nvSpPr>
          <p:cNvPr id="3" name="Text Box 3"/>
          <p:cNvSpPr txBox="1">
            <a:spLocks noChangeArrowheads="1"/>
          </p:cNvSpPr>
          <p:nvPr/>
        </p:nvSpPr>
        <p:spPr bwMode="auto">
          <a:xfrm>
            <a:off x="2590800" y="3692525"/>
            <a:ext cx="4724400" cy="346075"/>
          </a:xfrm>
          <a:prstGeom prst="rect">
            <a:avLst/>
          </a:prstGeom>
          <a:solidFill>
            <a:schemeClr val="bg2">
              <a:lumMod val="75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0488" tIns="44450" rIns="90488" bIns="44450">
            <a:spAutoFit/>
          </a:bodyPr>
          <a:lstStyle/>
          <a:p>
            <a:pPr algn="ctr"/>
            <a:r>
              <a:rPr lang="en-US" sz="1600" b="1" dirty="0">
                <a:latin typeface="Arial Narrow" pitchFamily="28" charset="0"/>
              </a:rPr>
              <a:t>Computer Repair, Restaurant Meal</a:t>
            </a:r>
          </a:p>
        </p:txBody>
      </p:sp>
      <p:sp>
        <p:nvSpPr>
          <p:cNvPr id="4" name="Text Box 3"/>
          <p:cNvSpPr txBox="1">
            <a:spLocks noChangeArrowheads="1"/>
          </p:cNvSpPr>
          <p:nvPr/>
        </p:nvSpPr>
        <p:spPr bwMode="auto">
          <a:xfrm>
            <a:off x="3429000" y="3276600"/>
            <a:ext cx="4724400" cy="346075"/>
          </a:xfrm>
          <a:prstGeom prst="rect">
            <a:avLst/>
          </a:prstGeom>
          <a:solidFill>
            <a:schemeClr val="bg2">
              <a:lumMod val="75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0488" tIns="44450" rIns="90488" bIns="44450">
            <a:spAutoFit/>
          </a:bodyPr>
          <a:lstStyle/>
          <a:p>
            <a:pPr algn="ctr"/>
            <a:r>
              <a:rPr lang="en-US" sz="1600" b="1" dirty="0">
                <a:latin typeface="Arial Narrow" pitchFamily="28" charset="0"/>
              </a:rPr>
              <a:t>Songwriting, Software Development </a:t>
            </a:r>
          </a:p>
        </p:txBody>
      </p:sp>
      <p:sp>
        <p:nvSpPr>
          <p:cNvPr id="5" name="Text Box 3"/>
          <p:cNvSpPr txBox="1">
            <a:spLocks noChangeArrowheads="1"/>
          </p:cNvSpPr>
          <p:nvPr/>
        </p:nvSpPr>
        <p:spPr bwMode="auto">
          <a:xfrm>
            <a:off x="4267200" y="2854325"/>
            <a:ext cx="4724400" cy="346075"/>
          </a:xfrm>
          <a:prstGeom prst="rect">
            <a:avLst/>
          </a:prstGeom>
          <a:solidFill>
            <a:schemeClr val="bg2">
              <a:lumMod val="75000"/>
            </a:schemeClr>
          </a:solidFill>
          <a:ln w="12700">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0488" tIns="44450" rIns="90488" bIns="44450">
            <a:spAutoFit/>
          </a:bodyPr>
          <a:lstStyle/>
          <a:p>
            <a:pPr algn="ctr"/>
            <a:r>
              <a:rPr lang="en-US" sz="1600" b="1" dirty="0">
                <a:latin typeface="Arial Narrow" pitchFamily="28" charset="0"/>
              </a:rPr>
              <a:t>Surgery, Teaching</a:t>
            </a:r>
          </a:p>
        </p:txBody>
      </p:sp>
      <p:sp>
        <p:nvSpPr>
          <p:cNvPr id="11273" name="Rectangle 23"/>
          <p:cNvSpPr>
            <a:spLocks noGrp="1" noChangeArrowheads="1"/>
          </p:cNvSpPr>
          <p:nvPr>
            <p:ph type="title"/>
          </p:nvPr>
        </p:nvSpPr>
        <p:spPr/>
        <p:txBody>
          <a:bodyPr/>
          <a:lstStyle/>
          <a:p>
            <a:pPr eaLnBrk="1" hangingPunct="1"/>
            <a:r>
              <a:rPr lang="en-US" sz="3200" dirty="0" smtClean="0">
                <a:latin typeface="Century Gothic" pitchFamily="28" charset="0"/>
              </a:rPr>
              <a:t>Goods-service Continuum</a:t>
            </a:r>
          </a:p>
        </p:txBody>
      </p:sp>
      <p:sp>
        <p:nvSpPr>
          <p:cNvPr id="11" name="Rounded Rectangle 10"/>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1.2</a:t>
            </a:r>
            <a:endParaRPr lang="en-US" sz="1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2" grpId="0" animBg="1"/>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Manufacturing vs. Service</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b="0" dirty="0" smtClean="0"/>
              <a:t>Degree of customer contact</a:t>
            </a:r>
          </a:p>
          <a:p>
            <a:pPr marL="514350" indent="-514350">
              <a:buFont typeface="+mj-lt"/>
              <a:buAutoNum type="arabicPeriod"/>
            </a:pPr>
            <a:r>
              <a:rPr lang="en-US" b="0" dirty="0" smtClean="0"/>
              <a:t>Uniformity of input</a:t>
            </a:r>
          </a:p>
          <a:p>
            <a:pPr marL="514350" indent="-514350">
              <a:buFont typeface="+mj-lt"/>
              <a:buAutoNum type="arabicPeriod"/>
            </a:pPr>
            <a:r>
              <a:rPr lang="en-US" b="0" dirty="0" smtClean="0"/>
              <a:t>Labor content of jobs</a:t>
            </a:r>
          </a:p>
          <a:p>
            <a:pPr marL="514350" indent="-514350">
              <a:buFont typeface="+mj-lt"/>
              <a:buAutoNum type="arabicPeriod"/>
            </a:pPr>
            <a:r>
              <a:rPr lang="en-US" b="0" dirty="0" smtClean="0"/>
              <a:t>Uniformity of output</a:t>
            </a:r>
          </a:p>
          <a:p>
            <a:pPr marL="514350" indent="-514350">
              <a:buFont typeface="+mj-lt"/>
              <a:buAutoNum type="arabicPeriod"/>
            </a:pPr>
            <a:r>
              <a:rPr lang="en-US" b="0" dirty="0" smtClean="0"/>
              <a:t>Measurement of productivity</a:t>
            </a:r>
          </a:p>
          <a:p>
            <a:pPr marL="514350" indent="-514350">
              <a:buFont typeface="+mj-lt"/>
              <a:buAutoNum type="arabicPeriod"/>
            </a:pPr>
            <a:r>
              <a:rPr lang="en-US" b="0" dirty="0" smtClean="0"/>
              <a:t>Production and delivery</a:t>
            </a:r>
          </a:p>
          <a:p>
            <a:pPr marL="514350" indent="-514350">
              <a:buFont typeface="+mj-lt"/>
              <a:buAutoNum type="arabicPeriod"/>
            </a:pPr>
            <a:r>
              <a:rPr lang="en-US" b="0" dirty="0" smtClean="0"/>
              <a:t>Quality assurance</a:t>
            </a:r>
          </a:p>
          <a:p>
            <a:pPr marL="514350" indent="-514350">
              <a:buFont typeface="+mj-lt"/>
              <a:buAutoNum type="arabicPeriod"/>
            </a:pPr>
            <a:r>
              <a:rPr lang="en-US" b="0" dirty="0" smtClean="0"/>
              <a:t>Amount of inventory</a:t>
            </a:r>
          </a:p>
          <a:p>
            <a:pPr marL="514350" indent="-514350">
              <a:buFont typeface="+mj-lt"/>
              <a:buAutoNum type="arabicPeriod"/>
            </a:pPr>
            <a:r>
              <a:rPr lang="en-US" b="0" dirty="0" smtClean="0"/>
              <a:t>Evaluation of work</a:t>
            </a:r>
          </a:p>
          <a:p>
            <a:pPr marL="514350" indent="-514350">
              <a:buFont typeface="+mj-lt"/>
              <a:buAutoNum type="arabicPeriod"/>
            </a:pPr>
            <a:r>
              <a:rPr lang="en-US" b="0" dirty="0" smtClean="0"/>
              <a:t>Ability to patent design</a:t>
            </a:r>
            <a:endParaRPr lang="en-US" b="0" dirty="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1.2</a:t>
            </a:r>
            <a:endParaRPr lang="en-US" sz="1600"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Every aspect of business affects or is affected by operations</a:t>
            </a:r>
          </a:p>
          <a:p>
            <a:pPr>
              <a:lnSpc>
                <a:spcPct val="80000"/>
              </a:lnSpc>
            </a:pPr>
            <a:r>
              <a:rPr lang="en-US" sz="2400" dirty="0"/>
              <a:t>Many service jobs are closely related to operations</a:t>
            </a:r>
          </a:p>
          <a:p>
            <a:pPr lvl="1">
              <a:lnSpc>
                <a:spcPct val="80000"/>
              </a:lnSpc>
            </a:pPr>
            <a:r>
              <a:rPr lang="en-US" sz="2000" dirty="0"/>
              <a:t>Financial services</a:t>
            </a:r>
          </a:p>
          <a:p>
            <a:pPr lvl="1">
              <a:lnSpc>
                <a:spcPct val="80000"/>
              </a:lnSpc>
            </a:pPr>
            <a:r>
              <a:rPr lang="en-US" sz="2000" dirty="0"/>
              <a:t>Marketing services</a:t>
            </a:r>
          </a:p>
          <a:p>
            <a:pPr lvl="1">
              <a:lnSpc>
                <a:spcPct val="80000"/>
              </a:lnSpc>
            </a:pPr>
            <a:r>
              <a:rPr lang="en-US" sz="2000" dirty="0"/>
              <a:t>Accounting services</a:t>
            </a:r>
          </a:p>
          <a:p>
            <a:pPr lvl="1">
              <a:lnSpc>
                <a:spcPct val="80000"/>
              </a:lnSpc>
            </a:pPr>
            <a:r>
              <a:rPr lang="en-US" sz="2000" dirty="0"/>
              <a:t>Information </a:t>
            </a:r>
            <a:r>
              <a:rPr lang="en-US" sz="2000" dirty="0" smtClean="0"/>
              <a:t>services</a:t>
            </a:r>
            <a:endParaRPr lang="en-US" dirty="0" smtClean="0"/>
          </a:p>
          <a:p>
            <a:r>
              <a:rPr lang="en-US" sz="2400" dirty="0" smtClean="0"/>
              <a:t>Through learning about operations and supply chains you will have a better understanding of:</a:t>
            </a:r>
          </a:p>
          <a:p>
            <a:pPr lvl="1"/>
            <a:r>
              <a:rPr lang="en-US" sz="2000" dirty="0" smtClean="0"/>
              <a:t>The world you live in</a:t>
            </a:r>
          </a:p>
          <a:p>
            <a:pPr lvl="1"/>
            <a:r>
              <a:rPr lang="en-US" sz="2000" dirty="0" smtClean="0"/>
              <a:t>The global dependencies of companies and nations</a:t>
            </a:r>
          </a:p>
          <a:p>
            <a:pPr lvl="1"/>
            <a:r>
              <a:rPr lang="en-US" sz="2000" dirty="0" smtClean="0"/>
              <a:t>Reasons that companies succeed or fail</a:t>
            </a:r>
          </a:p>
          <a:p>
            <a:pPr lvl="1"/>
            <a:r>
              <a:rPr lang="en-US" sz="2000" dirty="0" smtClean="0"/>
              <a:t>The importance of working with others</a:t>
            </a:r>
            <a:endParaRPr lang="en-US" sz="2000" dirty="0"/>
          </a:p>
        </p:txBody>
      </p:sp>
      <p:sp>
        <p:nvSpPr>
          <p:cNvPr id="3" name="Title 2"/>
          <p:cNvSpPr>
            <a:spLocks noGrp="1"/>
          </p:cNvSpPr>
          <p:nvPr>
            <p:ph type="title"/>
          </p:nvPr>
        </p:nvSpPr>
        <p:spPr/>
        <p:txBody>
          <a:bodyPr/>
          <a:lstStyle/>
          <a:p>
            <a:r>
              <a:rPr lang="en-US" dirty="0" smtClean="0"/>
              <a:t>Why Study Operations Management?</a:t>
            </a:r>
            <a:endParaRPr lang="en-US" dirty="0"/>
          </a:p>
        </p:txBody>
      </p:sp>
      <p:sp>
        <p:nvSpPr>
          <p:cNvPr id="4" name="Rounded Rectangle 3"/>
          <p:cNvSpPr/>
          <p:nvPr/>
        </p:nvSpPr>
        <p:spPr>
          <a:xfrm>
            <a:off x="76200" y="6248400"/>
            <a:ext cx="1066800" cy="5334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LO 1.3</a:t>
            </a:r>
            <a:endParaRPr lang="en-US" sz="1600" b="1" dirty="0">
              <a:solidFill>
                <a:schemeClr val="tx1"/>
              </a:solidFill>
            </a:endParaRPr>
          </a:p>
        </p:txBody>
      </p:sp>
    </p:spTree>
    <p:extLst>
      <p:ext uri="{BB962C8B-B14F-4D97-AF65-F5344CB8AC3E}">
        <p14:creationId xmlns:p14="http://schemas.microsoft.com/office/powerpoint/2010/main" val="9266390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evenson 11th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Stevenson 12th - Theme</Template>
  <TotalTime>32706989</TotalTime>
  <Pages>22</Pages>
  <Words>1979</Words>
  <Application>Microsoft Office PowerPoint</Application>
  <PresentationFormat>On-screen Show (4:3)</PresentationFormat>
  <Paragraphs>390</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Stevenson 11th Theme</vt:lpstr>
      <vt:lpstr>Chapter 1</vt:lpstr>
      <vt:lpstr>Chapter 1: Learning Objectives</vt:lpstr>
      <vt:lpstr>Operations Management</vt:lpstr>
      <vt:lpstr>Good or Service?</vt:lpstr>
      <vt:lpstr>Supply Chain</vt:lpstr>
      <vt:lpstr>The Transformation Process</vt:lpstr>
      <vt:lpstr>Goods-service Continuum</vt:lpstr>
      <vt:lpstr>Manufacturing vs. Service</vt:lpstr>
      <vt:lpstr>Why Study Operations Management?</vt:lpstr>
      <vt:lpstr>Basic Functions of the Business Organization</vt:lpstr>
      <vt:lpstr>Function Overlap</vt:lpstr>
      <vt:lpstr>OM and Supply Chain  Career Opportunities </vt:lpstr>
      <vt:lpstr>OM-Related Professional Societies</vt:lpstr>
      <vt:lpstr>Process Management</vt:lpstr>
      <vt:lpstr>Supply &amp; Demand</vt:lpstr>
      <vt:lpstr>Process Variation</vt:lpstr>
      <vt:lpstr>Scope of Operations Management</vt:lpstr>
      <vt:lpstr>Role of the Operations Manager</vt:lpstr>
      <vt:lpstr>System Design Decisions</vt:lpstr>
      <vt:lpstr>System Operation Decisions</vt:lpstr>
      <vt:lpstr>OM Decision Making</vt:lpstr>
      <vt:lpstr>General Approach to Decision Making</vt:lpstr>
      <vt:lpstr>Understanding Models </vt:lpstr>
      <vt:lpstr>Benefits of Models</vt:lpstr>
      <vt:lpstr>Model Limitations</vt:lpstr>
      <vt:lpstr>Quantitative Approaches</vt:lpstr>
      <vt:lpstr>Metrics and Trade-Offs</vt:lpstr>
      <vt:lpstr>Systems Approach</vt:lpstr>
      <vt:lpstr>Establishing Priorities</vt:lpstr>
      <vt:lpstr>Historical Evolution of OM</vt:lpstr>
      <vt:lpstr>Industrial Revolution</vt:lpstr>
      <vt:lpstr>Scientific Management</vt:lpstr>
      <vt:lpstr>Human Relations Movement</vt:lpstr>
      <vt:lpstr>Decision Models &amp; Management Science</vt:lpstr>
      <vt:lpstr>Influence of Japanese Manufacturers</vt:lpstr>
      <vt:lpstr>Key Issues for Operations Managers Today</vt:lpstr>
      <vt:lpstr>Environmental Concerns</vt:lpstr>
      <vt:lpstr>Ethical Issues in Operations</vt:lpstr>
      <vt:lpstr>The Need for Supply Chain Management</vt:lpstr>
      <vt:lpstr>Supply Chain Issues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Stevenppt</dc:title>
  <dc:creator>Ralph Butler</dc:creator>
  <cp:lastModifiedBy>Balaji Venkatrao</cp:lastModifiedBy>
  <cp:revision>251</cp:revision>
  <cp:lastPrinted>1998-04-07T20:32:20Z</cp:lastPrinted>
  <dcterms:created xsi:type="dcterms:W3CDTF">1998-05-07T22:15:52Z</dcterms:created>
  <dcterms:modified xsi:type="dcterms:W3CDTF">2014-01-21T14:19:16Z</dcterms:modified>
</cp:coreProperties>
</file>