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4"/>
  </p:notesMasterIdLst>
  <p:sldIdLst>
    <p:sldId id="256" r:id="rId2"/>
    <p:sldId id="257" r:id="rId3"/>
    <p:sldId id="258" r:id="rId4"/>
    <p:sldId id="259" r:id="rId5"/>
    <p:sldId id="260" r:id="rId6"/>
    <p:sldId id="261" r:id="rId7"/>
    <p:sldId id="262" r:id="rId8"/>
    <p:sldId id="266" r:id="rId9"/>
    <p:sldId id="267" r:id="rId10"/>
    <p:sldId id="268" r:id="rId11"/>
    <p:sldId id="269" r:id="rId12"/>
    <p:sldId id="270" r:id="rId13"/>
    <p:sldId id="271" r:id="rId14"/>
    <p:sldId id="263" r:id="rId15"/>
    <p:sldId id="264" r:id="rId16"/>
    <p:sldId id="265" r:id="rId17"/>
    <p:sldId id="272" r:id="rId18"/>
    <p:sldId id="273" r:id="rId19"/>
    <p:sldId id="274" r:id="rId20"/>
    <p:sldId id="275" r:id="rId21"/>
    <p:sldId id="276" r:id="rId22"/>
    <p:sldId id="277"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1536"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F47C75B-57ED-48EF-A665-CEF03ACC917D}" type="datetimeFigureOut">
              <a:rPr lang="en-US" smtClean="0"/>
              <a:pPr/>
              <a:t>7/20/2020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8D06222-E061-4738-874C-89A4B9659AF7}" type="slidenum">
              <a:rPr lang="en-US" smtClean="0"/>
              <a:pPr/>
              <a:t>‹#›</a:t>
            </a:fld>
            <a:endParaRPr lang="en-US"/>
          </a:p>
        </p:txBody>
      </p:sp>
    </p:spTree>
    <p:extLst>
      <p:ext uri="{BB962C8B-B14F-4D97-AF65-F5344CB8AC3E}">
        <p14:creationId xmlns:p14="http://schemas.microsoft.com/office/powerpoint/2010/main" val="41604863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2400" dirty="0" smtClean="0">
                <a:latin typeface="Times New Roman" pitchFamily="18" charset="0"/>
                <a:cs typeface="Times New Roman" pitchFamily="18" charset="0"/>
              </a:rPr>
              <a:t>Islam comes from an Arab word meaning “submission”. In the religious</a:t>
            </a:r>
            <a:r>
              <a:rPr lang="en-US" sz="2400" baseline="0" dirty="0" smtClean="0">
                <a:latin typeface="Times New Roman" pitchFamily="18" charset="0"/>
                <a:cs typeface="Times New Roman" pitchFamily="18" charset="0"/>
              </a:rPr>
              <a:t> context, it means submission to the will of God. Islam religion exercises peace and tolerance. Muslims, who embrace Islamic religion are spread across the globe. The main form of greeting is “Salaam </a:t>
            </a:r>
            <a:r>
              <a:rPr lang="en-US" sz="2400" baseline="0" dirty="0" err="1" smtClean="0">
                <a:latin typeface="Times New Roman" pitchFamily="18" charset="0"/>
                <a:cs typeface="Times New Roman" pitchFamily="18" charset="0"/>
              </a:rPr>
              <a:t>alykum</a:t>
            </a:r>
            <a:r>
              <a:rPr lang="en-US" sz="2400" baseline="0" dirty="0" smtClean="0">
                <a:latin typeface="Times New Roman" pitchFamily="18" charset="0"/>
                <a:cs typeface="Times New Roman" pitchFamily="18" charset="0"/>
              </a:rPr>
              <a:t>” and it implies peac</a:t>
            </a:r>
            <a:r>
              <a:rPr lang="en-US" baseline="0" dirty="0" smtClean="0">
                <a:latin typeface="Times New Roman" pitchFamily="18" charset="0"/>
                <a:cs typeface="Times New Roman" pitchFamily="18" charset="0"/>
              </a:rPr>
              <a:t>e.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58D06222-E061-4738-874C-89A4B9659AF7}" type="slidenum">
              <a:rPr lang="en-US" smtClean="0"/>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2400" dirty="0" smtClean="0">
                <a:latin typeface="Times New Roman" pitchFamily="18" charset="0"/>
                <a:cs typeface="Times New Roman" pitchFamily="18" charset="0"/>
              </a:rPr>
              <a:t>Islam was founded by Prophet Muhammad.</a:t>
            </a:r>
            <a:r>
              <a:rPr lang="en-US" sz="2400" baseline="0" dirty="0" smtClean="0">
                <a:latin typeface="Times New Roman" pitchFamily="18" charset="0"/>
                <a:cs typeface="Times New Roman" pitchFamily="18" charset="0"/>
              </a:rPr>
              <a:t> Muhammad was born 570 AD in Mecca, Saudi Arabia. Muslims have it that an angel appeared to Muhammad and told him about how to live. Therefore, he is regarded as a key political and religious leader in the history of Islam. Islam religion grew out of Judaism and Christianity and this is why it shares many beliefs with these two religions.  </a:t>
            </a:r>
            <a:endParaRPr lang="en-US" sz="2400"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58D06222-E061-4738-874C-89A4B9659AF7}"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2400" dirty="0" smtClean="0">
                <a:latin typeface="Times New Roman" pitchFamily="18" charset="0"/>
                <a:cs typeface="Times New Roman" pitchFamily="18" charset="0"/>
              </a:rPr>
              <a:t>Quran is the</a:t>
            </a:r>
            <a:r>
              <a:rPr lang="en-US" sz="2400" baseline="0" dirty="0" smtClean="0">
                <a:latin typeface="Times New Roman" pitchFamily="18" charset="0"/>
                <a:cs typeface="Times New Roman" pitchFamily="18" charset="0"/>
              </a:rPr>
              <a:t> holiest book that contains the words communicated to </a:t>
            </a:r>
            <a:r>
              <a:rPr lang="en-US" sz="2400" baseline="0" dirty="0" err="1" smtClean="0">
                <a:latin typeface="Times New Roman" pitchFamily="18" charset="0"/>
                <a:cs typeface="Times New Roman" pitchFamily="18" charset="0"/>
              </a:rPr>
              <a:t>Muhammed</a:t>
            </a:r>
            <a:r>
              <a:rPr lang="en-US" sz="2400" baseline="0" dirty="0" smtClean="0">
                <a:latin typeface="Times New Roman" pitchFamily="18" charset="0"/>
                <a:cs typeface="Times New Roman" pitchFamily="18" charset="0"/>
              </a:rPr>
              <a:t> in revelations. It guides Muslims in their daily lives. It is an authority in guiding Muslims in both religious and legal matters. It is an authoritative source of Islamic doctrine and practice. Other holy texts include the Torah, </a:t>
            </a:r>
            <a:r>
              <a:rPr lang="en-US" sz="2400" baseline="0" dirty="0" err="1" smtClean="0">
                <a:latin typeface="Times New Roman" pitchFamily="18" charset="0"/>
                <a:cs typeface="Times New Roman" pitchFamily="18" charset="0"/>
              </a:rPr>
              <a:t>Zabur</a:t>
            </a:r>
            <a:r>
              <a:rPr lang="en-US" sz="2400" baseline="0" dirty="0" smtClean="0">
                <a:latin typeface="Times New Roman" pitchFamily="18" charset="0"/>
                <a:cs typeface="Times New Roman" pitchFamily="18" charset="0"/>
              </a:rPr>
              <a:t>, </a:t>
            </a:r>
            <a:r>
              <a:rPr lang="en-US" sz="2400" baseline="0" dirty="0" err="1" smtClean="0">
                <a:latin typeface="Times New Roman" pitchFamily="18" charset="0"/>
                <a:cs typeface="Times New Roman" pitchFamily="18" charset="0"/>
              </a:rPr>
              <a:t>Injil</a:t>
            </a:r>
            <a:r>
              <a:rPr lang="en-US" sz="2400" baseline="0" dirty="0" smtClean="0">
                <a:latin typeface="Times New Roman" pitchFamily="18" charset="0"/>
                <a:cs typeface="Times New Roman" pitchFamily="18" charset="0"/>
              </a:rPr>
              <a:t>, and </a:t>
            </a:r>
            <a:r>
              <a:rPr lang="en-US" sz="2400" baseline="0" dirty="0" err="1" smtClean="0">
                <a:latin typeface="Times New Roman" pitchFamily="18" charset="0"/>
                <a:cs typeface="Times New Roman" pitchFamily="18" charset="0"/>
              </a:rPr>
              <a:t>Suhuf</a:t>
            </a:r>
            <a:r>
              <a:rPr lang="en-US" sz="2400" baseline="0" dirty="0" smtClean="0">
                <a:latin typeface="Times New Roman" pitchFamily="18" charset="0"/>
                <a:cs typeface="Times New Roman" pitchFamily="18" charset="0"/>
              </a:rPr>
              <a:t>-</a:t>
            </a:r>
            <a:r>
              <a:rPr lang="en-US" sz="2400" baseline="0" dirty="0" err="1" smtClean="0">
                <a:latin typeface="Times New Roman" pitchFamily="18" charset="0"/>
                <a:cs typeface="Times New Roman" pitchFamily="18" charset="0"/>
              </a:rPr>
              <a:t>i</a:t>
            </a:r>
            <a:r>
              <a:rPr lang="en-US" sz="2400" baseline="0" dirty="0" smtClean="0">
                <a:latin typeface="Times New Roman" pitchFamily="18" charset="0"/>
                <a:cs typeface="Times New Roman" pitchFamily="18" charset="0"/>
              </a:rPr>
              <a:t>-Ibrahim. </a:t>
            </a:r>
            <a:endParaRPr lang="en-US" sz="2400"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58D06222-E061-4738-874C-89A4B9659AF7}"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sz="2400" dirty="0" smtClean="0"/>
              <a:t>Mus</a:t>
            </a:r>
            <a:r>
              <a:rPr lang="en-US" sz="2400" dirty="0" smtClean="0">
                <a:latin typeface="Times New Roman" pitchFamily="18" charset="0"/>
                <a:cs typeface="Times New Roman" pitchFamily="18" charset="0"/>
              </a:rPr>
              <a:t>lims believe</a:t>
            </a:r>
            <a:r>
              <a:rPr lang="en-US" sz="2400" baseline="0" dirty="0" smtClean="0">
                <a:latin typeface="Times New Roman" pitchFamily="18" charset="0"/>
                <a:cs typeface="Times New Roman" pitchFamily="18" charset="0"/>
              </a:rPr>
              <a:t> in human dedication to Allah. They believe that man is a servant of Allah and therefore he should surrender to Allah. They also believe that man is the most important creature of God. Therefore, man should live to please Allah. Muslims also believe in the day of judgment and in afterlife. They believe that Allah will judge people according to their sins. And when death strikes, people will live a life after death. They also believe that prophets are God’s messengers and therefore they communicate important information that people need to embrace.  </a:t>
            </a:r>
            <a:endParaRPr lang="en-US" sz="2400"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58D06222-E061-4738-874C-89A4B9659AF7}"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sz="2400" dirty="0" err="1" smtClean="0">
                <a:latin typeface="Times New Roman" pitchFamily="18" charset="0"/>
                <a:cs typeface="Times New Roman" pitchFamily="18" charset="0"/>
              </a:rPr>
              <a:t>Shahadah</a:t>
            </a:r>
            <a:r>
              <a:rPr lang="en-US" sz="2400" dirty="0" smtClean="0">
                <a:latin typeface="Times New Roman" pitchFamily="18" charset="0"/>
                <a:cs typeface="Times New Roman" pitchFamily="18" charset="0"/>
              </a:rPr>
              <a:t> is the basic statement</a:t>
            </a:r>
            <a:r>
              <a:rPr lang="en-US" sz="2400" baseline="0" dirty="0" smtClean="0">
                <a:latin typeface="Times New Roman" pitchFamily="18" charset="0"/>
                <a:cs typeface="Times New Roman" pitchFamily="18" charset="0"/>
              </a:rPr>
              <a:t> of the Islamic faith. It states “There is no God but Allah, and Muhammad is his messenger.” This is an important pillar of Islam. </a:t>
            </a:r>
            <a:r>
              <a:rPr lang="en-US" sz="2400" baseline="0" dirty="0" err="1" smtClean="0">
                <a:latin typeface="Times New Roman" pitchFamily="18" charset="0"/>
                <a:cs typeface="Times New Roman" pitchFamily="18" charset="0"/>
              </a:rPr>
              <a:t>Salah</a:t>
            </a:r>
            <a:r>
              <a:rPr lang="en-US" sz="2400" baseline="0" dirty="0" smtClean="0">
                <a:latin typeface="Times New Roman" pitchFamily="18" charset="0"/>
                <a:cs typeface="Times New Roman" pitchFamily="18" charset="0"/>
              </a:rPr>
              <a:t> is also another important pillar of Islam. Muslims believe that individuals relate directly with God. </a:t>
            </a:r>
            <a:r>
              <a:rPr lang="en-US" sz="2400" baseline="0" dirty="0" err="1" smtClean="0">
                <a:latin typeface="Times New Roman" pitchFamily="18" charset="0"/>
                <a:cs typeface="Times New Roman" pitchFamily="18" charset="0"/>
              </a:rPr>
              <a:t>Makkah</a:t>
            </a:r>
            <a:r>
              <a:rPr lang="en-US" sz="2400" baseline="0" dirty="0" smtClean="0">
                <a:latin typeface="Times New Roman" pitchFamily="18" charset="0"/>
                <a:cs typeface="Times New Roman" pitchFamily="18" charset="0"/>
              </a:rPr>
              <a:t>, which is Islam’s holiest city, hosts Muslims across the globe for prayers. Also, they conduct prayers on Friday. </a:t>
            </a:r>
            <a:r>
              <a:rPr lang="en-US" sz="2400" baseline="0" dirty="0" err="1" smtClean="0">
                <a:latin typeface="Times New Roman" pitchFamily="18" charset="0"/>
                <a:cs typeface="Times New Roman" pitchFamily="18" charset="0"/>
              </a:rPr>
              <a:t>Zakat</a:t>
            </a:r>
            <a:r>
              <a:rPr lang="en-US" sz="2400" baseline="0" dirty="0" smtClean="0">
                <a:latin typeface="Times New Roman" pitchFamily="18" charset="0"/>
                <a:cs typeface="Times New Roman" pitchFamily="18" charset="0"/>
              </a:rPr>
              <a:t> is also an important pillar of Islam. Social responsibility is a key aspect in a Muslim’s service to God. It involves paying a certain proportion of a Muslim’s possession to help the needy in society. </a:t>
            </a:r>
            <a:r>
              <a:rPr lang="en-US" sz="2400" baseline="0" dirty="0" err="1" smtClean="0">
                <a:latin typeface="Times New Roman" pitchFamily="18" charset="0"/>
                <a:cs typeface="Times New Roman" pitchFamily="18" charset="0"/>
              </a:rPr>
              <a:t>Saum</a:t>
            </a:r>
            <a:r>
              <a:rPr lang="en-US" sz="2400" baseline="0" dirty="0" smtClean="0">
                <a:latin typeface="Times New Roman" pitchFamily="18" charset="0"/>
                <a:cs typeface="Times New Roman" pitchFamily="18" charset="0"/>
              </a:rPr>
              <a:t>, also known as fasting, is a key  pillar in Islam. The period of Ramadan is the time when Muslims fast. During this period, Muslims seek personal perception of God and also embrace the poor. The last pillar of Islam is Hajj. The pilgrimage of Mecca. It signifies Islamic faith and unity across the world. The Hajj is where Muslims from allover the world gather to offer their prayers. These five pillars of Islam identify Muslims-their faith, beliefs and practices.  </a:t>
            </a:r>
            <a:endParaRPr lang="en-US" sz="2400"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58D06222-E061-4738-874C-89A4B9659AF7}" type="slidenum">
              <a:rPr lang="en-US" smtClean="0"/>
              <a:pPr/>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sz="2400" dirty="0" smtClean="0">
                <a:latin typeface="Times New Roman" pitchFamily="18" charset="0"/>
                <a:cs typeface="Times New Roman" pitchFamily="18" charset="0"/>
              </a:rPr>
              <a:t>Muslims believ</a:t>
            </a:r>
            <a:r>
              <a:rPr lang="en-US" sz="2400" baseline="0" dirty="0" smtClean="0">
                <a:latin typeface="Times New Roman" pitchFamily="18" charset="0"/>
                <a:cs typeface="Times New Roman" pitchFamily="18" charset="0"/>
              </a:rPr>
              <a:t>e that God created all things and God is all-powerful and all-knowing. The believe in Oneness of God. Muslims also believe in angels, who are unseen beings who communicate God’s message to the people. Angel Gabriel brought the divine revelation to the prophets. Also, Muslims believe that God instilled holy books including the Quran, the Torah, the Gospel, the Psalms, and the Scrolls. Moreover, Muslims believe in prophets as God’s messengers. They believe these are the people who God uses to guide people’s way of living. Muhammad is the prophet who God sent to guide Muslims. They also believe on the Day of Judgment, God will judge people according to their actions on earth. Those who lived according to God’s teachings will be rewarded with paradise while those rejected God’s teachings will be punished with hell.   </a:t>
            </a:r>
            <a:endParaRPr lang="en-US" sz="2400"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58D06222-E061-4738-874C-89A4B9659AF7}" type="slidenum">
              <a:rPr lang="en-US" smtClean="0"/>
              <a:pPr/>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2400" dirty="0" smtClean="0">
                <a:latin typeface="Times New Roman" pitchFamily="18" charset="0"/>
                <a:cs typeface="Times New Roman" pitchFamily="18" charset="0"/>
              </a:rPr>
              <a:t>Muslims believe in one God. They believe</a:t>
            </a:r>
            <a:r>
              <a:rPr lang="en-US" sz="2400" baseline="0" dirty="0" smtClean="0">
                <a:latin typeface="Times New Roman" pitchFamily="18" charset="0"/>
                <a:cs typeface="Times New Roman" pitchFamily="18" charset="0"/>
              </a:rPr>
              <a:t> God has no race, gender, body, and offspring. They don’t believe that God exists in Trinity, that is, God the Father, God the Son and God the Holy Spirit as Christians believe. </a:t>
            </a:r>
            <a:endParaRPr lang="en-US" sz="2400"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58D06222-E061-4738-874C-89A4B9659AF7}" type="slidenum">
              <a:rPr lang="en-US" smtClean="0"/>
              <a:pPr/>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2400" dirty="0" smtClean="0">
                <a:latin typeface="Times New Roman" pitchFamily="18" charset="0"/>
                <a:cs typeface="Times New Roman" pitchFamily="18" charset="0"/>
              </a:rPr>
              <a:t>Muslims believe in God’s angels.</a:t>
            </a:r>
            <a:r>
              <a:rPr lang="en-US" sz="2400" baseline="0" dirty="0" smtClean="0">
                <a:latin typeface="Times New Roman" pitchFamily="18" charset="0"/>
                <a:cs typeface="Times New Roman" pitchFamily="18" charset="0"/>
              </a:rPr>
              <a:t> They believe angel Gabriel brought the divine revelation to the prophets. They believe, angels, who are the unseen beings, enforce God’s orders to the people across the universe. </a:t>
            </a:r>
            <a:endParaRPr lang="en-US" sz="2400"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58D06222-E061-4738-874C-89A4B9659AF7}" type="slidenum">
              <a:rPr lang="en-US" smtClean="0"/>
              <a:pPr/>
              <a:t>9</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Also, Muslims believe</a:t>
            </a:r>
            <a:r>
              <a:rPr lang="en-US" baseline="0" dirty="0" smtClean="0"/>
              <a:t> that God’s guidance is revealed through his appointed prophets, who are also known as God’s messengers. Quran mentions prophets such as Abraham, Noah, Moses and Jesus. They believe that Muhammad is the last in line prophet , who was sent with the message of Islam. </a:t>
            </a:r>
            <a:endParaRPr lang="en-US" dirty="0"/>
          </a:p>
        </p:txBody>
      </p:sp>
      <p:sp>
        <p:nvSpPr>
          <p:cNvPr id="4" name="Slide Number Placeholder 3"/>
          <p:cNvSpPr>
            <a:spLocks noGrp="1"/>
          </p:cNvSpPr>
          <p:nvPr>
            <p:ph type="sldNum" sz="quarter" idx="10"/>
          </p:nvPr>
        </p:nvSpPr>
        <p:spPr/>
        <p:txBody>
          <a:bodyPr/>
          <a:lstStyle/>
          <a:p>
            <a:fld id="{58D06222-E061-4738-874C-89A4B9659AF7}" type="slidenum">
              <a:rPr lang="en-US" smtClean="0"/>
              <a:pPr/>
              <a:t>10</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Times New Roman" pitchFamily="18" charset="0"/>
                <a:cs typeface="Times New Roman" pitchFamily="18" charset="0"/>
              </a:rPr>
              <a:t>Muslims</a:t>
            </a:r>
            <a:r>
              <a:rPr lang="en-US" baseline="0" dirty="0" smtClean="0">
                <a:latin typeface="Times New Roman" pitchFamily="18" charset="0"/>
                <a:cs typeface="Times New Roman" pitchFamily="18" charset="0"/>
              </a:rPr>
              <a:t> believe in Quran, which summarizes the things that a Muslim must embrace as a matter of identifying with their faith. They believe God reveals Himself to people through teachings summarized in Quran. The scriptures in the Quran capture God’s intention to humankind.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58D06222-E061-4738-874C-89A4B9659AF7}" type="slidenum">
              <a:rPr lang="en-US" smtClean="0"/>
              <a:pPr/>
              <a:t>11</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2400" dirty="0" smtClean="0">
                <a:latin typeface="Times New Roman" pitchFamily="18" charset="0"/>
                <a:cs typeface="Times New Roman" pitchFamily="18" charset="0"/>
              </a:rPr>
              <a:t>Muslims</a:t>
            </a:r>
            <a:r>
              <a:rPr lang="en-US" sz="2400" baseline="0" dirty="0" smtClean="0">
                <a:latin typeface="Times New Roman" pitchFamily="18" charset="0"/>
                <a:cs typeface="Times New Roman" pitchFamily="18" charset="0"/>
              </a:rPr>
              <a:t> also believe that God will punish the sinners with hell and the righteous will be rewarded with paradise on the day of judgment. Everyone will be accountable for their sins on this day. Therefore, everyone should strive to live a righteous life in order to be rewarded on judgment day. But they also believe that there is life after death.   </a:t>
            </a:r>
            <a:endParaRPr lang="en-US" sz="2400"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58D06222-E061-4738-874C-89A4B9659AF7}" type="slidenum">
              <a:rPr lang="en-US" smtClean="0"/>
              <a:pPr/>
              <a:t>12</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2400" dirty="0" smtClean="0">
                <a:latin typeface="Times New Roman" pitchFamily="18" charset="0"/>
                <a:cs typeface="Times New Roman" pitchFamily="18" charset="0"/>
              </a:rPr>
              <a:t>The</a:t>
            </a:r>
            <a:r>
              <a:rPr lang="en-US" sz="2400" baseline="0" dirty="0" smtClean="0">
                <a:latin typeface="Times New Roman" pitchFamily="18" charset="0"/>
                <a:cs typeface="Times New Roman" pitchFamily="18" charset="0"/>
              </a:rPr>
              <a:t> article of faith defines God’s will. It expresses the belief that everything is governed by divine decree, that is, whatever happens in one’s life is preordained, and that those who believe in God’s word should respond to the good or bad that befalls them with thankfulness or patience.  </a:t>
            </a:r>
            <a:endParaRPr lang="en-US" sz="2400"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58D06222-E061-4738-874C-89A4B9659AF7}" type="slidenum">
              <a:rPr lang="en-US" smtClean="0"/>
              <a:pPr/>
              <a:t>13</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2400" dirty="0" smtClean="0">
                <a:latin typeface="Times New Roman" pitchFamily="18" charset="0"/>
                <a:cs typeface="Times New Roman" pitchFamily="18" charset="0"/>
              </a:rPr>
              <a:t>Ramadan is an important period</a:t>
            </a:r>
            <a:r>
              <a:rPr lang="en-US" sz="2400" baseline="0" dirty="0" smtClean="0">
                <a:latin typeface="Times New Roman" pitchFamily="18" charset="0"/>
                <a:cs typeface="Times New Roman" pitchFamily="18" charset="0"/>
              </a:rPr>
              <a:t> on the calendar of Islam. This Holy festival occurs on the ninth month of the Islamic cal</a:t>
            </a:r>
            <a:r>
              <a:rPr lang="en-US" sz="2400" b="0" baseline="0" dirty="0" smtClean="0">
                <a:latin typeface="Times New Roman" pitchFamily="18" charset="0"/>
                <a:cs typeface="Times New Roman" pitchFamily="18" charset="0"/>
              </a:rPr>
              <a:t>endar. it is a time when Muslims go into fasting and prayer. </a:t>
            </a:r>
            <a:r>
              <a:rPr lang="en-US" sz="2400" b="0" baseline="0" dirty="0" err="1" smtClean="0">
                <a:latin typeface="Times New Roman" pitchFamily="18" charset="0"/>
                <a:cs typeface="Times New Roman" pitchFamily="18" charset="0"/>
              </a:rPr>
              <a:t>Lailat</a:t>
            </a:r>
            <a:r>
              <a:rPr lang="en-US" sz="2400" b="0" baseline="0" dirty="0" smtClean="0">
                <a:latin typeface="Times New Roman" pitchFamily="18" charset="0"/>
                <a:cs typeface="Times New Roman" pitchFamily="18" charset="0"/>
              </a:rPr>
              <a:t> </a:t>
            </a:r>
            <a:r>
              <a:rPr lang="en-US" sz="2400" b="0" baseline="0" dirty="0" err="1" smtClean="0">
                <a:latin typeface="Times New Roman" pitchFamily="18" charset="0"/>
                <a:cs typeface="Times New Roman" pitchFamily="18" charset="0"/>
              </a:rPr>
              <a:t>ul-Qadar</a:t>
            </a:r>
            <a:r>
              <a:rPr lang="en-US" sz="2400" b="0" baseline="0" dirty="0" smtClean="0">
                <a:latin typeface="Times New Roman" pitchFamily="18" charset="0"/>
                <a:cs typeface="Times New Roman" pitchFamily="18" charset="0"/>
              </a:rPr>
              <a:t> is the final ten days of </a:t>
            </a:r>
            <a:r>
              <a:rPr lang="en-US" sz="2400" b="0" baseline="0" dirty="0" err="1" smtClean="0">
                <a:latin typeface="Times New Roman" pitchFamily="18" charset="0"/>
                <a:cs typeface="Times New Roman" pitchFamily="18" charset="0"/>
              </a:rPr>
              <a:t>Ramadhan</a:t>
            </a:r>
            <a:r>
              <a:rPr lang="en-US" sz="2400" b="0" baseline="0" dirty="0" smtClean="0">
                <a:latin typeface="Times New Roman" pitchFamily="18" charset="0"/>
                <a:cs typeface="Times New Roman" pitchFamily="18" charset="0"/>
              </a:rPr>
              <a:t> when Muslims celebrate Muhammad’s first revelation. Id al-</a:t>
            </a:r>
            <a:r>
              <a:rPr lang="en-US" sz="2400" b="0" baseline="0" dirty="0" err="1" smtClean="0">
                <a:latin typeface="Times New Roman" pitchFamily="18" charset="0"/>
                <a:cs typeface="Times New Roman" pitchFamily="18" charset="0"/>
              </a:rPr>
              <a:t>Fitr</a:t>
            </a:r>
            <a:r>
              <a:rPr lang="en-US" sz="2400" b="0" baseline="0" dirty="0" smtClean="0">
                <a:latin typeface="Times New Roman" pitchFamily="18" charset="0"/>
                <a:cs typeface="Times New Roman" pitchFamily="18" charset="0"/>
              </a:rPr>
              <a:t> is another significant period where it is the feast period just after Ramadan. It lasts for three days. Also it is important to note that Muslims observe certain rituals in a person’s life. </a:t>
            </a:r>
            <a:r>
              <a:rPr lang="en-US" sz="2400" b="0" baseline="0" dirty="0" err="1" smtClean="0">
                <a:latin typeface="Times New Roman" pitchFamily="18" charset="0"/>
                <a:cs typeface="Times New Roman" pitchFamily="18" charset="0"/>
              </a:rPr>
              <a:t>Akikah</a:t>
            </a:r>
            <a:r>
              <a:rPr lang="en-US" sz="2400" b="0" baseline="0" dirty="0" smtClean="0">
                <a:latin typeface="Times New Roman" pitchFamily="18" charset="0"/>
                <a:cs typeface="Times New Roman" pitchFamily="18" charset="0"/>
              </a:rPr>
              <a:t> is a birth ceremony. Marriage rituals are also celebrated</a:t>
            </a:r>
            <a:r>
              <a:rPr lang="en-US" b="0" baseline="0" dirty="0" smtClean="0"/>
              <a:t>.  </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58D06222-E061-4738-874C-89A4B9659AF7}" type="slidenum">
              <a:rPr lang="en-US" smtClean="0"/>
              <a:pPr/>
              <a:t>14</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z="2400" dirty="0" smtClean="0">
                <a:latin typeface="Times New Roman" pitchFamily="18" charset="0"/>
                <a:cs typeface="Times New Roman" pitchFamily="18" charset="0"/>
              </a:rPr>
              <a:t>Sunnis make up a large percentage</a:t>
            </a:r>
            <a:r>
              <a:rPr lang="en-US" sz="2400" baseline="0" dirty="0" smtClean="0">
                <a:latin typeface="Times New Roman" pitchFamily="18" charset="0"/>
                <a:cs typeface="Times New Roman" pitchFamily="18" charset="0"/>
              </a:rPr>
              <a:t> of Islamic religion. Sunnis regard themselves as the main branch of Islamic religion. They follow a tradition of practices based on the teachings of Prophet Muhammad. </a:t>
            </a:r>
            <a:r>
              <a:rPr lang="en-US" sz="2400" baseline="0" dirty="0" err="1" smtClean="0">
                <a:latin typeface="Times New Roman" pitchFamily="18" charset="0"/>
                <a:cs typeface="Times New Roman" pitchFamily="18" charset="0"/>
              </a:rPr>
              <a:t>Shia</a:t>
            </a:r>
            <a:r>
              <a:rPr lang="en-US" sz="2400" baseline="0" dirty="0" smtClean="0">
                <a:latin typeface="Times New Roman" pitchFamily="18" charset="0"/>
                <a:cs typeface="Times New Roman" pitchFamily="18" charset="0"/>
              </a:rPr>
              <a:t>, on the other hand, is a minority group in Islam. These two sects of Islam have had differences for a long time and this is where schism came into light. Conflicting religious beliefs brought about their differences which are experienced until today. </a:t>
            </a:r>
            <a:endParaRPr lang="en-US" sz="2400"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58D06222-E061-4738-874C-89A4B9659AF7}" type="slidenum">
              <a:rPr lang="en-US" smtClean="0"/>
              <a:pPr/>
              <a:t>15</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Times New Roman" pitchFamily="18" charset="0"/>
                <a:cs typeface="Times New Roman" pitchFamily="18" charset="0"/>
              </a:rPr>
              <a:t>It </a:t>
            </a:r>
            <a:r>
              <a:rPr lang="en-US" baseline="0" dirty="0" smtClean="0">
                <a:latin typeface="Times New Roman" pitchFamily="18" charset="0"/>
                <a:cs typeface="Times New Roman" pitchFamily="18" charset="0"/>
              </a:rPr>
              <a:t>is common to see Islamic women downed in long dresses that cover the most part of their body, only revealing the eyes or face and sometimes the hands. It is according to Islamic law that women should not expose a large part of their body. This is why they wear </a:t>
            </a:r>
            <a:r>
              <a:rPr lang="en-US" baseline="0" dirty="0" err="1" smtClean="0">
                <a:latin typeface="Times New Roman" pitchFamily="18" charset="0"/>
                <a:cs typeface="Times New Roman" pitchFamily="18" charset="0"/>
              </a:rPr>
              <a:t>Hijabs</a:t>
            </a:r>
            <a:r>
              <a:rPr lang="en-US" baseline="0" dirty="0" smtClean="0">
                <a:latin typeface="Times New Roman" pitchFamily="18" charset="0"/>
                <a:cs typeface="Times New Roman" pitchFamily="18" charset="0"/>
              </a:rPr>
              <a:t> to cover their bodies. On the other hand, it is common to see men wear long </a:t>
            </a:r>
            <a:r>
              <a:rPr lang="en-US" baseline="0" dirty="0" err="1" smtClean="0">
                <a:latin typeface="Times New Roman" pitchFamily="18" charset="0"/>
                <a:cs typeface="Times New Roman" pitchFamily="18" charset="0"/>
              </a:rPr>
              <a:t>thobe</a:t>
            </a:r>
            <a:r>
              <a:rPr lang="en-US" baseline="0" dirty="0" smtClean="0">
                <a:latin typeface="Times New Roman" pitchFamily="18" charset="0"/>
                <a:cs typeface="Times New Roman" pitchFamily="18" charset="0"/>
              </a:rPr>
              <a:t>. Men are not pinned down by the rules of wearing though they must be decent. Islamic dietary laws define what Muslims should eat not eat. </a:t>
            </a:r>
            <a:r>
              <a:rPr lang="en-US" baseline="0" dirty="0" err="1" smtClean="0">
                <a:latin typeface="Times New Roman" pitchFamily="18" charset="0"/>
                <a:cs typeface="Times New Roman" pitchFamily="18" charset="0"/>
              </a:rPr>
              <a:t>Halal</a:t>
            </a:r>
            <a:r>
              <a:rPr lang="en-US" baseline="0" dirty="0" smtClean="0">
                <a:latin typeface="Times New Roman" pitchFamily="18" charset="0"/>
                <a:cs typeface="Times New Roman" pitchFamily="18" charset="0"/>
              </a:rPr>
              <a:t> foods are accepted by law and chosen to be eaten. Example of </a:t>
            </a:r>
            <a:r>
              <a:rPr lang="en-US" baseline="0" dirty="0" err="1" smtClean="0">
                <a:latin typeface="Times New Roman" pitchFamily="18" charset="0"/>
                <a:cs typeface="Times New Roman" pitchFamily="18" charset="0"/>
              </a:rPr>
              <a:t>Halal</a:t>
            </a:r>
            <a:r>
              <a:rPr lang="en-US" baseline="0" dirty="0" smtClean="0">
                <a:latin typeface="Times New Roman" pitchFamily="18" charset="0"/>
                <a:cs typeface="Times New Roman" pitchFamily="18" charset="0"/>
              </a:rPr>
              <a:t> food include cereal products such as rice and pasta, fruits and vegetables, milk and dairy, and meat products excluding pork.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58D06222-E061-4738-874C-89A4B9659AF7}" type="slidenum">
              <a:rPr lang="en-US" smtClean="0"/>
              <a:pPr/>
              <a:t>16</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sz="2400" dirty="0" smtClean="0">
                <a:latin typeface="Times New Roman" pitchFamily="18" charset="0"/>
                <a:cs typeface="Times New Roman" pitchFamily="18" charset="0"/>
              </a:rPr>
              <a:t>Islam</a:t>
            </a:r>
            <a:r>
              <a:rPr lang="en-US" sz="2400" baseline="0" dirty="0" smtClean="0">
                <a:latin typeface="Times New Roman" pitchFamily="18" charset="0"/>
                <a:cs typeface="Times New Roman" pitchFamily="18" charset="0"/>
              </a:rPr>
              <a:t> religion has often been linked to terrorism in the Western world. Many people who show discrimination toward Islam view it as a violent religion. Jihad is a common term that is linked with terrorism. Radical thinking is also a part of the reason why Muslims are discriminated in some parts of society. But it is important to understand that Islam religion condemns acts of terrorism. Islam is an open religion that associates well with other cultures in society. Society needs to embrace diversity in order to ensure the well-being of all in society despite religious differences.  </a:t>
            </a:r>
            <a:endParaRPr lang="en-US" sz="2400"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58D06222-E061-4738-874C-89A4B9659AF7}" type="slidenum">
              <a:rPr lang="en-US" smtClean="0"/>
              <a:pPr/>
              <a:t>17</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Today,</a:t>
            </a:r>
            <a:r>
              <a:rPr lang="en-US" baseline="0" dirty="0" smtClean="0"/>
              <a:t> the Muslim world is yet to find a table democratic political system. This is evident in different countries where war is still the order of the day. It is also evident that the West continues to prove dominance in the Muslim world. America continues  to send troops in Muslim nations to help find peace but many people see this as a way of America pursuing her own interest. It continues to be a hotly debated topic in the political field. Also, another thing that is continues to elicit debates is the issue of terrorism and Islam. Many terrorists activities have been perpetrated by terrorists linked to the Islam religion. This is why today countries such as America have targeted the Muslim nations to curb terrorism. But it is important to note that Islam does not encourage terrorism. Islam is a </a:t>
            </a:r>
            <a:r>
              <a:rPr lang="en-US" baseline="0" smtClean="0"/>
              <a:t>peaceful religion. </a:t>
            </a:r>
            <a:endParaRPr lang="en-US" dirty="0"/>
          </a:p>
        </p:txBody>
      </p:sp>
      <p:sp>
        <p:nvSpPr>
          <p:cNvPr id="4" name="Slide Number Placeholder 3"/>
          <p:cNvSpPr>
            <a:spLocks noGrp="1"/>
          </p:cNvSpPr>
          <p:nvPr>
            <p:ph type="sldNum" sz="quarter" idx="10"/>
          </p:nvPr>
        </p:nvSpPr>
        <p:spPr/>
        <p:txBody>
          <a:bodyPr/>
          <a:lstStyle/>
          <a:p>
            <a:fld id="{58D06222-E061-4738-874C-89A4B9659AF7}" type="slidenum">
              <a:rPr lang="en-US" smtClean="0"/>
              <a:pPr/>
              <a:t>18</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US" sz="2400" dirty="0" smtClean="0">
                <a:latin typeface="Times New Roman" pitchFamily="18" charset="0"/>
                <a:cs typeface="Times New Roman" pitchFamily="18" charset="0"/>
              </a:rPr>
              <a:t>Islam</a:t>
            </a:r>
            <a:r>
              <a:rPr lang="en-US" sz="2400" baseline="0" dirty="0" smtClean="0">
                <a:latin typeface="Times New Roman" pitchFamily="18" charset="0"/>
                <a:cs typeface="Times New Roman" pitchFamily="18" charset="0"/>
              </a:rPr>
              <a:t> practices a religion that is different from other cultures especially in the West. It is evident that Muslims </a:t>
            </a:r>
            <a:r>
              <a:rPr lang="en-US" sz="2400" b="0" baseline="0" dirty="0" smtClean="0">
                <a:latin typeface="Times New Roman" pitchFamily="18" charset="0"/>
                <a:cs typeface="Times New Roman" pitchFamily="18" charset="0"/>
              </a:rPr>
              <a:t>are a minority group in the West. In fact, this has led to some Christians in the Western culture to discriminate some of the religious practices embraced by Islam some Christians societies fear Islam religion. This is why many Muslims are unable to integrate in the western culture because of the fear of loosing their values. Cultural conflicts dominate headlines in the western culture. However, with technology changing the world, Islamic culture is being accepted gradually in the Western and Europe world. Just like other religions,  Islam emphasizes the need of tolerance. Even though their practices are different form other cultures, acceptance is the key to realizing a diverse society.  </a:t>
            </a:r>
            <a:endParaRPr lang="en-US" sz="2400"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58D06222-E061-4738-874C-89A4B9659AF7}" type="slidenum">
              <a:rPr lang="en-US" smtClean="0"/>
              <a:pPr/>
              <a:t>19</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Times New Roman" pitchFamily="18" charset="0"/>
                <a:cs typeface="Times New Roman" pitchFamily="18" charset="0"/>
              </a:rPr>
              <a:t>One of the main challenges</a:t>
            </a:r>
            <a:r>
              <a:rPr lang="en-US" baseline="0" dirty="0" smtClean="0">
                <a:latin typeface="Times New Roman" pitchFamily="18" charset="0"/>
                <a:cs typeface="Times New Roman" pitchFamily="18" charset="0"/>
              </a:rPr>
              <a:t> facing Muslims in the West and Europe is the issue of stereotyping. Many people have negative opinions about the Muslims. Muslims are associated with terrorism in society. This is why many Muslims face discrimination as minority groups in society. Another major challenge is the issue of adapting to the culture of the west. Many Muslims who find their way into these societies find it hard to adapt to the main culture. They are afraid of loosing their values and believes and adapting to those of the West. This is why many of them are afraid to exercise their believes. However, Muslims can grab the opportunity of globalization in order to express their beliefs. Globalization has opened the eyes of many people to look beyond religious affiliations and co-exist. Through globalization, Muslims allover the world can unite and embrace their religion. Also, people can learn to be tolerant of other people’s religion.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58D06222-E061-4738-874C-89A4B9659AF7}" type="slidenum">
              <a:rPr lang="en-US" smtClean="0"/>
              <a:pPr/>
              <a:t>20</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2400" dirty="0" smtClean="0">
                <a:latin typeface="Times New Roman" pitchFamily="18" charset="0"/>
                <a:cs typeface="Times New Roman" pitchFamily="18" charset="0"/>
              </a:rPr>
              <a:t>Islamic religion</a:t>
            </a:r>
            <a:r>
              <a:rPr lang="en-US" sz="2400" baseline="0" dirty="0" smtClean="0">
                <a:latin typeface="Times New Roman" pitchFamily="18" charset="0"/>
                <a:cs typeface="Times New Roman" pitchFamily="18" charset="0"/>
              </a:rPr>
              <a:t> tolerates the rights of other religions and cultures. In fact, the Mosque is open to all who want to learn about the Muslim faith. In Muslim countries, Christians are adored and live in prosperity.  Christians are also allowed to participate in nation building by holding government positions, running businesses, among other things. They tolerate other religious groups to conduct their religious practices.  </a:t>
            </a:r>
            <a:endParaRPr lang="en-US" sz="2400"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58D06222-E061-4738-874C-89A4B9659AF7}" type="slidenum">
              <a:rPr lang="en-US" smtClean="0"/>
              <a:pPr/>
              <a:t>21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1851C9A6-71E9-4F75-A93E-0C17D38BBCCA}" type="datetimeFigureOut">
              <a:rPr lang="en-US" smtClean="0"/>
              <a:pPr/>
              <a:t>7/20/2020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0B2AD8-9BF6-475B-8472-91411EB8FFEA}" type="slidenum">
              <a:rPr lang="en-US" smtClean="0"/>
              <a:pPr/>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851C9A6-71E9-4F75-A93E-0C17D38BBCCA}" type="datetimeFigureOut">
              <a:rPr lang="en-US" smtClean="0"/>
              <a:pPr/>
              <a:t>7/20/2020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0B2AD8-9BF6-475B-8472-91411EB8FFE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851C9A6-71E9-4F75-A93E-0C17D38BBCCA}" type="datetimeFigureOut">
              <a:rPr lang="en-US" smtClean="0"/>
              <a:pPr/>
              <a:t>7/20/2020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0B2AD8-9BF6-475B-8472-91411EB8FFEA}"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851C9A6-71E9-4F75-A93E-0C17D38BBCCA}" type="datetimeFigureOut">
              <a:rPr lang="en-US" smtClean="0"/>
              <a:pPr/>
              <a:t>7/20/2020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0B2AD8-9BF6-475B-8472-91411EB8FFE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851C9A6-71E9-4F75-A93E-0C17D38BBCCA}" type="datetimeFigureOut">
              <a:rPr lang="en-US" smtClean="0"/>
              <a:pPr/>
              <a:t>7/20/2020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C0B2AD8-9BF6-475B-8472-91411EB8FFE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851C9A6-71E9-4F75-A93E-0C17D38BBCCA}" type="datetimeFigureOut">
              <a:rPr lang="en-US" smtClean="0"/>
              <a:pPr/>
              <a:t>7/20/2020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C0B2AD8-9BF6-475B-8472-91411EB8FFE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851C9A6-71E9-4F75-A93E-0C17D38BBCCA}" type="datetimeFigureOut">
              <a:rPr lang="en-US" smtClean="0"/>
              <a:pPr/>
              <a:t>7/20/2020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C0B2AD8-9BF6-475B-8472-91411EB8FFE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851C9A6-71E9-4F75-A93E-0C17D38BBCCA}" type="datetimeFigureOut">
              <a:rPr lang="en-US" smtClean="0"/>
              <a:pPr/>
              <a:t>7/20/2020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0B2AD8-9BF6-475B-8472-91411EB8FFEA}" type="slidenum">
              <a:rPr lang="en-US" smtClean="0"/>
              <a:pPr/>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1851C9A6-71E9-4F75-A93E-0C17D38BBCCA}" type="datetimeFigureOut">
              <a:rPr lang="en-US" smtClean="0"/>
              <a:pPr/>
              <a:t>7/20/2020</a:t>
            </a:fld>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US"/>
          </a:p>
        </p:txBody>
      </p:sp>
      <p:sp>
        <p:nvSpPr>
          <p:cNvPr id="7" name="Slide Number Placeholder 6"/>
          <p:cNvSpPr>
            <a:spLocks noGrp="1"/>
          </p:cNvSpPr>
          <p:nvPr>
            <p:ph type="sldNum" sz="quarter" idx="12"/>
          </p:nvPr>
        </p:nvSpPr>
        <p:spPr>
          <a:xfrm>
            <a:off x="8339328" y="1170432"/>
            <a:ext cx="733864" cy="201168"/>
          </a:xfrm>
        </p:spPr>
        <p:txBody>
          <a:bodyPr/>
          <a:lstStyle/>
          <a:p>
            <a:fld id="{2C0B2AD8-9BF6-475B-8472-91411EB8FFEA}"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851C9A6-71E9-4F75-A93E-0C17D38BBCCA}" type="datetimeFigureOut">
              <a:rPr lang="en-US" smtClean="0"/>
              <a:pPr/>
              <a:t>7/20/2020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0B2AD8-9BF6-475B-8472-91411EB8FFE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851C9A6-71E9-4F75-A93E-0C17D38BBCCA}" type="datetimeFigureOut">
              <a:rPr lang="en-US" smtClean="0"/>
              <a:pPr/>
              <a:t>7/20/2020</a:t>
            </a:fld>
            <a:endParaRPr lang="en-US"/>
          </a:p>
        </p:txBody>
      </p:sp>
      <p:sp>
        <p:nvSpPr>
          <p:cNvPr id="5" name="Footer Placeholder 4"/>
          <p:cNvSpPr>
            <a:spLocks noGrp="1"/>
          </p:cNvSpPr>
          <p:nvPr>
            <p:ph type="ftr" sz="quarter" idx="11"/>
          </p:nvPr>
        </p:nvSpPr>
        <p:spPr>
          <a:xfrm>
            <a:off x="2640597" y="6377459"/>
            <a:ext cx="3836404" cy="365125"/>
          </a:xfrm>
        </p:spPr>
        <p:txBody>
          <a:bodyPr/>
          <a:lstStyle/>
          <a:p>
            <a:endParaRPr lang="en-US"/>
          </a:p>
        </p:txBody>
      </p:sp>
      <p:sp>
        <p:nvSpPr>
          <p:cNvPr id="6" name="Slide Number Placeholder 5"/>
          <p:cNvSpPr>
            <a:spLocks noGrp="1"/>
          </p:cNvSpPr>
          <p:nvPr>
            <p:ph type="sldNum" sz="quarter" idx="12"/>
          </p:nvPr>
        </p:nvSpPr>
        <p:spPr/>
        <p:txBody>
          <a:bodyPr/>
          <a:lstStyle/>
          <a:p>
            <a:fld id="{2C0B2AD8-9BF6-475B-8472-91411EB8FFE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1851C9A6-71E9-4F75-A93E-0C17D38BBCCA}" type="datetimeFigureOut">
              <a:rPr lang="en-US" smtClean="0"/>
              <a:pPr/>
              <a:t>7/20/2020</a:t>
            </a:fld>
            <a:endParaRPr lang="en-US"/>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n-US"/>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2C0B2AD8-9BF6-475B-8472-91411EB8FFE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https://www.pbs.org/wgbh/pages/frontline/shows/muslims/themes/west.html"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latin typeface="Times New Roman" pitchFamily="18" charset="0"/>
                <a:cs typeface="Times New Roman" pitchFamily="18" charset="0"/>
              </a:rPr>
              <a:t>ISLAM</a:t>
            </a:r>
            <a:endParaRPr lang="en-US" dirty="0">
              <a:latin typeface="Times New Roman" pitchFamily="18" charset="0"/>
              <a:cs typeface="Times New Roman" pitchFamily="18" charset="0"/>
            </a:endParaRPr>
          </a:p>
        </p:txBody>
      </p:sp>
      <p:sp>
        <p:nvSpPr>
          <p:cNvPr id="3" name="Subtitle 2"/>
          <p:cNvSpPr>
            <a:spLocks noGrp="1"/>
          </p:cNvSpPr>
          <p:nvPr>
            <p:ph type="subTitle" idx="1"/>
          </p:nvPr>
        </p:nvSpPr>
        <p:spPr/>
        <p:txBody>
          <a:bodyPr/>
          <a:lstStyle/>
          <a:p>
            <a:r>
              <a:rPr lang="en-US" dirty="0" smtClean="0">
                <a:latin typeface="Times New Roman" pitchFamily="18" charset="0"/>
                <a:cs typeface="Times New Roman" pitchFamily="18" charset="0"/>
              </a:rPr>
              <a:t>THE RELIGION OF ISLAM</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Islam</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85000" lnSpcReduction="10000"/>
          </a:bodyPr>
          <a:lstStyle/>
          <a:p>
            <a:pPr>
              <a:lnSpc>
                <a:spcPct val="200000"/>
              </a:lnSpc>
            </a:pPr>
            <a:r>
              <a:rPr lang="en-US" dirty="0" smtClean="0">
                <a:latin typeface="Times New Roman" pitchFamily="18" charset="0"/>
                <a:cs typeface="Times New Roman" pitchFamily="18" charset="0"/>
              </a:rPr>
              <a:t>Drawn from an Arabic word-peace and submission.</a:t>
            </a:r>
          </a:p>
          <a:p>
            <a:pPr>
              <a:lnSpc>
                <a:spcPct val="200000"/>
              </a:lnSpc>
            </a:pPr>
            <a:r>
              <a:rPr lang="en-US" dirty="0" smtClean="0">
                <a:latin typeface="Times New Roman" pitchFamily="18" charset="0"/>
                <a:cs typeface="Times New Roman" pitchFamily="18" charset="0"/>
              </a:rPr>
              <a:t>Arabic word also gives- “salaam </a:t>
            </a:r>
            <a:r>
              <a:rPr lang="en-US" dirty="0" err="1" smtClean="0">
                <a:latin typeface="Times New Roman" pitchFamily="18" charset="0"/>
                <a:cs typeface="Times New Roman" pitchFamily="18" charset="0"/>
              </a:rPr>
              <a:t>alaykum</a:t>
            </a:r>
            <a:r>
              <a:rPr lang="en-US" dirty="0" smtClean="0">
                <a:latin typeface="Times New Roman" pitchFamily="18" charset="0"/>
                <a:cs typeface="Times New Roman" pitchFamily="18" charset="0"/>
              </a:rPr>
              <a:t>”</a:t>
            </a:r>
          </a:p>
          <a:p>
            <a:pPr>
              <a:lnSpc>
                <a:spcPct val="200000"/>
              </a:lnSpc>
            </a:pPr>
            <a:r>
              <a:rPr lang="en-US" dirty="0" smtClean="0">
                <a:latin typeface="Times New Roman" pitchFamily="18" charset="0"/>
                <a:cs typeface="Times New Roman" pitchFamily="18" charset="0"/>
              </a:rPr>
              <a:t>Teaches about finding peace by submitting to God (Allah).</a:t>
            </a:r>
          </a:p>
          <a:p>
            <a:pPr>
              <a:lnSpc>
                <a:spcPct val="200000"/>
              </a:lnSpc>
            </a:pPr>
            <a:r>
              <a:rPr lang="en-US" dirty="0" smtClean="0">
                <a:latin typeface="Times New Roman" pitchFamily="18" charset="0"/>
                <a:cs typeface="Times New Roman" pitchFamily="18" charset="0"/>
              </a:rPr>
              <a:t>Muslim-person who believes in Islam religion.  </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Origin </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10000"/>
          </a:bodyPr>
          <a:lstStyle/>
          <a:p>
            <a:pPr>
              <a:lnSpc>
                <a:spcPct val="200000"/>
              </a:lnSpc>
            </a:pPr>
            <a:r>
              <a:rPr lang="en-US" dirty="0" smtClean="0">
                <a:latin typeface="Times New Roman" pitchFamily="18" charset="0"/>
                <a:cs typeface="Times New Roman" pitchFamily="18" charset="0"/>
              </a:rPr>
              <a:t>Originated from Arabia (Mecca and Medina)</a:t>
            </a:r>
          </a:p>
          <a:p>
            <a:pPr>
              <a:lnSpc>
                <a:spcPct val="200000"/>
              </a:lnSpc>
            </a:pPr>
            <a:r>
              <a:rPr lang="en-US" dirty="0" smtClean="0">
                <a:latin typeface="Times New Roman" pitchFamily="18" charset="0"/>
                <a:cs typeface="Times New Roman" pitchFamily="18" charset="0"/>
              </a:rPr>
              <a:t>Originated in the 7</a:t>
            </a:r>
            <a:r>
              <a:rPr lang="en-US" baseline="30000" dirty="0" smtClean="0">
                <a:latin typeface="Times New Roman" pitchFamily="18" charset="0"/>
                <a:cs typeface="Times New Roman" pitchFamily="18" charset="0"/>
              </a:rPr>
              <a:t>th</a:t>
            </a:r>
            <a:r>
              <a:rPr lang="en-US" dirty="0" smtClean="0">
                <a:latin typeface="Times New Roman" pitchFamily="18" charset="0"/>
                <a:cs typeface="Times New Roman" pitchFamily="18" charset="0"/>
              </a:rPr>
              <a:t> century.</a:t>
            </a:r>
          </a:p>
          <a:p>
            <a:pPr>
              <a:lnSpc>
                <a:spcPct val="200000"/>
              </a:lnSpc>
            </a:pPr>
            <a:r>
              <a:rPr lang="en-US" dirty="0" smtClean="0">
                <a:latin typeface="Times New Roman" pitchFamily="18" charset="0"/>
                <a:cs typeface="Times New Roman" pitchFamily="18" charset="0"/>
              </a:rPr>
              <a:t>Founded by Prophet Muhammad.</a:t>
            </a:r>
          </a:p>
          <a:p>
            <a:pPr>
              <a:lnSpc>
                <a:spcPct val="200000"/>
              </a:lnSpc>
              <a:buFont typeface="Wingdings" pitchFamily="2" charset="2"/>
              <a:buChar char="Ø"/>
            </a:pPr>
            <a:r>
              <a:rPr lang="en-US" dirty="0" smtClean="0">
                <a:latin typeface="Times New Roman" pitchFamily="18" charset="0"/>
                <a:cs typeface="Times New Roman" pitchFamily="18" charset="0"/>
              </a:rPr>
              <a:t>Born around 570 AD in Mecca. </a:t>
            </a:r>
          </a:p>
          <a:p>
            <a:pPr>
              <a:lnSpc>
                <a:spcPct val="200000"/>
              </a:lnSpc>
            </a:pPr>
            <a:r>
              <a:rPr lang="en-US" dirty="0" smtClean="0">
                <a:latin typeface="Times New Roman" pitchFamily="18" charset="0"/>
                <a:cs typeface="Times New Roman" pitchFamily="18" charset="0"/>
              </a:rPr>
              <a:t>Grew out of Judaism and Christianity.</a:t>
            </a:r>
          </a:p>
          <a:p>
            <a:pPr>
              <a:lnSpc>
                <a:spcPct val="200000"/>
              </a:lnSpc>
            </a:pPr>
            <a:endParaRPr lang="en-US" dirty="0" smtClean="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Quran </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85000" lnSpcReduction="20000"/>
          </a:bodyPr>
          <a:lstStyle/>
          <a:p>
            <a:pPr>
              <a:lnSpc>
                <a:spcPct val="200000"/>
              </a:lnSpc>
            </a:pPr>
            <a:r>
              <a:rPr lang="en-US" dirty="0" smtClean="0">
                <a:latin typeface="Times New Roman" pitchFamily="18" charset="0"/>
                <a:cs typeface="Times New Roman" pitchFamily="18" charset="0"/>
              </a:rPr>
              <a:t>It means “recitation” in Arabic.</a:t>
            </a:r>
          </a:p>
          <a:p>
            <a:pPr>
              <a:lnSpc>
                <a:spcPct val="200000"/>
              </a:lnSpc>
            </a:pPr>
            <a:r>
              <a:rPr lang="en-US" dirty="0" smtClean="0">
                <a:latin typeface="Times New Roman" pitchFamily="18" charset="0"/>
                <a:cs typeface="Times New Roman" pitchFamily="18" charset="0"/>
              </a:rPr>
              <a:t>Text containing Islam authority in both religious and legal issues.</a:t>
            </a:r>
          </a:p>
          <a:p>
            <a:pPr>
              <a:lnSpc>
                <a:spcPct val="200000"/>
              </a:lnSpc>
            </a:pPr>
            <a:r>
              <a:rPr lang="en-US" dirty="0" smtClean="0">
                <a:latin typeface="Times New Roman" pitchFamily="18" charset="0"/>
                <a:cs typeface="Times New Roman" pitchFamily="18" charset="0"/>
              </a:rPr>
              <a:t>Consists of 114 chapters (</a:t>
            </a:r>
            <a:r>
              <a:rPr lang="en-US" dirty="0" err="1" smtClean="0">
                <a:latin typeface="Times New Roman" pitchFamily="18" charset="0"/>
                <a:cs typeface="Times New Roman" pitchFamily="18" charset="0"/>
              </a:rPr>
              <a:t>suras</a:t>
            </a:r>
            <a:r>
              <a:rPr lang="en-US" dirty="0" smtClean="0">
                <a:latin typeface="Times New Roman" pitchFamily="18" charset="0"/>
                <a:cs typeface="Times New Roman" pitchFamily="18" charset="0"/>
              </a:rPr>
              <a:t>) with 6236 verses (</a:t>
            </a:r>
            <a:r>
              <a:rPr lang="en-US" dirty="0" err="1" smtClean="0">
                <a:latin typeface="Times New Roman" pitchFamily="18" charset="0"/>
                <a:cs typeface="Times New Roman" pitchFamily="18" charset="0"/>
              </a:rPr>
              <a:t>ayat</a:t>
            </a:r>
            <a:r>
              <a:rPr lang="en-US" dirty="0" smtClean="0">
                <a:latin typeface="Times New Roman" pitchFamily="18" charset="0"/>
                <a:cs typeface="Times New Roman" pitchFamily="18" charset="0"/>
              </a:rPr>
              <a:t>).</a:t>
            </a:r>
          </a:p>
          <a:p>
            <a:pPr>
              <a:lnSpc>
                <a:spcPct val="200000"/>
              </a:lnSpc>
            </a:pPr>
            <a:r>
              <a:rPr lang="en-US" dirty="0" smtClean="0">
                <a:latin typeface="Times New Roman" pitchFamily="18" charset="0"/>
                <a:cs typeface="Times New Roman" pitchFamily="18" charset="0"/>
              </a:rPr>
              <a:t>Guides Muslims in their daily lives. </a:t>
            </a:r>
            <a:endParaRPr lang="en-US"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Key Beliefs</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85000" lnSpcReduction="20000"/>
          </a:bodyPr>
          <a:lstStyle/>
          <a:p>
            <a:pPr>
              <a:lnSpc>
                <a:spcPct val="200000"/>
              </a:lnSpc>
            </a:pPr>
            <a:r>
              <a:rPr lang="en-US" dirty="0" smtClean="0">
                <a:latin typeface="Times New Roman" pitchFamily="18" charset="0"/>
                <a:cs typeface="Times New Roman" pitchFamily="18" charset="0"/>
              </a:rPr>
              <a:t>Dedication to Allah</a:t>
            </a:r>
          </a:p>
          <a:p>
            <a:pPr>
              <a:lnSpc>
                <a:spcPct val="200000"/>
              </a:lnSpc>
            </a:pPr>
            <a:r>
              <a:rPr lang="en-US" dirty="0" smtClean="0">
                <a:latin typeface="Times New Roman" pitchFamily="18" charset="0"/>
                <a:cs typeface="Times New Roman" pitchFamily="18" charset="0"/>
              </a:rPr>
              <a:t>Prophecy</a:t>
            </a:r>
          </a:p>
          <a:p>
            <a:pPr>
              <a:lnSpc>
                <a:spcPct val="200000"/>
              </a:lnSpc>
            </a:pPr>
            <a:r>
              <a:rPr lang="en-US" dirty="0" smtClean="0">
                <a:latin typeface="Times New Roman" pitchFamily="18" charset="0"/>
                <a:cs typeface="Times New Roman" pitchFamily="18" charset="0"/>
              </a:rPr>
              <a:t>Man is an important creature of Allah.</a:t>
            </a:r>
          </a:p>
          <a:p>
            <a:pPr>
              <a:lnSpc>
                <a:spcPct val="200000"/>
              </a:lnSpc>
            </a:pPr>
            <a:r>
              <a:rPr lang="en-US" dirty="0" smtClean="0">
                <a:latin typeface="Times New Roman" pitchFamily="18" charset="0"/>
                <a:cs typeface="Times New Roman" pitchFamily="18" charset="0"/>
              </a:rPr>
              <a:t>Belief in afterlife.</a:t>
            </a:r>
          </a:p>
          <a:p>
            <a:pPr>
              <a:lnSpc>
                <a:spcPct val="200000"/>
              </a:lnSpc>
            </a:pPr>
            <a:r>
              <a:rPr lang="en-US" dirty="0" smtClean="0">
                <a:latin typeface="Times New Roman" pitchFamily="18" charset="0"/>
                <a:cs typeface="Times New Roman" pitchFamily="18" charset="0"/>
              </a:rPr>
              <a:t>Belief in the day of judgment-Heaven or Hell.</a:t>
            </a:r>
          </a:p>
          <a:p>
            <a:pPr>
              <a:lnSpc>
                <a:spcPct val="200000"/>
              </a:lnSpc>
            </a:pPr>
            <a:r>
              <a:rPr lang="en-US" dirty="0" smtClean="0">
                <a:latin typeface="Times New Roman" pitchFamily="18" charset="0"/>
                <a:cs typeface="Times New Roman" pitchFamily="18" charset="0"/>
              </a:rPr>
              <a:t>Belief in five pillars-duties of all Muslims.</a:t>
            </a:r>
          </a:p>
          <a:p>
            <a:pPr>
              <a:lnSpc>
                <a:spcPct val="200000"/>
              </a:lnSpc>
            </a:pPr>
            <a:endParaRPr lang="en-US" dirty="0">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Important Pillars </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10000"/>
          </a:bodyPr>
          <a:lstStyle/>
          <a:p>
            <a:pPr>
              <a:lnSpc>
                <a:spcPct val="200000"/>
              </a:lnSpc>
            </a:pPr>
            <a:r>
              <a:rPr lang="en-US" dirty="0" err="1" smtClean="0">
                <a:latin typeface="Times New Roman" pitchFamily="18" charset="0"/>
                <a:cs typeface="Times New Roman" pitchFamily="18" charset="0"/>
              </a:rPr>
              <a:t>Shahadah</a:t>
            </a:r>
            <a:r>
              <a:rPr lang="en-US" dirty="0" smtClean="0">
                <a:latin typeface="Times New Roman" pitchFamily="18" charset="0"/>
                <a:cs typeface="Times New Roman" pitchFamily="18" charset="0"/>
              </a:rPr>
              <a:t>-declaration of faith </a:t>
            </a:r>
          </a:p>
          <a:p>
            <a:pPr>
              <a:lnSpc>
                <a:spcPct val="200000"/>
              </a:lnSpc>
            </a:pPr>
            <a:r>
              <a:rPr lang="en-US" dirty="0" err="1" smtClean="0">
                <a:latin typeface="Times New Roman" pitchFamily="18" charset="0"/>
                <a:cs typeface="Times New Roman" pitchFamily="18" charset="0"/>
              </a:rPr>
              <a:t>Salah</a:t>
            </a:r>
            <a:r>
              <a:rPr lang="en-US" dirty="0" smtClean="0">
                <a:latin typeface="Times New Roman" pitchFamily="18" charset="0"/>
                <a:cs typeface="Times New Roman" pitchFamily="18" charset="0"/>
              </a:rPr>
              <a:t>-prayer</a:t>
            </a:r>
          </a:p>
          <a:p>
            <a:pPr>
              <a:lnSpc>
                <a:spcPct val="200000"/>
              </a:lnSpc>
            </a:pPr>
            <a:r>
              <a:rPr lang="en-US" dirty="0" err="1" smtClean="0">
                <a:latin typeface="Times New Roman" pitchFamily="18" charset="0"/>
                <a:cs typeface="Times New Roman" pitchFamily="18" charset="0"/>
              </a:rPr>
              <a:t>Zakat</a:t>
            </a:r>
            <a:r>
              <a:rPr lang="en-US" dirty="0" smtClean="0">
                <a:latin typeface="Times New Roman" pitchFamily="18" charset="0"/>
                <a:cs typeface="Times New Roman" pitchFamily="18" charset="0"/>
              </a:rPr>
              <a:t>-involving in charity</a:t>
            </a:r>
          </a:p>
          <a:p>
            <a:pPr>
              <a:lnSpc>
                <a:spcPct val="200000"/>
              </a:lnSpc>
            </a:pPr>
            <a:r>
              <a:rPr lang="en-US" dirty="0" err="1" smtClean="0">
                <a:latin typeface="Times New Roman" pitchFamily="18" charset="0"/>
                <a:cs typeface="Times New Roman" pitchFamily="18" charset="0"/>
              </a:rPr>
              <a:t>Saum</a:t>
            </a:r>
            <a:r>
              <a:rPr lang="en-US" dirty="0" smtClean="0">
                <a:latin typeface="Times New Roman" pitchFamily="18" charset="0"/>
                <a:cs typeface="Times New Roman" pitchFamily="18" charset="0"/>
              </a:rPr>
              <a:t>-fasting during Ramadan</a:t>
            </a:r>
          </a:p>
          <a:p>
            <a:pPr>
              <a:lnSpc>
                <a:spcPct val="200000"/>
              </a:lnSpc>
            </a:pPr>
            <a:r>
              <a:rPr lang="en-US" dirty="0" smtClean="0">
                <a:latin typeface="Times New Roman" pitchFamily="18" charset="0"/>
                <a:cs typeface="Times New Roman" pitchFamily="18" charset="0"/>
              </a:rPr>
              <a:t>Hajj-pilgrimage to Mecca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Articles of Islamic Religion</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85000" lnSpcReduction="20000"/>
          </a:bodyPr>
          <a:lstStyle/>
          <a:p>
            <a:pPr>
              <a:lnSpc>
                <a:spcPct val="200000"/>
              </a:lnSpc>
            </a:pPr>
            <a:r>
              <a:rPr lang="en-US" dirty="0" smtClean="0">
                <a:latin typeface="Times New Roman" pitchFamily="18" charset="0"/>
                <a:cs typeface="Times New Roman" pitchFamily="18" charset="0"/>
              </a:rPr>
              <a:t>Believing in God (Allah)</a:t>
            </a:r>
          </a:p>
          <a:p>
            <a:pPr>
              <a:lnSpc>
                <a:spcPct val="200000"/>
              </a:lnSpc>
            </a:pPr>
            <a:r>
              <a:rPr lang="en-US" dirty="0" smtClean="0">
                <a:latin typeface="Times New Roman" pitchFamily="18" charset="0"/>
                <a:cs typeface="Times New Roman" pitchFamily="18" charset="0"/>
              </a:rPr>
              <a:t>Believing in Unseen</a:t>
            </a:r>
          </a:p>
          <a:p>
            <a:pPr>
              <a:lnSpc>
                <a:spcPct val="200000"/>
              </a:lnSpc>
            </a:pPr>
            <a:r>
              <a:rPr lang="en-US" dirty="0" smtClean="0">
                <a:latin typeface="Times New Roman" pitchFamily="18" charset="0"/>
                <a:cs typeface="Times New Roman" pitchFamily="18" charset="0"/>
              </a:rPr>
              <a:t>Believing in </a:t>
            </a:r>
            <a:r>
              <a:rPr lang="en-US" dirty="0" err="1" smtClean="0">
                <a:latin typeface="Times New Roman" pitchFamily="18" charset="0"/>
                <a:cs typeface="Times New Roman" pitchFamily="18" charset="0"/>
              </a:rPr>
              <a:t>Prophethood</a:t>
            </a:r>
            <a:endParaRPr lang="en-US" dirty="0" smtClean="0">
              <a:latin typeface="Times New Roman" pitchFamily="18" charset="0"/>
              <a:cs typeface="Times New Roman" pitchFamily="18" charset="0"/>
            </a:endParaRPr>
          </a:p>
          <a:p>
            <a:pPr>
              <a:lnSpc>
                <a:spcPct val="200000"/>
              </a:lnSpc>
            </a:pPr>
            <a:r>
              <a:rPr lang="en-US" dirty="0" smtClean="0">
                <a:latin typeface="Times New Roman" pitchFamily="18" charset="0"/>
                <a:cs typeface="Times New Roman" pitchFamily="18" charset="0"/>
              </a:rPr>
              <a:t>Believing in Revelation</a:t>
            </a:r>
          </a:p>
          <a:p>
            <a:pPr>
              <a:lnSpc>
                <a:spcPct val="200000"/>
              </a:lnSpc>
            </a:pPr>
            <a:r>
              <a:rPr lang="en-US" dirty="0" smtClean="0">
                <a:latin typeface="Times New Roman" pitchFamily="18" charset="0"/>
                <a:cs typeface="Times New Roman" pitchFamily="18" charset="0"/>
              </a:rPr>
              <a:t>Believing in the day of Judgment</a:t>
            </a:r>
          </a:p>
          <a:p>
            <a:pPr>
              <a:lnSpc>
                <a:spcPct val="200000"/>
              </a:lnSpc>
            </a:pPr>
            <a:r>
              <a:rPr lang="en-US" dirty="0" smtClean="0">
                <a:latin typeface="Times New Roman" pitchFamily="18" charset="0"/>
                <a:cs typeface="Times New Roman" pitchFamily="18" charset="0"/>
              </a:rPr>
              <a:t>Believing in Divine Decree</a:t>
            </a:r>
          </a:p>
          <a:p>
            <a:pPr>
              <a:lnSpc>
                <a:spcPct val="200000"/>
              </a:lnSpc>
            </a:pPr>
            <a:endParaRPr lang="en-US" dirty="0">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Believing in God (Allah)</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85000" lnSpcReduction="20000"/>
          </a:bodyPr>
          <a:lstStyle/>
          <a:p>
            <a:pPr>
              <a:lnSpc>
                <a:spcPct val="200000"/>
              </a:lnSpc>
            </a:pPr>
            <a:r>
              <a:rPr lang="en-US" dirty="0" smtClean="0">
                <a:latin typeface="Times New Roman" pitchFamily="18" charset="0"/>
                <a:cs typeface="Times New Roman" pitchFamily="18" charset="0"/>
              </a:rPr>
              <a:t>Monotheism</a:t>
            </a:r>
          </a:p>
          <a:p>
            <a:pPr>
              <a:lnSpc>
                <a:spcPct val="200000"/>
              </a:lnSpc>
              <a:buFont typeface="Wingdings" pitchFamily="2" charset="2"/>
              <a:buChar char="Ø"/>
            </a:pPr>
            <a:r>
              <a:rPr lang="en-US" dirty="0" smtClean="0">
                <a:latin typeface="Times New Roman" pitchFamily="18" charset="0"/>
                <a:cs typeface="Times New Roman" pitchFamily="18" charset="0"/>
              </a:rPr>
              <a:t>Believe in one God (Allah)</a:t>
            </a:r>
          </a:p>
          <a:p>
            <a:pPr>
              <a:lnSpc>
                <a:spcPct val="200000"/>
              </a:lnSpc>
              <a:buFont typeface="Wingdings" pitchFamily="2" charset="2"/>
              <a:buChar char="Ø"/>
            </a:pPr>
            <a:r>
              <a:rPr lang="en-US" dirty="0" smtClean="0">
                <a:latin typeface="Times New Roman" pitchFamily="18" charset="0"/>
                <a:cs typeface="Times New Roman" pitchFamily="18" charset="0"/>
              </a:rPr>
              <a:t>God is absolute, a single inseparable unity.</a:t>
            </a:r>
          </a:p>
          <a:p>
            <a:pPr>
              <a:lnSpc>
                <a:spcPct val="200000"/>
              </a:lnSpc>
            </a:pPr>
            <a:r>
              <a:rPr lang="en-US" dirty="0" smtClean="0">
                <a:latin typeface="Times New Roman" pitchFamily="18" charset="0"/>
                <a:cs typeface="Times New Roman" pitchFamily="18" charset="0"/>
              </a:rPr>
              <a:t>God has “no associate or partner”</a:t>
            </a:r>
          </a:p>
          <a:p>
            <a:pPr>
              <a:lnSpc>
                <a:spcPct val="200000"/>
              </a:lnSpc>
              <a:buFont typeface="Wingdings" pitchFamily="2" charset="2"/>
              <a:buChar char="Ø"/>
            </a:pPr>
            <a:r>
              <a:rPr lang="en-US" dirty="0" smtClean="0">
                <a:latin typeface="Times New Roman" pitchFamily="18" charset="0"/>
                <a:cs typeface="Times New Roman" pitchFamily="18" charset="0"/>
              </a:rPr>
              <a:t>Don’t believe ‘Trinity” as practiced by Christians.</a:t>
            </a:r>
          </a:p>
          <a:p>
            <a:pPr>
              <a:lnSpc>
                <a:spcPct val="200000"/>
              </a:lnSpc>
              <a:buFont typeface="Wingdings" pitchFamily="2" charset="2"/>
              <a:buChar char="Ø"/>
            </a:pPr>
            <a:r>
              <a:rPr lang="en-US" dirty="0" smtClean="0">
                <a:latin typeface="Times New Roman" pitchFamily="18" charset="0"/>
                <a:cs typeface="Times New Roman" pitchFamily="18" charset="0"/>
              </a:rPr>
              <a:t>Humans cannot become God</a:t>
            </a:r>
            <a:endParaRPr lang="en-US" dirty="0">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Believing in Unseen</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85000" lnSpcReduction="20000"/>
          </a:bodyPr>
          <a:lstStyle/>
          <a:p>
            <a:pPr>
              <a:lnSpc>
                <a:spcPct val="200000"/>
              </a:lnSpc>
            </a:pPr>
            <a:r>
              <a:rPr lang="en-US" dirty="0" smtClean="0">
                <a:latin typeface="Times New Roman" pitchFamily="18" charset="0"/>
                <a:cs typeface="Times New Roman" pitchFamily="18" charset="0"/>
              </a:rPr>
              <a:t>Existence of angels.</a:t>
            </a:r>
          </a:p>
          <a:p>
            <a:pPr>
              <a:lnSpc>
                <a:spcPct val="200000"/>
              </a:lnSpc>
              <a:buFont typeface="Wingdings" pitchFamily="2" charset="2"/>
              <a:buChar char="Ø"/>
            </a:pPr>
            <a:r>
              <a:rPr lang="en-US" dirty="0" smtClean="0">
                <a:latin typeface="Times New Roman" pitchFamily="18" charset="0"/>
                <a:cs typeface="Times New Roman" pitchFamily="18" charset="0"/>
              </a:rPr>
              <a:t>They are God’s messengers to prophets</a:t>
            </a:r>
          </a:p>
          <a:p>
            <a:pPr>
              <a:lnSpc>
                <a:spcPct val="200000"/>
              </a:lnSpc>
              <a:buFont typeface="Wingdings" pitchFamily="2" charset="2"/>
              <a:buChar char="Ø"/>
            </a:pPr>
            <a:r>
              <a:rPr lang="en-US" dirty="0" smtClean="0">
                <a:latin typeface="Times New Roman" pitchFamily="18" charset="0"/>
                <a:cs typeface="Times New Roman" pitchFamily="18" charset="0"/>
              </a:rPr>
              <a:t>Guide people at all times</a:t>
            </a:r>
          </a:p>
          <a:p>
            <a:pPr>
              <a:lnSpc>
                <a:spcPct val="200000"/>
              </a:lnSpc>
            </a:pPr>
            <a:r>
              <a:rPr lang="en-US" dirty="0" smtClean="0">
                <a:latin typeface="Times New Roman" pitchFamily="18" charset="0"/>
                <a:cs typeface="Times New Roman" pitchFamily="18" charset="0"/>
              </a:rPr>
              <a:t>Existence of spirits.</a:t>
            </a:r>
          </a:p>
          <a:p>
            <a:pPr>
              <a:lnSpc>
                <a:spcPct val="200000"/>
              </a:lnSpc>
              <a:buFont typeface="Wingdings" pitchFamily="2" charset="2"/>
              <a:buChar char="Ø"/>
            </a:pPr>
            <a:r>
              <a:rPr lang="en-US" dirty="0" smtClean="0">
                <a:latin typeface="Times New Roman" pitchFamily="18" charset="0"/>
                <a:cs typeface="Times New Roman" pitchFamily="18" charset="0"/>
              </a:rPr>
              <a:t>They are spiritual beings with free will</a:t>
            </a:r>
          </a:p>
          <a:p>
            <a:pPr>
              <a:lnSpc>
                <a:spcPct val="200000"/>
              </a:lnSpc>
              <a:buFont typeface="Wingdings" pitchFamily="2" charset="2"/>
              <a:buChar char="Ø"/>
            </a:pPr>
            <a:r>
              <a:rPr lang="en-US" dirty="0" smtClean="0">
                <a:latin typeface="Times New Roman" pitchFamily="18" charset="0"/>
                <a:cs typeface="Times New Roman" pitchFamily="18" charset="0"/>
              </a:rPr>
              <a:t>Therefore can be good or evil </a:t>
            </a:r>
            <a:endParaRPr lang="en-US" dirty="0">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Believing in </a:t>
            </a:r>
            <a:r>
              <a:rPr lang="en-US" dirty="0" err="1" smtClean="0">
                <a:latin typeface="Times New Roman" pitchFamily="18" charset="0"/>
                <a:cs typeface="Times New Roman" pitchFamily="18" charset="0"/>
              </a:rPr>
              <a:t>Prophethood</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nSpc>
                <a:spcPct val="200000"/>
              </a:lnSpc>
            </a:pPr>
            <a:r>
              <a:rPr lang="en-US" dirty="0" smtClean="0">
                <a:latin typeface="Times New Roman" pitchFamily="18" charset="0"/>
                <a:cs typeface="Times New Roman" pitchFamily="18" charset="0"/>
              </a:rPr>
              <a:t>Prophets (</a:t>
            </a:r>
            <a:r>
              <a:rPr lang="en-US" dirty="0" err="1" smtClean="0">
                <a:latin typeface="Times New Roman" pitchFamily="18" charset="0"/>
                <a:cs typeface="Times New Roman" pitchFamily="18" charset="0"/>
              </a:rPr>
              <a:t>nabi</a:t>
            </a:r>
            <a:r>
              <a:rPr lang="en-US" dirty="0" smtClean="0">
                <a:latin typeface="Times New Roman" pitchFamily="18" charset="0"/>
                <a:cs typeface="Times New Roman" pitchFamily="18" charset="0"/>
              </a:rPr>
              <a:t>) and Messengers (</a:t>
            </a:r>
            <a:r>
              <a:rPr lang="en-US" dirty="0" err="1" smtClean="0">
                <a:latin typeface="Times New Roman" pitchFamily="18" charset="0"/>
                <a:cs typeface="Times New Roman" pitchFamily="18" charset="0"/>
              </a:rPr>
              <a:t>rasul</a:t>
            </a:r>
            <a:r>
              <a:rPr lang="en-US" dirty="0" smtClean="0">
                <a:latin typeface="Times New Roman" pitchFamily="18" charset="0"/>
                <a:cs typeface="Times New Roman" pitchFamily="18" charset="0"/>
              </a:rPr>
              <a:t>).</a:t>
            </a:r>
          </a:p>
          <a:p>
            <a:pPr>
              <a:lnSpc>
                <a:spcPct val="200000"/>
              </a:lnSpc>
              <a:buFont typeface="Wingdings" pitchFamily="2" charset="2"/>
              <a:buChar char="Ø"/>
            </a:pPr>
            <a:r>
              <a:rPr lang="en-US" dirty="0" smtClean="0">
                <a:latin typeface="Times New Roman" pitchFamily="18" charset="0"/>
                <a:cs typeface="Times New Roman" pitchFamily="18" charset="0"/>
              </a:rPr>
              <a:t>They communicate God’s word</a:t>
            </a:r>
          </a:p>
          <a:p>
            <a:pPr>
              <a:lnSpc>
                <a:spcPct val="200000"/>
              </a:lnSpc>
              <a:buFont typeface="Wingdings" pitchFamily="2" charset="2"/>
              <a:buChar char="Ø"/>
            </a:pPr>
            <a:r>
              <a:rPr lang="en-US" dirty="0" smtClean="0">
                <a:latin typeface="Times New Roman" pitchFamily="18" charset="0"/>
                <a:cs typeface="Times New Roman" pitchFamily="18" charset="0"/>
              </a:rPr>
              <a:t>Record God’s word </a:t>
            </a:r>
          </a:p>
          <a:p>
            <a:pPr>
              <a:lnSpc>
                <a:spcPct val="200000"/>
              </a:lnSpc>
            </a:pPr>
            <a:r>
              <a:rPr lang="en-US" dirty="0" smtClean="0">
                <a:latin typeface="Times New Roman" pitchFamily="18" charset="0"/>
                <a:cs typeface="Times New Roman" pitchFamily="18" charset="0"/>
              </a:rPr>
              <a:t>Muslims believe in 1000’s of prophets.</a:t>
            </a:r>
            <a:endParaRPr lang="en-US" dirty="0">
              <a:latin typeface="Times New Roman" pitchFamily="18" charset="0"/>
              <a:cs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Believing in Revelation </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nSpc>
                <a:spcPct val="200000"/>
              </a:lnSpc>
            </a:pPr>
            <a:r>
              <a:rPr lang="en-US" dirty="0" smtClean="0">
                <a:latin typeface="Times New Roman" pitchFamily="18" charset="0"/>
                <a:cs typeface="Times New Roman" pitchFamily="18" charset="0"/>
              </a:rPr>
              <a:t>Holy books</a:t>
            </a:r>
          </a:p>
          <a:p>
            <a:pPr>
              <a:lnSpc>
                <a:spcPct val="200000"/>
              </a:lnSpc>
              <a:buFont typeface="Wingdings" pitchFamily="2" charset="2"/>
              <a:buChar char="Ø"/>
            </a:pPr>
            <a:r>
              <a:rPr lang="en-US" dirty="0" smtClean="0">
                <a:latin typeface="Times New Roman" pitchFamily="18" charset="0"/>
                <a:cs typeface="Times New Roman" pitchFamily="18" charset="0"/>
              </a:rPr>
              <a:t>Quran communicates holy message</a:t>
            </a:r>
          </a:p>
          <a:p>
            <a:pPr>
              <a:lnSpc>
                <a:spcPct val="200000"/>
              </a:lnSpc>
              <a:buFont typeface="Wingdings" pitchFamily="2" charset="2"/>
              <a:buChar char="Ø"/>
            </a:pPr>
            <a:r>
              <a:rPr lang="en-US" dirty="0" smtClean="0">
                <a:latin typeface="Times New Roman" pitchFamily="18" charset="0"/>
                <a:cs typeface="Times New Roman" pitchFamily="18" charset="0"/>
              </a:rPr>
              <a:t>Different languages, cultures</a:t>
            </a:r>
          </a:p>
          <a:p>
            <a:pPr>
              <a:lnSpc>
                <a:spcPct val="200000"/>
              </a:lnSpc>
              <a:buFont typeface="Wingdings" pitchFamily="2" charset="2"/>
              <a:buChar char="Ø"/>
            </a:pPr>
            <a:r>
              <a:rPr lang="en-US" dirty="0" smtClean="0">
                <a:latin typeface="Times New Roman" pitchFamily="18" charset="0"/>
                <a:cs typeface="Times New Roman" pitchFamily="18" charset="0"/>
              </a:rPr>
              <a:t>Revealed scriptures </a:t>
            </a:r>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Believing in Day of Judgment </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10000"/>
          </a:bodyPr>
          <a:lstStyle/>
          <a:p>
            <a:pPr>
              <a:lnSpc>
                <a:spcPct val="200000"/>
              </a:lnSpc>
            </a:pPr>
            <a:r>
              <a:rPr lang="en-US" dirty="0" smtClean="0">
                <a:latin typeface="Times New Roman" pitchFamily="18" charset="0"/>
                <a:cs typeface="Times New Roman" pitchFamily="18" charset="0"/>
              </a:rPr>
              <a:t>Resurrection of the dead</a:t>
            </a:r>
          </a:p>
          <a:p>
            <a:pPr>
              <a:lnSpc>
                <a:spcPct val="200000"/>
              </a:lnSpc>
              <a:buFont typeface="Wingdings" pitchFamily="2" charset="2"/>
              <a:buChar char="Ø"/>
            </a:pPr>
            <a:r>
              <a:rPr lang="en-US" dirty="0" smtClean="0">
                <a:latin typeface="Times New Roman" pitchFamily="18" charset="0"/>
                <a:cs typeface="Times New Roman" pitchFamily="18" charset="0"/>
              </a:rPr>
              <a:t>People will be raised at end of time</a:t>
            </a:r>
          </a:p>
          <a:p>
            <a:pPr>
              <a:lnSpc>
                <a:spcPct val="200000"/>
              </a:lnSpc>
              <a:buFont typeface="Wingdings" pitchFamily="2" charset="2"/>
              <a:buChar char="Ø"/>
            </a:pPr>
            <a:r>
              <a:rPr lang="en-US" dirty="0" smtClean="0">
                <a:latin typeface="Times New Roman" pitchFamily="18" charset="0"/>
                <a:cs typeface="Times New Roman" pitchFamily="18" charset="0"/>
              </a:rPr>
              <a:t>Everyone to be accountable for their sins.</a:t>
            </a:r>
          </a:p>
          <a:p>
            <a:pPr>
              <a:lnSpc>
                <a:spcPct val="200000"/>
              </a:lnSpc>
            </a:pPr>
            <a:r>
              <a:rPr lang="en-US" dirty="0" smtClean="0">
                <a:latin typeface="Times New Roman" pitchFamily="18" charset="0"/>
                <a:cs typeface="Times New Roman" pitchFamily="18" charset="0"/>
              </a:rPr>
              <a:t>Judgment afterlife.</a:t>
            </a:r>
          </a:p>
          <a:p>
            <a:pPr>
              <a:lnSpc>
                <a:spcPct val="200000"/>
              </a:lnSpc>
              <a:buFont typeface="Wingdings" pitchFamily="2" charset="2"/>
              <a:buChar char="Ø"/>
            </a:pPr>
            <a:r>
              <a:rPr lang="en-US" dirty="0" smtClean="0">
                <a:latin typeface="Times New Roman" pitchFamily="18" charset="0"/>
                <a:cs typeface="Times New Roman" pitchFamily="18" charset="0"/>
              </a:rPr>
              <a:t>Everyone judged for their sins</a:t>
            </a:r>
          </a:p>
          <a:p>
            <a:pPr>
              <a:lnSpc>
                <a:spcPct val="200000"/>
              </a:lnSpc>
              <a:buNone/>
            </a:pPr>
            <a:endParaRPr lang="en-US" dirty="0" smtClean="0">
              <a:latin typeface="Times New Roman" pitchFamily="18" charset="0"/>
              <a:cs typeface="Times New Roman" pitchFamily="18" charset="0"/>
            </a:endParaRPr>
          </a:p>
          <a:p>
            <a:pPr>
              <a:lnSpc>
                <a:spcPct val="200000"/>
              </a:lnSpc>
            </a:pPr>
            <a:endParaRPr lang="en-US" dirty="0">
              <a:latin typeface="Times New Roman" pitchFamily="18" charset="0"/>
              <a:cs typeface="Times New Roman"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Believing in the Divine Decree</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10000"/>
          </a:bodyPr>
          <a:lstStyle/>
          <a:p>
            <a:pPr>
              <a:lnSpc>
                <a:spcPct val="200000"/>
              </a:lnSpc>
            </a:pPr>
            <a:r>
              <a:rPr lang="en-US" dirty="0" smtClean="0">
                <a:latin typeface="Times New Roman" pitchFamily="18" charset="0"/>
                <a:cs typeface="Times New Roman" pitchFamily="18" charset="0"/>
              </a:rPr>
              <a:t>Human nature/free will</a:t>
            </a:r>
          </a:p>
          <a:p>
            <a:pPr>
              <a:lnSpc>
                <a:spcPct val="200000"/>
              </a:lnSpc>
              <a:buFont typeface="Wingdings" pitchFamily="2" charset="2"/>
              <a:buChar char="Ø"/>
            </a:pPr>
            <a:r>
              <a:rPr lang="en-US" dirty="0" smtClean="0">
                <a:latin typeface="Times New Roman" pitchFamily="18" charset="0"/>
                <a:cs typeface="Times New Roman" pitchFamily="18" charset="0"/>
              </a:rPr>
              <a:t>Choose between good and wrong</a:t>
            </a:r>
          </a:p>
          <a:p>
            <a:pPr>
              <a:lnSpc>
                <a:spcPct val="200000"/>
              </a:lnSpc>
            </a:pPr>
            <a:r>
              <a:rPr lang="en-US" dirty="0" smtClean="0">
                <a:latin typeface="Times New Roman" pitchFamily="18" charset="0"/>
                <a:cs typeface="Times New Roman" pitchFamily="18" charset="0"/>
              </a:rPr>
              <a:t>Destiny/Predestination</a:t>
            </a:r>
          </a:p>
          <a:p>
            <a:pPr>
              <a:lnSpc>
                <a:spcPct val="200000"/>
              </a:lnSpc>
              <a:buFont typeface="Wingdings" pitchFamily="2" charset="2"/>
              <a:buChar char="Ø"/>
            </a:pPr>
            <a:r>
              <a:rPr lang="en-US" dirty="0" smtClean="0">
                <a:latin typeface="Times New Roman" pitchFamily="18" charset="0"/>
                <a:cs typeface="Times New Roman" pitchFamily="18" charset="0"/>
              </a:rPr>
              <a:t>God has our destiny </a:t>
            </a:r>
          </a:p>
          <a:p>
            <a:pPr>
              <a:lnSpc>
                <a:spcPct val="200000"/>
              </a:lnSpc>
              <a:buFont typeface="Wingdings" pitchFamily="2" charset="2"/>
              <a:buChar char="Ø"/>
            </a:pPr>
            <a:r>
              <a:rPr lang="en-US" dirty="0" smtClean="0">
                <a:latin typeface="Times New Roman" pitchFamily="18" charset="0"/>
                <a:cs typeface="Times New Roman" pitchFamily="18" charset="0"/>
              </a:rPr>
              <a:t>God knows our nature</a:t>
            </a:r>
          </a:p>
          <a:p>
            <a:pPr>
              <a:lnSpc>
                <a:spcPct val="200000"/>
              </a:lnSpc>
            </a:pPr>
            <a:endParaRPr lang="en-US" dirty="0">
              <a:latin typeface="Times New Roman" pitchFamily="18" charset="0"/>
              <a:cs typeface="Times New Roman"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Practices and Rituals </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85000" lnSpcReduction="20000"/>
          </a:bodyPr>
          <a:lstStyle/>
          <a:p>
            <a:pPr>
              <a:lnSpc>
                <a:spcPct val="200000"/>
              </a:lnSpc>
            </a:pPr>
            <a:r>
              <a:rPr lang="en-US" dirty="0" smtClean="0">
                <a:latin typeface="Times New Roman" pitchFamily="18" charset="0"/>
                <a:cs typeface="Times New Roman" pitchFamily="18" charset="0"/>
              </a:rPr>
              <a:t>Lunar Calendar-</a:t>
            </a:r>
            <a:r>
              <a:rPr lang="en-US" dirty="0" err="1" smtClean="0">
                <a:latin typeface="Times New Roman" pitchFamily="18" charset="0"/>
                <a:cs typeface="Times New Roman" pitchFamily="18" charset="0"/>
              </a:rPr>
              <a:t>Salah</a:t>
            </a:r>
            <a:endParaRPr lang="en-US" dirty="0" smtClean="0">
              <a:latin typeface="Times New Roman" pitchFamily="18" charset="0"/>
              <a:cs typeface="Times New Roman" pitchFamily="18" charset="0"/>
            </a:endParaRPr>
          </a:p>
          <a:p>
            <a:pPr>
              <a:lnSpc>
                <a:spcPct val="200000"/>
              </a:lnSpc>
            </a:pPr>
            <a:r>
              <a:rPr lang="en-US" dirty="0" smtClean="0">
                <a:latin typeface="Times New Roman" pitchFamily="18" charset="0"/>
                <a:cs typeface="Times New Roman" pitchFamily="18" charset="0"/>
              </a:rPr>
              <a:t>Ramadan </a:t>
            </a:r>
          </a:p>
          <a:p>
            <a:pPr>
              <a:lnSpc>
                <a:spcPct val="200000"/>
              </a:lnSpc>
            </a:pPr>
            <a:r>
              <a:rPr lang="en-US" dirty="0" err="1" smtClean="0">
                <a:latin typeface="Times New Roman" pitchFamily="18" charset="0"/>
                <a:cs typeface="Times New Roman" pitchFamily="18" charset="0"/>
              </a:rPr>
              <a:t>Dhu</a:t>
            </a:r>
            <a:r>
              <a:rPr lang="en-US" dirty="0" smtClean="0">
                <a:latin typeface="Times New Roman" pitchFamily="18" charset="0"/>
                <a:cs typeface="Times New Roman" pitchFamily="18" charset="0"/>
              </a:rPr>
              <a:t> Al-</a:t>
            </a:r>
            <a:r>
              <a:rPr lang="en-US" dirty="0" err="1" smtClean="0">
                <a:latin typeface="Times New Roman" pitchFamily="18" charset="0"/>
                <a:cs typeface="Times New Roman" pitchFamily="18" charset="0"/>
              </a:rPr>
              <a:t>Hijja</a:t>
            </a:r>
            <a:endParaRPr lang="en-US" dirty="0" smtClean="0">
              <a:latin typeface="Times New Roman" pitchFamily="18" charset="0"/>
              <a:cs typeface="Times New Roman" pitchFamily="18" charset="0"/>
            </a:endParaRPr>
          </a:p>
          <a:p>
            <a:pPr>
              <a:lnSpc>
                <a:spcPct val="200000"/>
              </a:lnSpc>
            </a:pPr>
            <a:r>
              <a:rPr lang="en-US" dirty="0" err="1" smtClean="0">
                <a:latin typeface="Times New Roman" pitchFamily="18" charset="0"/>
                <a:cs typeface="Times New Roman" pitchFamily="18" charset="0"/>
              </a:rPr>
              <a:t>Eid-Ul-adha</a:t>
            </a:r>
            <a:endParaRPr lang="en-US" dirty="0" smtClean="0">
              <a:latin typeface="Times New Roman" pitchFamily="18" charset="0"/>
              <a:cs typeface="Times New Roman" pitchFamily="18" charset="0"/>
            </a:endParaRPr>
          </a:p>
          <a:p>
            <a:pPr>
              <a:lnSpc>
                <a:spcPct val="200000"/>
              </a:lnSpc>
            </a:pPr>
            <a:r>
              <a:rPr lang="en-US" dirty="0" err="1" smtClean="0">
                <a:latin typeface="Times New Roman" pitchFamily="18" charset="0"/>
                <a:cs typeface="Times New Roman" pitchFamily="18" charset="0"/>
              </a:rPr>
              <a:t>Mawlid</a:t>
            </a:r>
            <a:r>
              <a:rPr lang="en-US" dirty="0" smtClean="0">
                <a:latin typeface="Times New Roman" pitchFamily="18" charset="0"/>
                <a:cs typeface="Times New Roman" pitchFamily="18" charset="0"/>
              </a:rPr>
              <a:t> al-</a:t>
            </a:r>
            <a:r>
              <a:rPr lang="en-US" dirty="0" err="1" smtClean="0">
                <a:latin typeface="Times New Roman" pitchFamily="18" charset="0"/>
                <a:cs typeface="Times New Roman" pitchFamily="18" charset="0"/>
              </a:rPr>
              <a:t>Nabi</a:t>
            </a:r>
            <a:endParaRPr lang="en-US" dirty="0" smtClean="0">
              <a:latin typeface="Times New Roman" pitchFamily="18" charset="0"/>
              <a:cs typeface="Times New Roman" pitchFamily="18" charset="0"/>
            </a:endParaRPr>
          </a:p>
          <a:p>
            <a:pPr>
              <a:lnSpc>
                <a:spcPct val="200000"/>
              </a:lnSpc>
            </a:pPr>
            <a:r>
              <a:rPr lang="en-US" dirty="0" smtClean="0">
                <a:latin typeface="Times New Roman" pitchFamily="18" charset="0"/>
                <a:cs typeface="Times New Roman" pitchFamily="18" charset="0"/>
              </a:rPr>
              <a:t>Al </a:t>
            </a:r>
            <a:r>
              <a:rPr lang="en-US" dirty="0" err="1" smtClean="0">
                <a:latin typeface="Times New Roman" pitchFamily="18" charset="0"/>
                <a:cs typeface="Times New Roman" pitchFamily="18" charset="0"/>
              </a:rPr>
              <a:t>Hijra</a:t>
            </a:r>
            <a:endParaRPr lang="en-US" dirty="0">
              <a:latin typeface="Times New Roman" pitchFamily="18" charset="0"/>
              <a:cs typeface="Times New Roman"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Islamic Sects </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nSpc>
                <a:spcPct val="200000"/>
              </a:lnSpc>
            </a:pPr>
            <a:r>
              <a:rPr lang="en-US" dirty="0" smtClean="0">
                <a:latin typeface="Times New Roman" pitchFamily="18" charset="0"/>
                <a:cs typeface="Times New Roman" pitchFamily="18" charset="0"/>
              </a:rPr>
              <a:t>The two main Islamic sects  include:</a:t>
            </a:r>
          </a:p>
          <a:p>
            <a:pPr>
              <a:lnSpc>
                <a:spcPct val="200000"/>
              </a:lnSpc>
              <a:buFont typeface="Wingdings" pitchFamily="2" charset="2"/>
              <a:buChar char="ü"/>
            </a:pPr>
            <a:r>
              <a:rPr lang="en-US" dirty="0" smtClean="0">
                <a:latin typeface="Times New Roman" pitchFamily="18" charset="0"/>
                <a:cs typeface="Times New Roman" pitchFamily="18" charset="0"/>
              </a:rPr>
              <a:t>Sunnis</a:t>
            </a:r>
          </a:p>
          <a:p>
            <a:pPr>
              <a:lnSpc>
                <a:spcPct val="200000"/>
              </a:lnSpc>
              <a:buFont typeface="Wingdings" pitchFamily="2" charset="2"/>
              <a:buChar char="ü"/>
            </a:pPr>
            <a:r>
              <a:rPr lang="en-US" dirty="0" err="1" smtClean="0">
                <a:latin typeface="Times New Roman" pitchFamily="18" charset="0"/>
                <a:cs typeface="Times New Roman" pitchFamily="18" charset="0"/>
              </a:rPr>
              <a:t>Shias</a:t>
            </a:r>
            <a:r>
              <a:rPr lang="en-US" dirty="0" smtClean="0">
                <a:latin typeface="Times New Roman" pitchFamily="18" charset="0"/>
                <a:cs typeface="Times New Roman" pitchFamily="18" charset="0"/>
              </a:rPr>
              <a:t> </a:t>
            </a:r>
            <a:endParaRPr lang="en-US" dirty="0">
              <a:latin typeface="Times New Roman" pitchFamily="18" charset="0"/>
              <a:cs typeface="Times New Roman"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Islam Dressing and Food </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10000"/>
          </a:bodyPr>
          <a:lstStyle/>
          <a:p>
            <a:pPr>
              <a:lnSpc>
                <a:spcPct val="200000"/>
              </a:lnSpc>
            </a:pPr>
            <a:r>
              <a:rPr lang="en-US" dirty="0" smtClean="0">
                <a:latin typeface="Times New Roman" pitchFamily="18" charset="0"/>
                <a:cs typeface="Times New Roman" pitchFamily="18" charset="0"/>
              </a:rPr>
              <a:t>Women wear </a:t>
            </a:r>
            <a:r>
              <a:rPr lang="en-US" dirty="0" err="1" smtClean="0">
                <a:latin typeface="Times New Roman" pitchFamily="18" charset="0"/>
                <a:cs typeface="Times New Roman" pitchFamily="18" charset="0"/>
              </a:rPr>
              <a:t>Hijabs</a:t>
            </a:r>
            <a:endParaRPr lang="en-US" dirty="0" smtClean="0">
              <a:latin typeface="Times New Roman" pitchFamily="18" charset="0"/>
              <a:cs typeface="Times New Roman" pitchFamily="18" charset="0"/>
            </a:endParaRPr>
          </a:p>
          <a:p>
            <a:pPr>
              <a:lnSpc>
                <a:spcPct val="200000"/>
              </a:lnSpc>
            </a:pPr>
            <a:r>
              <a:rPr lang="en-US" dirty="0" smtClean="0">
                <a:latin typeface="Times New Roman" pitchFamily="18" charset="0"/>
                <a:cs typeface="Times New Roman" pitchFamily="18" charset="0"/>
              </a:rPr>
              <a:t>Men wear: </a:t>
            </a:r>
            <a:r>
              <a:rPr lang="en-US" dirty="0" err="1" smtClean="0">
                <a:latin typeface="Times New Roman" pitchFamily="18" charset="0"/>
                <a:cs typeface="Times New Roman" pitchFamily="18" charset="0"/>
              </a:rPr>
              <a:t>Thobe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Bisht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Serwal</a:t>
            </a:r>
            <a:r>
              <a:rPr lang="en-US" dirty="0" smtClean="0">
                <a:latin typeface="Times New Roman" pitchFamily="18" charset="0"/>
                <a:cs typeface="Times New Roman" pitchFamily="18" charset="0"/>
              </a:rPr>
              <a:t>, Turban among others. </a:t>
            </a:r>
          </a:p>
          <a:p>
            <a:pPr>
              <a:lnSpc>
                <a:spcPct val="200000"/>
              </a:lnSpc>
            </a:pPr>
            <a:r>
              <a:rPr lang="en-US" dirty="0" smtClean="0">
                <a:latin typeface="Times New Roman" pitchFamily="18" charset="0"/>
                <a:cs typeface="Times New Roman" pitchFamily="18" charset="0"/>
              </a:rPr>
              <a:t>The </a:t>
            </a:r>
            <a:r>
              <a:rPr lang="en-US" dirty="0" err="1" smtClean="0">
                <a:latin typeface="Times New Roman" pitchFamily="18" charset="0"/>
                <a:cs typeface="Times New Roman" pitchFamily="18" charset="0"/>
              </a:rPr>
              <a:t>Halal</a:t>
            </a:r>
            <a:r>
              <a:rPr lang="en-US" dirty="0" smtClean="0">
                <a:latin typeface="Times New Roman" pitchFamily="18" charset="0"/>
                <a:cs typeface="Times New Roman" pitchFamily="18" charset="0"/>
              </a:rPr>
              <a:t> diet-eating according to religious requirements.</a:t>
            </a:r>
            <a:endParaRPr lang="en-US" dirty="0">
              <a:latin typeface="Times New Roman" pitchFamily="18" charset="0"/>
              <a:cs typeface="Times New Roman"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Question One</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85000" lnSpcReduction="20000"/>
          </a:bodyPr>
          <a:lstStyle/>
          <a:p>
            <a:pPr>
              <a:lnSpc>
                <a:spcPct val="200000"/>
              </a:lnSpc>
            </a:pPr>
            <a:r>
              <a:rPr lang="en-US" b="1" dirty="0" smtClean="0">
                <a:latin typeface="Times New Roman" pitchFamily="18" charset="0"/>
                <a:cs typeface="Times New Roman" pitchFamily="18" charset="0"/>
              </a:rPr>
              <a:t>In which of the following ways does prejudice manifest in the Islam world?</a:t>
            </a:r>
          </a:p>
          <a:p>
            <a:pPr marL="633222" indent="-514350">
              <a:lnSpc>
                <a:spcPct val="200000"/>
              </a:lnSpc>
              <a:buFont typeface="+mj-lt"/>
              <a:buAutoNum type="alphaLcParenR"/>
            </a:pPr>
            <a:r>
              <a:rPr lang="en-US" b="1" dirty="0" smtClean="0">
                <a:latin typeface="Times New Roman" pitchFamily="18" charset="0"/>
                <a:cs typeface="Times New Roman" pitchFamily="18" charset="0"/>
              </a:rPr>
              <a:t>Linked with terrorism</a:t>
            </a:r>
          </a:p>
          <a:p>
            <a:pPr marL="633222" indent="-514350">
              <a:lnSpc>
                <a:spcPct val="200000"/>
              </a:lnSpc>
              <a:buFont typeface="+mj-lt"/>
              <a:buAutoNum type="alphaLcParenR"/>
            </a:pPr>
            <a:r>
              <a:rPr lang="en-US" b="1" dirty="0" smtClean="0">
                <a:latin typeface="Times New Roman" pitchFamily="18" charset="0"/>
                <a:cs typeface="Times New Roman" pitchFamily="18" charset="0"/>
              </a:rPr>
              <a:t>Linked with killing </a:t>
            </a:r>
          </a:p>
          <a:p>
            <a:pPr marL="633222" indent="-514350">
              <a:lnSpc>
                <a:spcPct val="200000"/>
              </a:lnSpc>
              <a:buFont typeface="+mj-lt"/>
              <a:buAutoNum type="alphaLcParenR"/>
            </a:pPr>
            <a:r>
              <a:rPr lang="en-US" b="1" dirty="0" smtClean="0">
                <a:latin typeface="Times New Roman" pitchFamily="18" charset="0"/>
                <a:cs typeface="Times New Roman" pitchFamily="18" charset="0"/>
              </a:rPr>
              <a:t>Linked with discrimination </a:t>
            </a:r>
          </a:p>
          <a:p>
            <a:pPr marL="633222" indent="-514350">
              <a:lnSpc>
                <a:spcPct val="200000"/>
              </a:lnSpc>
              <a:buFont typeface="+mj-lt"/>
              <a:buAutoNum type="alphaLcParenR"/>
            </a:pPr>
            <a:r>
              <a:rPr lang="en-US" b="1" dirty="0" smtClean="0">
                <a:latin typeface="Times New Roman" pitchFamily="18" charset="0"/>
                <a:cs typeface="Times New Roman" pitchFamily="18" charset="0"/>
              </a:rPr>
              <a:t>Linked with mistreating women</a:t>
            </a:r>
          </a:p>
          <a:p>
            <a:pPr marL="633222" indent="-514350">
              <a:lnSpc>
                <a:spcPct val="200000"/>
              </a:lnSpc>
              <a:buFont typeface="+mj-lt"/>
              <a:buAutoNum type="alphaLcParenR"/>
            </a:pPr>
            <a:endParaRPr lang="en-US" b="1" dirty="0" smtClean="0">
              <a:latin typeface="Times New Roman" pitchFamily="18" charset="0"/>
              <a:cs typeface="Times New Roman" pitchFamily="18" charset="0"/>
            </a:endParaRPr>
          </a:p>
          <a:p>
            <a:pPr>
              <a:lnSpc>
                <a:spcPct val="200000"/>
              </a:lnSpc>
            </a:pPr>
            <a:endParaRPr lang="en-US" b="1" dirty="0">
              <a:latin typeface="Times New Roman" pitchFamily="18" charset="0"/>
              <a:cs typeface="Times New Roman"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Question Two</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85000" lnSpcReduction="20000"/>
          </a:bodyPr>
          <a:lstStyle/>
          <a:p>
            <a:pPr>
              <a:lnSpc>
                <a:spcPct val="200000"/>
              </a:lnSpc>
            </a:pPr>
            <a:r>
              <a:rPr lang="en-US" b="1" dirty="0" smtClean="0">
                <a:latin typeface="Times New Roman" pitchFamily="18" charset="0"/>
                <a:cs typeface="Times New Roman" pitchFamily="18" charset="0"/>
              </a:rPr>
              <a:t>How is the Islam religion in the contemporary world?</a:t>
            </a:r>
          </a:p>
          <a:p>
            <a:pPr marL="633222" indent="-514350">
              <a:lnSpc>
                <a:spcPct val="200000"/>
              </a:lnSpc>
              <a:buFont typeface="+mj-lt"/>
              <a:buAutoNum type="alphaLcParenR"/>
            </a:pPr>
            <a:r>
              <a:rPr lang="en-US" b="1" dirty="0" smtClean="0">
                <a:latin typeface="Times New Roman" pitchFamily="18" charset="0"/>
                <a:cs typeface="Times New Roman" pitchFamily="18" charset="0"/>
              </a:rPr>
              <a:t>Democratic political system</a:t>
            </a:r>
          </a:p>
          <a:p>
            <a:pPr marL="633222" indent="-514350">
              <a:lnSpc>
                <a:spcPct val="200000"/>
              </a:lnSpc>
              <a:buFont typeface="+mj-lt"/>
              <a:buAutoNum type="alphaLcParenR"/>
            </a:pPr>
            <a:r>
              <a:rPr lang="en-US" b="1" dirty="0" smtClean="0">
                <a:latin typeface="Times New Roman" pitchFamily="18" charset="0"/>
                <a:cs typeface="Times New Roman" pitchFamily="18" charset="0"/>
              </a:rPr>
              <a:t>Abuse of women</a:t>
            </a:r>
          </a:p>
          <a:p>
            <a:pPr marL="633222" indent="-514350">
              <a:lnSpc>
                <a:spcPct val="200000"/>
              </a:lnSpc>
              <a:buFont typeface="+mj-lt"/>
              <a:buAutoNum type="alphaLcParenR"/>
            </a:pPr>
            <a:r>
              <a:rPr lang="en-US" b="1" dirty="0" smtClean="0">
                <a:latin typeface="Times New Roman" pitchFamily="18" charset="0"/>
                <a:cs typeface="Times New Roman" pitchFamily="18" charset="0"/>
              </a:rPr>
              <a:t>Perpetrating terrorism </a:t>
            </a:r>
          </a:p>
          <a:p>
            <a:pPr marL="633222" indent="-514350">
              <a:lnSpc>
                <a:spcPct val="200000"/>
              </a:lnSpc>
              <a:buFont typeface="+mj-lt"/>
              <a:buAutoNum type="alphaLcParenR"/>
            </a:pPr>
            <a:r>
              <a:rPr lang="en-US" b="1" dirty="0" smtClean="0">
                <a:latin typeface="Times New Roman" pitchFamily="18" charset="0"/>
                <a:cs typeface="Times New Roman" pitchFamily="18" charset="0"/>
              </a:rPr>
              <a:t>Tolerance to other religions</a:t>
            </a:r>
          </a:p>
          <a:p>
            <a:pPr marL="633222" indent="-514350">
              <a:lnSpc>
                <a:spcPct val="200000"/>
              </a:lnSpc>
              <a:buFont typeface="+mj-lt"/>
              <a:buAutoNum type="alphaLcParenR"/>
            </a:pPr>
            <a:endParaRPr lang="en-US" b="1" dirty="0">
              <a:latin typeface="Times New Roman" pitchFamily="18" charset="0"/>
              <a:cs typeface="Times New Roman"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Question Three</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10000"/>
          </a:bodyPr>
          <a:lstStyle/>
          <a:p>
            <a:pPr>
              <a:lnSpc>
                <a:spcPct val="200000"/>
              </a:lnSpc>
            </a:pPr>
            <a:r>
              <a:rPr lang="en-US" b="1" dirty="0" smtClean="0">
                <a:latin typeface="Times New Roman" pitchFamily="18" charset="0"/>
                <a:cs typeface="Times New Roman" pitchFamily="18" charset="0"/>
              </a:rPr>
              <a:t>How does the Islam religion call and view other religions?</a:t>
            </a:r>
          </a:p>
          <a:p>
            <a:pPr marL="633222" indent="-514350">
              <a:lnSpc>
                <a:spcPct val="200000"/>
              </a:lnSpc>
              <a:buFont typeface="+mj-lt"/>
              <a:buAutoNum type="alphaLcParenR"/>
            </a:pPr>
            <a:r>
              <a:rPr lang="en-US" b="1" dirty="0" smtClean="0">
                <a:latin typeface="Times New Roman" pitchFamily="18" charset="0"/>
                <a:cs typeface="Times New Roman" pitchFamily="18" charset="0"/>
              </a:rPr>
              <a:t>The people of the book</a:t>
            </a:r>
          </a:p>
          <a:p>
            <a:pPr marL="633222" indent="-514350">
              <a:lnSpc>
                <a:spcPct val="200000"/>
              </a:lnSpc>
              <a:buFont typeface="+mj-lt"/>
              <a:buAutoNum type="alphaLcParenR"/>
            </a:pPr>
            <a:r>
              <a:rPr lang="en-US" b="1" dirty="0" smtClean="0">
                <a:latin typeface="Times New Roman" pitchFamily="18" charset="0"/>
                <a:cs typeface="Times New Roman" pitchFamily="18" charset="0"/>
              </a:rPr>
              <a:t>Sinners </a:t>
            </a:r>
          </a:p>
          <a:p>
            <a:pPr marL="633222" indent="-514350">
              <a:lnSpc>
                <a:spcPct val="200000"/>
              </a:lnSpc>
              <a:buFont typeface="+mj-lt"/>
              <a:buAutoNum type="alphaLcParenR"/>
            </a:pPr>
            <a:r>
              <a:rPr lang="en-US" b="1" dirty="0" smtClean="0">
                <a:latin typeface="Times New Roman" pitchFamily="18" charset="0"/>
                <a:cs typeface="Times New Roman" pitchFamily="18" charset="0"/>
              </a:rPr>
              <a:t>Ancestors</a:t>
            </a:r>
            <a:endParaRPr lang="en-US" b="1" dirty="0">
              <a:latin typeface="Times New Roman" pitchFamily="18" charset="0"/>
              <a:cs typeface="Times New Roman"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Question Four</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85000" lnSpcReduction="20000"/>
          </a:bodyPr>
          <a:lstStyle/>
          <a:p>
            <a:pPr>
              <a:lnSpc>
                <a:spcPct val="200000"/>
              </a:lnSpc>
            </a:pPr>
            <a:r>
              <a:rPr lang="en-US" b="1" dirty="0" smtClean="0">
                <a:latin typeface="Times New Roman" pitchFamily="18" charset="0"/>
                <a:cs typeface="Times New Roman" pitchFamily="18" charset="0"/>
              </a:rPr>
              <a:t>What are the main challenges and opportunities faced by Muslims in the West and Europe?</a:t>
            </a:r>
          </a:p>
          <a:p>
            <a:pPr marL="633222" indent="-514350">
              <a:lnSpc>
                <a:spcPct val="200000"/>
              </a:lnSpc>
              <a:buFont typeface="+mj-lt"/>
              <a:buAutoNum type="alphaLcParenR"/>
            </a:pPr>
            <a:r>
              <a:rPr lang="en-US" b="1" dirty="0" smtClean="0">
                <a:latin typeface="Times New Roman" pitchFamily="18" charset="0"/>
                <a:cs typeface="Times New Roman" pitchFamily="18" charset="0"/>
              </a:rPr>
              <a:t>Discrimination </a:t>
            </a:r>
          </a:p>
          <a:p>
            <a:pPr marL="633222" indent="-514350">
              <a:lnSpc>
                <a:spcPct val="200000"/>
              </a:lnSpc>
              <a:buFont typeface="+mj-lt"/>
              <a:buAutoNum type="alphaLcParenR"/>
            </a:pPr>
            <a:r>
              <a:rPr lang="en-US" b="1" dirty="0" smtClean="0">
                <a:latin typeface="Times New Roman" pitchFamily="18" charset="0"/>
                <a:cs typeface="Times New Roman" pitchFamily="18" charset="0"/>
              </a:rPr>
              <a:t>Terrorism </a:t>
            </a:r>
          </a:p>
          <a:p>
            <a:pPr marL="633222" indent="-514350">
              <a:lnSpc>
                <a:spcPct val="200000"/>
              </a:lnSpc>
              <a:buFont typeface="+mj-lt"/>
              <a:buAutoNum type="alphaLcParenR"/>
            </a:pPr>
            <a:r>
              <a:rPr lang="en-US" b="1" dirty="0" smtClean="0">
                <a:latin typeface="Times New Roman" pitchFamily="18" charset="0"/>
                <a:cs typeface="Times New Roman" pitchFamily="18" charset="0"/>
              </a:rPr>
              <a:t>Stereotyping </a:t>
            </a:r>
          </a:p>
          <a:p>
            <a:pPr marL="633222" indent="-514350">
              <a:lnSpc>
                <a:spcPct val="200000"/>
              </a:lnSpc>
              <a:buFont typeface="+mj-lt"/>
              <a:buAutoNum type="alphaLcParenR"/>
            </a:pPr>
            <a:r>
              <a:rPr lang="en-US" b="1" dirty="0" smtClean="0">
                <a:latin typeface="Times New Roman" pitchFamily="18" charset="0"/>
                <a:cs typeface="Times New Roman" pitchFamily="18" charset="0"/>
              </a:rPr>
              <a:t>Hatred</a:t>
            </a:r>
            <a:endParaRPr lang="en-US" b="1" dirty="0">
              <a:latin typeface="Times New Roman" pitchFamily="18" charset="0"/>
              <a:cs typeface="Times New Roman"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Question Five</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nSpc>
                <a:spcPct val="200000"/>
              </a:lnSpc>
            </a:pPr>
            <a:r>
              <a:rPr lang="en-US" b="1" dirty="0" smtClean="0">
                <a:latin typeface="Times New Roman" pitchFamily="18" charset="0"/>
                <a:cs typeface="Times New Roman" pitchFamily="18" charset="0"/>
              </a:rPr>
              <a:t>Is Islam intolerant of other religious minorities?</a:t>
            </a:r>
          </a:p>
          <a:p>
            <a:pPr marL="633222" indent="-514350">
              <a:lnSpc>
                <a:spcPct val="200000"/>
              </a:lnSpc>
              <a:buFont typeface="+mj-lt"/>
              <a:buAutoNum type="alphaLcParenR"/>
            </a:pPr>
            <a:r>
              <a:rPr lang="en-US" b="1" dirty="0" smtClean="0">
                <a:latin typeface="Times New Roman" pitchFamily="18" charset="0"/>
                <a:cs typeface="Times New Roman" pitchFamily="18" charset="0"/>
              </a:rPr>
              <a:t>Yes </a:t>
            </a:r>
          </a:p>
          <a:p>
            <a:pPr marL="633222" indent="-514350">
              <a:lnSpc>
                <a:spcPct val="200000"/>
              </a:lnSpc>
              <a:buFont typeface="+mj-lt"/>
              <a:buAutoNum type="alphaLcParenR"/>
            </a:pPr>
            <a:r>
              <a:rPr lang="en-US" b="1" dirty="0" smtClean="0">
                <a:latin typeface="Times New Roman" pitchFamily="18" charset="0"/>
                <a:cs typeface="Times New Roman" pitchFamily="18" charset="0"/>
              </a:rPr>
              <a:t>No </a:t>
            </a:r>
            <a:endParaRPr lang="en-US" b="1" dirty="0">
              <a:latin typeface="Times New Roman" pitchFamily="18" charset="0"/>
              <a:cs typeface="Times New Roman"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References </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70000" lnSpcReduction="20000"/>
          </a:bodyPr>
          <a:lstStyle/>
          <a:p>
            <a:r>
              <a:rPr lang="en-US" dirty="0" smtClean="0"/>
              <a:t>Chandra </a:t>
            </a:r>
            <a:r>
              <a:rPr lang="en-US" dirty="0" err="1" smtClean="0"/>
              <a:t>Muzaffar</a:t>
            </a:r>
            <a:r>
              <a:rPr lang="en-US" dirty="0" smtClean="0"/>
              <a:t>, (2014): “Frontline, Islam and the West: Retrieved from: </a:t>
            </a:r>
            <a:r>
              <a:rPr lang="en-US" dirty="0" smtClean="0">
                <a:hlinkClick r:id="rId2"/>
              </a:rPr>
              <a:t>https://www.pbs.org/wgbh/pages/frontline/shows/muslims/themes/west.html</a:t>
            </a:r>
            <a:r>
              <a:rPr lang="en-US" dirty="0" smtClean="0"/>
              <a:t> </a:t>
            </a:r>
          </a:p>
          <a:p>
            <a:r>
              <a:rPr lang="en-US" dirty="0" smtClean="0"/>
              <a:t>Lee, R. D. (2018). </a:t>
            </a:r>
            <a:r>
              <a:rPr lang="en-US" i="1" dirty="0" smtClean="0"/>
              <a:t>Overcoming tradition and modernity: The search for Islamic authenticity</a:t>
            </a:r>
            <a:r>
              <a:rPr lang="en-US" dirty="0" smtClean="0"/>
              <a:t>. </a:t>
            </a:r>
            <a:r>
              <a:rPr lang="en-US" dirty="0" err="1" smtClean="0"/>
              <a:t>Routledge</a:t>
            </a:r>
            <a:r>
              <a:rPr lang="en-US" dirty="0" smtClean="0"/>
              <a:t>.</a:t>
            </a:r>
          </a:p>
          <a:p>
            <a:r>
              <a:rPr lang="en-US" dirty="0" err="1" smtClean="0"/>
              <a:t>Pucherova</a:t>
            </a:r>
            <a:r>
              <a:rPr lang="en-US" dirty="0" smtClean="0"/>
              <a:t>, D. (2016). Islam, Tradition and Modernity in the Work of Two Somali Writers: </a:t>
            </a:r>
            <a:r>
              <a:rPr lang="en-US" dirty="0" err="1" smtClean="0"/>
              <a:t>Nuruddin</a:t>
            </a:r>
            <a:r>
              <a:rPr lang="en-US" dirty="0" smtClean="0"/>
              <a:t> Farah and </a:t>
            </a:r>
            <a:r>
              <a:rPr lang="en-US" dirty="0" err="1" smtClean="0"/>
              <a:t>Ayaan</a:t>
            </a:r>
            <a:r>
              <a:rPr lang="en-US" dirty="0" smtClean="0"/>
              <a:t> </a:t>
            </a:r>
            <a:r>
              <a:rPr lang="en-US" dirty="0" err="1" smtClean="0"/>
              <a:t>Hirsi</a:t>
            </a:r>
            <a:r>
              <a:rPr lang="en-US" dirty="0" smtClean="0"/>
              <a:t> Ali. </a:t>
            </a:r>
            <a:r>
              <a:rPr lang="en-US" i="1" dirty="0" smtClean="0"/>
              <a:t>English Studies in Africa</a:t>
            </a:r>
            <a:r>
              <a:rPr lang="en-US" dirty="0" smtClean="0"/>
              <a:t>, </a:t>
            </a:r>
            <a:r>
              <a:rPr lang="en-US" i="1" dirty="0" smtClean="0"/>
              <a:t>59</a:t>
            </a:r>
            <a:r>
              <a:rPr lang="en-US" dirty="0" smtClean="0"/>
              <a:t>(2), 27-40.</a:t>
            </a:r>
          </a:p>
          <a:p>
            <a:r>
              <a:rPr lang="en-US" dirty="0" err="1" smtClean="0"/>
              <a:t>Sertkaya</a:t>
            </a:r>
            <a:r>
              <a:rPr lang="en-US" dirty="0" smtClean="0"/>
              <a:t>, S. (2018, August). Centrality of Peace in Islam and Prophetic Tradition. In </a:t>
            </a:r>
            <a:r>
              <a:rPr lang="en-US" i="1" dirty="0" smtClean="0"/>
              <a:t>Abraham Conference: Pillars of Peace</a:t>
            </a:r>
            <a:r>
              <a:rPr lang="en-US" dirty="0" smtClean="0"/>
              <a:t>.</a:t>
            </a:r>
          </a:p>
          <a:p>
            <a:r>
              <a:rPr lang="en-US" dirty="0" err="1" smtClean="0"/>
              <a:t>Fahmi</a:t>
            </a:r>
            <a:r>
              <a:rPr lang="en-US" dirty="0" smtClean="0"/>
              <a:t>, R., &amp; </a:t>
            </a:r>
            <a:r>
              <a:rPr lang="en-US" dirty="0" err="1" smtClean="0"/>
              <a:t>Aswirna</a:t>
            </a:r>
            <a:r>
              <a:rPr lang="en-US" dirty="0" smtClean="0"/>
              <a:t>, P. (2019). ISLAM NUSANTARA: PREJUDICE AND SOCIAL CONFLICT. </a:t>
            </a:r>
            <a:r>
              <a:rPr lang="en-US" i="1" dirty="0" smtClean="0"/>
              <a:t>HUNAFA: </a:t>
            </a:r>
            <a:r>
              <a:rPr lang="en-US" i="1" dirty="0" err="1" smtClean="0"/>
              <a:t>Jurnal</a:t>
            </a:r>
            <a:r>
              <a:rPr lang="en-US" i="1" dirty="0" smtClean="0"/>
              <a:t> </a:t>
            </a:r>
            <a:r>
              <a:rPr lang="en-US" i="1" dirty="0" err="1" smtClean="0"/>
              <a:t>Studia</a:t>
            </a:r>
            <a:r>
              <a:rPr lang="en-US" i="1" dirty="0" smtClean="0"/>
              <a:t> </a:t>
            </a:r>
            <a:r>
              <a:rPr lang="en-US" i="1" dirty="0" err="1" smtClean="0"/>
              <a:t>Islamika</a:t>
            </a:r>
            <a:r>
              <a:rPr lang="en-US" dirty="0" smtClean="0"/>
              <a:t>, </a:t>
            </a:r>
            <a:r>
              <a:rPr lang="en-US" i="1" dirty="0" smtClean="0"/>
              <a:t>16</a:t>
            </a:r>
            <a:r>
              <a:rPr lang="en-US" dirty="0" smtClean="0"/>
              <a:t>(2), 55-82.</a:t>
            </a:r>
          </a:p>
          <a:p>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510</TotalTime>
  <Words>2518</Words>
  <Application>Microsoft Office PowerPoint</Application>
  <PresentationFormat>On-screen Show (4:3)</PresentationFormat>
  <Paragraphs>162</Paragraphs>
  <Slides>22</Slides>
  <Notes>20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Module</vt:lpstr>
      <vt:lpstr>ISLAM</vt:lpstr>
      <vt:lpstr>Islam</vt:lpstr>
      <vt:lpstr>Origin </vt:lpstr>
      <vt:lpstr>Quran </vt:lpstr>
      <vt:lpstr>Key Beliefs</vt:lpstr>
      <vt:lpstr>Important Pillars </vt:lpstr>
      <vt:lpstr>Articles of Islamic Religion</vt:lpstr>
      <vt:lpstr>Believing in God (Allah)</vt:lpstr>
      <vt:lpstr>Believing in Unseen</vt:lpstr>
      <vt:lpstr>Believing in Prophethood</vt:lpstr>
      <vt:lpstr>Believing in Revelation </vt:lpstr>
      <vt:lpstr>Believing in Day of Judgment </vt:lpstr>
      <vt:lpstr>Believing in the Divine Decree</vt:lpstr>
      <vt:lpstr>Practices and Rituals </vt:lpstr>
      <vt:lpstr>Islamic Sects </vt:lpstr>
      <vt:lpstr>Islam Dressing and Food </vt:lpstr>
      <vt:lpstr>Question One</vt:lpstr>
      <vt:lpstr>Question Two</vt:lpstr>
      <vt:lpstr>Question Three</vt:lpstr>
      <vt:lpstr>Question Four</vt:lpstr>
      <vt:lpstr>Question Five</vt:lpstr>
      <vt:lpstr>References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ISLAM</dc:title>
  <dc:creator>Windows User</dc:creator>
  <cp:lastModifiedBy>VINNY</cp:lastModifiedBy>
  <cp:revision>113</cp:revision>
  <dcterms:created xsi:type="dcterms:W3CDTF">2020-07-20T08:39:02Z</dcterms:created>
  <dcterms:modified xsi:type="dcterms:W3CDTF">2020-07-20T17:55:54Z</dcterms:modified>
</cp:coreProperties>
</file>