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2" r:id="rId1"/>
  </p:sldMasterIdLst>
  <p:sldIdLst>
    <p:sldId id="256" r:id="rId2"/>
    <p:sldId id="257" r:id="rId3"/>
    <p:sldId id="258" r:id="rId4"/>
    <p:sldId id="259" r:id="rId5"/>
    <p:sldId id="260" r:id="rId6"/>
    <p:sldId id="274" r:id="rId7"/>
    <p:sldId id="273" r:id="rId8"/>
    <p:sldId id="261" r:id="rId9"/>
    <p:sldId id="262" r:id="rId10"/>
    <p:sldId id="263" r:id="rId11"/>
    <p:sldId id="267" r:id="rId12"/>
    <p:sldId id="264" r:id="rId13"/>
    <p:sldId id="269" r:id="rId14"/>
    <p:sldId id="265" r:id="rId15"/>
    <p:sldId id="270" r:id="rId16"/>
    <p:sldId id="266" r:id="rId17"/>
    <p:sldId id="271"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80" d="100"/>
          <a:sy n="80" d="100"/>
        </p:scale>
        <p:origin x="3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2095A24-BC95-4B5F-B1B8-195E3A7598AD}" type="datetimeFigureOut">
              <a:rPr lang="en-GB" smtClean="0"/>
              <a:t>05/04/2021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93137B-58B8-4F3A-85C3-2BEA8759F42F}" type="slidenum">
              <a:rPr lang="en-GB" smtClean="0"/>
              <a:t>‹#›</a:t>
            </a:fld>
            <a:endParaRPr lang="en-GB"/>
          </a:p>
        </p:txBody>
      </p:sp>
    </p:spTree>
    <p:extLst>
      <p:ext uri="{BB962C8B-B14F-4D97-AF65-F5344CB8AC3E}">
        <p14:creationId xmlns:p14="http://schemas.microsoft.com/office/powerpoint/2010/main" val="2911253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095A24-BC95-4B5F-B1B8-195E3A7598AD}" type="datetimeFigureOut">
              <a:rPr lang="en-GB" smtClean="0"/>
              <a:t>05/04/2021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93137B-58B8-4F3A-85C3-2BEA8759F42F}" type="slidenum">
              <a:rPr lang="en-GB" smtClean="0"/>
              <a:t>‹#›</a:t>
            </a:fld>
            <a:endParaRPr lang="en-GB"/>
          </a:p>
        </p:txBody>
      </p:sp>
    </p:spTree>
    <p:extLst>
      <p:ext uri="{BB962C8B-B14F-4D97-AF65-F5344CB8AC3E}">
        <p14:creationId xmlns:p14="http://schemas.microsoft.com/office/powerpoint/2010/main" val="3364341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095A24-BC95-4B5F-B1B8-195E3A7598AD}" type="datetimeFigureOut">
              <a:rPr lang="en-GB" smtClean="0"/>
              <a:t>05/04/2021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93137B-58B8-4F3A-85C3-2BEA8759F42F}"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62174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095A24-BC95-4B5F-B1B8-195E3A7598AD}" type="datetimeFigureOut">
              <a:rPr lang="en-GB" smtClean="0"/>
              <a:t>05/04/2021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93137B-58B8-4F3A-85C3-2BEA8759F42F}" type="slidenum">
              <a:rPr lang="en-GB" smtClean="0"/>
              <a:t>‹#›</a:t>
            </a:fld>
            <a:endParaRPr lang="en-GB"/>
          </a:p>
        </p:txBody>
      </p:sp>
    </p:spTree>
    <p:extLst>
      <p:ext uri="{BB962C8B-B14F-4D97-AF65-F5344CB8AC3E}">
        <p14:creationId xmlns:p14="http://schemas.microsoft.com/office/powerpoint/2010/main" val="24937467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095A24-BC95-4B5F-B1B8-195E3A7598AD}" type="datetimeFigureOut">
              <a:rPr lang="en-GB" smtClean="0"/>
              <a:t>05/04/2021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93137B-58B8-4F3A-85C3-2BEA8759F42F}"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043093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095A24-BC95-4B5F-B1B8-195E3A7598AD}" type="datetimeFigureOut">
              <a:rPr lang="en-GB" smtClean="0"/>
              <a:t>05/04/2021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93137B-58B8-4F3A-85C3-2BEA8759F42F}" type="slidenum">
              <a:rPr lang="en-GB" smtClean="0"/>
              <a:t>‹#›</a:t>
            </a:fld>
            <a:endParaRPr lang="en-GB"/>
          </a:p>
        </p:txBody>
      </p:sp>
    </p:spTree>
    <p:extLst>
      <p:ext uri="{BB962C8B-B14F-4D97-AF65-F5344CB8AC3E}">
        <p14:creationId xmlns:p14="http://schemas.microsoft.com/office/powerpoint/2010/main" val="1868988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095A24-BC95-4B5F-B1B8-195E3A7598AD}" type="datetimeFigureOut">
              <a:rPr lang="en-GB" smtClean="0"/>
              <a:t>05/04/2021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93137B-58B8-4F3A-85C3-2BEA8759F42F}" type="slidenum">
              <a:rPr lang="en-GB" smtClean="0"/>
              <a:t>‹#›</a:t>
            </a:fld>
            <a:endParaRPr lang="en-GB"/>
          </a:p>
        </p:txBody>
      </p:sp>
    </p:spTree>
    <p:extLst>
      <p:ext uri="{BB962C8B-B14F-4D97-AF65-F5344CB8AC3E}">
        <p14:creationId xmlns:p14="http://schemas.microsoft.com/office/powerpoint/2010/main" val="1912882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095A24-BC95-4B5F-B1B8-195E3A7598AD}" type="datetimeFigureOut">
              <a:rPr lang="en-GB" smtClean="0"/>
              <a:t>05/04/2021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93137B-58B8-4F3A-85C3-2BEA8759F42F}" type="slidenum">
              <a:rPr lang="en-GB" smtClean="0"/>
              <a:t>‹#›</a:t>
            </a:fld>
            <a:endParaRPr lang="en-GB"/>
          </a:p>
        </p:txBody>
      </p:sp>
    </p:spTree>
    <p:extLst>
      <p:ext uri="{BB962C8B-B14F-4D97-AF65-F5344CB8AC3E}">
        <p14:creationId xmlns:p14="http://schemas.microsoft.com/office/powerpoint/2010/main" val="303828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095A24-BC95-4B5F-B1B8-195E3A7598AD}" type="datetimeFigureOut">
              <a:rPr lang="en-GB" smtClean="0"/>
              <a:t>05/04/2021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93137B-58B8-4F3A-85C3-2BEA8759F42F}" type="slidenum">
              <a:rPr lang="en-GB" smtClean="0"/>
              <a:t>‹#›</a:t>
            </a:fld>
            <a:endParaRPr lang="en-GB"/>
          </a:p>
        </p:txBody>
      </p:sp>
    </p:spTree>
    <p:extLst>
      <p:ext uri="{BB962C8B-B14F-4D97-AF65-F5344CB8AC3E}">
        <p14:creationId xmlns:p14="http://schemas.microsoft.com/office/powerpoint/2010/main" val="1572475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095A24-BC95-4B5F-B1B8-195E3A7598AD}" type="datetimeFigureOut">
              <a:rPr lang="en-GB" smtClean="0"/>
              <a:t>05/04/2021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93137B-58B8-4F3A-85C3-2BEA8759F42F}" type="slidenum">
              <a:rPr lang="en-GB" smtClean="0"/>
              <a:t>‹#›</a:t>
            </a:fld>
            <a:endParaRPr lang="en-GB"/>
          </a:p>
        </p:txBody>
      </p:sp>
    </p:spTree>
    <p:extLst>
      <p:ext uri="{BB962C8B-B14F-4D97-AF65-F5344CB8AC3E}">
        <p14:creationId xmlns:p14="http://schemas.microsoft.com/office/powerpoint/2010/main" val="4199977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2095A24-BC95-4B5F-B1B8-195E3A7598AD}" type="datetimeFigureOut">
              <a:rPr lang="en-GB" smtClean="0"/>
              <a:t>05/04/2021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D93137B-58B8-4F3A-85C3-2BEA8759F42F}" type="slidenum">
              <a:rPr lang="en-GB" smtClean="0"/>
              <a:t>‹#›</a:t>
            </a:fld>
            <a:endParaRPr lang="en-GB"/>
          </a:p>
        </p:txBody>
      </p:sp>
    </p:spTree>
    <p:extLst>
      <p:ext uri="{BB962C8B-B14F-4D97-AF65-F5344CB8AC3E}">
        <p14:creationId xmlns:p14="http://schemas.microsoft.com/office/powerpoint/2010/main" val="2135039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2095A24-BC95-4B5F-B1B8-195E3A7598AD}" type="datetimeFigureOut">
              <a:rPr lang="en-GB" smtClean="0"/>
              <a:t>05/04/2021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D93137B-58B8-4F3A-85C3-2BEA8759F42F}" type="slidenum">
              <a:rPr lang="en-GB" smtClean="0"/>
              <a:t>‹#›</a:t>
            </a:fld>
            <a:endParaRPr lang="en-GB"/>
          </a:p>
        </p:txBody>
      </p:sp>
    </p:spTree>
    <p:extLst>
      <p:ext uri="{BB962C8B-B14F-4D97-AF65-F5344CB8AC3E}">
        <p14:creationId xmlns:p14="http://schemas.microsoft.com/office/powerpoint/2010/main" val="1809010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2095A24-BC95-4B5F-B1B8-195E3A7598AD}" type="datetimeFigureOut">
              <a:rPr lang="en-GB" smtClean="0"/>
              <a:t>05/04/2021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D93137B-58B8-4F3A-85C3-2BEA8759F42F}" type="slidenum">
              <a:rPr lang="en-GB" smtClean="0"/>
              <a:t>‹#›</a:t>
            </a:fld>
            <a:endParaRPr lang="en-GB"/>
          </a:p>
        </p:txBody>
      </p:sp>
    </p:spTree>
    <p:extLst>
      <p:ext uri="{BB962C8B-B14F-4D97-AF65-F5344CB8AC3E}">
        <p14:creationId xmlns:p14="http://schemas.microsoft.com/office/powerpoint/2010/main" val="1905734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095A24-BC95-4B5F-B1B8-195E3A7598AD}" type="datetimeFigureOut">
              <a:rPr lang="en-GB" smtClean="0"/>
              <a:t>05/04/2021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D93137B-58B8-4F3A-85C3-2BEA8759F42F}" type="slidenum">
              <a:rPr lang="en-GB" smtClean="0"/>
              <a:t>‹#›</a:t>
            </a:fld>
            <a:endParaRPr lang="en-GB"/>
          </a:p>
        </p:txBody>
      </p:sp>
    </p:spTree>
    <p:extLst>
      <p:ext uri="{BB962C8B-B14F-4D97-AF65-F5344CB8AC3E}">
        <p14:creationId xmlns:p14="http://schemas.microsoft.com/office/powerpoint/2010/main" val="400841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095A24-BC95-4B5F-B1B8-195E3A7598AD}" type="datetimeFigureOut">
              <a:rPr lang="en-GB" smtClean="0"/>
              <a:t>05/04/2021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D93137B-58B8-4F3A-85C3-2BEA8759F42F}" type="slidenum">
              <a:rPr lang="en-GB" smtClean="0"/>
              <a:t>‹#›</a:t>
            </a:fld>
            <a:endParaRPr lang="en-GB"/>
          </a:p>
        </p:txBody>
      </p:sp>
    </p:spTree>
    <p:extLst>
      <p:ext uri="{BB962C8B-B14F-4D97-AF65-F5344CB8AC3E}">
        <p14:creationId xmlns:p14="http://schemas.microsoft.com/office/powerpoint/2010/main" val="2554589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095A24-BC95-4B5F-B1B8-195E3A7598AD}" type="datetimeFigureOut">
              <a:rPr lang="en-GB" smtClean="0"/>
              <a:t>05/04/2021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D93137B-58B8-4F3A-85C3-2BEA8759F42F}" type="slidenum">
              <a:rPr lang="en-GB" smtClean="0"/>
              <a:t>‹#›</a:t>
            </a:fld>
            <a:endParaRPr lang="en-GB"/>
          </a:p>
        </p:txBody>
      </p:sp>
    </p:spTree>
    <p:extLst>
      <p:ext uri="{BB962C8B-B14F-4D97-AF65-F5344CB8AC3E}">
        <p14:creationId xmlns:p14="http://schemas.microsoft.com/office/powerpoint/2010/main" val="2489920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2095A24-BC95-4B5F-B1B8-195E3A7598AD}" type="datetimeFigureOut">
              <a:rPr lang="en-GB" smtClean="0"/>
              <a:t>05/04/2021</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D93137B-58B8-4F3A-85C3-2BEA8759F42F}" type="slidenum">
              <a:rPr lang="en-GB" smtClean="0"/>
              <a:t>‹#›</a:t>
            </a:fld>
            <a:endParaRPr lang="en-GB"/>
          </a:p>
        </p:txBody>
      </p:sp>
    </p:spTree>
    <p:extLst>
      <p:ext uri="{BB962C8B-B14F-4D97-AF65-F5344CB8AC3E}">
        <p14:creationId xmlns:p14="http://schemas.microsoft.com/office/powerpoint/2010/main" val="2794782317"/>
      </p:ext>
    </p:extLst>
  </p:cSld>
  <p:clrMap bg1="lt1" tx1="dk1" bg2="lt2" tx2="dk2" accent1="accent1" accent2="accent2" accent3="accent3" accent4="accent4" accent5="accent5" accent6="accent6" hlink="hlink" folHlink="folHlink"/>
  <p:sldLayoutIdLst>
    <p:sldLayoutId id="2147483833" r:id="rId1"/>
    <p:sldLayoutId id="2147483834" r:id="rId2"/>
    <p:sldLayoutId id="2147483835" r:id="rId3"/>
    <p:sldLayoutId id="2147483836" r:id="rId4"/>
    <p:sldLayoutId id="2147483837" r:id="rId5"/>
    <p:sldLayoutId id="2147483838" r:id="rId6"/>
    <p:sldLayoutId id="2147483839" r:id="rId7"/>
    <p:sldLayoutId id="2147483840" r:id="rId8"/>
    <p:sldLayoutId id="2147483841" r:id="rId9"/>
    <p:sldLayoutId id="2147483842" r:id="rId10"/>
    <p:sldLayoutId id="2147483843" r:id="rId11"/>
    <p:sldLayoutId id="2147483844" r:id="rId12"/>
    <p:sldLayoutId id="2147483845" r:id="rId13"/>
    <p:sldLayoutId id="2147483846" r:id="rId14"/>
    <p:sldLayoutId id="2147483847" r:id="rId15"/>
    <p:sldLayoutId id="214748384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Careers Information Technology </a:t>
            </a:r>
            <a:br>
              <a:rPr lang="en-US" dirty="0" smtClean="0"/>
            </a:br>
            <a:endParaRPr lang="en-GB" dirty="0"/>
          </a:p>
        </p:txBody>
      </p:sp>
      <p:sp>
        <p:nvSpPr>
          <p:cNvPr id="3" name="Subtitle 2"/>
          <p:cNvSpPr>
            <a:spLocks noGrp="1"/>
          </p:cNvSpPr>
          <p:nvPr>
            <p:ph type="subTitle" idx="1"/>
          </p:nvPr>
        </p:nvSpPr>
        <p:spPr/>
        <p:txBody>
          <a:bodyPr>
            <a:noAutofit/>
          </a:bodyPr>
          <a:lstStyle/>
          <a:p>
            <a:pPr algn="l"/>
            <a:r>
              <a:rPr lang="en-GB" sz="2400" dirty="0" smtClean="0"/>
              <a:t>Information technology covers information management and processing aspects .</a:t>
            </a:r>
            <a:endParaRPr lang="en-US" sz="2400" dirty="0"/>
          </a:p>
          <a:p>
            <a:r>
              <a:rPr lang="en-US" sz="2400" dirty="0" smtClean="0"/>
              <a:t>Name of the student </a:t>
            </a:r>
            <a:endParaRPr lang="en-GB" sz="2400" dirty="0"/>
          </a:p>
        </p:txBody>
      </p:sp>
    </p:spTree>
    <p:extLst>
      <p:ext uri="{BB962C8B-B14F-4D97-AF65-F5344CB8AC3E}">
        <p14:creationId xmlns:p14="http://schemas.microsoft.com/office/powerpoint/2010/main" val="1943406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Workopolis </a:t>
            </a:r>
            <a:endParaRPr lang="en-GB" dirty="0"/>
          </a:p>
        </p:txBody>
      </p:sp>
      <p:sp>
        <p:nvSpPr>
          <p:cNvPr id="3" name="Content Placeholder 2"/>
          <p:cNvSpPr>
            <a:spLocks noGrp="1"/>
          </p:cNvSpPr>
          <p:nvPr>
            <p:ph idx="1"/>
          </p:nvPr>
        </p:nvSpPr>
        <p:spPr/>
        <p:txBody>
          <a:bodyPr>
            <a:normAutofit fontScale="25000" lnSpcReduction="20000"/>
          </a:bodyPr>
          <a:lstStyle/>
          <a:p>
            <a:r>
              <a:rPr lang="en-GB" sz="8000" dirty="0" smtClean="0"/>
              <a:t>Job title :Web Application Developer</a:t>
            </a:r>
          </a:p>
          <a:p>
            <a:r>
              <a:rPr lang="en-US" sz="8000" dirty="0" smtClean="0"/>
              <a:t>Description </a:t>
            </a:r>
          </a:p>
          <a:p>
            <a:r>
              <a:rPr lang="en-GB" sz="9600" dirty="0" smtClean="0"/>
              <a:t>Help in cutting edge development, enterprise-scale ASP.NET web applications</a:t>
            </a:r>
          </a:p>
          <a:p>
            <a:r>
              <a:rPr lang="en-GB" sz="9600" dirty="0" smtClean="0"/>
              <a:t>Write </a:t>
            </a:r>
            <a:r>
              <a:rPr lang="en-GB" sz="9600" dirty="0"/>
              <a:t>custom .NET applications to facilitate data </a:t>
            </a:r>
            <a:r>
              <a:rPr lang="en-GB" sz="9600" dirty="0" smtClean="0"/>
              <a:t>migrations</a:t>
            </a:r>
          </a:p>
          <a:p>
            <a:r>
              <a:rPr lang="en-GB" sz="9600" dirty="0" smtClean="0"/>
              <a:t>Create and Design slick and intuitive software solutions for high-level business problems</a:t>
            </a:r>
          </a:p>
          <a:p>
            <a:r>
              <a:rPr lang="en-GB" sz="9600" dirty="0" smtClean="0"/>
              <a:t>Propose new or improved components for our core platform and for other initiatives</a:t>
            </a:r>
          </a:p>
          <a:p>
            <a:endParaRPr lang="en-US" sz="9600" dirty="0" smtClean="0"/>
          </a:p>
          <a:p>
            <a:endParaRPr lang="en-US" sz="9600" dirty="0"/>
          </a:p>
          <a:p>
            <a:endParaRPr lang="en-US" sz="9600" dirty="0" smtClean="0"/>
          </a:p>
          <a:p>
            <a:endParaRPr lang="en-US" sz="9600" dirty="0"/>
          </a:p>
          <a:p>
            <a:endParaRPr lang="en-US" sz="9600" dirty="0" smtClean="0"/>
          </a:p>
          <a:p>
            <a:endParaRPr lang="en-US" sz="9600" dirty="0"/>
          </a:p>
          <a:p>
            <a:endParaRPr lang="en-US" sz="9600" dirty="0" smtClean="0"/>
          </a:p>
          <a:p>
            <a:endParaRPr lang="en-US" sz="9600" dirty="0"/>
          </a:p>
          <a:p>
            <a:endParaRPr lang="en-GB" sz="9600" dirty="0" smtClean="0"/>
          </a:p>
        </p:txBody>
      </p:sp>
    </p:spTree>
    <p:extLst>
      <p:ext uri="{BB962C8B-B14F-4D97-AF65-F5344CB8AC3E}">
        <p14:creationId xmlns:p14="http://schemas.microsoft.com/office/powerpoint/2010/main" val="25933398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Workpolis </a:t>
            </a:r>
            <a:endParaRPr lang="en-GB" dirty="0"/>
          </a:p>
        </p:txBody>
      </p:sp>
      <p:sp>
        <p:nvSpPr>
          <p:cNvPr id="3" name="Content Placeholder 2"/>
          <p:cNvSpPr>
            <a:spLocks noGrp="1"/>
          </p:cNvSpPr>
          <p:nvPr>
            <p:ph idx="1"/>
          </p:nvPr>
        </p:nvSpPr>
        <p:spPr/>
        <p:txBody>
          <a:bodyPr>
            <a:normAutofit/>
          </a:bodyPr>
          <a:lstStyle/>
          <a:p>
            <a:pPr marL="0" indent="0">
              <a:buNone/>
            </a:pPr>
            <a:r>
              <a:rPr lang="en-US" dirty="0"/>
              <a:t>Skills and qualifications </a:t>
            </a:r>
          </a:p>
          <a:p>
            <a:r>
              <a:rPr lang="nl-NL" dirty="0"/>
              <a:t>React</a:t>
            </a:r>
          </a:p>
          <a:p>
            <a:r>
              <a:rPr lang="nl-NL" dirty="0"/>
              <a:t>Git</a:t>
            </a:r>
          </a:p>
          <a:p>
            <a:r>
              <a:rPr lang="nl-NL" dirty="0"/>
              <a:t>.NET Core</a:t>
            </a:r>
          </a:p>
          <a:p>
            <a:r>
              <a:rPr lang="nl-NL" dirty="0"/>
              <a:t>.NET</a:t>
            </a:r>
          </a:p>
          <a:p>
            <a:r>
              <a:rPr lang="en-GB" dirty="0" smtClean="0"/>
              <a:t>Experience </a:t>
            </a:r>
            <a:r>
              <a:rPr lang="en-GB" dirty="0"/>
              <a:t>with database design and SQL programming</a:t>
            </a:r>
          </a:p>
          <a:p>
            <a:r>
              <a:rPr lang="en-GB" dirty="0"/>
              <a:t>Solid knowledge of HTML, </a:t>
            </a:r>
            <a:r>
              <a:rPr lang="en-GB" dirty="0" err="1"/>
              <a:t>CSS</a:t>
            </a:r>
            <a:r>
              <a:rPr lang="en-GB" dirty="0"/>
              <a:t>, JavaScript</a:t>
            </a:r>
          </a:p>
          <a:p>
            <a:pPr marL="0" indent="0">
              <a:buNone/>
            </a:pPr>
            <a:r>
              <a:rPr lang="en-US" dirty="0"/>
              <a:t>Company name and location </a:t>
            </a:r>
          </a:p>
          <a:p>
            <a:r>
              <a:rPr lang="en-GB" dirty="0"/>
              <a:t>Ernst &amp; </a:t>
            </a:r>
            <a:r>
              <a:rPr lang="en-GB" dirty="0" smtClean="0"/>
              <a:t>Young (Toronto</a:t>
            </a:r>
            <a:r>
              <a:rPr lang="en-GB" dirty="0"/>
              <a:t>, </a:t>
            </a:r>
            <a:r>
              <a:rPr lang="en-GB" dirty="0" smtClean="0"/>
              <a:t>ON)</a:t>
            </a:r>
            <a:endParaRPr lang="en-GB" dirty="0"/>
          </a:p>
          <a:p>
            <a:endParaRPr lang="en-GB" dirty="0"/>
          </a:p>
          <a:p>
            <a:endParaRPr lang="en-GB" dirty="0"/>
          </a:p>
        </p:txBody>
      </p:sp>
    </p:spTree>
    <p:extLst>
      <p:ext uri="{BB962C8B-B14F-4D97-AF65-F5344CB8AC3E}">
        <p14:creationId xmlns:p14="http://schemas.microsoft.com/office/powerpoint/2010/main" val="10650448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secondary </a:t>
            </a:r>
            <a:endParaRPr lang="en-GB" dirty="0"/>
          </a:p>
        </p:txBody>
      </p:sp>
      <p:sp>
        <p:nvSpPr>
          <p:cNvPr id="3" name="Content Placeholder 2"/>
          <p:cNvSpPr>
            <a:spLocks noGrp="1"/>
          </p:cNvSpPr>
          <p:nvPr>
            <p:ph idx="1"/>
          </p:nvPr>
        </p:nvSpPr>
        <p:spPr/>
        <p:txBody>
          <a:bodyPr>
            <a:noAutofit/>
          </a:bodyPr>
          <a:lstStyle/>
          <a:p>
            <a:r>
              <a:rPr lang="en-US" sz="2400" dirty="0" smtClean="0"/>
              <a:t>Carlton University in </a:t>
            </a:r>
            <a:r>
              <a:rPr lang="en-GB" sz="2400" dirty="0" smtClean="0"/>
              <a:t>Ottawa, Ontario, Canada</a:t>
            </a:r>
          </a:p>
          <a:p>
            <a:r>
              <a:rPr lang="en-US" sz="2400" dirty="0" smtClean="0"/>
              <a:t>Computer science </a:t>
            </a:r>
          </a:p>
          <a:p>
            <a:pPr marL="0" indent="0">
              <a:buNone/>
            </a:pPr>
            <a:r>
              <a:rPr lang="en-US" sz="2400" dirty="0" smtClean="0"/>
              <a:t>Description </a:t>
            </a:r>
          </a:p>
          <a:p>
            <a:r>
              <a:rPr lang="en-GB" sz="2400" dirty="0" smtClean="0"/>
              <a:t>Computer Science  is a discipline that study design ,theory and implementation of computer systems and applications. The programme will help you learn how to use information technology and computing</a:t>
            </a:r>
          </a:p>
        </p:txBody>
      </p:sp>
    </p:spTree>
    <p:extLst>
      <p:ext uri="{BB962C8B-B14F-4D97-AF65-F5344CB8AC3E}">
        <p14:creationId xmlns:p14="http://schemas.microsoft.com/office/powerpoint/2010/main" val="34784722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Secondary </a:t>
            </a:r>
            <a:endParaRPr lang="en-GB" dirty="0"/>
          </a:p>
        </p:txBody>
      </p:sp>
      <p:sp>
        <p:nvSpPr>
          <p:cNvPr id="3" name="Content Placeholder 2"/>
          <p:cNvSpPr>
            <a:spLocks noGrp="1"/>
          </p:cNvSpPr>
          <p:nvPr>
            <p:ph idx="1"/>
          </p:nvPr>
        </p:nvSpPr>
        <p:spPr/>
        <p:txBody>
          <a:bodyPr>
            <a:noAutofit/>
          </a:bodyPr>
          <a:lstStyle/>
          <a:p>
            <a:pPr marL="0" indent="0">
              <a:buNone/>
            </a:pPr>
            <a:r>
              <a:rPr lang="en-US" sz="2400" dirty="0">
                <a:latin typeface="Times New Roman" panose="02020603050405020304" pitchFamily="18" charset="0"/>
                <a:cs typeface="Times New Roman" panose="02020603050405020304" pitchFamily="18" charset="0"/>
              </a:rPr>
              <a:t>Entrance requirement </a:t>
            </a:r>
          </a:p>
          <a:p>
            <a:r>
              <a:rPr lang="en-GB" sz="2400" dirty="0">
                <a:latin typeface="Times New Roman" panose="02020603050405020304" pitchFamily="18" charset="0"/>
                <a:cs typeface="Times New Roman" panose="02020603050405020304" pitchFamily="18" charset="0"/>
              </a:rPr>
              <a:t>The </a:t>
            </a:r>
            <a:r>
              <a:rPr lang="en-GB" sz="2400" dirty="0" smtClean="0">
                <a:latin typeface="Times New Roman" panose="02020603050405020304" pitchFamily="18" charset="0"/>
                <a:cs typeface="Times New Roman" panose="02020603050405020304" pitchFamily="18" charset="0"/>
              </a:rPr>
              <a:t>program requires Ontario </a:t>
            </a:r>
            <a:r>
              <a:rPr lang="en-GB" sz="2400" dirty="0">
                <a:latin typeface="Times New Roman" panose="02020603050405020304" pitchFamily="18" charset="0"/>
                <a:cs typeface="Times New Roman" panose="02020603050405020304" pitchFamily="18" charset="0"/>
              </a:rPr>
              <a:t>Secondary School Diploma </a:t>
            </a:r>
            <a:r>
              <a:rPr lang="en-GB" sz="2400" dirty="0" smtClean="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or equivalent, including a minimum of six 4U or M courses. </a:t>
            </a:r>
          </a:p>
          <a:p>
            <a:pPr marL="0" indent="0">
              <a:buNone/>
            </a:pPr>
            <a:r>
              <a:rPr lang="en-US" sz="2400" dirty="0">
                <a:latin typeface="Times New Roman" panose="02020603050405020304" pitchFamily="18" charset="0"/>
                <a:cs typeface="Times New Roman" panose="02020603050405020304" pitchFamily="18" charset="0"/>
              </a:rPr>
              <a:t>Courses to be taken </a:t>
            </a:r>
          </a:p>
          <a:p>
            <a:r>
              <a:rPr lang="en-US" sz="2400" dirty="0">
                <a:latin typeface="Times New Roman" panose="02020603050405020304" pitchFamily="18" charset="0"/>
                <a:cs typeface="Times New Roman" panose="02020603050405020304" pitchFamily="18" charset="0"/>
              </a:rPr>
              <a:t>Algorithms </a:t>
            </a:r>
          </a:p>
          <a:p>
            <a:r>
              <a:rPr lang="en-US" sz="2400" dirty="0">
                <a:latin typeface="Times New Roman" panose="02020603050405020304" pitchFamily="18" charset="0"/>
                <a:cs typeface="Times New Roman" panose="02020603050405020304" pitchFamily="18" charset="0"/>
              </a:rPr>
              <a:t>Mobile computing </a:t>
            </a:r>
          </a:p>
          <a:p>
            <a:r>
              <a:rPr lang="en-US" sz="2400" dirty="0">
                <a:latin typeface="Times New Roman" panose="02020603050405020304" pitchFamily="18" charset="0"/>
                <a:cs typeface="Times New Roman" panose="02020603050405020304" pitchFamily="18" charset="0"/>
              </a:rPr>
              <a:t>Network computing </a:t>
            </a:r>
          </a:p>
          <a:p>
            <a:r>
              <a:rPr lang="en-US" sz="2400" dirty="0" smtClean="0">
                <a:latin typeface="Times New Roman" panose="02020603050405020304" pitchFamily="18" charset="0"/>
                <a:cs typeface="Times New Roman" panose="02020603050405020304" pitchFamily="18" charset="0"/>
              </a:rPr>
              <a:t>No </a:t>
            </a:r>
            <a:r>
              <a:rPr lang="en-US" sz="2400" dirty="0">
                <a:latin typeface="Times New Roman" panose="02020603050405020304" pitchFamily="18" charset="0"/>
                <a:cs typeface="Times New Roman" panose="02020603050405020304" pitchFamily="18" charset="0"/>
              </a:rPr>
              <a:t>of years : 4 years </a:t>
            </a:r>
          </a:p>
          <a:p>
            <a:r>
              <a:rPr lang="en-US" sz="2400" dirty="0">
                <a:latin typeface="Times New Roman" panose="02020603050405020304" pitchFamily="18" charset="0"/>
                <a:cs typeface="Times New Roman" panose="02020603050405020304" pitchFamily="18" charset="0"/>
              </a:rPr>
              <a:t>Cost :</a:t>
            </a:r>
            <a:r>
              <a:rPr lang="en-GB" sz="2400" dirty="0">
                <a:latin typeface="Times New Roman" panose="02020603050405020304" pitchFamily="18" charset="0"/>
                <a:cs typeface="Times New Roman" panose="02020603050405020304" pitchFamily="18" charset="0"/>
              </a:rPr>
              <a:t>15,058 CAD per year</a:t>
            </a:r>
          </a:p>
          <a:p>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16065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Post secondary information </a:t>
            </a:r>
            <a:br>
              <a:rPr lang="en-US" dirty="0" smtClean="0"/>
            </a:br>
            <a:endParaRPr lang="en-GB" dirty="0"/>
          </a:p>
        </p:txBody>
      </p:sp>
      <p:sp>
        <p:nvSpPr>
          <p:cNvPr id="3" name="Content Placeholder 2"/>
          <p:cNvSpPr>
            <a:spLocks noGrp="1"/>
          </p:cNvSpPr>
          <p:nvPr>
            <p:ph idx="1"/>
          </p:nvPr>
        </p:nvSpPr>
        <p:spPr/>
        <p:txBody>
          <a:bodyPr>
            <a:normAutofit fontScale="25000" lnSpcReduction="20000"/>
          </a:bodyPr>
          <a:lstStyle/>
          <a:p>
            <a:pPr marL="0" indent="0">
              <a:buNone/>
            </a:pPr>
            <a:r>
              <a:rPr lang="en-US" sz="9600" dirty="0" smtClean="0"/>
              <a:t>Name of school </a:t>
            </a:r>
          </a:p>
          <a:p>
            <a:r>
              <a:rPr lang="en-US" sz="9600" dirty="0" smtClean="0"/>
              <a:t>Ottawa Campus </a:t>
            </a:r>
          </a:p>
          <a:p>
            <a:pPr marL="0" indent="0">
              <a:buNone/>
            </a:pPr>
            <a:r>
              <a:rPr lang="en-US" sz="9600" dirty="0" smtClean="0"/>
              <a:t>School location </a:t>
            </a:r>
          </a:p>
          <a:p>
            <a:r>
              <a:rPr lang="en-US" sz="9600" dirty="0" smtClean="0"/>
              <a:t>Ontario ,Canada </a:t>
            </a:r>
          </a:p>
          <a:p>
            <a:pPr marL="0" indent="0">
              <a:buNone/>
            </a:pPr>
            <a:r>
              <a:rPr lang="en-US" sz="9600" dirty="0" smtClean="0"/>
              <a:t>Program name </a:t>
            </a:r>
          </a:p>
          <a:p>
            <a:r>
              <a:rPr lang="en-US" sz="9600" dirty="0" smtClean="0"/>
              <a:t>Computer engineering technology </a:t>
            </a:r>
          </a:p>
          <a:p>
            <a:pPr marL="0" indent="0">
              <a:buNone/>
            </a:pPr>
            <a:r>
              <a:rPr lang="en-US" sz="9600" dirty="0" smtClean="0"/>
              <a:t>Description </a:t>
            </a:r>
          </a:p>
          <a:p>
            <a:r>
              <a:rPr lang="en-GB" sz="9600" dirty="0" smtClean="0"/>
              <a:t> computer engineering technology is a programme that offers a number of courses which teach students on software engineering and development . The main focus of these programs is programing .</a:t>
            </a:r>
          </a:p>
          <a:p>
            <a:endParaRPr lang="en-US" sz="9600" dirty="0" smtClean="0"/>
          </a:p>
          <a:p>
            <a:endParaRPr lang="en-GB" sz="9600" dirty="0"/>
          </a:p>
        </p:txBody>
      </p:sp>
    </p:spTree>
    <p:extLst>
      <p:ext uri="{BB962C8B-B14F-4D97-AF65-F5344CB8AC3E}">
        <p14:creationId xmlns:p14="http://schemas.microsoft.com/office/powerpoint/2010/main" val="17512303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secondary information </a:t>
            </a:r>
            <a:endParaRPr lang="en-GB" dirty="0"/>
          </a:p>
        </p:txBody>
      </p:sp>
      <p:sp>
        <p:nvSpPr>
          <p:cNvPr id="3" name="Content Placeholder 2"/>
          <p:cNvSpPr>
            <a:spLocks noGrp="1"/>
          </p:cNvSpPr>
          <p:nvPr>
            <p:ph idx="1"/>
          </p:nvPr>
        </p:nvSpPr>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Entry requirements </a:t>
            </a:r>
          </a:p>
          <a:p>
            <a:r>
              <a:rPr lang="en-GB" sz="2400" dirty="0">
                <a:latin typeface="Times New Roman" panose="02020603050405020304" pitchFamily="18" charset="0"/>
                <a:cs typeface="Times New Roman" panose="02020603050405020304" pitchFamily="18" charset="0"/>
              </a:rPr>
              <a:t>Computer engineering  </a:t>
            </a:r>
            <a:r>
              <a:rPr lang="en-GB" sz="2400" dirty="0" smtClean="0">
                <a:latin typeface="Times New Roman" panose="02020603050405020304" pitchFamily="18" charset="0"/>
                <a:cs typeface="Times New Roman" panose="02020603050405020304" pitchFamily="18" charset="0"/>
              </a:rPr>
              <a:t>programs </a:t>
            </a:r>
            <a:r>
              <a:rPr lang="en-GB" sz="2400" dirty="0">
                <a:latin typeface="Times New Roman" panose="02020603050405020304" pitchFamily="18" charset="0"/>
                <a:cs typeface="Times New Roman" panose="02020603050405020304" pitchFamily="18" charset="0"/>
              </a:rPr>
              <a:t>require an Ontario Secondary School Diploma (OSSD) </a:t>
            </a:r>
            <a:r>
              <a:rPr lang="en-GB" sz="2400" dirty="0" smtClean="0">
                <a:latin typeface="Times New Roman" panose="02020603050405020304" pitchFamily="18" charset="0"/>
                <a:cs typeface="Times New Roman" panose="02020603050405020304" pitchFamily="18" charset="0"/>
              </a:rPr>
              <a:t>.The program also require grade 12 English and math credit .Math sources are the most recommended since they act to prepare a student . </a:t>
            </a:r>
            <a:endParaRPr lang="en-GB"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Number of years </a:t>
            </a:r>
            <a:r>
              <a:rPr lang="en-US" sz="2400" dirty="0" smtClean="0">
                <a:latin typeface="Times New Roman" panose="02020603050405020304" pitchFamily="18" charset="0"/>
                <a:cs typeface="Times New Roman" panose="02020603050405020304" pitchFamily="18" charset="0"/>
              </a:rPr>
              <a:t>:3 </a:t>
            </a:r>
            <a:r>
              <a:rPr lang="en-US" sz="2400" dirty="0">
                <a:latin typeface="Times New Roman" panose="02020603050405020304" pitchFamily="18" charset="0"/>
                <a:cs typeface="Times New Roman" panose="02020603050405020304" pitchFamily="18" charset="0"/>
              </a:rPr>
              <a:t>academic years </a:t>
            </a:r>
          </a:p>
          <a:p>
            <a:r>
              <a:rPr lang="en-US" sz="2400" dirty="0" smtClean="0">
                <a:latin typeface="Times New Roman" panose="02020603050405020304" pitchFamily="18" charset="0"/>
                <a:cs typeface="Times New Roman" panose="02020603050405020304" pitchFamily="18" charset="0"/>
              </a:rPr>
              <a:t>Fees: </a:t>
            </a:r>
            <a:r>
              <a:rPr lang="en-GB" sz="2400" dirty="0">
                <a:latin typeface="Times New Roman" panose="02020603050405020304" pitchFamily="18" charset="0"/>
                <a:cs typeface="Times New Roman" panose="02020603050405020304" pitchFamily="18" charset="0"/>
              </a:rPr>
              <a:t>$2696.00 per year </a:t>
            </a:r>
            <a:endParaRPr lang="en-US" sz="2400" dirty="0">
              <a:latin typeface="Times New Roman" panose="02020603050405020304" pitchFamily="18" charset="0"/>
              <a:cs typeface="Times New Roman" panose="02020603050405020304" pitchFamily="18" charset="0"/>
            </a:endParaRPr>
          </a:p>
          <a:p>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53498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Employer information </a:t>
            </a:r>
            <a:endParaRPr lang="en-GB" dirty="0"/>
          </a:p>
        </p:txBody>
      </p:sp>
      <p:sp>
        <p:nvSpPr>
          <p:cNvPr id="3" name="Content Placeholder 2"/>
          <p:cNvSpPr>
            <a:spLocks noGrp="1"/>
          </p:cNvSpPr>
          <p:nvPr>
            <p:ph idx="1"/>
          </p:nvPr>
        </p:nvSpPr>
        <p:spPr/>
        <p:txBody>
          <a:bodyPr>
            <a:noAutofit/>
          </a:bodyPr>
          <a:lstStyle/>
          <a:p>
            <a:pPr marL="0" indent="0">
              <a:buNone/>
            </a:pPr>
            <a:r>
              <a:rPr lang="en-GB" sz="2400" b="1" dirty="0" smtClean="0"/>
              <a:t>Accenture Inc./Canada</a:t>
            </a:r>
          </a:p>
          <a:p>
            <a:r>
              <a:rPr lang="en-GB" sz="2400" dirty="0" smtClean="0"/>
              <a:t>Accenture Inc. is a company in Kenya that  offers management consulting services .Some of the services offered in the company include ,supply chain management risk management, operations solutions, information technology security, cloud services, and data centres. Accenture serves customers internationally.</a:t>
            </a:r>
          </a:p>
          <a:p>
            <a:r>
              <a:rPr lang="en-US" sz="2400" dirty="0" smtClean="0"/>
              <a:t>Products /services </a:t>
            </a:r>
          </a:p>
          <a:p>
            <a:r>
              <a:rPr lang="en-US" sz="2400" dirty="0" smtClean="0"/>
              <a:t>Cloud services</a:t>
            </a:r>
          </a:p>
          <a:p>
            <a:endParaRPr lang="en-GB" sz="2400" dirty="0"/>
          </a:p>
        </p:txBody>
      </p:sp>
    </p:spTree>
    <p:extLst>
      <p:ext uri="{BB962C8B-B14F-4D97-AF65-F5344CB8AC3E}">
        <p14:creationId xmlns:p14="http://schemas.microsoft.com/office/powerpoint/2010/main" val="15984970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Employer information </a:t>
            </a:r>
            <a:endParaRPr lang="en-GB" dirty="0"/>
          </a:p>
        </p:txBody>
      </p:sp>
      <p:sp>
        <p:nvSpPr>
          <p:cNvPr id="3" name="Content Placeholder 2"/>
          <p:cNvSpPr>
            <a:spLocks noGrp="1"/>
          </p:cNvSpPr>
          <p:nvPr>
            <p:ph idx="1"/>
          </p:nvPr>
        </p:nvSpPr>
        <p:spPr/>
        <p:txBody>
          <a:bodyPr>
            <a:normAutofit fontScale="25000" lnSpcReduction="20000"/>
          </a:bodyPr>
          <a:lstStyle/>
          <a:p>
            <a:r>
              <a:rPr lang="en-US" sz="9600" dirty="0">
                <a:latin typeface="Times New Roman" panose="02020603050405020304" pitchFamily="18" charset="0"/>
                <a:cs typeface="Times New Roman" panose="02020603050405020304" pitchFamily="18" charset="0"/>
              </a:rPr>
              <a:t>Amex bank</a:t>
            </a:r>
          </a:p>
          <a:p>
            <a:r>
              <a:rPr lang="en-GB" sz="9600" dirty="0">
                <a:latin typeface="Times New Roman" panose="02020603050405020304" pitchFamily="18" charset="0"/>
                <a:cs typeface="Times New Roman" panose="02020603050405020304" pitchFamily="18" charset="0"/>
              </a:rPr>
              <a:t>Amex Bank </a:t>
            </a:r>
            <a:r>
              <a:rPr lang="en-GB" sz="9600" dirty="0" smtClean="0">
                <a:latin typeface="Times New Roman" panose="02020603050405020304" pitchFamily="18" charset="0"/>
                <a:cs typeface="Times New Roman" panose="02020603050405020304" pitchFamily="18" charset="0"/>
              </a:rPr>
              <a:t>provides services related to .The </a:t>
            </a:r>
            <a:r>
              <a:rPr lang="en-GB" sz="9600" dirty="0">
                <a:latin typeface="Times New Roman" panose="02020603050405020304" pitchFamily="18" charset="0"/>
                <a:cs typeface="Times New Roman" panose="02020603050405020304" pitchFamily="18" charset="0"/>
              </a:rPr>
              <a:t>Company </a:t>
            </a:r>
            <a:r>
              <a:rPr lang="en-GB" sz="9600" dirty="0" smtClean="0">
                <a:latin typeface="Times New Roman" panose="02020603050405020304" pitchFamily="18" charset="0"/>
                <a:cs typeface="Times New Roman" panose="02020603050405020304" pitchFamily="18" charset="0"/>
              </a:rPr>
              <a:t>help other companies to manage and control their travel and business expenses. </a:t>
            </a:r>
            <a:r>
              <a:rPr lang="en-GB" sz="9600" dirty="0">
                <a:latin typeface="Times New Roman" panose="02020603050405020304" pitchFamily="18" charset="0"/>
                <a:cs typeface="Times New Roman" panose="02020603050405020304" pitchFamily="18" charset="0"/>
              </a:rPr>
              <a:t>Amex also operates consumer travel, corporate travel, and </a:t>
            </a:r>
            <a:r>
              <a:rPr lang="en-GB" sz="9600" dirty="0" smtClean="0">
                <a:latin typeface="Times New Roman" panose="02020603050405020304" pitchFamily="18" charset="0"/>
                <a:cs typeface="Times New Roman" panose="02020603050405020304" pitchFamily="18" charset="0"/>
              </a:rPr>
              <a:t>travellers </a:t>
            </a:r>
            <a:r>
              <a:rPr lang="en-GB" sz="9600" dirty="0">
                <a:latin typeface="Times New Roman" panose="02020603050405020304" pitchFamily="18" charset="0"/>
                <a:cs typeface="Times New Roman" panose="02020603050405020304" pitchFamily="18" charset="0"/>
              </a:rPr>
              <a:t>check divisions in Canada.</a:t>
            </a:r>
          </a:p>
          <a:p>
            <a:r>
              <a:rPr lang="en-GB" sz="9600" dirty="0">
                <a:solidFill>
                  <a:schemeClr val="tx1"/>
                </a:solidFill>
                <a:latin typeface="Times New Roman" panose="02020603050405020304" pitchFamily="18" charset="0"/>
                <a:cs typeface="Times New Roman" panose="02020603050405020304" pitchFamily="18" charset="0"/>
              </a:rPr>
              <a:t>Blake, </a:t>
            </a:r>
            <a:r>
              <a:rPr lang="en-GB" sz="9600" dirty="0" smtClean="0">
                <a:solidFill>
                  <a:schemeClr val="tx1"/>
                </a:solidFill>
                <a:latin typeface="Times New Roman" panose="02020603050405020304" pitchFamily="18" charset="0"/>
                <a:cs typeface="Times New Roman" panose="02020603050405020304" pitchFamily="18" charset="0"/>
              </a:rPr>
              <a:t>Cassel </a:t>
            </a:r>
            <a:r>
              <a:rPr lang="en-GB" sz="9600" dirty="0">
                <a:solidFill>
                  <a:schemeClr val="tx1"/>
                </a:solidFill>
                <a:latin typeface="Times New Roman" panose="02020603050405020304" pitchFamily="18" charset="0"/>
                <a:cs typeface="Times New Roman" panose="02020603050405020304" pitchFamily="18" charset="0"/>
              </a:rPr>
              <a:t>&amp; </a:t>
            </a:r>
            <a:r>
              <a:rPr lang="en-GB" sz="9600" dirty="0" smtClean="0">
                <a:solidFill>
                  <a:schemeClr val="tx1"/>
                </a:solidFill>
                <a:latin typeface="Times New Roman" panose="02020603050405020304" pitchFamily="18" charset="0"/>
                <a:cs typeface="Times New Roman" panose="02020603050405020304" pitchFamily="18" charset="0"/>
              </a:rPr>
              <a:t>Grayson </a:t>
            </a:r>
            <a:r>
              <a:rPr lang="en-GB" sz="9600" dirty="0">
                <a:solidFill>
                  <a:schemeClr val="tx1"/>
                </a:solidFill>
                <a:latin typeface="Times New Roman" panose="02020603050405020304" pitchFamily="18" charset="0"/>
                <a:cs typeface="Times New Roman" panose="02020603050405020304" pitchFamily="18" charset="0"/>
              </a:rPr>
              <a:t>LLP </a:t>
            </a:r>
            <a:endParaRPr lang="en-GB" sz="9600" dirty="0" smtClean="0">
              <a:solidFill>
                <a:schemeClr val="tx1"/>
              </a:solidFill>
              <a:latin typeface="Times New Roman" panose="02020603050405020304" pitchFamily="18" charset="0"/>
              <a:cs typeface="Times New Roman" panose="02020603050405020304" pitchFamily="18" charset="0"/>
            </a:endParaRPr>
          </a:p>
          <a:p>
            <a:r>
              <a:rPr lang="en-GB" sz="9600" dirty="0" smtClean="0">
                <a:solidFill>
                  <a:schemeClr val="tx1"/>
                </a:solidFill>
                <a:latin typeface="Times New Roman" panose="02020603050405020304" pitchFamily="18" charset="0"/>
                <a:cs typeface="Times New Roman" panose="02020603050405020304" pitchFamily="18" charset="0"/>
              </a:rPr>
              <a:t>The company provide services like M&amp; A ,leasing ,aviation finance ,insurance covers ,debt restriction and procurement . The company also has a regulatory department where the team is very</a:t>
            </a:r>
            <a:endParaRPr lang="en-GB" sz="9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65921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r>
              <a:rPr lang="en-GB" sz="2400" dirty="0" smtClean="0">
                <a:latin typeface="Times New Roman" panose="02020603050405020304" pitchFamily="18" charset="0"/>
                <a:cs typeface="Times New Roman" panose="02020603050405020304" pitchFamily="18" charset="0"/>
              </a:rPr>
              <a:t>Cisco </a:t>
            </a:r>
            <a:r>
              <a:rPr lang="en-GB" sz="2400" dirty="0">
                <a:latin typeface="Times New Roman" panose="02020603050405020304" pitchFamily="18" charset="0"/>
                <a:cs typeface="Times New Roman" panose="02020603050405020304" pitchFamily="18" charset="0"/>
              </a:rPr>
              <a:t>Systems, Inc. </a:t>
            </a:r>
            <a:r>
              <a:rPr lang="en-GB" sz="2400" dirty="0" smtClean="0">
                <a:latin typeface="Times New Roman" panose="02020603050405020304" pitchFamily="18" charset="0"/>
                <a:cs typeface="Times New Roman" panose="02020603050405020304" pitchFamily="18" charset="0"/>
              </a:rPr>
              <a:t>This organization involves activities like manufacturing internet sales and protocols .Some of its products include routers </a:t>
            </a:r>
            <a:r>
              <a:rPr lang="en-GB" sz="2400" dirty="0">
                <a:latin typeface="Times New Roman" panose="02020603050405020304" pitchFamily="18" charset="0"/>
                <a:cs typeface="Times New Roman" panose="02020603050405020304" pitchFamily="18" charset="0"/>
              </a:rPr>
              <a:t>,</a:t>
            </a:r>
            <a:r>
              <a:rPr lang="en-GB" sz="2400" dirty="0" smtClean="0">
                <a:latin typeface="Times New Roman" panose="02020603050405020304" pitchFamily="18" charset="0"/>
                <a:cs typeface="Times New Roman" panose="02020603050405020304" pitchFamily="18" charset="0"/>
              </a:rPr>
              <a:t>switches and wireless.</a:t>
            </a:r>
          </a:p>
          <a:p>
            <a:r>
              <a:rPr lang="en-GB" sz="2400" dirty="0" smtClean="0">
                <a:latin typeface="Times New Roman" panose="02020603050405020304" pitchFamily="18" charset="0"/>
                <a:cs typeface="Times New Roman" panose="02020603050405020304" pitchFamily="18" charset="0"/>
              </a:rPr>
              <a:t>Purolator </a:t>
            </a:r>
            <a:r>
              <a:rPr lang="en-GB" sz="2400" dirty="0">
                <a:latin typeface="Times New Roman" panose="02020603050405020304" pitchFamily="18" charset="0"/>
                <a:cs typeface="Times New Roman" panose="02020603050405020304" pitchFamily="18" charset="0"/>
              </a:rPr>
              <a:t>Inc. is </a:t>
            </a:r>
            <a:r>
              <a:rPr lang="en-GB" sz="2400" dirty="0" smtClean="0">
                <a:latin typeface="Times New Roman" panose="02020603050405020304" pitchFamily="18" charset="0"/>
                <a:cs typeface="Times New Roman" panose="02020603050405020304" pitchFamily="18" charset="0"/>
              </a:rPr>
              <a:t>another company that highly employs people .The company provides courier services</a:t>
            </a:r>
            <a:r>
              <a:rPr lang="en-GB" sz="4400" dirty="0" smtClean="0">
                <a:latin typeface="Times New Roman" panose="02020603050405020304" pitchFamily="18" charset="0"/>
                <a:cs typeface="Times New Roman" panose="02020603050405020304" pitchFamily="18" charset="0"/>
              </a:rPr>
              <a:t>.</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29482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Cruising </a:t>
            </a:r>
            <a:endParaRPr lang="en-GB" dirty="0"/>
          </a:p>
        </p:txBody>
      </p:sp>
      <p:sp>
        <p:nvSpPr>
          <p:cNvPr id="3" name="Content Placeholder 2"/>
          <p:cNvSpPr>
            <a:spLocks noGrp="1"/>
          </p:cNvSpPr>
          <p:nvPr>
            <p:ph idx="1"/>
          </p:nvPr>
        </p:nvSpPr>
        <p:spPr/>
        <p:txBody>
          <a:bodyPr>
            <a:noAutofit/>
          </a:bodyPr>
          <a:lstStyle/>
          <a:p>
            <a:pPr marL="0" indent="0">
              <a:buNone/>
            </a:pPr>
            <a:r>
              <a:rPr lang="en-US" sz="2400" dirty="0" smtClean="0">
                <a:latin typeface="Times New Roman" panose="02020603050405020304" pitchFamily="18" charset="0"/>
                <a:cs typeface="Times New Roman" panose="02020603050405020304" pitchFamily="18" charset="0"/>
              </a:rPr>
              <a:t>Web developer </a:t>
            </a:r>
          </a:p>
          <a:p>
            <a:r>
              <a:rPr lang="en-US" sz="2400" dirty="0" smtClean="0">
                <a:latin typeface="Times New Roman" panose="02020603050405020304" pitchFamily="18" charset="0"/>
                <a:cs typeface="Times New Roman" panose="02020603050405020304" pitchFamily="18" charset="0"/>
              </a:rPr>
              <a:t>Working conditions </a:t>
            </a:r>
          </a:p>
          <a:p>
            <a:r>
              <a:rPr lang="en-GB" sz="2400" dirty="0" smtClean="0">
                <a:latin typeface="Times New Roman" panose="02020603050405020304" pitchFamily="18" charset="0"/>
                <a:cs typeface="Times New Roman" panose="02020603050405020304" pitchFamily="18" charset="0"/>
              </a:rPr>
              <a:t>Some developers are self-employed and work on a freelance basis.</a:t>
            </a:r>
          </a:p>
          <a:p>
            <a:r>
              <a:rPr lang="en-GB" sz="2400" dirty="0" smtClean="0">
                <a:latin typeface="Times New Roman" panose="02020603050405020304" pitchFamily="18" charset="0"/>
                <a:cs typeface="Times New Roman" panose="02020603050405020304" pitchFamily="18" charset="0"/>
              </a:rPr>
              <a:t>Developers work in offices or from home..</a:t>
            </a:r>
          </a:p>
          <a:p>
            <a:r>
              <a:rPr lang="en-GB" sz="2400" dirty="0" smtClean="0">
                <a:latin typeface="Times New Roman" panose="02020603050405020304" pitchFamily="18" charset="0"/>
                <a:cs typeface="Times New Roman" panose="02020603050405020304" pitchFamily="18" charset="0"/>
              </a:rPr>
              <a:t>Developers usually work 40 hours a weeks. </a:t>
            </a:r>
          </a:p>
          <a:p>
            <a:r>
              <a:rPr lang="en-GB" sz="2400" dirty="0" smtClean="0">
                <a:latin typeface="Times New Roman" panose="02020603050405020304" pitchFamily="18" charset="0"/>
                <a:cs typeface="Times New Roman" panose="02020603050405020304" pitchFamily="18" charset="0"/>
              </a:rPr>
              <a:t>Developers spend a lot of time communicating with clients. </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54906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Earnings (Salary and hours )</a:t>
            </a:r>
            <a:endParaRPr lang="en-GB" dirty="0"/>
          </a:p>
        </p:txBody>
      </p:sp>
      <p:sp>
        <p:nvSpPr>
          <p:cNvPr id="3" name="Content Placeholder 2"/>
          <p:cNvSpPr>
            <a:spLocks noGrp="1"/>
          </p:cNvSpPr>
          <p:nvPr>
            <p:ph idx="1"/>
          </p:nvPr>
        </p:nvSpPr>
        <p:spPr/>
        <p:txBody>
          <a:bodyPr>
            <a:normAutofit/>
          </a:bodyPr>
          <a:lstStyle/>
          <a:p>
            <a:r>
              <a:rPr lang="en-GB" sz="2400" dirty="0" smtClean="0"/>
              <a:t>Full-time developers usually earn a yearly salary. Those who work freelance work on a contract basis paid hourly or flat fee..</a:t>
            </a:r>
          </a:p>
          <a:p>
            <a:r>
              <a:rPr lang="en-GB" sz="2400" dirty="0" smtClean="0"/>
              <a:t>Entry-level salaries range from $25,000 to $35,000 annually . </a:t>
            </a:r>
            <a:r>
              <a:rPr lang="en-GB" sz="2400" dirty="0"/>
              <a:t>E</a:t>
            </a:r>
            <a:r>
              <a:rPr lang="en-GB" sz="2400" dirty="0" smtClean="0"/>
              <a:t>xperienced developers earn between $35,000 and $70,000 a year. </a:t>
            </a:r>
          </a:p>
          <a:p>
            <a:r>
              <a:rPr lang="en-GB" sz="2400" dirty="0" smtClean="0"/>
              <a:t>Freelance developers' don’t have a fixed salary ,their earnings is dependent on projects carried out.</a:t>
            </a:r>
            <a:endParaRPr lang="en-GB" sz="2400" dirty="0"/>
          </a:p>
        </p:txBody>
      </p:sp>
    </p:spTree>
    <p:extLst>
      <p:ext uri="{BB962C8B-B14F-4D97-AF65-F5344CB8AC3E}">
        <p14:creationId xmlns:p14="http://schemas.microsoft.com/office/powerpoint/2010/main" val="40371384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 </a:t>
            </a:r>
            <a:endParaRPr lang="en-GB" dirty="0"/>
          </a:p>
        </p:txBody>
      </p:sp>
      <p:sp>
        <p:nvSpPr>
          <p:cNvPr id="3" name="Content Placeholder 2"/>
          <p:cNvSpPr>
            <a:spLocks noGrp="1"/>
          </p:cNvSpPr>
          <p:nvPr>
            <p:ph idx="1"/>
          </p:nvPr>
        </p:nvSpPr>
        <p:spPr/>
        <p:txBody>
          <a:bodyPr>
            <a:normAutofit/>
          </a:bodyPr>
          <a:lstStyle/>
          <a:p>
            <a:r>
              <a:rPr lang="en-GB" sz="2400" dirty="0" smtClean="0">
                <a:latin typeface="Times New Roman" panose="02020603050405020304" pitchFamily="18" charset="0"/>
                <a:cs typeface="Times New Roman" panose="02020603050405020304" pitchFamily="18" charset="0"/>
              </a:rPr>
              <a:t>Formal training and experience though this job position doesn’t has strict requirements </a:t>
            </a:r>
          </a:p>
          <a:p>
            <a:r>
              <a:rPr lang="en-GB" sz="2400" dirty="0" smtClean="0">
                <a:latin typeface="Times New Roman" panose="02020603050405020304" pitchFamily="18" charset="0"/>
                <a:cs typeface="Times New Roman" panose="02020603050405020304" pitchFamily="18" charset="0"/>
              </a:rPr>
              <a:t>Many technical schools and colleges offer programs in web development. They also offer courses in web design and related areas. These programs take anywhere from less than a year to 2 years to complete. You usually earn either a certificate or diploma.</a:t>
            </a:r>
          </a:p>
          <a:p>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31869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46221"/>
          </a:xfrm>
        </p:spPr>
        <p:txBody>
          <a:bodyPr/>
          <a:lstStyle/>
          <a:p>
            <a:r>
              <a:rPr lang="en-US" dirty="0" smtClean="0"/>
              <a:t>Career path</a:t>
            </a:r>
            <a:endParaRPr lang="en-GB" dirty="0"/>
          </a:p>
        </p:txBody>
      </p:sp>
      <p:sp>
        <p:nvSpPr>
          <p:cNvPr id="3" name="Content Placeholder 2"/>
          <p:cNvSpPr>
            <a:spLocks noGrp="1"/>
          </p:cNvSpPr>
          <p:nvPr>
            <p:ph idx="1"/>
          </p:nvPr>
        </p:nvSpPr>
        <p:spPr/>
        <p:txBody>
          <a:bodyPr>
            <a:noAutofit/>
          </a:bodyPr>
          <a:lstStyle/>
          <a:p>
            <a:pPr marL="0" indent="0">
              <a:buNone/>
            </a:pPr>
            <a:r>
              <a:rPr lang="en-GB" sz="2400" dirty="0" smtClean="0"/>
              <a:t>Level 1</a:t>
            </a:r>
          </a:p>
          <a:p>
            <a:r>
              <a:rPr lang="en-GB" sz="2400" dirty="0" smtClean="0"/>
              <a:t>Sample Title 	Entry-Level / Junior Developer</a:t>
            </a:r>
          </a:p>
          <a:p>
            <a:r>
              <a:rPr lang="en-GB" sz="2400" dirty="0" smtClean="0"/>
              <a:t>Earnings 	$25,000 to $45,000 a year</a:t>
            </a:r>
          </a:p>
          <a:p>
            <a:r>
              <a:rPr lang="en-GB" sz="2400" dirty="0" smtClean="0"/>
              <a:t>Requirements </a:t>
            </a:r>
          </a:p>
          <a:p>
            <a:r>
              <a:rPr lang="en-GB" sz="2400" dirty="0" smtClean="0"/>
              <a:t>	•website development and computer programming knowledge</a:t>
            </a:r>
          </a:p>
          <a:p>
            <a:r>
              <a:rPr lang="en-GB" sz="2400" dirty="0" smtClean="0"/>
              <a:t>• Preferably a degree or diploma in computer science, web development, or a related field</a:t>
            </a:r>
          </a:p>
          <a:p>
            <a:pPr marL="0" indent="0">
              <a:buNone/>
            </a:pPr>
            <a:endParaRPr lang="en-GB" sz="2400" dirty="0" smtClean="0"/>
          </a:p>
          <a:p>
            <a:pPr marL="0" indent="0">
              <a:buNone/>
            </a:pPr>
            <a:endParaRPr lang="en-GB" sz="2400" dirty="0"/>
          </a:p>
          <a:p>
            <a:endParaRPr lang="en-GB" sz="2400" dirty="0"/>
          </a:p>
        </p:txBody>
      </p:sp>
    </p:spTree>
    <p:extLst>
      <p:ext uri="{BB962C8B-B14F-4D97-AF65-F5344CB8AC3E}">
        <p14:creationId xmlns:p14="http://schemas.microsoft.com/office/powerpoint/2010/main" val="12570063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Path </a:t>
            </a:r>
            <a:endParaRPr lang="en-GB" dirty="0"/>
          </a:p>
        </p:txBody>
      </p:sp>
      <p:sp>
        <p:nvSpPr>
          <p:cNvPr id="3" name="Content Placeholder 2"/>
          <p:cNvSpPr>
            <a:spLocks noGrp="1"/>
          </p:cNvSpPr>
          <p:nvPr>
            <p:ph idx="1"/>
          </p:nvPr>
        </p:nvSpPr>
        <p:spPr/>
        <p:txBody>
          <a:bodyPr>
            <a:normAutofit/>
          </a:bodyPr>
          <a:lstStyle/>
          <a:p>
            <a:r>
              <a:rPr lang="en-GB" sz="2400" dirty="0">
                <a:latin typeface="Times New Roman" panose="02020603050405020304" pitchFamily="18" charset="0"/>
                <a:cs typeface="Times New Roman" panose="02020603050405020304" pitchFamily="18" charset="0"/>
              </a:rPr>
              <a:t>Level 2</a:t>
            </a:r>
          </a:p>
          <a:p>
            <a:r>
              <a:rPr lang="en-GB" sz="2400" dirty="0">
                <a:latin typeface="Times New Roman" panose="02020603050405020304" pitchFamily="18" charset="0"/>
                <a:cs typeface="Times New Roman" panose="02020603050405020304" pitchFamily="18" charset="0"/>
              </a:rPr>
              <a:t>Sample Title :	Intermediate Developer</a:t>
            </a:r>
          </a:p>
          <a:p>
            <a:r>
              <a:rPr lang="en-GB" sz="2400" dirty="0">
                <a:latin typeface="Times New Roman" panose="02020603050405020304" pitchFamily="18" charset="0"/>
                <a:cs typeface="Times New Roman" panose="02020603050405020304" pitchFamily="18" charset="0"/>
              </a:rPr>
              <a:t>Earnings : Ranges from $45,000 to $70,000 annually </a:t>
            </a:r>
          </a:p>
          <a:p>
            <a:r>
              <a:rPr lang="en-GB" sz="2400" dirty="0">
                <a:latin typeface="Times New Roman" panose="02020603050405020304" pitchFamily="18" charset="0"/>
                <a:cs typeface="Times New Roman" panose="02020603050405020304" pitchFamily="18" charset="0"/>
              </a:rPr>
              <a:t>Requirements 	</a:t>
            </a:r>
          </a:p>
          <a:p>
            <a:r>
              <a:rPr lang="en-GB" sz="2400" dirty="0">
                <a:latin typeface="Times New Roman" panose="02020603050405020304" pitchFamily="18" charset="0"/>
                <a:cs typeface="Times New Roman" panose="02020603050405020304" pitchFamily="18" charset="0"/>
              </a:rPr>
              <a:t> Advanced knowledge of Internet computer languages and Internet protocols </a:t>
            </a:r>
          </a:p>
          <a:p>
            <a:r>
              <a:rPr lang="en-GB" sz="2400" dirty="0">
                <a:latin typeface="Times New Roman" panose="02020603050405020304" pitchFamily="18" charset="0"/>
                <a:cs typeface="Times New Roman" panose="02020603050405020304" pitchFamily="18" charset="0"/>
              </a:rPr>
              <a:t>•  Junior developer experience </a:t>
            </a:r>
          </a:p>
          <a:p>
            <a:endParaRPr lang="en-GB" sz="2400" dirty="0"/>
          </a:p>
        </p:txBody>
      </p:sp>
    </p:spTree>
    <p:extLst>
      <p:ext uri="{BB962C8B-B14F-4D97-AF65-F5344CB8AC3E}">
        <p14:creationId xmlns:p14="http://schemas.microsoft.com/office/powerpoint/2010/main" val="28665940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Path </a:t>
            </a:r>
            <a:endParaRPr lang="en-GB" dirty="0"/>
          </a:p>
        </p:txBody>
      </p:sp>
      <p:sp>
        <p:nvSpPr>
          <p:cNvPr id="3" name="Content Placeholder 2"/>
          <p:cNvSpPr>
            <a:spLocks noGrp="1"/>
          </p:cNvSpPr>
          <p:nvPr>
            <p:ph idx="1"/>
          </p:nvPr>
        </p:nvSpPr>
        <p:spPr/>
        <p:txBody>
          <a:bodyPr>
            <a:normAutofit/>
          </a:bodyPr>
          <a:lstStyle/>
          <a:p>
            <a:r>
              <a:rPr lang="en-GB" sz="2400" dirty="0">
                <a:latin typeface="Times New Roman" panose="02020603050405020304" pitchFamily="18" charset="0"/>
                <a:cs typeface="Times New Roman" panose="02020603050405020304" pitchFamily="18" charset="0"/>
              </a:rPr>
              <a:t>Level 3</a:t>
            </a:r>
          </a:p>
          <a:p>
            <a:r>
              <a:rPr lang="en-GB" sz="2400" dirty="0">
                <a:latin typeface="Times New Roman" panose="02020603050405020304" pitchFamily="18" charset="0"/>
                <a:cs typeface="Times New Roman" panose="02020603050405020304" pitchFamily="18" charset="0"/>
              </a:rPr>
              <a:t>Sample Title </a:t>
            </a:r>
            <a:r>
              <a:rPr lang="en-GB" sz="2400" dirty="0" smtClean="0">
                <a:latin typeface="Times New Roman" panose="02020603050405020304" pitchFamily="18" charset="0"/>
                <a:cs typeface="Times New Roman" panose="02020603050405020304" pitchFamily="18" charset="0"/>
              </a:rPr>
              <a:t>:Senior </a:t>
            </a:r>
            <a:r>
              <a:rPr lang="en-GB" sz="2400" dirty="0">
                <a:latin typeface="Times New Roman" panose="02020603050405020304" pitchFamily="18" charset="0"/>
                <a:cs typeface="Times New Roman" panose="02020603050405020304" pitchFamily="18" charset="0"/>
              </a:rPr>
              <a:t>Developer / Project Manager</a:t>
            </a:r>
          </a:p>
          <a:p>
            <a:r>
              <a:rPr lang="en-GB" sz="2400" dirty="0">
                <a:latin typeface="Times New Roman" panose="02020603050405020304" pitchFamily="18" charset="0"/>
                <a:cs typeface="Times New Roman" panose="02020603050405020304" pitchFamily="18" charset="0"/>
              </a:rPr>
              <a:t>Earnings </a:t>
            </a:r>
            <a:r>
              <a:rPr lang="en-GB" sz="2400" dirty="0" smtClean="0">
                <a:latin typeface="Times New Roman" panose="02020603050405020304" pitchFamily="18" charset="0"/>
                <a:cs typeface="Times New Roman" panose="02020603050405020304" pitchFamily="18" charset="0"/>
              </a:rPr>
              <a:t>:Range from $60,000 </a:t>
            </a:r>
            <a:r>
              <a:rPr lang="en-GB" sz="2400" dirty="0">
                <a:latin typeface="Times New Roman" panose="02020603050405020304" pitchFamily="18" charset="0"/>
                <a:cs typeface="Times New Roman" panose="02020603050405020304" pitchFamily="18" charset="0"/>
              </a:rPr>
              <a:t>to $100,000 a year</a:t>
            </a:r>
          </a:p>
          <a:p>
            <a:r>
              <a:rPr lang="en-GB" sz="2400" dirty="0">
                <a:latin typeface="Times New Roman" panose="02020603050405020304" pitchFamily="18" charset="0"/>
                <a:cs typeface="Times New Roman" panose="02020603050405020304" pitchFamily="18" charset="0"/>
              </a:rPr>
              <a:t>Requirements 	</a:t>
            </a:r>
            <a:r>
              <a:rPr lang="en-GB" sz="2400" dirty="0" smtClean="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Administrative and management skills</a:t>
            </a:r>
          </a:p>
          <a:p>
            <a:r>
              <a:rPr lang="en-GB" sz="2400" dirty="0">
                <a:latin typeface="Times New Roman" panose="02020603050405020304" pitchFamily="18" charset="0"/>
                <a:cs typeface="Times New Roman" panose="02020603050405020304" pitchFamily="18" charset="0"/>
              </a:rPr>
              <a:t>• Well-established reputation with several years’ experience in web development</a:t>
            </a:r>
          </a:p>
          <a:p>
            <a:endParaRPr lang="en-GB" sz="2400" dirty="0"/>
          </a:p>
        </p:txBody>
      </p:sp>
    </p:spTree>
    <p:extLst>
      <p:ext uri="{BB962C8B-B14F-4D97-AF65-F5344CB8AC3E}">
        <p14:creationId xmlns:p14="http://schemas.microsoft.com/office/powerpoint/2010/main" val="25279664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jobs </a:t>
            </a:r>
            <a:endParaRPr lang="en-GB" dirty="0"/>
          </a:p>
        </p:txBody>
      </p:sp>
      <p:sp>
        <p:nvSpPr>
          <p:cNvPr id="3" name="Content Placeholder 2"/>
          <p:cNvSpPr>
            <a:spLocks noGrp="1"/>
          </p:cNvSpPr>
          <p:nvPr>
            <p:ph idx="1"/>
          </p:nvPr>
        </p:nvSpPr>
        <p:spPr/>
        <p:txBody>
          <a:bodyPr>
            <a:normAutofit/>
          </a:bodyPr>
          <a:lstStyle/>
          <a:p>
            <a:pPr marL="0" indent="0">
              <a:buNone/>
            </a:pPr>
            <a:endParaRPr lang="en-GB" dirty="0" smtClean="0"/>
          </a:p>
          <a:p>
            <a:r>
              <a:rPr lang="en-GB" sz="2400" dirty="0" smtClean="0"/>
              <a:t>Business Systems Analyst</a:t>
            </a:r>
          </a:p>
          <a:p>
            <a:r>
              <a:rPr lang="en-GB" sz="2400" dirty="0"/>
              <a:t>Computer </a:t>
            </a:r>
            <a:r>
              <a:rPr lang="en-GB" sz="2400" dirty="0" smtClean="0"/>
              <a:t>Scientist    </a:t>
            </a:r>
          </a:p>
          <a:p>
            <a:r>
              <a:rPr lang="en-GB" sz="2400" dirty="0"/>
              <a:t>Computer Support Person</a:t>
            </a:r>
            <a:endParaRPr lang="en-GB" sz="2400" dirty="0" smtClean="0"/>
          </a:p>
          <a:p>
            <a:r>
              <a:rPr lang="en-GB" sz="2400" dirty="0" smtClean="0"/>
              <a:t> Computer Network Specialist</a:t>
            </a:r>
          </a:p>
          <a:p>
            <a:r>
              <a:rPr lang="en-GB" sz="2400" dirty="0"/>
              <a:t>Computer Software Engineer</a:t>
            </a:r>
          </a:p>
          <a:p>
            <a:pPr marL="0" indent="0">
              <a:buNone/>
            </a:pPr>
            <a:r>
              <a:rPr lang="en-GB" sz="2400" dirty="0" smtClean="0"/>
              <a:t>   </a:t>
            </a:r>
            <a:endParaRPr lang="en-GB" sz="2400" dirty="0"/>
          </a:p>
          <a:p>
            <a:endParaRPr lang="en-GB" sz="2400" dirty="0" smtClean="0"/>
          </a:p>
        </p:txBody>
      </p:sp>
    </p:spTree>
    <p:extLst>
      <p:ext uri="{BB962C8B-B14F-4D97-AF65-F5344CB8AC3E}">
        <p14:creationId xmlns:p14="http://schemas.microsoft.com/office/powerpoint/2010/main" val="30698316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highlights </a:t>
            </a:r>
            <a:endParaRPr lang="en-GB" dirty="0"/>
          </a:p>
        </p:txBody>
      </p:sp>
      <p:sp>
        <p:nvSpPr>
          <p:cNvPr id="3" name="Content Placeholder 2"/>
          <p:cNvSpPr>
            <a:spLocks noGrp="1"/>
          </p:cNvSpPr>
          <p:nvPr>
            <p:ph idx="1"/>
          </p:nvPr>
        </p:nvSpPr>
        <p:spPr/>
        <p:txBody>
          <a:bodyPr>
            <a:normAutofit fontScale="32500" lnSpcReduction="20000"/>
          </a:bodyPr>
          <a:lstStyle/>
          <a:p>
            <a:pPr marL="0" indent="0">
              <a:buNone/>
            </a:pPr>
            <a:r>
              <a:rPr lang="en-GB" dirty="0" smtClean="0"/>
              <a:t> </a:t>
            </a:r>
            <a:endParaRPr lang="en-GB" sz="7400" dirty="0" smtClean="0">
              <a:latin typeface="Times New Roman" panose="02020603050405020304" pitchFamily="18" charset="0"/>
              <a:cs typeface="Times New Roman" panose="02020603050405020304" pitchFamily="18" charset="0"/>
            </a:endParaRPr>
          </a:p>
          <a:p>
            <a:r>
              <a:rPr lang="en-GB" sz="7400" dirty="0" smtClean="0">
                <a:latin typeface="Times New Roman" panose="02020603050405020304" pitchFamily="18" charset="0"/>
                <a:cs typeface="Times New Roman" panose="02020603050405020304" pitchFamily="18" charset="0"/>
              </a:rPr>
              <a:t>Can you tell me about your background and how you got into this field?</a:t>
            </a:r>
          </a:p>
          <a:p>
            <a:r>
              <a:rPr lang="en-GB" sz="7400" dirty="0">
                <a:latin typeface="Times New Roman" panose="02020603050405020304" pitchFamily="18" charset="0"/>
                <a:cs typeface="Times New Roman" panose="02020603050405020304" pitchFamily="18" charset="0"/>
              </a:rPr>
              <a:t>Tell me about your job. Is what you do different in any way from what others in your occupation do</a:t>
            </a:r>
            <a:r>
              <a:rPr lang="en-GB" sz="7400" dirty="0" smtClean="0">
                <a:latin typeface="Times New Roman" panose="02020603050405020304" pitchFamily="18" charset="0"/>
                <a:cs typeface="Times New Roman" panose="02020603050405020304" pitchFamily="18" charset="0"/>
              </a:rPr>
              <a:t>?</a:t>
            </a:r>
          </a:p>
          <a:p>
            <a:r>
              <a:rPr lang="en-GB" sz="7400" dirty="0" smtClean="0">
                <a:latin typeface="Times New Roman" panose="02020603050405020304" pitchFamily="18" charset="0"/>
                <a:cs typeface="Times New Roman" panose="02020603050405020304" pitchFamily="18" charset="0"/>
              </a:rPr>
              <a:t>What personal characteristics are required for someone to be successful in your job?</a:t>
            </a:r>
          </a:p>
          <a:p>
            <a:r>
              <a:rPr lang="en-GB" sz="7400" dirty="0" smtClean="0">
                <a:latin typeface="Times New Roman" panose="02020603050405020304" pitchFamily="18" charset="0"/>
                <a:cs typeface="Times New Roman" panose="02020603050405020304" pitchFamily="18" charset="0"/>
              </a:rPr>
              <a:t>You must be detail-oriented. There are lots of bugs in programming. You have to have the ability to fix errors. People will notice when a website is not working well and will not be happy with that.</a:t>
            </a:r>
          </a:p>
          <a:p>
            <a:endParaRPr lang="en-GB" sz="7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992464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335</TotalTime>
  <Words>809</Words>
  <Application>Microsoft Office PowerPoint</Application>
  <PresentationFormat>Widescreen</PresentationFormat>
  <Paragraphs>116</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Times New Roman</vt:lpstr>
      <vt:lpstr>Trebuchet MS</vt:lpstr>
      <vt:lpstr>Wingdings 3</vt:lpstr>
      <vt:lpstr>Facet</vt:lpstr>
      <vt:lpstr>Careers Information Technology  </vt:lpstr>
      <vt:lpstr>Career Cruising </vt:lpstr>
      <vt:lpstr>Earnings (Salary and hours )</vt:lpstr>
      <vt:lpstr>Education </vt:lpstr>
      <vt:lpstr>Career path</vt:lpstr>
      <vt:lpstr>Career Path </vt:lpstr>
      <vt:lpstr>Career Path </vt:lpstr>
      <vt:lpstr>Related jobs </vt:lpstr>
      <vt:lpstr>Interview highlights </vt:lpstr>
      <vt:lpstr>Workopolis </vt:lpstr>
      <vt:lpstr>Workpolis </vt:lpstr>
      <vt:lpstr>Post secondary </vt:lpstr>
      <vt:lpstr>Post Secondary </vt:lpstr>
      <vt:lpstr>Post secondary information  </vt:lpstr>
      <vt:lpstr>Post secondary information </vt:lpstr>
      <vt:lpstr>Employer information </vt:lpstr>
      <vt:lpstr>Employer information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DeeLucky</dc:creator>
  <cp:lastModifiedBy>DeeLucky</cp:lastModifiedBy>
  <cp:revision>27</cp:revision>
  <dcterms:created xsi:type="dcterms:W3CDTF">2021-04-05T17:28:48Z</dcterms:created>
  <dcterms:modified xsi:type="dcterms:W3CDTF">2021-04-05T23:04:38Z</dcterms:modified>
</cp:coreProperties>
</file>