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6"/>
  </p:notesMasterIdLst>
  <p:sldIdLst>
    <p:sldId id="287" r:id="rId2"/>
    <p:sldId id="291" r:id="rId3"/>
    <p:sldId id="325" r:id="rId4"/>
    <p:sldId id="292" r:id="rId5"/>
    <p:sldId id="323" r:id="rId6"/>
    <p:sldId id="314" r:id="rId7"/>
    <p:sldId id="321" r:id="rId8"/>
    <p:sldId id="322" r:id="rId9"/>
    <p:sldId id="324" r:id="rId10"/>
    <p:sldId id="293" r:id="rId11"/>
    <p:sldId id="312" r:id="rId12"/>
    <p:sldId id="315" r:id="rId13"/>
    <p:sldId id="318" r:id="rId14"/>
    <p:sldId id="29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p15="http://schemas.microsoft.com/office/powerpoint/2012/main" xmlns=""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12" autoAdjust="0"/>
    <p:restoredTop sz="80251" autoAdjust="0"/>
  </p:normalViewPr>
  <p:slideViewPr>
    <p:cSldViewPr snapToGrid="0">
      <p:cViewPr>
        <p:scale>
          <a:sx n="64" d="100"/>
          <a:sy n="64" d="100"/>
        </p:scale>
        <p:origin x="-804" y="-78"/>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5/29/2020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a:t>
            </a:fld>
            <a:endParaRPr lang="en-US" dirty="0"/>
          </a:p>
        </p:txBody>
      </p:sp>
    </p:spTree>
    <p:extLst>
      <p:ext uri="{BB962C8B-B14F-4D97-AF65-F5344CB8AC3E}">
        <p14:creationId xmlns:p14="http://schemas.microsoft.com/office/powerpoint/2010/main" val="1137639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buFont typeface="Wingdings" pitchFamily="2" charset="2"/>
              <a:buNone/>
            </a:pPr>
            <a:r>
              <a:rPr lang="en-US" sz="1200" dirty="0" smtClean="0">
                <a:solidFill>
                  <a:schemeClr val="tx1"/>
                </a:solidFill>
                <a:latin typeface="Constantia" pitchFamily="18" charset="0"/>
              </a:rPr>
              <a:t>Employees are companies’ most crucial assets. Organizations are now placing special focus on employee retention rate and turnover rate. This emerged from the revelation that high turnover rate have a negative effect on firms’ productivity. Global Protech is grappling with the issue of turn over and employee retention (Markovich, 2019).</a:t>
            </a:r>
          </a:p>
          <a:p>
            <a:pPr>
              <a:lnSpc>
                <a:spcPct val="200000"/>
              </a:lnSpc>
              <a:buFont typeface="Wingdings" pitchFamily="2" charset="2"/>
              <a:buChar char="Ø"/>
            </a:pPr>
            <a:endParaRPr lang="en-US" sz="1200" dirty="0" smtClean="0">
              <a:solidFill>
                <a:schemeClr val="tx1"/>
              </a:solidFill>
              <a:latin typeface="Constantia" pitchFamily="18" charset="0"/>
            </a:endParaRPr>
          </a:p>
          <a:p>
            <a:pPr>
              <a:lnSpc>
                <a:spcPct val="200000"/>
              </a:lnSpc>
              <a:buFont typeface="Wingdings" pitchFamily="2" charset="2"/>
              <a:buNone/>
            </a:pP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extLst>
      <p:ext uri="{BB962C8B-B14F-4D97-AF65-F5344CB8AC3E}">
        <p14:creationId xmlns:p14="http://schemas.microsoft.com/office/powerpoint/2010/main" val="234878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value proposition of employees based</a:t>
            </a:r>
            <a:r>
              <a:rPr lang="en-US" baseline="0" dirty="0" smtClean="0"/>
              <a:t> on the time they stay in an organization and their propensity to promotion.</a:t>
            </a:r>
          </a:p>
          <a:p>
            <a:r>
              <a:rPr lang="en-US" baseline="0" dirty="0" smtClean="0"/>
              <a:t>(https://www.google.com/url?sa=i&amp;url=https%3A%2F%2Fwww.lbisoftware.com%2Fblog%2Fwhat-is-a-companys-most-valuable-asset-its-employees%2F&amp;psig=AOvVaw1NL8C9nC4jwfsxRmfj1N2n&amp;ust=1590856634605000&amp;source=images&amp;cd=vfe&amp;ved=0CAIQjRxqFwoTCIiRwILB2ekCFQAAAAAdAAAAABAD)</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extLst>
      <p:ext uri="{BB962C8B-B14F-4D97-AF65-F5344CB8AC3E}">
        <p14:creationId xmlns:p14="http://schemas.microsoft.com/office/powerpoint/2010/main" val="3296236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buFont typeface="Wingdings" panose="05000000000000000000" pitchFamily="2" charset="2"/>
              <a:buNone/>
            </a:pPr>
            <a:r>
              <a:rPr lang="en-US" sz="1200" dirty="0" smtClean="0">
                <a:solidFill>
                  <a:schemeClr val="tx1"/>
                </a:solidFill>
                <a:latin typeface="Constantia" pitchFamily="18" charset="0"/>
              </a:rPr>
              <a:t>In Global Protech, the employees in the VP of marketing have the highest turnover rate of 40 percent (2 out of 5 employees leave the firm). Accountants have a turnover rate of 36 percent. Call center representatives have a turnover rate of 34 percent. The cost of these turnover rates also depending on the cost of wages, benefits, and turnover.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extLst>
      <p:ext uri="{BB962C8B-B14F-4D97-AF65-F5344CB8AC3E}">
        <p14:creationId xmlns:p14="http://schemas.microsoft.com/office/powerpoint/2010/main" val="3758855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buFont typeface="Wingdings" panose="05000000000000000000" pitchFamily="2" charset="2"/>
              <a:buNone/>
            </a:pPr>
            <a:r>
              <a:rPr lang="en-US" sz="1200" dirty="0" smtClean="0">
                <a:latin typeface="Constantia" panose="02030602050306030303" pitchFamily="18" charset="0"/>
              </a:rPr>
              <a:t>The position of the call center representatives is the least affected with the cost of turnover being 33 percent. Loss of accountants through termination causes a  turnover of 100 percent. This indicates that the two positions are barely affected by employee turnover. Regardless, company misses out on the benefits of employee retention such as the learning curve effect.</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extLst>
      <p:ext uri="{BB962C8B-B14F-4D97-AF65-F5344CB8AC3E}">
        <p14:creationId xmlns:p14="http://schemas.microsoft.com/office/powerpoint/2010/main" val="1921344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buFont typeface="Wingdings" panose="05000000000000000000" pitchFamily="2" charset="2"/>
              <a:buNone/>
            </a:pPr>
            <a:r>
              <a:rPr lang="en-US" sz="1200" dirty="0" smtClean="0">
                <a:latin typeface="Constantia" panose="02030602050306030303" pitchFamily="18" charset="0"/>
              </a:rPr>
              <a:t>The position of the vice president of marketing is the most affected. The turnover cost as a percentage of the what employees get is 350 percent. This comes from the cost of contract termination, hiring, onboarding, and development. Number of employees in this position is limited; termination would drastically affect the culture and stability of the company.</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extLst>
      <p:ext uri="{BB962C8B-B14F-4D97-AF65-F5344CB8AC3E}">
        <p14:creationId xmlns:p14="http://schemas.microsoft.com/office/powerpoint/2010/main" val="2131398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A</a:t>
            </a:r>
            <a:r>
              <a:rPr lang="en-US" b="0" baseline="0" dirty="0" smtClean="0"/>
              <a:t> look at the compensation and benefits accrued by workers in the company indicate that they are low. </a:t>
            </a:r>
            <a:r>
              <a:rPr lang="en-US" sz="1200" b="0" baseline="0" dirty="0" smtClean="0">
                <a:latin typeface="Constantia" panose="02030602050306030303" pitchFamily="18" charset="0"/>
              </a:rPr>
              <a:t>F</a:t>
            </a:r>
            <a:r>
              <a:rPr lang="en-US" sz="1200" dirty="0" smtClean="0">
                <a:latin typeface="Constantia" panose="02030602050306030303" pitchFamily="18" charset="0"/>
              </a:rPr>
              <a:t>or instance, benefits given to call center representatives are just 28 percent of their wages. Besides, the company relies heavily</a:t>
            </a:r>
            <a:r>
              <a:rPr lang="en-US" sz="1200" baseline="0" dirty="0" smtClean="0">
                <a:latin typeface="Constantia" panose="02030602050306030303" pitchFamily="18" charset="0"/>
              </a:rPr>
              <a:t> on performance </a:t>
            </a:r>
            <a:r>
              <a:rPr lang="en-US" sz="1200" dirty="0" smtClean="0">
                <a:latin typeface="Constantia" panose="02030602050306030303" pitchFamily="18" charset="0"/>
              </a:rPr>
              <a:t>data analytics to promote workers and ignore other attributes such as personality. This leads</a:t>
            </a:r>
            <a:r>
              <a:rPr lang="en-US" sz="1200" baseline="0" dirty="0" smtClean="0">
                <a:latin typeface="Constantia" panose="02030602050306030303" pitchFamily="18" charset="0"/>
              </a:rPr>
              <a:t> to</a:t>
            </a:r>
            <a:r>
              <a:rPr lang="en-US" sz="1200" dirty="0" smtClean="0">
                <a:latin typeface="Constantia" panose="02030602050306030303" pitchFamily="18" charset="0"/>
              </a:rPr>
              <a:t> the promotion of the wrong people,</a:t>
            </a:r>
            <a:r>
              <a:rPr lang="en-US" sz="1200" baseline="0" dirty="0" smtClean="0">
                <a:latin typeface="Constantia" panose="02030602050306030303" pitchFamily="18" charset="0"/>
              </a:rPr>
              <a:t> </a:t>
            </a:r>
            <a:r>
              <a:rPr lang="en-US" sz="1200" dirty="0" smtClean="0">
                <a:latin typeface="Constantia" panose="02030602050306030303" pitchFamily="18" charset="0"/>
              </a:rPr>
              <a:t>especially those who do not blend with other employees (Global Protech, 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Constantia" panose="02030602050306030303" pitchFamily="18" charset="0"/>
            </a:endParaRPr>
          </a:p>
          <a:p>
            <a:endParaRPr lang="en-US" b="0"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extLst>
      <p:ext uri="{BB962C8B-B14F-4D97-AF65-F5344CB8AC3E}">
        <p14:creationId xmlns:p14="http://schemas.microsoft.com/office/powerpoint/2010/main" val="1503555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 survey of the information presented at the company’s website shows</a:t>
            </a:r>
            <a:r>
              <a:rPr lang="en-US" baseline="0" dirty="0" smtClean="0"/>
              <a:t> that it lacks </a:t>
            </a:r>
            <a:r>
              <a:rPr lang="en-US" sz="1200" dirty="0" smtClean="0">
                <a:latin typeface="Constantia" panose="02030602050306030303" pitchFamily="18" charset="0"/>
              </a:rPr>
              <a:t>a defined metric to evaluate the satisfaction rate of the employees (Global Protech,</a:t>
            </a:r>
            <a:r>
              <a:rPr lang="en-US" sz="1200" baseline="0" dirty="0" smtClean="0">
                <a:latin typeface="Constantia" panose="02030602050306030303" pitchFamily="18" charset="0"/>
              </a:rPr>
              <a:t> n.d.)</a:t>
            </a:r>
            <a:r>
              <a:rPr lang="en-US" sz="1200" dirty="0" smtClean="0">
                <a:latin typeface="Constantia" panose="02030602050306030303" pitchFamily="18" charset="0"/>
              </a:rPr>
              <a:t>. Workers could be unhappy with some of the administrative structures at Global Protech</a:t>
            </a:r>
            <a:r>
              <a:rPr lang="en-US" sz="1200" baseline="0" dirty="0" smtClean="0">
                <a:latin typeface="Constantia" panose="02030602050306030303" pitchFamily="18" charset="0"/>
              </a:rPr>
              <a:t> and this would authenticate them to </a:t>
            </a:r>
            <a:r>
              <a:rPr lang="en-US" sz="1200" dirty="0" smtClean="0">
                <a:latin typeface="Constantia" panose="02030602050306030303" pitchFamily="18" charset="0"/>
              </a:rPr>
              <a:t> terminate their contract once they get a better firm. In addition,</a:t>
            </a:r>
            <a:r>
              <a:rPr lang="en-US" sz="1200" baseline="0" dirty="0" smtClean="0">
                <a:latin typeface="Constantia" panose="02030602050306030303" pitchFamily="18" charset="0"/>
              </a:rPr>
              <a:t> c</a:t>
            </a:r>
            <a:r>
              <a:rPr lang="en-US" sz="1200" dirty="0" smtClean="0">
                <a:latin typeface="Constantia" panose="02030602050306030303" pitchFamily="18" charset="0"/>
              </a:rPr>
              <a:t>areer advancement  and employee engagement is limited at Global Protech.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Constantia" panose="02030602050306030303" pitchFamily="18" charset="0"/>
            </a:endParaRP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8</a:t>
            </a:fld>
            <a:endParaRPr lang="en-US" dirty="0"/>
          </a:p>
        </p:txBody>
      </p:sp>
    </p:spTree>
    <p:extLst>
      <p:ext uri="{BB962C8B-B14F-4D97-AF65-F5344CB8AC3E}">
        <p14:creationId xmlns:p14="http://schemas.microsoft.com/office/powerpoint/2010/main" val="3430719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Typical</a:t>
            </a:r>
            <a:r>
              <a:rPr lang="en-US" baseline="0" dirty="0" smtClean="0"/>
              <a:t> reasons why employees leave a firm.</a:t>
            </a:r>
          </a:p>
          <a:p>
            <a:r>
              <a:rPr lang="en-US" baseline="0" dirty="0" smtClean="0"/>
              <a:t>(https://149362086.v2.pressablecdn.com/wp-content/uploads/2018/02/Employee-exit-reasons.png)</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9</a:t>
            </a:fld>
            <a:endParaRPr lang="en-US" dirty="0"/>
          </a:p>
        </p:txBody>
      </p:sp>
    </p:spTree>
    <p:extLst>
      <p:ext uri="{BB962C8B-B14F-4D97-AF65-F5344CB8AC3E}">
        <p14:creationId xmlns:p14="http://schemas.microsoft.com/office/powerpoint/2010/main" val="3297930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200000"/>
              </a:lnSpc>
              <a:spcBef>
                <a:spcPts val="0"/>
              </a:spcBef>
              <a:spcAft>
                <a:spcPts val="0"/>
              </a:spcAft>
              <a:buClrTx/>
              <a:buSzTx/>
              <a:buFont typeface="Wingdings" panose="05000000000000000000" pitchFamily="2" charset="2"/>
              <a:buNone/>
              <a:tabLst/>
              <a:defRPr/>
            </a:pPr>
            <a:r>
              <a:rPr lang="en-US" dirty="0" smtClean="0"/>
              <a:t>It is imperative for Global</a:t>
            </a:r>
            <a:r>
              <a:rPr lang="en-US" baseline="0" dirty="0" smtClean="0"/>
              <a:t> Protech to develop a one-year retention policy. In this case, employees would only be able to terminate their work contract before completion of one year at the firm. The return on hiring would then have surpassed the cost of hiring and absorption. Besides,  introduction of exit interviews would </a:t>
            </a:r>
            <a:r>
              <a:rPr lang="en-US" sz="1200" dirty="0" smtClean="0">
                <a:latin typeface="Constantia" pitchFamily="18" charset="0"/>
              </a:rPr>
              <a:t>help the firm to know why employees are leaving; help improve retention rate by making necessary changes. Satisfaction surveys would help the firm to know how satisfied</a:t>
            </a:r>
            <a:r>
              <a:rPr lang="en-US" sz="1200" baseline="0" dirty="0" smtClean="0">
                <a:latin typeface="Constantia" pitchFamily="18" charset="0"/>
              </a:rPr>
              <a:t> the employees and adopt ways to increase the level of satisfaction, thereby increasing the commitment of workers to the firm and reducing the possibility of termination.</a:t>
            </a:r>
            <a:endParaRPr lang="en-US" sz="1200" dirty="0" smtClean="0">
              <a:latin typeface="Constantia" pitchFamily="18" charset="0"/>
            </a:endParaRPr>
          </a:p>
          <a:p>
            <a:pPr>
              <a:lnSpc>
                <a:spcPct val="200000"/>
              </a:lnSpc>
              <a:buFont typeface="Wingdings" panose="05000000000000000000" pitchFamily="2" charset="2"/>
              <a:buNone/>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10</a:t>
            </a:fld>
            <a:endParaRPr lang="en-US" dirty="0"/>
          </a:p>
        </p:txBody>
      </p:sp>
    </p:spTree>
    <p:extLst>
      <p:ext uri="{BB962C8B-B14F-4D97-AF65-F5344CB8AC3E}">
        <p14:creationId xmlns:p14="http://schemas.microsoft.com/office/powerpoint/2010/main" val="31129635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training may involve workplace communication and culture, conflict management, and development of creative and critical skills. It can happen through conferences, workshops, and seminars. </a:t>
            </a:r>
            <a:r>
              <a:rPr lang="en-US" sz="1200" dirty="0" smtClean="0">
                <a:latin typeface="Constantia" panose="02030602050306030303" pitchFamily="18" charset="0"/>
              </a:rPr>
              <a:t>Sponsoring employees in online courses for career advancement</a:t>
            </a:r>
            <a:r>
              <a:rPr lang="en-US" sz="1200" baseline="0" dirty="0" smtClean="0">
                <a:latin typeface="Constantia" panose="02030602050306030303" pitchFamily="18" charset="0"/>
              </a:rPr>
              <a:t> would improve their loyalty to the company. Paid leave and holidays can also be a way of motivating the employees and improving their commitment  to the organization. Some of the workers may be leaving the firm because of the feeling that they may never be promoted and a clear procedure </a:t>
            </a:r>
            <a:r>
              <a:rPr lang="en-US" sz="1200" dirty="0" smtClean="0">
                <a:latin typeface="Constantia" panose="02030602050306030303" pitchFamily="18" charset="0"/>
              </a:rPr>
              <a:t>for promotion and achievement of other performance rewards</a:t>
            </a:r>
            <a:r>
              <a:rPr lang="en-US" sz="1200" baseline="0" dirty="0" smtClean="0">
                <a:latin typeface="Constantia" panose="02030602050306030303" pitchFamily="18" charset="0"/>
              </a:rPr>
              <a:t> would reduce the employee turnover rate (Altman, 2017).</a:t>
            </a:r>
            <a:endParaRPr lang="en-US" sz="1200" dirty="0" smtClean="0">
              <a:latin typeface="Constantia" panose="0203060205030603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Constantia" panose="02030602050306030303" pitchFamily="18" charset="0"/>
            </a:endParaRP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11</a:t>
            </a:fld>
            <a:endParaRPr lang="en-US" dirty="0"/>
          </a:p>
        </p:txBody>
      </p:sp>
    </p:spTree>
    <p:extLst>
      <p:ext uri="{BB962C8B-B14F-4D97-AF65-F5344CB8AC3E}">
        <p14:creationId xmlns:p14="http://schemas.microsoft.com/office/powerpoint/2010/main" val="1703579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aspects of the retention program that</a:t>
            </a:r>
            <a:r>
              <a:rPr lang="en-US" baseline="0" dirty="0" smtClean="0"/>
              <a:t> would be cost intensive include </a:t>
            </a:r>
            <a:r>
              <a:rPr lang="en-US" dirty="0" smtClean="0"/>
              <a:t>paid leave, paid holiday,  employee training, and sponsoring workers. </a:t>
            </a:r>
            <a:r>
              <a:rPr lang="en-US" baseline="0" dirty="0" smtClean="0"/>
              <a:t> While employee training tend to be collective for all workers, each employee would consume an average of $500. The organization can also sponsor the workers for career advancement with payments of at least $4000 per year. However, there ought to be evaluation metrics for qualification to this sponsorship. The cost of holidays is calculated as a total of amount to be spent for all employees with a cap being placed to avoid overspending.</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12</a:t>
            </a:fld>
            <a:endParaRPr lang="en-US" dirty="0"/>
          </a:p>
        </p:txBody>
      </p:sp>
    </p:spTree>
    <p:extLst>
      <p:ext uri="{BB962C8B-B14F-4D97-AF65-F5344CB8AC3E}">
        <p14:creationId xmlns:p14="http://schemas.microsoft.com/office/powerpoint/2010/main" val="21317049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buFont typeface="Wingdings" panose="05000000000000000000" pitchFamily="2" charset="2"/>
              <a:buNone/>
            </a:pPr>
            <a:r>
              <a:rPr lang="en-US" sz="1200" dirty="0" smtClean="0">
                <a:latin typeface="Constantia" panose="02030602050306030303" pitchFamily="18" charset="0"/>
              </a:rPr>
              <a:t>The return on the investment will surpass the expenditure of the program. For instance, if the turnover rate of marketing vice presidents  drop to 20 percent, the company will save at least $33000 per year for that position. It is already known that the</a:t>
            </a:r>
            <a:r>
              <a:rPr lang="en-US" sz="1200" baseline="0" dirty="0" smtClean="0">
                <a:latin typeface="Constantia" panose="02030602050306030303" pitchFamily="18" charset="0"/>
              </a:rPr>
              <a:t> turnover cost per employee in the position of the marketing VP is 350 percent of the employees’ monthly pay. Reducing the terminations by 20 percent will save the turnover cost of at least one marketing vice president. </a:t>
            </a:r>
            <a:r>
              <a:rPr lang="en-US" sz="1200" dirty="0" smtClean="0">
                <a:latin typeface="Constantia" panose="02030602050306030303" pitchFamily="18" charset="0"/>
              </a:rPr>
              <a:t>Performance of employees would increase because of the training and career advancement. Low turnover rate and high retention of talent would increase productivity and the benefits of the learning curve effect.</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13</a:t>
            </a:fld>
            <a:endParaRPr lang="en-US" dirty="0"/>
          </a:p>
        </p:txBody>
      </p:sp>
    </p:spTree>
    <p:extLst>
      <p:ext uri="{BB962C8B-B14F-4D97-AF65-F5344CB8AC3E}">
        <p14:creationId xmlns:p14="http://schemas.microsoft.com/office/powerpoint/2010/main" val="3146401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14</a:t>
            </a:fld>
            <a:endParaRPr lang="en-US" dirty="0"/>
          </a:p>
        </p:txBody>
      </p:sp>
    </p:spTree>
    <p:extLst>
      <p:ext uri="{BB962C8B-B14F-4D97-AF65-F5344CB8AC3E}">
        <p14:creationId xmlns:p14="http://schemas.microsoft.com/office/powerpoint/2010/main" val="393187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5/29/2020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mym.cdn.laureate-media.com/2dett4d/Walden/MHRM/PROG/Global_ProTech/index.html"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527" y="1708997"/>
            <a:ext cx="11485419" cy="3902093"/>
          </a:xfrm>
        </p:spPr>
        <p:txBody>
          <a:bodyPr>
            <a:normAutofit/>
          </a:bodyPr>
          <a:lstStyle/>
          <a:p>
            <a:pPr algn="ctr">
              <a:lnSpc>
                <a:spcPct val="150000"/>
              </a:lnSpc>
            </a:pPr>
            <a:r>
              <a:rPr lang="en-US" sz="3200" dirty="0" smtClean="0">
                <a:solidFill>
                  <a:srgbClr val="00B050"/>
                </a:solidFill>
              </a:rPr>
              <a:t>Improving Employee Retention Rate</a:t>
            </a:r>
            <a:br>
              <a:rPr lang="en-US" sz="3200" dirty="0" smtClean="0">
                <a:solidFill>
                  <a:srgbClr val="00B050"/>
                </a:solidFill>
              </a:rPr>
            </a:br>
            <a:r>
              <a:rPr lang="en-US" sz="3200" dirty="0" smtClean="0">
                <a:solidFill>
                  <a:srgbClr val="00B050"/>
                </a:solidFill>
              </a:rPr>
              <a:t>Name</a:t>
            </a:r>
            <a:br>
              <a:rPr lang="en-US" sz="3200" dirty="0" smtClean="0">
                <a:solidFill>
                  <a:srgbClr val="00B050"/>
                </a:solidFill>
              </a:rPr>
            </a:br>
            <a:r>
              <a:rPr lang="en-US" sz="3200" dirty="0" smtClean="0">
                <a:solidFill>
                  <a:srgbClr val="00B050"/>
                </a:solidFill>
              </a:rPr>
              <a:t>Institution of Affiliation</a:t>
            </a: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449" y="249382"/>
            <a:ext cx="11028217" cy="665018"/>
          </a:xfrm>
        </p:spPr>
        <p:txBody>
          <a:bodyPr>
            <a:normAutofit/>
          </a:bodyPr>
          <a:lstStyle/>
          <a:p>
            <a:pPr algn="ctr"/>
            <a:r>
              <a:rPr lang="en-US" sz="3200" dirty="0" smtClean="0">
                <a:solidFill>
                  <a:srgbClr val="00B050"/>
                </a:solidFill>
              </a:rPr>
              <a:t>Introduction</a:t>
            </a:r>
            <a:endParaRPr lang="en-US" sz="3200" dirty="0">
              <a:solidFill>
                <a:srgbClr val="00B050"/>
              </a:solidFill>
            </a:endParaRPr>
          </a:p>
        </p:txBody>
      </p:sp>
      <p:sp>
        <p:nvSpPr>
          <p:cNvPr id="3" name="Content Placeholder 2"/>
          <p:cNvSpPr>
            <a:spLocks noGrp="1"/>
          </p:cNvSpPr>
          <p:nvPr>
            <p:ph idx="1"/>
          </p:nvPr>
        </p:nvSpPr>
        <p:spPr>
          <a:xfrm>
            <a:off x="180109" y="914400"/>
            <a:ext cx="11790218" cy="5763491"/>
          </a:xfrm>
        </p:spPr>
        <p:txBody>
          <a:bodyPr>
            <a:normAutofit fontScale="92500"/>
          </a:bodyPr>
          <a:lstStyle/>
          <a:p>
            <a:pPr>
              <a:lnSpc>
                <a:spcPct val="200000"/>
              </a:lnSpc>
              <a:buFont typeface="Wingdings" pitchFamily="2" charset="2"/>
              <a:buChar char="Ø"/>
            </a:pPr>
            <a:r>
              <a:rPr lang="en-US" sz="2800" dirty="0" smtClean="0">
                <a:solidFill>
                  <a:schemeClr val="tx1"/>
                </a:solidFill>
                <a:latin typeface="Constantia" pitchFamily="18" charset="0"/>
              </a:rPr>
              <a:t>Employees are companies’ most crucial assets.</a:t>
            </a:r>
          </a:p>
          <a:p>
            <a:pPr>
              <a:lnSpc>
                <a:spcPct val="200000"/>
              </a:lnSpc>
              <a:buFont typeface="Wingdings" pitchFamily="2" charset="2"/>
              <a:buChar char="Ø"/>
            </a:pPr>
            <a:r>
              <a:rPr lang="en-US" sz="2800" dirty="0" smtClean="0">
                <a:solidFill>
                  <a:schemeClr val="tx1"/>
                </a:solidFill>
                <a:latin typeface="Constantia" pitchFamily="18" charset="0"/>
              </a:rPr>
              <a:t>Organizations are now placing special focus on employee retention rate and turnover rate.</a:t>
            </a:r>
          </a:p>
          <a:p>
            <a:pPr>
              <a:lnSpc>
                <a:spcPct val="200000"/>
              </a:lnSpc>
              <a:buFont typeface="Wingdings" pitchFamily="2" charset="2"/>
              <a:buChar char="Ø"/>
            </a:pPr>
            <a:r>
              <a:rPr lang="en-US" sz="2800" dirty="0" smtClean="0">
                <a:solidFill>
                  <a:schemeClr val="tx1"/>
                </a:solidFill>
                <a:latin typeface="Constantia" pitchFamily="18" charset="0"/>
              </a:rPr>
              <a:t>This emerged from the revelation that high turnover rate have a negative effect on firms’ productivity.</a:t>
            </a:r>
          </a:p>
          <a:p>
            <a:pPr>
              <a:lnSpc>
                <a:spcPct val="200000"/>
              </a:lnSpc>
              <a:buFont typeface="Wingdings" pitchFamily="2" charset="2"/>
              <a:buChar char="Ø"/>
            </a:pPr>
            <a:r>
              <a:rPr lang="en-US" sz="2800" dirty="0" smtClean="0">
                <a:solidFill>
                  <a:schemeClr val="tx1"/>
                </a:solidFill>
                <a:latin typeface="Constantia" pitchFamily="18" charset="0"/>
              </a:rPr>
              <a:t>Global Protech is grappling with the issue of turn over and employee retention.</a:t>
            </a:r>
          </a:p>
          <a:p>
            <a:pPr>
              <a:lnSpc>
                <a:spcPct val="200000"/>
              </a:lnSpc>
              <a:buFont typeface="Wingdings" pitchFamily="2" charset="2"/>
              <a:buChar char="Ø"/>
            </a:pPr>
            <a:endParaRPr lang="en-US" sz="2800" dirty="0" smtClean="0">
              <a:solidFill>
                <a:schemeClr val="tx1"/>
              </a:solidFill>
              <a:latin typeface="Constantia" pitchFamily="18" charset="0"/>
            </a:endParaRP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240"/>
            <a:ext cx="12192000" cy="6840760"/>
          </a:xfrm>
          <a:prstGeom prst="rect">
            <a:avLst/>
          </a:prstGeom>
        </p:spPr>
      </p:pic>
    </p:spTree>
    <p:extLst>
      <p:ext uri="{BB962C8B-B14F-4D97-AF65-F5344CB8AC3E}">
        <p14:creationId xmlns:p14="http://schemas.microsoft.com/office/powerpoint/2010/main" val="1875535435"/>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72" y="140005"/>
            <a:ext cx="11430000" cy="742311"/>
          </a:xfrm>
        </p:spPr>
        <p:txBody>
          <a:bodyPr>
            <a:normAutofit/>
          </a:bodyPr>
          <a:lstStyle/>
          <a:p>
            <a:pPr algn="ctr"/>
            <a:r>
              <a:rPr lang="en-US" sz="3200" dirty="0" smtClean="0">
                <a:solidFill>
                  <a:srgbClr val="00B050"/>
                </a:solidFill>
              </a:rPr>
              <a:t>Variations in Turnover</a:t>
            </a:r>
            <a:endParaRPr lang="en-US" sz="3200" dirty="0">
              <a:solidFill>
                <a:srgbClr val="00B050"/>
              </a:solidFill>
            </a:endParaRPr>
          </a:p>
        </p:txBody>
      </p:sp>
      <p:sp>
        <p:nvSpPr>
          <p:cNvPr id="3" name="Content Placeholder 2"/>
          <p:cNvSpPr>
            <a:spLocks noGrp="1"/>
          </p:cNvSpPr>
          <p:nvPr>
            <p:ph idx="1"/>
          </p:nvPr>
        </p:nvSpPr>
        <p:spPr>
          <a:xfrm>
            <a:off x="166255" y="882316"/>
            <a:ext cx="11693235" cy="5975683"/>
          </a:xfrm>
        </p:spPr>
        <p:txBody>
          <a:bodyPr>
            <a:normAutofit/>
          </a:bodyPr>
          <a:lstStyle/>
          <a:p>
            <a:pPr>
              <a:lnSpc>
                <a:spcPct val="200000"/>
              </a:lnSpc>
              <a:buFont typeface="Wingdings" panose="05000000000000000000" pitchFamily="2" charset="2"/>
              <a:buChar char="Ø"/>
            </a:pPr>
            <a:r>
              <a:rPr lang="en-US" sz="2800" dirty="0" smtClean="0">
                <a:solidFill>
                  <a:schemeClr val="tx1"/>
                </a:solidFill>
                <a:latin typeface="Constantia" pitchFamily="18" charset="0"/>
              </a:rPr>
              <a:t>In Global Protech, the employees in the VP of marketing have the highest turnover rate of 40 percent (2 out of 5 employees leave the firm)</a:t>
            </a:r>
          </a:p>
          <a:p>
            <a:pPr>
              <a:lnSpc>
                <a:spcPct val="200000"/>
              </a:lnSpc>
              <a:buFont typeface="Wingdings" panose="05000000000000000000" pitchFamily="2" charset="2"/>
              <a:buChar char="Ø"/>
            </a:pPr>
            <a:r>
              <a:rPr lang="en-US" sz="2800" dirty="0" smtClean="0">
                <a:solidFill>
                  <a:schemeClr val="tx1"/>
                </a:solidFill>
                <a:latin typeface="Constantia" pitchFamily="18" charset="0"/>
              </a:rPr>
              <a:t>Accountants have a turnover rate of 36 percent</a:t>
            </a:r>
          </a:p>
          <a:p>
            <a:pPr>
              <a:lnSpc>
                <a:spcPct val="200000"/>
              </a:lnSpc>
              <a:buFont typeface="Wingdings" panose="05000000000000000000" pitchFamily="2" charset="2"/>
              <a:buChar char="Ø"/>
            </a:pPr>
            <a:r>
              <a:rPr lang="en-US" sz="2800" dirty="0" smtClean="0">
                <a:solidFill>
                  <a:schemeClr val="tx1"/>
                </a:solidFill>
                <a:latin typeface="Constantia" pitchFamily="18" charset="0"/>
              </a:rPr>
              <a:t>Call center representatives have a turnover rate of 34 percent.</a:t>
            </a:r>
          </a:p>
          <a:p>
            <a:pPr>
              <a:lnSpc>
                <a:spcPct val="200000"/>
              </a:lnSpc>
              <a:buFont typeface="Wingdings" panose="05000000000000000000" pitchFamily="2" charset="2"/>
              <a:buChar char="Ø"/>
            </a:pPr>
            <a:r>
              <a:rPr lang="en-US" sz="2800" dirty="0" smtClean="0">
                <a:solidFill>
                  <a:schemeClr val="tx1"/>
                </a:solidFill>
                <a:latin typeface="Constantia" pitchFamily="18" charset="0"/>
              </a:rPr>
              <a:t>The cost of these turnover rates also depending on the cost of wages, benefits, and turnover.</a:t>
            </a: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6113" y="0"/>
            <a:ext cx="8596668" cy="593558"/>
          </a:xfrm>
        </p:spPr>
        <p:txBody>
          <a:bodyPr>
            <a:normAutofit fontScale="90000"/>
          </a:bodyPr>
          <a:lstStyle/>
          <a:p>
            <a:pPr algn="ctr"/>
            <a:r>
              <a:rPr lang="en-US" dirty="0">
                <a:solidFill>
                  <a:srgbClr val="00B050"/>
                </a:solidFill>
              </a:rPr>
              <a:t>Variations in Turnover</a:t>
            </a:r>
            <a:endParaRPr lang="en-US" dirty="0"/>
          </a:p>
        </p:txBody>
      </p:sp>
      <p:sp>
        <p:nvSpPr>
          <p:cNvPr id="3" name="Content Placeholder 2"/>
          <p:cNvSpPr>
            <a:spLocks noGrp="1"/>
          </p:cNvSpPr>
          <p:nvPr>
            <p:ph idx="1"/>
          </p:nvPr>
        </p:nvSpPr>
        <p:spPr>
          <a:xfrm>
            <a:off x="272717" y="770021"/>
            <a:ext cx="11790946" cy="5935579"/>
          </a:xfrm>
        </p:spPr>
        <p:txBody>
          <a:bodyPr>
            <a:normAutofit fontScale="92500"/>
          </a:bodyPr>
          <a:lstStyle/>
          <a:p>
            <a:pPr>
              <a:lnSpc>
                <a:spcPct val="200000"/>
              </a:lnSpc>
              <a:buFont typeface="Wingdings" panose="05000000000000000000" pitchFamily="2" charset="2"/>
              <a:buChar char="Ø"/>
            </a:pPr>
            <a:r>
              <a:rPr lang="en-US" sz="2800" dirty="0" smtClean="0">
                <a:latin typeface="Constantia" panose="02030602050306030303" pitchFamily="18" charset="0"/>
              </a:rPr>
              <a:t>The position of the call center representatives is the least affected with the cost of turnover being 33 percent.</a:t>
            </a:r>
          </a:p>
          <a:p>
            <a:pPr>
              <a:lnSpc>
                <a:spcPct val="200000"/>
              </a:lnSpc>
              <a:buFont typeface="Wingdings" panose="05000000000000000000" pitchFamily="2" charset="2"/>
              <a:buChar char="Ø"/>
            </a:pPr>
            <a:r>
              <a:rPr lang="en-US" sz="2800" dirty="0" smtClean="0">
                <a:latin typeface="Constantia" panose="02030602050306030303" pitchFamily="18" charset="0"/>
              </a:rPr>
              <a:t>Loss of accountants through termination causes a  turnover of 100 percent.</a:t>
            </a:r>
          </a:p>
          <a:p>
            <a:pPr>
              <a:lnSpc>
                <a:spcPct val="200000"/>
              </a:lnSpc>
              <a:buFont typeface="Wingdings" panose="05000000000000000000" pitchFamily="2" charset="2"/>
              <a:buChar char="Ø"/>
            </a:pPr>
            <a:r>
              <a:rPr lang="en-US" sz="2800" dirty="0" smtClean="0">
                <a:latin typeface="Constantia" panose="02030602050306030303" pitchFamily="18" charset="0"/>
              </a:rPr>
              <a:t>This indicates that the two positions are barely affected by employee turnover.</a:t>
            </a:r>
          </a:p>
          <a:p>
            <a:pPr>
              <a:lnSpc>
                <a:spcPct val="200000"/>
              </a:lnSpc>
              <a:buFont typeface="Wingdings" panose="05000000000000000000" pitchFamily="2" charset="2"/>
              <a:buChar char="Ø"/>
            </a:pPr>
            <a:r>
              <a:rPr lang="en-US" sz="2800" dirty="0" smtClean="0">
                <a:latin typeface="Constantia" panose="02030602050306030303" pitchFamily="18" charset="0"/>
              </a:rPr>
              <a:t>Regardless, company misses out on the benefits of employee retention such as the learning curve effect.</a:t>
            </a:r>
            <a:endParaRPr lang="en-US" sz="2800" dirty="0">
              <a:latin typeface="Constantia" panose="02030602050306030303" pitchFamily="18" charset="0"/>
            </a:endParaRPr>
          </a:p>
        </p:txBody>
      </p:sp>
    </p:spTree>
    <p:extLst>
      <p:ext uri="{BB962C8B-B14F-4D97-AF65-F5344CB8AC3E}">
        <p14:creationId xmlns:p14="http://schemas.microsoft.com/office/powerpoint/2010/main" val="2453026828"/>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434" y="228600"/>
            <a:ext cx="11514666" cy="800100"/>
          </a:xfrm>
        </p:spPr>
        <p:txBody>
          <a:bodyPr>
            <a:normAutofit/>
          </a:bodyPr>
          <a:lstStyle/>
          <a:p>
            <a:pPr algn="ctr"/>
            <a:r>
              <a:rPr lang="en-US" sz="3200" dirty="0" smtClean="0">
                <a:solidFill>
                  <a:srgbClr val="00B050"/>
                </a:solidFill>
              </a:rPr>
              <a:t>Positions </a:t>
            </a:r>
            <a:r>
              <a:rPr lang="en-US" sz="3200" dirty="0">
                <a:solidFill>
                  <a:srgbClr val="00B050"/>
                </a:solidFill>
              </a:rPr>
              <a:t>with the </a:t>
            </a:r>
            <a:r>
              <a:rPr lang="en-US" sz="3200" dirty="0" smtClean="0">
                <a:solidFill>
                  <a:srgbClr val="00B050"/>
                </a:solidFill>
              </a:rPr>
              <a:t>Highest Turnover Rates</a:t>
            </a:r>
            <a:endParaRPr lang="en-US" sz="3200" dirty="0">
              <a:solidFill>
                <a:srgbClr val="00B050"/>
              </a:solidFill>
            </a:endParaRPr>
          </a:p>
        </p:txBody>
      </p:sp>
      <p:sp>
        <p:nvSpPr>
          <p:cNvPr id="3" name="Content Placeholder 2"/>
          <p:cNvSpPr>
            <a:spLocks noGrp="1"/>
          </p:cNvSpPr>
          <p:nvPr>
            <p:ph idx="1"/>
          </p:nvPr>
        </p:nvSpPr>
        <p:spPr>
          <a:xfrm>
            <a:off x="334434" y="1028700"/>
            <a:ext cx="11514665" cy="5829299"/>
          </a:xfrm>
        </p:spPr>
        <p:txBody>
          <a:bodyPr>
            <a:normAutofit fontScale="92500"/>
          </a:bodyPr>
          <a:lstStyle/>
          <a:p>
            <a:pPr>
              <a:lnSpc>
                <a:spcPct val="200000"/>
              </a:lnSpc>
              <a:buFont typeface="Wingdings" panose="05000000000000000000" pitchFamily="2" charset="2"/>
              <a:buChar char="Ø"/>
            </a:pPr>
            <a:r>
              <a:rPr lang="en-US" sz="2800" dirty="0">
                <a:latin typeface="Constantia" panose="02030602050306030303" pitchFamily="18" charset="0"/>
              </a:rPr>
              <a:t>The position of the vice president of marketing is the most affected.</a:t>
            </a:r>
          </a:p>
          <a:p>
            <a:pPr>
              <a:lnSpc>
                <a:spcPct val="200000"/>
              </a:lnSpc>
              <a:buFont typeface="Wingdings" panose="05000000000000000000" pitchFamily="2" charset="2"/>
              <a:buChar char="Ø"/>
            </a:pPr>
            <a:r>
              <a:rPr lang="en-US" sz="2800" dirty="0">
                <a:latin typeface="Constantia" panose="02030602050306030303" pitchFamily="18" charset="0"/>
              </a:rPr>
              <a:t>The turnover cost as a percentage of the what employees get is 350 percent.</a:t>
            </a:r>
          </a:p>
          <a:p>
            <a:pPr>
              <a:lnSpc>
                <a:spcPct val="200000"/>
              </a:lnSpc>
              <a:buFont typeface="Wingdings" panose="05000000000000000000" pitchFamily="2" charset="2"/>
              <a:buChar char="Ø"/>
            </a:pPr>
            <a:r>
              <a:rPr lang="en-US" sz="2800" dirty="0">
                <a:latin typeface="Constantia" panose="02030602050306030303" pitchFamily="18" charset="0"/>
              </a:rPr>
              <a:t>This comes from the cost of contract termination, hiring, onboarding, and development</a:t>
            </a:r>
            <a:r>
              <a:rPr lang="en-US" sz="2800" dirty="0" smtClean="0">
                <a:latin typeface="Constantia" panose="02030602050306030303" pitchFamily="18" charset="0"/>
              </a:rPr>
              <a:t>.</a:t>
            </a:r>
          </a:p>
          <a:p>
            <a:pPr>
              <a:lnSpc>
                <a:spcPct val="200000"/>
              </a:lnSpc>
              <a:buFont typeface="Wingdings" panose="05000000000000000000" pitchFamily="2" charset="2"/>
              <a:buChar char="Ø"/>
            </a:pPr>
            <a:r>
              <a:rPr lang="en-US" sz="2800" dirty="0" smtClean="0">
                <a:latin typeface="Constantia" panose="02030602050306030303" pitchFamily="18" charset="0"/>
              </a:rPr>
              <a:t>Number of employees in this position is limited; termination would drastically affect the culture and stability of the company.</a:t>
            </a:r>
            <a:endParaRPr lang="en-US" sz="2800" dirty="0">
              <a:latin typeface="Constantia" panose="02030602050306030303" pitchFamily="18" charset="0"/>
            </a:endParaRPr>
          </a:p>
          <a:p>
            <a:pPr>
              <a:lnSpc>
                <a:spcPct val="200000"/>
              </a:lnSpc>
              <a:buFont typeface="Wingdings" panose="05000000000000000000" pitchFamily="2" charset="2"/>
              <a:buChar char="Ø"/>
            </a:pPr>
            <a:endParaRPr lang="en-US" sz="2800" dirty="0" smtClean="0">
              <a:latin typeface="Constantia" panose="02030602050306030303" pitchFamily="18" charset="0"/>
            </a:endParaRPr>
          </a:p>
          <a:p>
            <a:pPr>
              <a:lnSpc>
                <a:spcPct val="200000"/>
              </a:lnSpc>
              <a:buFont typeface="Wingdings" panose="05000000000000000000" pitchFamily="2" charset="2"/>
              <a:buChar char="Ø"/>
            </a:pPr>
            <a:endParaRPr lang="en-US" sz="2800" dirty="0">
              <a:latin typeface="Constantia" panose="02030602050306030303" pitchFamily="18" charset="0"/>
            </a:endParaRPr>
          </a:p>
        </p:txBody>
      </p:sp>
    </p:spTree>
    <p:extLst>
      <p:ext uri="{BB962C8B-B14F-4D97-AF65-F5344CB8AC3E}">
        <p14:creationId xmlns:p14="http://schemas.microsoft.com/office/powerpoint/2010/main" val="4273655590"/>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686" y="208547"/>
            <a:ext cx="8596668" cy="593558"/>
          </a:xfrm>
        </p:spPr>
        <p:txBody>
          <a:bodyPr>
            <a:normAutofit fontScale="90000"/>
          </a:bodyPr>
          <a:lstStyle/>
          <a:p>
            <a:pPr algn="ctr"/>
            <a:r>
              <a:rPr lang="en-US" dirty="0" smtClean="0">
                <a:solidFill>
                  <a:srgbClr val="00B050"/>
                </a:solidFill>
              </a:rPr>
              <a:t>Reasons Why Employees are Leaving</a:t>
            </a:r>
            <a:endParaRPr lang="en-US" dirty="0">
              <a:solidFill>
                <a:srgbClr val="00B050"/>
              </a:solidFill>
            </a:endParaRPr>
          </a:p>
        </p:txBody>
      </p:sp>
      <p:sp>
        <p:nvSpPr>
          <p:cNvPr id="3" name="Content Placeholder 2"/>
          <p:cNvSpPr>
            <a:spLocks noGrp="1"/>
          </p:cNvSpPr>
          <p:nvPr>
            <p:ph idx="1"/>
          </p:nvPr>
        </p:nvSpPr>
        <p:spPr>
          <a:xfrm>
            <a:off x="192505" y="802105"/>
            <a:ext cx="11823031" cy="5871411"/>
          </a:xfrm>
        </p:spPr>
        <p:txBody>
          <a:bodyPr>
            <a:normAutofit fontScale="92500" lnSpcReduction="10000"/>
          </a:bodyPr>
          <a:lstStyle/>
          <a:p>
            <a:pPr>
              <a:lnSpc>
                <a:spcPct val="200000"/>
              </a:lnSpc>
              <a:buFont typeface="Wingdings" panose="05000000000000000000" pitchFamily="2" charset="2"/>
              <a:buChar char="Ø"/>
            </a:pPr>
            <a:r>
              <a:rPr lang="en-US" sz="2800" dirty="0" smtClean="0">
                <a:latin typeface="Constantia" panose="02030602050306030303" pitchFamily="18" charset="0"/>
              </a:rPr>
              <a:t>Low benefits and compensation.</a:t>
            </a:r>
          </a:p>
          <a:p>
            <a:pPr>
              <a:lnSpc>
                <a:spcPct val="200000"/>
              </a:lnSpc>
              <a:buFont typeface="Wingdings" panose="05000000000000000000" pitchFamily="2" charset="2"/>
              <a:buChar char="Ø"/>
            </a:pPr>
            <a:r>
              <a:rPr lang="en-US" sz="2800" dirty="0">
                <a:latin typeface="Constantia" panose="02030602050306030303" pitchFamily="18" charset="0"/>
              </a:rPr>
              <a:t>F</a:t>
            </a:r>
            <a:r>
              <a:rPr lang="en-US" sz="2800" dirty="0" smtClean="0">
                <a:latin typeface="Constantia" panose="02030602050306030303" pitchFamily="18" charset="0"/>
              </a:rPr>
              <a:t>or instance, benefits given to call center representatives are just 28 percent of their wages.</a:t>
            </a:r>
          </a:p>
          <a:p>
            <a:pPr>
              <a:lnSpc>
                <a:spcPct val="200000"/>
              </a:lnSpc>
              <a:buFont typeface="Wingdings" panose="05000000000000000000" pitchFamily="2" charset="2"/>
              <a:buChar char="Ø"/>
            </a:pPr>
            <a:r>
              <a:rPr lang="en-US" sz="2800" dirty="0" smtClean="0">
                <a:latin typeface="Constantia" panose="02030602050306030303" pitchFamily="18" charset="0"/>
              </a:rPr>
              <a:t>Relying heavily on data analytics to promote workers and ignoring other attributes such as personality.</a:t>
            </a:r>
          </a:p>
          <a:p>
            <a:pPr>
              <a:lnSpc>
                <a:spcPct val="200000"/>
              </a:lnSpc>
              <a:buFont typeface="Wingdings" panose="05000000000000000000" pitchFamily="2" charset="2"/>
              <a:buChar char="Ø"/>
            </a:pPr>
            <a:r>
              <a:rPr lang="en-US" sz="2800" dirty="0" smtClean="0">
                <a:latin typeface="Constantia" panose="02030602050306030303" pitchFamily="18" charset="0"/>
              </a:rPr>
              <a:t>This caused the promotion of the wrong people; especially who do not blend with other employees.</a:t>
            </a:r>
            <a:endParaRPr lang="en-US" sz="2800" dirty="0">
              <a:latin typeface="Constantia" panose="02030602050306030303" pitchFamily="18" charset="0"/>
            </a:endParaRPr>
          </a:p>
        </p:txBody>
      </p:sp>
    </p:spTree>
    <p:extLst>
      <p:ext uri="{BB962C8B-B14F-4D97-AF65-F5344CB8AC3E}">
        <p14:creationId xmlns:p14="http://schemas.microsoft.com/office/powerpoint/2010/main" val="1267000013"/>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7666" y="224590"/>
            <a:ext cx="8596668" cy="641684"/>
          </a:xfrm>
        </p:spPr>
        <p:txBody>
          <a:bodyPr>
            <a:normAutofit/>
          </a:bodyPr>
          <a:lstStyle/>
          <a:p>
            <a:pPr algn="ctr"/>
            <a:r>
              <a:rPr lang="en-US" sz="3200" dirty="0">
                <a:solidFill>
                  <a:srgbClr val="00B050"/>
                </a:solidFill>
              </a:rPr>
              <a:t>Reasons Why Employees are </a:t>
            </a:r>
            <a:r>
              <a:rPr lang="en-US" sz="3200" dirty="0" smtClean="0">
                <a:solidFill>
                  <a:srgbClr val="00B050"/>
                </a:solidFill>
              </a:rPr>
              <a:t>Leaving Cont…</a:t>
            </a:r>
            <a:endParaRPr lang="en-US" sz="3200" dirty="0"/>
          </a:p>
        </p:txBody>
      </p:sp>
      <p:sp>
        <p:nvSpPr>
          <p:cNvPr id="3" name="Content Placeholder 2"/>
          <p:cNvSpPr>
            <a:spLocks noGrp="1"/>
          </p:cNvSpPr>
          <p:nvPr>
            <p:ph idx="1"/>
          </p:nvPr>
        </p:nvSpPr>
        <p:spPr>
          <a:xfrm>
            <a:off x="0" y="930442"/>
            <a:ext cx="12192000" cy="5927557"/>
          </a:xfrm>
        </p:spPr>
        <p:txBody>
          <a:bodyPr>
            <a:normAutofit fontScale="92500" lnSpcReduction="10000"/>
          </a:bodyPr>
          <a:lstStyle/>
          <a:p>
            <a:pPr>
              <a:lnSpc>
                <a:spcPct val="200000"/>
              </a:lnSpc>
              <a:buFont typeface="Wingdings" panose="05000000000000000000" pitchFamily="2" charset="2"/>
              <a:buChar char="Ø"/>
            </a:pPr>
            <a:r>
              <a:rPr lang="en-US" sz="2800" dirty="0" smtClean="0">
                <a:latin typeface="Constantia" panose="02030602050306030303" pitchFamily="18" charset="0"/>
              </a:rPr>
              <a:t>The company lacks a defined metric to evaluate the satisfaction rate of the employees.</a:t>
            </a:r>
          </a:p>
          <a:p>
            <a:pPr>
              <a:lnSpc>
                <a:spcPct val="200000"/>
              </a:lnSpc>
              <a:buFont typeface="Wingdings" panose="05000000000000000000" pitchFamily="2" charset="2"/>
              <a:buChar char="Ø"/>
            </a:pPr>
            <a:r>
              <a:rPr lang="en-US" sz="2800" dirty="0" smtClean="0">
                <a:latin typeface="Constantia" panose="02030602050306030303" pitchFamily="18" charset="0"/>
              </a:rPr>
              <a:t>Workers could be unhappy with some of the administrative structures at Global Protech</a:t>
            </a:r>
          </a:p>
          <a:p>
            <a:pPr>
              <a:lnSpc>
                <a:spcPct val="200000"/>
              </a:lnSpc>
              <a:buFont typeface="Wingdings" panose="05000000000000000000" pitchFamily="2" charset="2"/>
              <a:buChar char="Ø"/>
            </a:pPr>
            <a:r>
              <a:rPr lang="en-US" sz="2800" dirty="0" smtClean="0">
                <a:latin typeface="Constantia" panose="02030602050306030303" pitchFamily="18" charset="0"/>
              </a:rPr>
              <a:t>Lack of commitment to the firm would cause them to terminate their contract once they get a better firm.</a:t>
            </a:r>
          </a:p>
          <a:p>
            <a:pPr>
              <a:lnSpc>
                <a:spcPct val="200000"/>
              </a:lnSpc>
              <a:buFont typeface="Wingdings" panose="05000000000000000000" pitchFamily="2" charset="2"/>
              <a:buChar char="Ø"/>
            </a:pPr>
            <a:r>
              <a:rPr lang="en-US" sz="2800" dirty="0" smtClean="0">
                <a:latin typeface="Constantia" panose="02030602050306030303" pitchFamily="18" charset="0"/>
              </a:rPr>
              <a:t>Career </a:t>
            </a:r>
            <a:r>
              <a:rPr lang="en-US" sz="2800" dirty="0">
                <a:latin typeface="Constantia" panose="02030602050306030303" pitchFamily="18" charset="0"/>
              </a:rPr>
              <a:t>advancement </a:t>
            </a:r>
            <a:r>
              <a:rPr lang="en-US" sz="2800" dirty="0" smtClean="0">
                <a:latin typeface="Constantia" panose="02030602050306030303" pitchFamily="18" charset="0"/>
              </a:rPr>
              <a:t> and employee engagement is limited at Global Protech. </a:t>
            </a:r>
            <a:endParaRPr lang="en-US" sz="2800" dirty="0">
              <a:latin typeface="Constantia" panose="02030602050306030303" pitchFamily="18" charset="0"/>
            </a:endParaRPr>
          </a:p>
        </p:txBody>
      </p:sp>
    </p:spTree>
    <p:extLst>
      <p:ext uri="{BB962C8B-B14F-4D97-AF65-F5344CB8AC3E}">
        <p14:creationId xmlns:p14="http://schemas.microsoft.com/office/powerpoint/2010/main" val="3612699449"/>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741"/>
            <a:ext cx="12192000" cy="6936711"/>
          </a:xfrm>
          <a:prstGeom prst="rect">
            <a:avLst/>
          </a:prstGeom>
        </p:spPr>
      </p:pic>
    </p:spTree>
    <p:extLst>
      <p:ext uri="{BB962C8B-B14F-4D97-AF65-F5344CB8AC3E}">
        <p14:creationId xmlns:p14="http://schemas.microsoft.com/office/powerpoint/2010/main" val="812086165"/>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372" y="204172"/>
            <a:ext cx="11719059" cy="581891"/>
          </a:xfrm>
        </p:spPr>
        <p:txBody>
          <a:bodyPr>
            <a:normAutofit fontScale="90000"/>
          </a:bodyPr>
          <a:lstStyle/>
          <a:p>
            <a:pPr lvl="0" algn="ctr"/>
            <a:r>
              <a:rPr lang="en-US" dirty="0" smtClean="0">
                <a:solidFill>
                  <a:srgbClr val="00B050"/>
                </a:solidFill>
              </a:rPr>
              <a:t>Retention Recommendation </a:t>
            </a:r>
            <a:endParaRPr lang="en-US" dirty="0">
              <a:solidFill>
                <a:srgbClr val="00B050"/>
              </a:solidFill>
            </a:endParaRPr>
          </a:p>
        </p:txBody>
      </p:sp>
      <p:sp>
        <p:nvSpPr>
          <p:cNvPr id="3" name="Content Placeholder 2"/>
          <p:cNvSpPr>
            <a:spLocks noGrp="1"/>
          </p:cNvSpPr>
          <p:nvPr>
            <p:ph idx="1"/>
          </p:nvPr>
        </p:nvSpPr>
        <p:spPr>
          <a:xfrm>
            <a:off x="168141" y="930442"/>
            <a:ext cx="11895522" cy="5775158"/>
          </a:xfrm>
        </p:spPr>
        <p:txBody>
          <a:bodyPr>
            <a:normAutofit/>
          </a:bodyPr>
          <a:lstStyle/>
          <a:p>
            <a:pPr>
              <a:lnSpc>
                <a:spcPct val="200000"/>
              </a:lnSpc>
              <a:buFont typeface="Wingdings" panose="05000000000000000000" pitchFamily="2" charset="2"/>
              <a:buChar char="Ø"/>
            </a:pPr>
            <a:r>
              <a:rPr lang="en-US" sz="2800" dirty="0" smtClean="0">
                <a:latin typeface="Constantia" pitchFamily="18" charset="0"/>
              </a:rPr>
              <a:t>Develop a 1-year retention policy; employee cannot terminate their work contract before completion of one year at the firm.</a:t>
            </a:r>
          </a:p>
          <a:p>
            <a:pPr>
              <a:lnSpc>
                <a:spcPct val="200000"/>
              </a:lnSpc>
              <a:buFont typeface="Wingdings" panose="05000000000000000000" pitchFamily="2" charset="2"/>
              <a:buChar char="Ø"/>
            </a:pPr>
            <a:r>
              <a:rPr lang="en-US" sz="2800" dirty="0" smtClean="0">
                <a:latin typeface="Constantia" pitchFamily="18" charset="0"/>
              </a:rPr>
              <a:t>Exit interviews; help the firm to know why employees are leaving; help improve retention rate by making necessary changes.</a:t>
            </a:r>
          </a:p>
          <a:p>
            <a:pPr>
              <a:lnSpc>
                <a:spcPct val="200000"/>
              </a:lnSpc>
              <a:buFont typeface="Wingdings" panose="05000000000000000000" pitchFamily="2" charset="2"/>
              <a:buChar char="Ø"/>
            </a:pPr>
            <a:r>
              <a:rPr lang="en-US" sz="2800" dirty="0" smtClean="0">
                <a:latin typeface="Constantia" pitchFamily="18" charset="0"/>
              </a:rPr>
              <a:t>Satisfaction surveys; sensitize the firm on the satisfaction levels of the workers and the possibility of terminations.</a:t>
            </a:r>
            <a:endParaRPr lang="en-US" sz="2800" dirty="0">
              <a:latin typeface="Constantia" pitchFamily="18" charset="0"/>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726" y="0"/>
            <a:ext cx="10876547" cy="564482"/>
          </a:xfrm>
        </p:spPr>
        <p:txBody>
          <a:bodyPr>
            <a:normAutofit fontScale="90000"/>
          </a:bodyPr>
          <a:lstStyle/>
          <a:p>
            <a:pPr algn="ctr"/>
            <a:r>
              <a:rPr lang="en-US" dirty="0" smtClean="0">
                <a:solidFill>
                  <a:srgbClr val="00B050"/>
                </a:solidFill>
              </a:rPr>
              <a:t>Retention Recommendation Cont… </a:t>
            </a:r>
            <a:endParaRPr lang="en-US" dirty="0">
              <a:solidFill>
                <a:srgbClr val="00B050"/>
              </a:solidFill>
            </a:endParaRPr>
          </a:p>
        </p:txBody>
      </p:sp>
      <p:sp>
        <p:nvSpPr>
          <p:cNvPr id="3" name="Content Placeholder 2"/>
          <p:cNvSpPr>
            <a:spLocks noGrp="1"/>
          </p:cNvSpPr>
          <p:nvPr>
            <p:ph idx="1"/>
          </p:nvPr>
        </p:nvSpPr>
        <p:spPr>
          <a:xfrm>
            <a:off x="0" y="740945"/>
            <a:ext cx="12192000" cy="6117055"/>
          </a:xfrm>
        </p:spPr>
        <p:txBody>
          <a:bodyPr>
            <a:noAutofit/>
          </a:bodyPr>
          <a:lstStyle/>
          <a:p>
            <a:pPr>
              <a:lnSpc>
                <a:spcPct val="200000"/>
              </a:lnSpc>
              <a:buFont typeface="Wingdings" panose="05000000000000000000" pitchFamily="2" charset="2"/>
              <a:buChar char="Ø"/>
            </a:pPr>
            <a:r>
              <a:rPr lang="en-US" sz="2600" dirty="0" smtClean="0">
                <a:latin typeface="Constantia" panose="02030602050306030303" pitchFamily="18" charset="0"/>
              </a:rPr>
              <a:t>Employee training for Improved work effieciency and satisfaction with the tasks.</a:t>
            </a:r>
          </a:p>
          <a:p>
            <a:pPr>
              <a:lnSpc>
                <a:spcPct val="200000"/>
              </a:lnSpc>
              <a:buFont typeface="Wingdings" panose="05000000000000000000" pitchFamily="2" charset="2"/>
              <a:buChar char="Ø"/>
            </a:pPr>
            <a:r>
              <a:rPr lang="en-US" sz="2600" dirty="0" smtClean="0">
                <a:latin typeface="Constantia" panose="02030602050306030303" pitchFamily="18" charset="0"/>
              </a:rPr>
              <a:t>Sponsor employees in online courses for career advancement.</a:t>
            </a:r>
          </a:p>
          <a:p>
            <a:pPr>
              <a:lnSpc>
                <a:spcPct val="200000"/>
              </a:lnSpc>
              <a:buFont typeface="Wingdings" panose="05000000000000000000" pitchFamily="2" charset="2"/>
              <a:buChar char="Ø"/>
            </a:pPr>
            <a:r>
              <a:rPr lang="en-US" sz="2600" dirty="0" smtClean="0">
                <a:latin typeface="Constantia" panose="02030602050306030303" pitchFamily="18" charset="0"/>
              </a:rPr>
              <a:t>Introduce annual paid leave in the benefits program.</a:t>
            </a:r>
          </a:p>
          <a:p>
            <a:pPr>
              <a:lnSpc>
                <a:spcPct val="200000"/>
              </a:lnSpc>
              <a:buFont typeface="Wingdings" panose="05000000000000000000" pitchFamily="2" charset="2"/>
              <a:buChar char="Ø"/>
            </a:pPr>
            <a:r>
              <a:rPr lang="en-US" sz="2600" dirty="0" smtClean="0">
                <a:latin typeface="Constantia" panose="02030602050306030303" pitchFamily="18" charset="0"/>
              </a:rPr>
              <a:t>Introduce paid holidays for all employees.</a:t>
            </a:r>
          </a:p>
          <a:p>
            <a:pPr>
              <a:lnSpc>
                <a:spcPct val="200000"/>
              </a:lnSpc>
              <a:buFont typeface="Wingdings" panose="05000000000000000000" pitchFamily="2" charset="2"/>
              <a:buChar char="Ø"/>
            </a:pPr>
            <a:r>
              <a:rPr lang="en-US" sz="2600" dirty="0" smtClean="0">
                <a:latin typeface="Constantia" panose="02030602050306030303" pitchFamily="18" charset="0"/>
              </a:rPr>
              <a:t>Establish clarity in the procedure for promotion and achievement of other performance rewards.</a:t>
            </a:r>
          </a:p>
        </p:txBody>
      </p:sp>
    </p:spTree>
    <p:extLst>
      <p:ext uri="{BB962C8B-B14F-4D97-AF65-F5344CB8AC3E}">
        <p14:creationId xmlns:p14="http://schemas.microsoft.com/office/powerpoint/2010/main" val="41693236"/>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5822" y="160421"/>
            <a:ext cx="9640355" cy="657727"/>
          </a:xfrm>
        </p:spPr>
        <p:txBody>
          <a:bodyPr>
            <a:normAutofit fontScale="90000"/>
          </a:bodyPr>
          <a:lstStyle/>
          <a:p>
            <a:pPr algn="ctr"/>
            <a:r>
              <a:rPr lang="en-US" dirty="0" smtClean="0">
                <a:solidFill>
                  <a:srgbClr val="00B050"/>
                </a:solidFill>
              </a:rPr>
              <a:t>Cost Per Employee of </a:t>
            </a:r>
            <a:r>
              <a:rPr lang="en-US" dirty="0">
                <a:solidFill>
                  <a:srgbClr val="00B050"/>
                </a:solidFill>
              </a:rPr>
              <a:t>t</a:t>
            </a:r>
            <a:r>
              <a:rPr lang="en-US" dirty="0" smtClean="0">
                <a:solidFill>
                  <a:srgbClr val="00B050"/>
                </a:solidFill>
              </a:rPr>
              <a:t>he Recommended Retention </a:t>
            </a:r>
            <a:endParaRPr lang="en-US" dirty="0">
              <a:solidFill>
                <a:srgbClr val="00B050"/>
              </a:solidFill>
            </a:endParaRPr>
          </a:p>
        </p:txBody>
      </p:sp>
      <p:sp>
        <p:nvSpPr>
          <p:cNvPr id="3" name="Content Placeholder 2"/>
          <p:cNvSpPr>
            <a:spLocks noGrp="1"/>
          </p:cNvSpPr>
          <p:nvPr>
            <p:ph idx="1"/>
          </p:nvPr>
        </p:nvSpPr>
        <p:spPr>
          <a:xfrm>
            <a:off x="272716" y="962526"/>
            <a:ext cx="11646568" cy="5630779"/>
          </a:xfrm>
        </p:spPr>
        <p:txBody>
          <a:bodyPr>
            <a:normAutofit/>
          </a:bodyPr>
          <a:lstStyle/>
          <a:p>
            <a:pPr>
              <a:lnSpc>
                <a:spcPct val="200000"/>
              </a:lnSpc>
              <a:buFont typeface="Wingdings" panose="05000000000000000000" pitchFamily="2" charset="2"/>
              <a:buChar char="Ø"/>
            </a:pPr>
            <a:r>
              <a:rPr lang="en-US" sz="2800" dirty="0" smtClean="0">
                <a:latin typeface="Constantia" panose="02030602050306030303" pitchFamily="18" charset="0"/>
              </a:rPr>
              <a:t>Aspects of the program that would cost intensive; paid leave, paid holiday,  employee training, and sponsoring workers.</a:t>
            </a:r>
          </a:p>
          <a:p>
            <a:pPr>
              <a:lnSpc>
                <a:spcPct val="200000"/>
              </a:lnSpc>
              <a:buFont typeface="Wingdings" panose="05000000000000000000" pitchFamily="2" charset="2"/>
              <a:buChar char="Ø"/>
            </a:pPr>
            <a:r>
              <a:rPr lang="en-US" sz="2800" dirty="0" smtClean="0">
                <a:latin typeface="Constantia" panose="02030602050306030303" pitchFamily="18" charset="0"/>
              </a:rPr>
              <a:t>Each employee can consume around $500 in training.</a:t>
            </a:r>
          </a:p>
          <a:p>
            <a:pPr>
              <a:lnSpc>
                <a:spcPct val="200000"/>
              </a:lnSpc>
              <a:buFont typeface="Wingdings" panose="05000000000000000000" pitchFamily="2" charset="2"/>
              <a:buChar char="Ø"/>
            </a:pPr>
            <a:r>
              <a:rPr lang="en-US" sz="2800" dirty="0" smtClean="0">
                <a:latin typeface="Constantia" panose="02030602050306030303" pitchFamily="18" charset="0"/>
              </a:rPr>
              <a:t>Sponsorship of up to $4000 in course fees per year.</a:t>
            </a:r>
          </a:p>
          <a:p>
            <a:pPr>
              <a:lnSpc>
                <a:spcPct val="200000"/>
              </a:lnSpc>
              <a:buFont typeface="Wingdings" panose="05000000000000000000" pitchFamily="2" charset="2"/>
              <a:buChar char="Ø"/>
            </a:pPr>
            <a:r>
              <a:rPr lang="en-US" sz="2800" dirty="0" smtClean="0">
                <a:latin typeface="Constantia" panose="02030602050306030303" pitchFamily="18" charset="0"/>
              </a:rPr>
              <a:t>Cost of holidays is calculated as a total of amount to be spent for all employees with a cap being placed to avoid overspending.</a:t>
            </a:r>
            <a:endParaRPr lang="en-US" sz="2800" dirty="0">
              <a:latin typeface="Constantia" panose="02030602050306030303" pitchFamily="18" charset="0"/>
            </a:endParaRPr>
          </a:p>
        </p:txBody>
      </p:sp>
    </p:spTree>
    <p:extLst>
      <p:ext uri="{BB962C8B-B14F-4D97-AF65-F5344CB8AC3E}">
        <p14:creationId xmlns:p14="http://schemas.microsoft.com/office/powerpoint/2010/main" val="151991906"/>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1518" y="0"/>
            <a:ext cx="8596668" cy="737937"/>
          </a:xfrm>
        </p:spPr>
        <p:txBody>
          <a:bodyPr>
            <a:normAutofit/>
          </a:bodyPr>
          <a:lstStyle/>
          <a:p>
            <a:pPr algn="ctr"/>
            <a:r>
              <a:rPr lang="en-US" sz="3200" dirty="0" smtClean="0">
                <a:solidFill>
                  <a:srgbClr val="00B050"/>
                </a:solidFill>
              </a:rPr>
              <a:t>Return on Investment of </a:t>
            </a:r>
            <a:r>
              <a:rPr lang="en-US" sz="3200" dirty="0">
                <a:solidFill>
                  <a:srgbClr val="00B050"/>
                </a:solidFill>
              </a:rPr>
              <a:t>t</a:t>
            </a:r>
            <a:r>
              <a:rPr lang="en-US" sz="3200" dirty="0" smtClean="0">
                <a:solidFill>
                  <a:srgbClr val="00B050"/>
                </a:solidFill>
              </a:rPr>
              <a:t>he Program</a:t>
            </a:r>
            <a:endParaRPr lang="en-US" sz="3200" dirty="0">
              <a:solidFill>
                <a:srgbClr val="00B050"/>
              </a:solidFill>
            </a:endParaRPr>
          </a:p>
        </p:txBody>
      </p:sp>
      <p:sp>
        <p:nvSpPr>
          <p:cNvPr id="3" name="Content Placeholder 2"/>
          <p:cNvSpPr>
            <a:spLocks noGrp="1"/>
          </p:cNvSpPr>
          <p:nvPr>
            <p:ph idx="1"/>
          </p:nvPr>
        </p:nvSpPr>
        <p:spPr>
          <a:xfrm>
            <a:off x="128337" y="577516"/>
            <a:ext cx="11823031" cy="6144125"/>
          </a:xfrm>
        </p:spPr>
        <p:txBody>
          <a:bodyPr>
            <a:normAutofit fontScale="92500"/>
          </a:bodyPr>
          <a:lstStyle/>
          <a:p>
            <a:pPr>
              <a:lnSpc>
                <a:spcPct val="200000"/>
              </a:lnSpc>
              <a:buFont typeface="Wingdings" panose="05000000000000000000" pitchFamily="2" charset="2"/>
              <a:buChar char="Ø"/>
            </a:pPr>
            <a:r>
              <a:rPr lang="en-US" sz="2800" dirty="0" smtClean="0">
                <a:latin typeface="Constantia" panose="02030602050306030303" pitchFamily="18" charset="0"/>
              </a:rPr>
              <a:t>The return on the investment will surpass the expenditure of the program.</a:t>
            </a:r>
          </a:p>
          <a:p>
            <a:pPr>
              <a:lnSpc>
                <a:spcPct val="200000"/>
              </a:lnSpc>
              <a:buFont typeface="Wingdings" panose="05000000000000000000" pitchFamily="2" charset="2"/>
              <a:buChar char="Ø"/>
            </a:pPr>
            <a:r>
              <a:rPr lang="en-US" sz="2800" dirty="0" smtClean="0">
                <a:latin typeface="Constantia" panose="02030602050306030303" pitchFamily="18" charset="0"/>
              </a:rPr>
              <a:t>For instance, if the turnover rate of marketing vice presidents  drop to 20 percent, the company will save at least $33000 per year for that position.</a:t>
            </a:r>
          </a:p>
          <a:p>
            <a:pPr>
              <a:lnSpc>
                <a:spcPct val="200000"/>
              </a:lnSpc>
              <a:buFont typeface="Wingdings" panose="05000000000000000000" pitchFamily="2" charset="2"/>
              <a:buChar char="Ø"/>
            </a:pPr>
            <a:r>
              <a:rPr lang="en-US" sz="2800" dirty="0" smtClean="0">
                <a:latin typeface="Constantia" panose="02030602050306030303" pitchFamily="18" charset="0"/>
              </a:rPr>
              <a:t>Performance of employees would increase because of the training and career advancement.</a:t>
            </a:r>
          </a:p>
          <a:p>
            <a:pPr>
              <a:lnSpc>
                <a:spcPct val="200000"/>
              </a:lnSpc>
              <a:buFont typeface="Wingdings" panose="05000000000000000000" pitchFamily="2" charset="2"/>
              <a:buChar char="Ø"/>
            </a:pPr>
            <a:r>
              <a:rPr lang="en-US" sz="2800" dirty="0" smtClean="0">
                <a:latin typeface="Constantia" panose="02030602050306030303" pitchFamily="18" charset="0"/>
              </a:rPr>
              <a:t>Low turnover rate and high retention of talent would increase productivity and the benefits of the learning curve effect.</a:t>
            </a:r>
            <a:endParaRPr lang="en-US" sz="2800" dirty="0">
              <a:latin typeface="Constantia" panose="02030602050306030303" pitchFamily="18" charset="0"/>
            </a:endParaRPr>
          </a:p>
        </p:txBody>
      </p:sp>
    </p:spTree>
    <p:extLst>
      <p:ext uri="{BB962C8B-B14F-4D97-AF65-F5344CB8AC3E}">
        <p14:creationId xmlns:p14="http://schemas.microsoft.com/office/powerpoint/2010/main" val="3467011279"/>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0165" y="249383"/>
            <a:ext cx="8596668" cy="681060"/>
          </a:xfrm>
        </p:spPr>
        <p:txBody>
          <a:bodyPr>
            <a:normAutofit/>
          </a:bodyPr>
          <a:lstStyle/>
          <a:p>
            <a:pPr algn="ctr"/>
            <a:r>
              <a:rPr lang="en-US" sz="3200" dirty="0" smtClean="0">
                <a:solidFill>
                  <a:srgbClr val="00B050"/>
                </a:solidFill>
              </a:rPr>
              <a:t>References</a:t>
            </a:r>
            <a:endParaRPr lang="en-US" sz="3200" dirty="0">
              <a:solidFill>
                <a:srgbClr val="00B050"/>
              </a:solidFill>
            </a:endParaRPr>
          </a:p>
        </p:txBody>
      </p:sp>
      <p:sp>
        <p:nvSpPr>
          <p:cNvPr id="3" name="Content Placeholder 2"/>
          <p:cNvSpPr>
            <a:spLocks noGrp="1"/>
          </p:cNvSpPr>
          <p:nvPr>
            <p:ph idx="1"/>
          </p:nvPr>
        </p:nvSpPr>
        <p:spPr>
          <a:xfrm>
            <a:off x="221673" y="930443"/>
            <a:ext cx="11713653" cy="5678176"/>
          </a:xfrm>
        </p:spPr>
        <p:txBody>
          <a:bodyPr>
            <a:normAutofit fontScale="85000" lnSpcReduction="20000"/>
          </a:bodyPr>
          <a:lstStyle/>
          <a:p>
            <a:pPr>
              <a:lnSpc>
                <a:spcPct val="200000"/>
              </a:lnSpc>
              <a:buFont typeface="Wingdings" pitchFamily="2" charset="2"/>
              <a:buChar char="Ø"/>
            </a:pPr>
            <a:r>
              <a:rPr lang="en-US" sz="2800" dirty="0" smtClean="0">
                <a:solidFill>
                  <a:schemeClr val="tx1"/>
                </a:solidFill>
                <a:latin typeface="Constantia" pitchFamily="18" charset="0"/>
              </a:rPr>
              <a:t>Altman, J. </a:t>
            </a:r>
            <a:r>
              <a:rPr lang="en-US" sz="2800" dirty="0">
                <a:solidFill>
                  <a:schemeClr val="tx1"/>
                </a:solidFill>
                <a:latin typeface="Constantia" pitchFamily="18" charset="0"/>
              </a:rPr>
              <a:t>(2017, Jan). How </a:t>
            </a:r>
            <a:r>
              <a:rPr lang="en-US" sz="2800" dirty="0" smtClean="0">
                <a:solidFill>
                  <a:schemeClr val="tx1"/>
                </a:solidFill>
                <a:latin typeface="Constantia" pitchFamily="18" charset="0"/>
              </a:rPr>
              <a:t>much does employee turnover really cost? </a:t>
            </a:r>
            <a:r>
              <a:rPr lang="en-US" sz="2800" i="1" dirty="0" smtClean="0">
                <a:solidFill>
                  <a:schemeClr val="tx1"/>
                </a:solidFill>
                <a:latin typeface="Constantia" pitchFamily="18" charset="0"/>
              </a:rPr>
              <a:t>Huffpost</a:t>
            </a:r>
            <a:r>
              <a:rPr lang="en-US" sz="2800" dirty="0" smtClean="0">
                <a:solidFill>
                  <a:schemeClr val="tx1"/>
                </a:solidFill>
                <a:latin typeface="Constantia" pitchFamily="18" charset="0"/>
              </a:rPr>
              <a:t>. </a:t>
            </a:r>
            <a:r>
              <a:rPr lang="en-US" sz="2800" dirty="0">
                <a:solidFill>
                  <a:schemeClr val="tx1"/>
                </a:solidFill>
                <a:latin typeface="Constantia" pitchFamily="18" charset="0"/>
              </a:rPr>
              <a:t>Retrieved on May 29 2020 from https://www.huffpost.com/entry/how-much-does-employee-turnover-really-cost_b_587fbaf9e4b0474ad4874fb7</a:t>
            </a:r>
            <a:endParaRPr lang="en-US" sz="2800" dirty="0" smtClean="0">
              <a:solidFill>
                <a:schemeClr val="tx1"/>
              </a:solidFill>
              <a:latin typeface="Constantia" pitchFamily="18" charset="0"/>
            </a:endParaRPr>
          </a:p>
          <a:p>
            <a:pPr>
              <a:lnSpc>
                <a:spcPct val="200000"/>
              </a:lnSpc>
              <a:buFont typeface="Wingdings" pitchFamily="2" charset="2"/>
              <a:buChar char="Ø"/>
            </a:pPr>
            <a:r>
              <a:rPr lang="en-US" sz="2800" dirty="0" smtClean="0">
                <a:solidFill>
                  <a:schemeClr val="tx1"/>
                </a:solidFill>
                <a:latin typeface="Constantia" pitchFamily="18" charset="0"/>
              </a:rPr>
              <a:t>Global Protech. (n.d</a:t>
            </a:r>
            <a:r>
              <a:rPr lang="en-US" sz="2800" dirty="0">
                <a:solidFill>
                  <a:schemeClr val="tx1"/>
                </a:solidFill>
                <a:latin typeface="Constantia" pitchFamily="18" charset="0"/>
              </a:rPr>
              <a:t>.) Retrieved on May 29 2020 from </a:t>
            </a:r>
            <a:r>
              <a:rPr lang="en-US" sz="2800" dirty="0">
                <a:solidFill>
                  <a:schemeClr val="tx1"/>
                </a:solidFill>
                <a:latin typeface="Constantia" pitchFamily="18" charset="0"/>
                <a:hlinkClick r:id="rId3"/>
              </a:rPr>
              <a:t>https://</a:t>
            </a:r>
            <a:r>
              <a:rPr lang="en-US" sz="2800" dirty="0" smtClean="0">
                <a:solidFill>
                  <a:schemeClr val="tx1"/>
                </a:solidFill>
                <a:latin typeface="Constantia" pitchFamily="18" charset="0"/>
                <a:hlinkClick r:id="rId3"/>
              </a:rPr>
              <a:t>mym.cdn.laureate-media.com/2dett4d/Walden/MHRM/PROG/Global_ProTech/index.html</a:t>
            </a:r>
            <a:endParaRPr lang="en-US" sz="2800" dirty="0" smtClean="0">
              <a:solidFill>
                <a:schemeClr val="tx1"/>
              </a:solidFill>
              <a:latin typeface="Constantia" pitchFamily="18" charset="0"/>
            </a:endParaRPr>
          </a:p>
          <a:p>
            <a:pPr>
              <a:lnSpc>
                <a:spcPct val="200000"/>
              </a:lnSpc>
              <a:buFont typeface="Wingdings" pitchFamily="2" charset="2"/>
              <a:buChar char="Ø"/>
            </a:pPr>
            <a:r>
              <a:rPr lang="en-US" sz="2800" dirty="0" smtClean="0">
                <a:solidFill>
                  <a:schemeClr val="tx1"/>
                </a:solidFill>
                <a:latin typeface="Constantia" pitchFamily="18" charset="0"/>
              </a:rPr>
              <a:t>Markovich, M. </a:t>
            </a:r>
            <a:r>
              <a:rPr lang="en-US" sz="2800" dirty="0">
                <a:solidFill>
                  <a:schemeClr val="tx1"/>
                </a:solidFill>
                <a:latin typeface="Constantia" pitchFamily="18" charset="0"/>
              </a:rPr>
              <a:t>(2019, Feb). The Negative Impacts of a High Turnover </a:t>
            </a:r>
            <a:r>
              <a:rPr lang="en-US" sz="2800" dirty="0" smtClean="0">
                <a:solidFill>
                  <a:schemeClr val="tx1"/>
                </a:solidFill>
                <a:latin typeface="Constantia" pitchFamily="18" charset="0"/>
              </a:rPr>
              <a:t>Rate. </a:t>
            </a:r>
            <a:r>
              <a:rPr lang="en-US" sz="2800" i="1" dirty="0" smtClean="0">
                <a:solidFill>
                  <a:schemeClr val="tx1"/>
                </a:solidFill>
                <a:latin typeface="Constantia" pitchFamily="18" charset="0"/>
              </a:rPr>
              <a:t>Chron</a:t>
            </a:r>
            <a:r>
              <a:rPr lang="en-US" sz="2800" dirty="0" smtClean="0">
                <a:solidFill>
                  <a:schemeClr val="tx1"/>
                </a:solidFill>
                <a:latin typeface="Constantia" pitchFamily="18" charset="0"/>
              </a:rPr>
              <a:t>. Retrieved on May 29 </a:t>
            </a:r>
            <a:r>
              <a:rPr lang="en-US" sz="2800" dirty="0">
                <a:solidFill>
                  <a:schemeClr val="tx1"/>
                </a:solidFill>
                <a:latin typeface="Constantia" pitchFamily="18" charset="0"/>
              </a:rPr>
              <a:t>2020 from https://smallbusiness.chron.com/negative-impacts-high-turnover-rate-20269.html</a:t>
            </a:r>
          </a:p>
        </p:txBody>
      </p:sp>
    </p:spTree>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7831</TotalTime>
  <Words>1658</Words>
  <Application>Microsoft Office PowerPoint</Application>
  <PresentationFormat>Custom</PresentationFormat>
  <Paragraphs>83</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Facet</vt:lpstr>
      <vt:lpstr>Improving Employee Retention Rate Name Institution of Affiliation</vt:lpstr>
      <vt:lpstr>Introduction</vt:lpstr>
      <vt:lpstr>PowerPoint Presentation</vt:lpstr>
      <vt:lpstr>Variations in Turnover</vt:lpstr>
      <vt:lpstr>Variations in Turnover</vt:lpstr>
      <vt:lpstr>Positions with the Highest Turnover Rates</vt:lpstr>
      <vt:lpstr>Reasons Why Employees are Leaving</vt:lpstr>
      <vt:lpstr>Reasons Why Employees are Leaving Cont…</vt:lpstr>
      <vt:lpstr>PowerPoint Presentation</vt:lpstr>
      <vt:lpstr>Retention Recommendation </vt:lpstr>
      <vt:lpstr>Retention Recommendation Cont… </vt:lpstr>
      <vt:lpstr>Cost Per Employee of the Recommended Retention </vt:lpstr>
      <vt:lpstr>Return on Investment of the Program</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cp:lastModifiedBy>Simon</cp:lastModifiedBy>
  <cp:revision>1058</cp:revision>
  <dcterms:created xsi:type="dcterms:W3CDTF">2016-05-08T08:20:33Z</dcterms:created>
  <dcterms:modified xsi:type="dcterms:W3CDTF">2020-05-29T19:09:35Z</dcterms:modified>
</cp:coreProperties>
</file>