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228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457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685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914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11430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1371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1600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1828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8F44A2F1-9E1F-4B54-A3A2-5F16C0AD49E2}" styleName="">
    <a:tblBg/>
    <a:wholeTbl>
      <a:tcTxStyle b="off" i="off">
        <a:font>
          <a:latin typeface="Gill Sans"/>
          <a:ea typeface="Gill Sans"/>
          <a:cs typeface="Gill Sans"/>
        </a:font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/>
    <p:restoredTop sz="91429"/>
  </p:normalViewPr>
  <p:slideViewPr>
    <p:cSldViewPr snapToGrid="0" snapToObjects="1">
      <p:cViewPr varScale="1">
        <p:scale>
          <a:sx n="32" d="100"/>
          <a:sy n="32" d="100"/>
        </p:scale>
        <p:origin x="181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c:style val="18"/>
  <c:chart>
    <c:title>
      <c:tx>
        <c:rich>
          <a:bodyPr rot="0"/>
          <a:lstStyle/>
          <a:p>
            <a:pPr>
              <a:defRPr sz="2400" b="1" i="0" u="none" strike="noStrike">
                <a:solidFill>
                  <a:srgbClr val="000000"/>
                </a:solidFill>
                <a:latin typeface="Garamond"/>
              </a:defRPr>
            </a:pPr>
            <a:r>
              <a:rPr lang="en-US" sz="2400" b="1" i="0" u="none" strike="noStrike">
                <a:solidFill>
                  <a:srgbClr val="000000"/>
                </a:solidFill>
                <a:latin typeface="Garamond"/>
              </a:rPr>
              <a:t>Industry Growth, 2000-2010</a:t>
            </a:r>
          </a:p>
        </c:rich>
      </c:tx>
      <c:layout>
        <c:manualLayout>
          <c:xMode val="edge"/>
          <c:yMode val="edge"/>
          <c:x val="0.24141699999999999"/>
          <c:y val="0"/>
          <c:w val="0.51716600000000001"/>
          <c:h val="0.12609699999999999"/>
        </c:manualLayout>
      </c:layout>
      <c:overlay val="1"/>
      <c:spPr>
        <a:noFill/>
        <a:effectLst/>
      </c:spPr>
    </c:title>
    <c:autoTitleDeleted val="0"/>
    <c:plotArea>
      <c:layout>
        <c:manualLayout>
          <c:layoutTarget val="inner"/>
          <c:xMode val="edge"/>
          <c:yMode val="edge"/>
          <c:x val="0.16964899999999999"/>
          <c:y val="0.12609699999999999"/>
          <c:w val="0.82535099999999995"/>
          <c:h val="0.792802000000000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rgbClr val="93A7B4"/>
            </a:solidFill>
            <a:ln w="12700" cap="flat">
              <a:noFill/>
              <a:miter lim="400000"/>
            </a:ln>
            <a:effectLst>
              <a:outerShdw blurRad="50800" dist="12700" algn="tl">
                <a:srgbClr val="000000">
                  <a:alpha val="50000"/>
                </a:srgbClr>
              </a:outerShdw>
            </a:effectLst>
          </c:spPr>
          <c:invertIfNegative val="0"/>
          <c:cat>
            <c:strRef>
              <c:f>Sheet1!$B$1:$L$1</c:f>
              <c:strCache>
                <c:ptCount val="1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</c:strCache>
            </c:strRef>
          </c:cat>
          <c:val>
            <c:numRef>
              <c:f>Sheet1!$B$2:$L$2</c:f>
              <c:numCache>
                <c:formatCode>General</c:formatCode>
                <c:ptCount val="11"/>
                <c:pt idx="0">
                  <c:v>3045721</c:v>
                </c:pt>
                <c:pt idx="1">
                  <c:v>2956865</c:v>
                </c:pt>
                <c:pt idx="2">
                  <c:v>3401221</c:v>
                </c:pt>
                <c:pt idx="3">
                  <c:v>3266331</c:v>
                </c:pt>
                <c:pt idx="4">
                  <c:v>3584403</c:v>
                </c:pt>
                <c:pt idx="5">
                  <c:v>3276948</c:v>
                </c:pt>
                <c:pt idx="6">
                  <c:v>3716432</c:v>
                </c:pt>
                <c:pt idx="7">
                  <c:v>3667926</c:v>
                </c:pt>
                <c:pt idx="8">
                  <c:v>3856458</c:v>
                </c:pt>
                <c:pt idx="9">
                  <c:v>3721874</c:v>
                </c:pt>
                <c:pt idx="10">
                  <c:v>4013557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D1-4340-BB33-DF734488B4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-2004642064"/>
        <c:axId val="1768304224"/>
      </c:barChart>
      <c:catAx>
        <c:axId val="-200464206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>
              <a:defRPr sz="1500" b="0" i="0" u="none" strike="noStrike">
                <a:solidFill>
                  <a:srgbClr val="000000"/>
                </a:solidFill>
                <a:latin typeface="Garamond"/>
              </a:defRPr>
            </a:pPr>
            <a:endParaRPr lang="en-US"/>
          </a:p>
        </c:txPr>
        <c:crossAx val="1768304224"/>
        <c:crosses val="autoZero"/>
        <c:auto val="1"/>
        <c:lblAlgn val="ctr"/>
        <c:lblOffset val="100"/>
        <c:noMultiLvlLbl val="1"/>
      </c:catAx>
      <c:valAx>
        <c:axId val="1768304224"/>
        <c:scaling>
          <c:orientation val="minMax"/>
          <c:max val="4250000"/>
          <c:min val="2250000"/>
        </c:scaling>
        <c:delete val="0"/>
        <c:axPos val="l"/>
        <c:majorGridlines>
          <c:spPr>
            <a:ln w="12700" cap="flat">
              <a:solidFill>
                <a:srgbClr val="B8B8B8"/>
              </a:solidFill>
              <a:prstDash val="solid"/>
              <a:miter lim="400000"/>
            </a:ln>
          </c:spPr>
        </c:majorGridlines>
        <c:numFmt formatCode="&quot;$&quot;#,##0" sourceLinked="0"/>
        <c:majorTickMark val="none"/>
        <c:minorTickMark val="none"/>
        <c:tickLblPos val="nextTo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sz="1800" b="0" i="0" u="none" strike="noStrike">
                <a:solidFill>
                  <a:srgbClr val="000000"/>
                </a:solidFill>
                <a:latin typeface="Garamond"/>
              </a:defRPr>
            </a:pPr>
            <a:endParaRPr lang="en-US"/>
          </a:p>
        </c:txPr>
        <c:crossAx val="-2004642064"/>
        <c:crosses val="autoZero"/>
        <c:crossBetween val="between"/>
        <c:majorUnit val="500000"/>
        <c:minorUnit val="250000"/>
      </c:valAx>
      <c:spPr>
        <a:solidFill>
          <a:srgbClr val="EEEDE3"/>
        </a:solidFill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0" name="Shape 6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312551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584200" latinLnBrk="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 latinLnBrk="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 latinLnBrk="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 latinLnBrk="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 latinLnBrk="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 latinLnBrk="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 latinLnBrk="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 latinLnBrk="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 latinLnBrk="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(blan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>
            <a:spLocks noGrp="1"/>
          </p:cNvSpPr>
          <p:nvPr>
            <p:ph type="body" sz="quarter" idx="13"/>
          </p:nvPr>
        </p:nvSpPr>
        <p:spPr>
          <a:xfrm>
            <a:off x="-11578" y="-38100"/>
            <a:ext cx="13055601" cy="1257300"/>
          </a:xfrm>
          <a:prstGeom prst="rect">
            <a:avLst/>
          </a:prstGeom>
          <a:solidFill>
            <a:srgbClr val="BED6E5"/>
          </a:solidFill>
          <a:ln w="9525">
            <a:solidFill>
              <a:srgbClr val="000000"/>
            </a:solidFill>
          </a:ln>
          <a:effectLst>
            <a:outerShdw blurRad="76200" dist="50800" dir="2700000" rotWithShape="0">
              <a:srgbClr val="7B7B7B">
                <a:alpha val="62000"/>
              </a:srgbClr>
            </a:outerShdw>
          </a:effectLst>
        </p:spPr>
        <p:txBody>
          <a:bodyPr lIns="152400" tIns="152400" rIns="152400" bIns="152400">
            <a:spAutoFit/>
          </a:bodyPr>
          <a:lstStyle>
            <a:lvl1pPr marL="0" indent="0">
              <a:buSzTx/>
              <a:buNone/>
              <a:defRPr sz="6400" baseline="-1562">
                <a:latin typeface="+mj-lt"/>
                <a:ea typeface="+mj-ea"/>
                <a:cs typeface="+mj-cs"/>
                <a:sym typeface="Garamond"/>
              </a:defRPr>
            </a:lvl1pPr>
          </a:lstStyle>
          <a:p>
            <a:pPr>
              <a:defRPr baseline="0"/>
            </a:pPr>
            <a:r>
              <a:rPr baseline="-1562"/>
              <a:t>Title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Shap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body" sz="quarter" idx="13"/>
          </p:nvPr>
        </p:nvSpPr>
        <p:spPr>
          <a:xfrm>
            <a:off x="2603500" y="5372100"/>
            <a:ext cx="1270000" cy="127000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6350">
            <a:solidFill>
              <a:srgbClr val="000000"/>
            </a:solidFill>
          </a:ln>
          <a:effectLst>
            <a:outerShdw blurRad="76200" dist="50800" dir="2700000" rotWithShape="0">
              <a:srgbClr val="7B7B7B">
                <a:alpha val="58999"/>
              </a:srgbClr>
            </a:outerShdw>
          </a:effectLst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z="4000">
                <a:solidFill>
                  <a:srgbClr val="444444"/>
                </a:solidFill>
                <a:latin typeface="+mj-lt"/>
                <a:ea typeface="+mj-ea"/>
                <a:cs typeface="+mj-cs"/>
                <a:sym typeface="Garamond"/>
              </a:defRPr>
            </a:lvl1pPr>
          </a:lstStyle>
          <a:p>
            <a:r>
              <a:t>text</a:t>
            </a:r>
          </a:p>
        </p:txBody>
      </p:sp>
      <p:sp>
        <p:nvSpPr>
          <p:cNvPr id="21" name="Shape 21"/>
          <p:cNvSpPr>
            <a:spLocks noGrp="1"/>
          </p:cNvSpPr>
          <p:nvPr>
            <p:ph type="body" sz="quarter" idx="14"/>
          </p:nvPr>
        </p:nvSpPr>
        <p:spPr>
          <a:xfrm>
            <a:off x="2603500" y="3365500"/>
            <a:ext cx="1270000" cy="1270000"/>
          </a:xfrm>
          <a:prstGeom prst="roundRect">
            <a:avLst>
              <a:gd name="adj" fmla="val 15000"/>
            </a:avLst>
          </a:prstGeom>
          <a:solidFill>
            <a:srgbClr val="EAE4DC"/>
          </a:solidFill>
          <a:ln w="25400"/>
          <a:effectLst>
            <a:outerShdw blurRad="63500" dist="38100" dir="2700000" rotWithShape="0">
              <a:srgbClr val="7B7B7B">
                <a:alpha val="58999"/>
              </a:srgbClr>
            </a:outerShdw>
          </a:effectLst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z="4000">
                <a:solidFill>
                  <a:srgbClr val="232323"/>
                </a:solidFill>
                <a:latin typeface="+mj-lt"/>
                <a:ea typeface="+mj-ea"/>
                <a:cs typeface="+mj-cs"/>
                <a:sym typeface="Garamond"/>
              </a:defRPr>
            </a:lvl1pPr>
          </a:lstStyle>
          <a:p>
            <a:r>
              <a:t>text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sz="quarter" idx="15"/>
          </p:nvPr>
        </p:nvSpPr>
        <p:spPr>
          <a:xfrm>
            <a:off x="-11578" y="-38100"/>
            <a:ext cx="13055601" cy="1257300"/>
          </a:xfrm>
          <a:prstGeom prst="rect">
            <a:avLst/>
          </a:prstGeom>
          <a:solidFill>
            <a:srgbClr val="BED6E5"/>
          </a:solidFill>
          <a:ln w="9525">
            <a:solidFill>
              <a:srgbClr val="000000"/>
            </a:solidFill>
          </a:ln>
          <a:effectLst>
            <a:outerShdw blurRad="76200" dist="50800" dir="2700000" rotWithShape="0">
              <a:srgbClr val="7B7B7B">
                <a:alpha val="62000"/>
              </a:srgbClr>
            </a:outerShdw>
          </a:effectLst>
        </p:spPr>
        <p:txBody>
          <a:bodyPr lIns="152400" tIns="152400" rIns="152400" bIns="152400">
            <a:spAutoFit/>
          </a:bodyPr>
          <a:lstStyle>
            <a:lvl1pPr marL="0" indent="0">
              <a:buSzTx/>
              <a:buNone/>
              <a:defRPr sz="6400" baseline="-1562">
                <a:latin typeface="+mj-lt"/>
                <a:ea typeface="+mj-ea"/>
                <a:cs typeface="+mj-cs"/>
                <a:sym typeface="Garamond"/>
              </a:defRPr>
            </a:lvl1pPr>
          </a:lstStyle>
          <a:p>
            <a:pPr>
              <a:defRPr baseline="0"/>
            </a:pPr>
            <a:r>
              <a:rPr baseline="-1562"/>
              <a:t>Title</a:t>
            </a:r>
          </a:p>
        </p:txBody>
      </p:sp>
      <p:sp>
        <p:nvSpPr>
          <p:cNvPr id="23" name="Shape 2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w/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/>
          <p:nvPr/>
        </p:nvSpPr>
        <p:spPr>
          <a:xfrm>
            <a:off x="-11578" y="-61913"/>
            <a:ext cx="13055601" cy="1304926"/>
          </a:xfrm>
          <a:prstGeom prst="rect">
            <a:avLst/>
          </a:prstGeom>
          <a:solidFill>
            <a:srgbClr val="E2ECE7"/>
          </a:solidFill>
          <a:ln>
            <a:solidFill>
              <a:srgbClr val="000000"/>
            </a:solidFill>
            <a:miter lim="400000"/>
          </a:ln>
          <a:effectLst>
            <a:outerShdw blurRad="76200" dist="50800" dir="2700000" rotWithShape="0">
              <a:srgbClr val="7B7B7B">
                <a:alpha val="62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152400" tIns="152400" rIns="152400" bIns="152400" anchor="ctr">
            <a:spAutoFit/>
          </a:bodyPr>
          <a:lstStyle>
            <a:lvl1pPr defTabSz="584200">
              <a:spcBef>
                <a:spcPts val="2400"/>
              </a:spcBef>
              <a:defRPr sz="6400" baseline="-1562"/>
            </a:lvl1pPr>
          </a:lstStyle>
          <a:p>
            <a:pPr>
              <a:defRPr baseline="0"/>
            </a:pPr>
            <a:r>
              <a:rPr baseline="-1562"/>
              <a:t>Title (w/ image)</a:t>
            </a:r>
          </a:p>
        </p:txBody>
      </p:sp>
      <p:sp>
        <p:nvSpPr>
          <p:cNvPr id="32" name="Shape 32"/>
          <p:cNvSpPr/>
          <p:nvPr/>
        </p:nvSpPr>
        <p:spPr>
          <a:xfrm>
            <a:off x="-11578" y="-38100"/>
            <a:ext cx="13055601" cy="1257300"/>
          </a:xfrm>
          <a:prstGeom prst="rect">
            <a:avLst/>
          </a:prstGeom>
          <a:solidFill>
            <a:srgbClr val="BED6E5"/>
          </a:solidFill>
          <a:ln>
            <a:solidFill>
              <a:srgbClr val="000000"/>
            </a:solidFill>
            <a:miter lim="400000"/>
          </a:ln>
          <a:effectLst>
            <a:outerShdw blurRad="76200" dist="50800" dir="2700000" rotWithShape="0">
              <a:srgbClr val="7B7B7B">
                <a:alpha val="62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152400" tIns="152400" rIns="152400" bIns="152400" anchor="ctr">
            <a:spAutoFit/>
          </a:bodyPr>
          <a:lstStyle>
            <a:lvl1pPr defTabSz="584200">
              <a:spcBef>
                <a:spcPts val="2400"/>
              </a:spcBef>
              <a:defRPr sz="6400" baseline="-1562">
                <a:latin typeface="+mj-lt"/>
                <a:ea typeface="+mj-ea"/>
                <a:cs typeface="+mj-cs"/>
                <a:sym typeface="Garamond"/>
              </a:defRPr>
            </a:lvl1pPr>
          </a:lstStyle>
          <a:p>
            <a:pPr>
              <a:defRPr baseline="0"/>
            </a:pPr>
            <a:r>
              <a:rPr baseline="-1562"/>
              <a:t>Title</a:t>
            </a:r>
          </a:p>
        </p:txBody>
      </p:sp>
      <p:sp>
        <p:nvSpPr>
          <p:cNvPr id="33" name="Shape 33"/>
          <p:cNvSpPr>
            <a:spLocks noGrp="1"/>
          </p:cNvSpPr>
          <p:nvPr>
            <p:ph type="body" sz="half" idx="13"/>
          </p:nvPr>
        </p:nvSpPr>
        <p:spPr>
          <a:xfrm>
            <a:off x="406400" y="2260600"/>
            <a:ext cx="5854700" cy="5219700"/>
          </a:xfrm>
          <a:prstGeom prst="rect">
            <a:avLst/>
          </a:prstGeom>
          <a:solidFill>
            <a:srgbClr val="EFE9DF"/>
          </a:solidFill>
          <a:ln w="9525">
            <a:solidFill>
              <a:srgbClr val="000000"/>
            </a:solidFill>
          </a:ln>
          <a:effectLst>
            <a:outerShdw blurRad="76200" dist="50800" dir="2700000" rotWithShape="0">
              <a:srgbClr val="7B7B7B">
                <a:alpha val="62000"/>
              </a:srgbClr>
            </a:outerShdw>
          </a:effectLst>
        </p:spPr>
        <p:txBody>
          <a:bodyPr lIns="152400" tIns="152400" rIns="152400" bIns="152400">
            <a:spAutoFit/>
          </a:bodyPr>
          <a:lstStyle/>
          <a:p>
            <a:pPr marL="0" indent="0" algn="ctr">
              <a:spcBef>
                <a:spcPts val="0"/>
              </a:spcBef>
              <a:buSzTx/>
              <a:buNone/>
              <a:defRPr sz="4800">
                <a:latin typeface="+mj-lt"/>
                <a:ea typeface="+mj-ea"/>
                <a:cs typeface="+mj-cs"/>
                <a:sym typeface="Garamond"/>
              </a:defRPr>
            </a:pPr>
            <a:r>
              <a:rPr baseline="-2083"/>
              <a:t>Body Heading</a:t>
            </a:r>
          </a:p>
          <a:p>
            <a:pPr marL="0" indent="0" algn="ctr">
              <a:spcBef>
                <a:spcPts val="0"/>
              </a:spcBef>
              <a:buSzTx/>
              <a:buNone/>
              <a:defRPr sz="4800">
                <a:latin typeface="+mj-lt"/>
                <a:ea typeface="+mj-ea"/>
                <a:cs typeface="+mj-cs"/>
                <a:sym typeface="Garamond"/>
              </a:defRPr>
            </a:pPr>
            <a:r>
              <a:rPr baseline="-2083"/>
              <a:t>text</a:t>
            </a:r>
          </a:p>
          <a:p>
            <a:pPr marL="0" indent="0" algn="ctr">
              <a:spcBef>
                <a:spcPts val="0"/>
              </a:spcBef>
              <a:buSzTx/>
              <a:buNone/>
              <a:defRPr sz="4800">
                <a:latin typeface="+mj-lt"/>
                <a:ea typeface="+mj-ea"/>
                <a:cs typeface="+mj-cs"/>
                <a:sym typeface="Garamond"/>
              </a:defRPr>
            </a:pPr>
            <a:r>
              <a:rPr baseline="-2083"/>
              <a:t>text</a:t>
            </a:r>
          </a:p>
          <a:p>
            <a:pPr marL="0" indent="0" algn="ctr">
              <a:spcBef>
                <a:spcPts val="0"/>
              </a:spcBef>
              <a:buSzTx/>
              <a:buNone/>
              <a:defRPr sz="4800">
                <a:latin typeface="+mj-lt"/>
                <a:ea typeface="+mj-ea"/>
                <a:cs typeface="+mj-cs"/>
                <a:sym typeface="Garamond"/>
              </a:defRPr>
            </a:pPr>
            <a:r>
              <a:rPr baseline="-2083"/>
              <a:t>text</a:t>
            </a:r>
          </a:p>
          <a:p>
            <a:pPr marL="0" indent="0" algn="ctr">
              <a:spcBef>
                <a:spcPts val="0"/>
              </a:spcBef>
              <a:buSzTx/>
              <a:buNone/>
              <a:defRPr sz="4800">
                <a:latin typeface="+mj-lt"/>
                <a:ea typeface="+mj-ea"/>
                <a:cs typeface="+mj-cs"/>
                <a:sym typeface="Garamond"/>
              </a:defRPr>
            </a:pPr>
            <a:r>
              <a:rPr baseline="-2083"/>
              <a:t>text</a:t>
            </a:r>
          </a:p>
          <a:p>
            <a:pPr marL="0" indent="0" algn="ctr">
              <a:spcBef>
                <a:spcPts val="0"/>
              </a:spcBef>
              <a:buSzTx/>
              <a:buNone/>
              <a:defRPr sz="4800">
                <a:latin typeface="+mj-lt"/>
                <a:ea typeface="+mj-ea"/>
                <a:cs typeface="+mj-cs"/>
                <a:sym typeface="Garamond"/>
              </a:defRPr>
            </a:pPr>
            <a:r>
              <a:rPr baseline="-2083"/>
              <a:t>text</a:t>
            </a:r>
          </a:p>
          <a:p>
            <a:pPr marL="0" indent="0" algn="ctr">
              <a:spcBef>
                <a:spcPts val="0"/>
              </a:spcBef>
              <a:buSzTx/>
              <a:buNone/>
              <a:defRPr sz="4800">
                <a:latin typeface="+mj-lt"/>
                <a:ea typeface="+mj-ea"/>
                <a:cs typeface="+mj-cs"/>
                <a:sym typeface="Garamond"/>
              </a:defRPr>
            </a:pPr>
            <a:r>
              <a:rPr baseline="-2083"/>
              <a:t>text</a:t>
            </a:r>
          </a:p>
        </p:txBody>
      </p:sp>
      <p:sp>
        <p:nvSpPr>
          <p:cNvPr id="34" name="Shape 34"/>
          <p:cNvSpPr>
            <a:spLocks noGrp="1"/>
          </p:cNvSpPr>
          <p:nvPr>
            <p:ph type="pic" sz="half" idx="14"/>
          </p:nvPr>
        </p:nvSpPr>
        <p:spPr>
          <a:xfrm>
            <a:off x="6718300" y="2674937"/>
            <a:ext cx="5867401" cy="4400551"/>
          </a:xfrm>
          <a:prstGeom prst="rect">
            <a:avLst/>
          </a:prstGeom>
          <a:ln w="9525">
            <a:round/>
          </a:ln>
          <a:effectLst>
            <a:outerShdw blurRad="88900" dist="63500" dir="2700000" rotWithShape="0">
              <a:srgbClr val="7B7B7B">
                <a:alpha val="62000"/>
              </a:srgbClr>
            </a:outerShdw>
          </a:effectLst>
        </p:spPr>
        <p:txBody>
          <a:bodyPr lIns="91439" tIns="45719" rIns="91439" bIns="45719" anchor="t"/>
          <a:lstStyle/>
          <a:p>
            <a:endParaRPr/>
          </a:p>
        </p:txBody>
      </p:sp>
      <p:sp>
        <p:nvSpPr>
          <p:cNvPr id="35" name="Shape 3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Shapes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>
            <a:spLocks noGrp="1"/>
          </p:cNvSpPr>
          <p:nvPr>
            <p:ph type="body" sz="quarter" idx="13"/>
          </p:nvPr>
        </p:nvSpPr>
        <p:spPr>
          <a:xfrm>
            <a:off x="2603500" y="5372100"/>
            <a:ext cx="1270000" cy="127000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6350">
            <a:solidFill>
              <a:srgbClr val="000000"/>
            </a:solidFill>
          </a:ln>
          <a:effectLst>
            <a:outerShdw blurRad="76200" dist="50800" dir="2700000" rotWithShape="0">
              <a:srgbClr val="7B7B7B">
                <a:alpha val="58999"/>
              </a:srgbClr>
            </a:outerShdw>
          </a:effectLst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z="4000">
                <a:solidFill>
                  <a:srgbClr val="444444"/>
                </a:solidFill>
                <a:latin typeface="+mj-lt"/>
                <a:ea typeface="+mj-ea"/>
                <a:cs typeface="+mj-cs"/>
                <a:sym typeface="Garamond"/>
              </a:defRPr>
            </a:lvl1pPr>
          </a:lstStyle>
          <a:p>
            <a:r>
              <a:t>text</a:t>
            </a:r>
          </a:p>
        </p:txBody>
      </p:sp>
      <p:sp>
        <p:nvSpPr>
          <p:cNvPr id="43" name="Shape 43"/>
          <p:cNvSpPr>
            <a:spLocks noGrp="1"/>
          </p:cNvSpPr>
          <p:nvPr>
            <p:ph type="body" sz="quarter" idx="14"/>
          </p:nvPr>
        </p:nvSpPr>
        <p:spPr>
          <a:xfrm>
            <a:off x="2603500" y="3365500"/>
            <a:ext cx="1270000" cy="1270000"/>
          </a:xfrm>
          <a:prstGeom prst="roundRect">
            <a:avLst>
              <a:gd name="adj" fmla="val 15000"/>
            </a:avLst>
          </a:prstGeom>
          <a:solidFill>
            <a:srgbClr val="EAE4DC"/>
          </a:solidFill>
          <a:ln w="25400"/>
          <a:effectLst>
            <a:outerShdw blurRad="63500" dist="38100" dir="2700000" rotWithShape="0">
              <a:srgbClr val="7B7B7B">
                <a:alpha val="58999"/>
              </a:srgbClr>
            </a:outerShdw>
          </a:effectLst>
        </p:spPr>
        <p:txBody>
          <a:bodyPr/>
          <a:lstStyle>
            <a:lvl1pPr marL="0" indent="0" algn="ctr">
              <a:spcBef>
                <a:spcPts val="0"/>
              </a:spcBef>
              <a:buSzTx/>
              <a:buNone/>
              <a:defRPr sz="4000">
                <a:solidFill>
                  <a:srgbClr val="232323"/>
                </a:solidFill>
                <a:latin typeface="+mj-lt"/>
                <a:ea typeface="+mj-ea"/>
                <a:cs typeface="+mj-cs"/>
                <a:sym typeface="Garamond"/>
              </a:defRPr>
            </a:lvl1pPr>
          </a:lstStyle>
          <a:p>
            <a:r>
              <a:t>text</a:t>
            </a:r>
          </a:p>
        </p:txBody>
      </p:sp>
      <p:sp>
        <p:nvSpPr>
          <p:cNvPr id="44" name="Shape 44"/>
          <p:cNvSpPr>
            <a:spLocks noGrp="1"/>
          </p:cNvSpPr>
          <p:nvPr>
            <p:ph type="body" sz="quarter" idx="15"/>
          </p:nvPr>
        </p:nvSpPr>
        <p:spPr>
          <a:xfrm>
            <a:off x="-11578" y="-38100"/>
            <a:ext cx="13055601" cy="1257300"/>
          </a:xfrm>
          <a:prstGeom prst="rect">
            <a:avLst/>
          </a:prstGeom>
          <a:solidFill>
            <a:srgbClr val="BED6E5"/>
          </a:solidFill>
          <a:ln w="9525">
            <a:solidFill>
              <a:srgbClr val="000000"/>
            </a:solidFill>
          </a:ln>
          <a:effectLst>
            <a:outerShdw blurRad="76200" dist="50800" dir="2700000" rotWithShape="0">
              <a:srgbClr val="7B7B7B">
                <a:alpha val="62000"/>
              </a:srgbClr>
            </a:outerShdw>
          </a:effectLst>
        </p:spPr>
        <p:txBody>
          <a:bodyPr lIns="152400" tIns="152400" rIns="152400" bIns="152400">
            <a:spAutoFit/>
          </a:bodyPr>
          <a:lstStyle>
            <a:lvl1pPr marL="0" indent="0">
              <a:buSzTx/>
              <a:buNone/>
              <a:defRPr sz="6400" baseline="-1562">
                <a:latin typeface="+mj-lt"/>
                <a:ea typeface="+mj-ea"/>
                <a:cs typeface="+mj-cs"/>
                <a:sym typeface="Garamond"/>
              </a:defRPr>
            </a:lvl1pPr>
          </a:lstStyle>
          <a:p>
            <a:pPr>
              <a:defRPr baseline="0"/>
            </a:pPr>
            <a:r>
              <a:rPr baseline="-1562"/>
              <a:t>Title</a:t>
            </a:r>
          </a:p>
        </p:txBody>
      </p:sp>
      <p:sp>
        <p:nvSpPr>
          <p:cNvPr id="45" name="Shape 4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>
            <a:spLocks noGrp="1"/>
          </p:cNvSpPr>
          <p:nvPr>
            <p:ph type="body" sz="quarter" idx="13"/>
          </p:nvPr>
        </p:nvSpPr>
        <p:spPr>
          <a:xfrm>
            <a:off x="0" y="-152401"/>
            <a:ext cx="13030200" cy="1879601"/>
          </a:xfrm>
          <a:prstGeom prst="rect">
            <a:avLst/>
          </a:prstGeom>
          <a:solidFill>
            <a:srgbClr val="4C4B51"/>
          </a:solidFill>
          <a:effectLst>
            <a:outerShdw blurRad="63500" dist="38100" dir="3060000" rotWithShape="0">
              <a:srgbClr val="000000">
                <a:alpha val="52000"/>
              </a:srgbClr>
            </a:outerShdw>
          </a:effectLst>
        </p:spPr>
        <p:txBody>
          <a:bodyPr lIns="76200" tIns="76200" rIns="76200" bIns="76200">
            <a:spAutoFit/>
          </a:bodyPr>
          <a:lstStyle/>
          <a:p>
            <a:pPr marL="0" lvl="1" indent="342900">
              <a:spcBef>
                <a:spcPts val="0"/>
              </a:spcBef>
              <a:buSzTx/>
              <a:buNone/>
              <a:defRPr sz="5700" spc="170">
                <a:solidFill>
                  <a:srgbClr val="7CC5D8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Title Text</a:t>
            </a:r>
          </a:p>
          <a:p>
            <a:pPr marL="0" lvl="1" indent="342900">
              <a:spcBef>
                <a:spcPts val="0"/>
              </a:spcBef>
              <a:buSzTx/>
              <a:buNone/>
              <a:defRPr sz="5700" spc="170">
                <a:solidFill>
                  <a:srgbClr val="7CC5D8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t>Subtitle Text</a:t>
            </a:r>
          </a:p>
        </p:txBody>
      </p:sp>
      <p:sp>
        <p:nvSpPr>
          <p:cNvPr id="53" name="Shape 5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/>
          </p:cNvSpPr>
          <p:nvPr>
            <p:ph type="title"/>
          </p:nvPr>
        </p:nvSpPr>
        <p:spPr>
          <a:xfrm>
            <a:off x="1270000" y="254000"/>
            <a:ext cx="10464800" cy="2438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r>
              <a:t>Title Text</a:t>
            </a:r>
          </a:p>
        </p:txBody>
      </p:sp>
      <p:sp>
        <p:nvSpPr>
          <p:cNvPr id="4" name="Shape 4"/>
          <p:cNvSpPr>
            <a:spLocks noGrp="1"/>
          </p:cNvSpPr>
          <p:nvPr>
            <p:ph type="body" idx="1"/>
          </p:nvPr>
        </p:nvSpPr>
        <p:spPr>
          <a:xfrm>
            <a:off x="1270000" y="2768600"/>
            <a:ext cx="10464800" cy="571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" name="Shape 5"/>
          <p:cNvSpPr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ctr" defTabSz="584200">
              <a:defRPr sz="18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 spd="med"/>
  <p:txStyles>
    <p:title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0" baseline="0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0" baseline="0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0" baseline="0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0" baseline="0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0" baseline="0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0" baseline="0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0" baseline="0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0" baseline="0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0" baseline="0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9pPr>
    </p:titleStyle>
    <p:bodyStyle>
      <a:lvl1pPr marL="889000" marR="0" indent="-571500" algn="l" defTabSz="584200" latinLnBrk="0">
        <a:lnSpc>
          <a:spcPct val="100000"/>
        </a:lnSpc>
        <a:spcBef>
          <a:spcPts val="2400"/>
        </a:spcBef>
        <a:spcAft>
          <a:spcPts val="0"/>
        </a:spcAft>
        <a:buClrTx/>
        <a:buSzPct val="171000"/>
        <a:buFontTx/>
        <a:buChar char="•"/>
        <a:tabLst/>
        <a:defRPr sz="4200" b="0" i="0" u="none" strike="noStrike" cap="none" spc="0" baseline="0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1pPr>
      <a:lvl2pPr marL="1333500" marR="0" indent="-571500" algn="l" defTabSz="584200" latinLnBrk="0">
        <a:lnSpc>
          <a:spcPct val="100000"/>
        </a:lnSpc>
        <a:spcBef>
          <a:spcPts val="2400"/>
        </a:spcBef>
        <a:spcAft>
          <a:spcPts val="0"/>
        </a:spcAft>
        <a:buClrTx/>
        <a:buSzPct val="171000"/>
        <a:buFontTx/>
        <a:buChar char="•"/>
        <a:tabLst/>
        <a:defRPr sz="4200" b="0" i="0" u="none" strike="noStrike" cap="none" spc="0" baseline="0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2pPr>
      <a:lvl3pPr marL="1778000" marR="0" indent="-571500" algn="l" defTabSz="584200" latinLnBrk="0">
        <a:lnSpc>
          <a:spcPct val="100000"/>
        </a:lnSpc>
        <a:spcBef>
          <a:spcPts val="2400"/>
        </a:spcBef>
        <a:spcAft>
          <a:spcPts val="0"/>
        </a:spcAft>
        <a:buClrTx/>
        <a:buSzPct val="171000"/>
        <a:buFontTx/>
        <a:buChar char="•"/>
        <a:tabLst/>
        <a:defRPr sz="4200" b="0" i="0" u="none" strike="noStrike" cap="none" spc="0" baseline="0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3pPr>
      <a:lvl4pPr marL="2222500" marR="0" indent="-571500" algn="l" defTabSz="584200" latinLnBrk="0">
        <a:lnSpc>
          <a:spcPct val="100000"/>
        </a:lnSpc>
        <a:spcBef>
          <a:spcPts val="2400"/>
        </a:spcBef>
        <a:spcAft>
          <a:spcPts val="0"/>
        </a:spcAft>
        <a:buClrTx/>
        <a:buSzPct val="171000"/>
        <a:buFontTx/>
        <a:buChar char="•"/>
        <a:tabLst/>
        <a:defRPr sz="4200" b="0" i="0" u="none" strike="noStrike" cap="none" spc="0" baseline="0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4pPr>
      <a:lvl5pPr marL="2667000" marR="0" indent="-571500" algn="l" defTabSz="584200" latinLnBrk="0">
        <a:lnSpc>
          <a:spcPct val="100000"/>
        </a:lnSpc>
        <a:spcBef>
          <a:spcPts val="2400"/>
        </a:spcBef>
        <a:spcAft>
          <a:spcPts val="0"/>
        </a:spcAft>
        <a:buClrTx/>
        <a:buSzPct val="171000"/>
        <a:buFontTx/>
        <a:buChar char="•"/>
        <a:tabLst/>
        <a:defRPr sz="4200" b="0" i="0" u="none" strike="noStrike" cap="none" spc="0" baseline="0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5pPr>
      <a:lvl6pPr marL="3022600" marR="0" indent="-571500" algn="l" defTabSz="584200" latinLnBrk="0">
        <a:lnSpc>
          <a:spcPct val="100000"/>
        </a:lnSpc>
        <a:spcBef>
          <a:spcPts val="2400"/>
        </a:spcBef>
        <a:spcAft>
          <a:spcPts val="0"/>
        </a:spcAft>
        <a:buClrTx/>
        <a:buSzPct val="171000"/>
        <a:buFontTx/>
        <a:buChar char="•"/>
        <a:tabLst/>
        <a:defRPr sz="4200" b="0" i="0" u="none" strike="noStrike" cap="none" spc="0" baseline="0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6pPr>
      <a:lvl7pPr marL="3378200" marR="0" indent="-571500" algn="l" defTabSz="584200" latinLnBrk="0">
        <a:lnSpc>
          <a:spcPct val="100000"/>
        </a:lnSpc>
        <a:spcBef>
          <a:spcPts val="2400"/>
        </a:spcBef>
        <a:spcAft>
          <a:spcPts val="0"/>
        </a:spcAft>
        <a:buClrTx/>
        <a:buSzPct val="171000"/>
        <a:buFontTx/>
        <a:buChar char="•"/>
        <a:tabLst/>
        <a:defRPr sz="4200" b="0" i="0" u="none" strike="noStrike" cap="none" spc="0" baseline="0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7pPr>
      <a:lvl8pPr marL="3733800" marR="0" indent="-571500" algn="l" defTabSz="584200" latinLnBrk="0">
        <a:lnSpc>
          <a:spcPct val="100000"/>
        </a:lnSpc>
        <a:spcBef>
          <a:spcPts val="2400"/>
        </a:spcBef>
        <a:spcAft>
          <a:spcPts val="0"/>
        </a:spcAft>
        <a:buClrTx/>
        <a:buSzPct val="171000"/>
        <a:buFontTx/>
        <a:buChar char="•"/>
        <a:tabLst/>
        <a:defRPr sz="4200" b="0" i="0" u="none" strike="noStrike" cap="none" spc="0" baseline="0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8pPr>
      <a:lvl9pPr marL="4089400" marR="0" indent="-571500" algn="l" defTabSz="584200" latinLnBrk="0">
        <a:lnSpc>
          <a:spcPct val="100000"/>
        </a:lnSpc>
        <a:spcBef>
          <a:spcPts val="2400"/>
        </a:spcBef>
        <a:spcAft>
          <a:spcPts val="0"/>
        </a:spcAft>
        <a:buClrTx/>
        <a:buSzPct val="171000"/>
        <a:buFontTx/>
        <a:buChar char="•"/>
        <a:tabLst/>
        <a:defRPr sz="4200" b="0" i="0" u="none" strike="noStrike" cap="none" spc="0" baseline="0">
          <a:ln>
            <a:noFill/>
          </a:ln>
          <a:solidFill>
            <a:srgbClr val="000000"/>
          </a:solidFill>
          <a:uFillTx/>
          <a:latin typeface="Gill Sans"/>
          <a:ea typeface="Gill Sans"/>
          <a:cs typeface="Gill Sans"/>
          <a:sym typeface="Gill Sans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ensus.gov/eos/www/naics/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>
            <a:spLocks noGrp="1"/>
          </p:cNvSpPr>
          <p:nvPr>
            <p:ph type="body" idx="14"/>
          </p:nvPr>
        </p:nvSpPr>
        <p:spPr>
          <a:xfrm>
            <a:off x="381000" y="1346200"/>
            <a:ext cx="12242800" cy="2603500"/>
          </a:xfrm>
          <a:prstGeom prst="roundRect">
            <a:avLst>
              <a:gd name="adj" fmla="val 7317"/>
            </a:avLst>
          </a:prstGeom>
          <a:effectLst>
            <a:outerShdw blurRad="76200" dist="50800" dir="2700000" rotWithShape="0">
              <a:srgbClr val="7B7B7B">
                <a:alpha val="72999"/>
              </a:srgbClr>
            </a:outerShdw>
          </a:effectLst>
        </p:spPr>
        <p:txBody>
          <a:bodyPr/>
          <a:lstStyle>
            <a:lvl1pPr>
              <a:defRPr sz="10000"/>
            </a:lvl1pPr>
          </a:lstStyle>
          <a:p>
            <a:r>
              <a:rPr lang="en-US" dirty="0"/>
              <a:t>ENT 487</a:t>
            </a:r>
            <a:endParaRPr dirty="0"/>
          </a:p>
        </p:txBody>
      </p:sp>
      <p:sp>
        <p:nvSpPr>
          <p:cNvPr id="63" name="Shape 63"/>
          <p:cNvSpPr>
            <a:spLocks noGrp="1"/>
          </p:cNvSpPr>
          <p:nvPr>
            <p:ph type="body" idx="15"/>
          </p:nvPr>
        </p:nvSpPr>
        <p:spPr>
          <a:xfrm>
            <a:off x="1423522" y="4292600"/>
            <a:ext cx="10414001" cy="1231900"/>
          </a:xfrm>
          <a:prstGeom prst="rect">
            <a:avLst/>
          </a:prstGeom>
        </p:spPr>
        <p:txBody>
          <a:bodyPr lIns="114300" tIns="114300" rIns="114300" bIns="114300"/>
          <a:lstStyle>
            <a:lvl1pPr algn="ctr">
              <a:spcBef>
                <a:spcPts val="0"/>
              </a:spcBef>
              <a:defRPr sz="6700" baseline="-1492"/>
            </a:lvl1pPr>
          </a:lstStyle>
          <a:p>
            <a:pPr>
              <a:defRPr baseline="0"/>
            </a:pPr>
            <a:r>
              <a:rPr baseline="-1492"/>
              <a:t>Industry Analysis</a:t>
            </a:r>
          </a:p>
        </p:txBody>
      </p:sp>
      <p:sp>
        <p:nvSpPr>
          <p:cNvPr id="65" name="Shape 65"/>
          <p:cNvSpPr/>
          <p:nvPr/>
        </p:nvSpPr>
        <p:spPr>
          <a:xfrm>
            <a:off x="117183" y="6616701"/>
            <a:ext cx="12776201" cy="19430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 defTabSz="584200">
              <a:spcBef>
                <a:spcPts val="800"/>
              </a:spcBef>
              <a:defRPr sz="3400" i="1"/>
            </a:pPr>
            <a:r>
              <a:rPr dirty="0"/>
              <a:t>“The hardest part about starting a business is knowing that you don’t know.”</a:t>
            </a:r>
          </a:p>
          <a:p>
            <a:pPr algn="ctr" defTabSz="584200">
              <a:lnSpc>
                <a:spcPct val="70000"/>
              </a:lnSpc>
              <a:defRPr sz="3400" b="1"/>
            </a:pPr>
            <a:endParaRPr lang="en-US" sz="2400" dirty="0"/>
          </a:p>
          <a:p>
            <a:pPr algn="ctr" defTabSz="584200">
              <a:lnSpc>
                <a:spcPct val="70000"/>
              </a:lnSpc>
              <a:defRPr sz="3400" b="1"/>
            </a:pPr>
            <a:r>
              <a:rPr sz="2400" dirty="0"/>
              <a:t>-Pauline Lewis </a:t>
            </a:r>
          </a:p>
          <a:p>
            <a:pPr algn="ctr" defTabSz="584200">
              <a:lnSpc>
                <a:spcPct val="90000"/>
              </a:lnSpc>
              <a:defRPr sz="3400">
                <a:latin typeface="Calisto MT"/>
                <a:ea typeface="Calisto MT"/>
                <a:cs typeface="Calisto MT"/>
                <a:sym typeface="Calisto MT"/>
              </a:defRPr>
            </a:pPr>
            <a:r>
              <a:rPr sz="2000" dirty="0"/>
              <a:t>Owner, oovoo design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>
            <a:spLocks noGrp="1"/>
          </p:cNvSpPr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baseline="0"/>
            </a:pPr>
            <a:r>
              <a:rPr baseline="-1562" dirty="0"/>
              <a:t>What the Industry Analysis is (and isn’t)</a:t>
            </a:r>
          </a:p>
        </p:txBody>
      </p:sp>
      <p:sp>
        <p:nvSpPr>
          <p:cNvPr id="68" name="Shape 68"/>
          <p:cNvSpPr/>
          <p:nvPr/>
        </p:nvSpPr>
        <p:spPr>
          <a:xfrm>
            <a:off x="218783" y="1276350"/>
            <a:ext cx="12573001" cy="762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584200">
              <a:defRPr sz="4600" b="1">
                <a:latin typeface="+mj-lt"/>
                <a:ea typeface="+mj-ea"/>
                <a:cs typeface="+mj-cs"/>
                <a:sym typeface="Garamond"/>
              </a:defRPr>
            </a:lvl1pPr>
          </a:lstStyle>
          <a:p>
            <a:r>
              <a:t>Descriptive, not Prescriptive.</a:t>
            </a:r>
          </a:p>
        </p:txBody>
      </p:sp>
      <p:sp>
        <p:nvSpPr>
          <p:cNvPr id="69" name="Shape 69"/>
          <p:cNvSpPr/>
          <p:nvPr/>
        </p:nvSpPr>
        <p:spPr>
          <a:xfrm>
            <a:off x="228600" y="1943100"/>
            <a:ext cx="12573000" cy="345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457200" indent="-304800" defTabSz="584200">
              <a:spcBef>
                <a:spcPts val="600"/>
              </a:spcBef>
              <a:buSzPct val="82894"/>
              <a:buChar char="•"/>
              <a:defRPr sz="3800">
                <a:latin typeface="+mj-lt"/>
                <a:ea typeface="+mj-ea"/>
                <a:cs typeface="+mj-cs"/>
                <a:sym typeface="Garamond"/>
              </a:defRPr>
            </a:pPr>
            <a:r>
              <a:rPr dirty="0"/>
              <a:t>Describe the environment. Don’t strategize. </a:t>
            </a:r>
            <a:r>
              <a:rPr u="sng" dirty="0"/>
              <a:t>Just the facts</a:t>
            </a:r>
            <a:r>
              <a:rPr dirty="0"/>
              <a:t>. </a:t>
            </a:r>
          </a:p>
          <a:p>
            <a:pPr marL="457200" indent="-304800" defTabSz="584200">
              <a:buSzPct val="82894"/>
              <a:buChar char="•"/>
              <a:defRPr sz="3800">
                <a:latin typeface="+mj-lt"/>
                <a:ea typeface="+mj-ea"/>
                <a:cs typeface="+mj-cs"/>
                <a:sym typeface="Garamond"/>
              </a:defRPr>
            </a:pPr>
            <a:r>
              <a:rPr dirty="0"/>
              <a:t>Search for numbers. Make charts and graphs. Do more than you need to do. </a:t>
            </a:r>
          </a:p>
          <a:p>
            <a:pPr marL="457200" indent="-304800" defTabSz="584200">
              <a:buSzPct val="82894"/>
              <a:buChar char="•"/>
              <a:defRPr sz="3800">
                <a:latin typeface="+mj-lt"/>
                <a:ea typeface="+mj-ea"/>
                <a:cs typeface="+mj-cs"/>
                <a:sym typeface="Garamond"/>
              </a:defRPr>
            </a:pPr>
            <a:r>
              <a:rPr dirty="0"/>
              <a:t>Summarize the key findings when you write up your progress report (1-4 pgs). Additional information may be included as Appendices. Be concise- avoid redundant statements. </a:t>
            </a:r>
          </a:p>
        </p:txBody>
      </p:sp>
      <p:sp>
        <p:nvSpPr>
          <p:cNvPr id="70" name="Shape 70"/>
          <p:cNvSpPr/>
          <p:nvPr/>
        </p:nvSpPr>
        <p:spPr>
          <a:xfrm>
            <a:off x="203200" y="5594350"/>
            <a:ext cx="12573000" cy="25908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ffectLst>
            <a:outerShdw blurRad="76200" dist="50800" dir="2700000" rotWithShape="0">
              <a:srgbClr val="7B7B7B">
                <a:alpha val="62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584200">
              <a:lnSpc>
                <a:spcPct val="110000"/>
              </a:lnSpc>
              <a:defRPr sz="4000" b="1">
                <a:latin typeface="+mj-lt"/>
                <a:ea typeface="+mj-ea"/>
                <a:cs typeface="+mj-cs"/>
                <a:sym typeface="Garamond"/>
              </a:defRPr>
            </a:pPr>
            <a:r>
              <a:t>Three Components to an Industry Analysis: </a:t>
            </a:r>
          </a:p>
          <a:p>
            <a:pPr marL="596900" indent="-469900" defTabSz="584200">
              <a:lnSpc>
                <a:spcPct val="110000"/>
              </a:lnSpc>
              <a:buSzPct val="100000"/>
              <a:buAutoNum type="arabicPeriod"/>
              <a:defRPr sz="4000">
                <a:latin typeface="+mj-lt"/>
                <a:ea typeface="+mj-ea"/>
                <a:cs typeface="+mj-cs"/>
                <a:sym typeface="Garamond"/>
              </a:defRPr>
            </a:pPr>
            <a:r>
              <a:t>Define the industry (or industries)</a:t>
            </a:r>
          </a:p>
          <a:p>
            <a:pPr marL="596900" indent="-469900" defTabSz="584200">
              <a:lnSpc>
                <a:spcPct val="110000"/>
              </a:lnSpc>
              <a:buSzPct val="100000"/>
              <a:buAutoNum type="arabicPeriod"/>
              <a:defRPr sz="4000">
                <a:latin typeface="+mj-lt"/>
                <a:ea typeface="+mj-ea"/>
                <a:cs typeface="+mj-cs"/>
                <a:sym typeface="Garamond"/>
              </a:defRPr>
            </a:pPr>
            <a:r>
              <a:t>Describe the industry</a:t>
            </a:r>
          </a:p>
          <a:p>
            <a:pPr marL="596900" indent="-469900" defTabSz="584200">
              <a:lnSpc>
                <a:spcPct val="110000"/>
              </a:lnSpc>
              <a:buSzPct val="100000"/>
              <a:buAutoNum type="arabicPeriod"/>
              <a:defRPr sz="4000">
                <a:latin typeface="+mj-lt"/>
                <a:ea typeface="+mj-ea"/>
                <a:cs typeface="+mj-cs"/>
                <a:sym typeface="Garamond"/>
              </a:defRPr>
            </a:pPr>
            <a:r>
              <a:t>Discuss the major trends affecting the industry</a:t>
            </a:r>
          </a:p>
        </p:txBody>
      </p:sp>
      <p:sp>
        <p:nvSpPr>
          <p:cNvPr id="71" name="Shape 71"/>
          <p:cNvSpPr/>
          <p:nvPr/>
        </p:nvSpPr>
        <p:spPr>
          <a:xfrm>
            <a:off x="2552700" y="8362950"/>
            <a:ext cx="7391400" cy="800100"/>
          </a:xfrm>
          <a:prstGeom prst="rect">
            <a:avLst/>
          </a:prstGeom>
          <a:ln w="12700">
            <a:miter lim="400000"/>
          </a:ln>
          <a:effectLst>
            <a:outerShdw blurRad="76200" dist="50800" dir="2700000" rotWithShape="0">
              <a:srgbClr val="7B7B7B">
                <a:alpha val="62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 defTabSz="584200">
              <a:defRPr sz="4900" b="1" u="sng">
                <a:solidFill>
                  <a:srgbClr val="002E7A"/>
                </a:solidFill>
                <a:latin typeface="+mj-lt"/>
                <a:ea typeface="+mj-ea"/>
                <a:cs typeface="+mj-cs"/>
                <a:sym typeface="Garamond"/>
              </a:defRPr>
            </a:lvl1pPr>
          </a:lstStyle>
          <a:p>
            <a:r>
              <a:t>Know what you are selling! </a:t>
            </a:r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/>
          </p:cNvSpPr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baseline="0"/>
            </a:pPr>
            <a:r>
              <a:rPr baseline="-1562"/>
              <a:t>Defining the Industry</a:t>
            </a:r>
          </a:p>
        </p:txBody>
      </p:sp>
      <p:sp>
        <p:nvSpPr>
          <p:cNvPr id="74" name="Shape 74"/>
          <p:cNvSpPr/>
          <p:nvPr/>
        </p:nvSpPr>
        <p:spPr>
          <a:xfrm>
            <a:off x="218783" y="1346200"/>
            <a:ext cx="12573001" cy="698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 defTabSz="584200">
              <a:defRPr sz="4200" b="1" u="sng">
                <a:latin typeface="+mj-lt"/>
                <a:ea typeface="+mj-ea"/>
                <a:cs typeface="+mj-cs"/>
                <a:sym typeface="Garamond"/>
              </a:defRPr>
            </a:lvl1pPr>
          </a:lstStyle>
          <a:p>
            <a:r>
              <a:t>It’s not always obvious...</a:t>
            </a:r>
          </a:p>
        </p:txBody>
      </p:sp>
      <p:sp>
        <p:nvSpPr>
          <p:cNvPr id="75" name="Shape 75"/>
          <p:cNvSpPr/>
          <p:nvPr/>
        </p:nvSpPr>
        <p:spPr>
          <a:xfrm>
            <a:off x="471023" y="2044700"/>
            <a:ext cx="12573000" cy="7010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584200">
              <a:spcBef>
                <a:spcPts val="600"/>
              </a:spcBef>
              <a:defRPr sz="3600">
                <a:latin typeface="+mj-lt"/>
                <a:ea typeface="+mj-ea"/>
                <a:cs typeface="+mj-cs"/>
                <a:sym typeface="Garamond"/>
              </a:defRPr>
            </a:pPr>
            <a:r>
              <a:rPr dirty="0"/>
              <a:t>Start with the sector. There are four possibilities: </a:t>
            </a:r>
          </a:p>
          <a:p>
            <a:pPr marL="457200" indent="-304800" defTabSz="584200">
              <a:buSzPct val="98437"/>
              <a:buChar char="•"/>
              <a:defRPr sz="3200">
                <a:latin typeface="+mj-lt"/>
                <a:ea typeface="+mj-ea"/>
                <a:cs typeface="+mj-cs"/>
                <a:sym typeface="Garamond"/>
              </a:defRPr>
            </a:pPr>
            <a:r>
              <a:rPr dirty="0"/>
              <a:t>Retail</a:t>
            </a:r>
          </a:p>
          <a:p>
            <a:pPr marL="457200" indent="-304800" defTabSz="584200">
              <a:buSzPct val="98437"/>
              <a:buChar char="•"/>
              <a:defRPr sz="3200">
                <a:latin typeface="+mj-lt"/>
                <a:ea typeface="+mj-ea"/>
                <a:cs typeface="+mj-cs"/>
                <a:sym typeface="Garamond"/>
              </a:defRPr>
            </a:pPr>
            <a:r>
              <a:rPr dirty="0"/>
              <a:t>Service</a:t>
            </a:r>
          </a:p>
          <a:p>
            <a:pPr marL="457200" indent="-304800" defTabSz="584200">
              <a:buSzPct val="98437"/>
              <a:buChar char="•"/>
              <a:defRPr sz="3200">
                <a:latin typeface="+mj-lt"/>
                <a:ea typeface="+mj-ea"/>
                <a:cs typeface="+mj-cs"/>
                <a:sym typeface="Garamond"/>
              </a:defRPr>
            </a:pPr>
            <a:r>
              <a:rPr dirty="0"/>
              <a:t>Manufacturing</a:t>
            </a:r>
          </a:p>
          <a:p>
            <a:pPr marL="457200" indent="-304800" defTabSz="584200">
              <a:buSzPct val="98437"/>
              <a:buChar char="•"/>
              <a:defRPr sz="3200">
                <a:latin typeface="+mj-lt"/>
                <a:ea typeface="+mj-ea"/>
                <a:cs typeface="+mj-cs"/>
                <a:sym typeface="Garamond"/>
              </a:defRPr>
            </a:pPr>
            <a:r>
              <a:rPr dirty="0"/>
              <a:t>Distribution</a:t>
            </a:r>
          </a:p>
          <a:p>
            <a:pPr defTabSz="584200">
              <a:spcBef>
                <a:spcPts val="1200"/>
              </a:spcBef>
              <a:defRPr sz="3600">
                <a:latin typeface="+mj-lt"/>
                <a:ea typeface="+mj-ea"/>
                <a:cs typeface="+mj-cs"/>
                <a:sym typeface="Garamond"/>
              </a:defRPr>
            </a:pPr>
            <a:r>
              <a:rPr dirty="0"/>
              <a:t>Once you’ve identified the sector, narrow further by identifying categories of industries within the sector. Eventually, you should be able to identify one (or maybe 2 or 3) specific industry that you operate in. </a:t>
            </a:r>
          </a:p>
          <a:p>
            <a:pPr defTabSz="584200">
              <a:spcBef>
                <a:spcPts val="1800"/>
              </a:spcBef>
              <a:defRPr sz="3600">
                <a:latin typeface="+mj-lt"/>
                <a:ea typeface="+mj-ea"/>
                <a:cs typeface="+mj-cs"/>
                <a:sym typeface="Garamond"/>
              </a:defRPr>
            </a:pPr>
            <a:r>
              <a:rPr dirty="0"/>
              <a:t>Identify the NAICS (North American Industry Classification System) code associated with your industry (U.S. Census Bureau). </a:t>
            </a:r>
            <a:br>
              <a:rPr dirty="0"/>
            </a:br>
            <a:r>
              <a:rPr dirty="0"/>
              <a:t>Now you’re ready to begin </a:t>
            </a:r>
            <a:r>
              <a:rPr u="sng" dirty="0"/>
              <a:t>describing</a:t>
            </a:r>
            <a:r>
              <a:rPr dirty="0"/>
              <a:t> the industry. </a:t>
            </a:r>
          </a:p>
          <a:p>
            <a:pPr marL="457200" indent="-304800" defTabSz="584200">
              <a:buSzPct val="98437"/>
              <a:buChar char="•"/>
              <a:defRPr sz="3200">
                <a:solidFill>
                  <a:srgbClr val="0056D6"/>
                </a:solidFill>
                <a:latin typeface="+mj-lt"/>
                <a:ea typeface="+mj-ea"/>
                <a:cs typeface="+mj-cs"/>
                <a:sym typeface="Garamond"/>
              </a:defRPr>
            </a:pPr>
            <a:r>
              <a:rPr u="sng" dirty="0">
                <a:hlinkClick r:id="rId2"/>
              </a:rPr>
              <a:t>http://www.census.gov/eos/www/naics/</a:t>
            </a:r>
          </a:p>
        </p:txBody>
      </p:sp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>
            <a:spLocks noGrp="1"/>
          </p:cNvSpPr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baseline="0"/>
            </a:pPr>
            <a:r>
              <a:rPr baseline="-1562"/>
              <a:t>Describing the Industry: Size &amp; Growth</a:t>
            </a:r>
          </a:p>
        </p:txBody>
      </p:sp>
      <p:sp>
        <p:nvSpPr>
          <p:cNvPr id="78" name="Shape 78"/>
          <p:cNvSpPr/>
          <p:nvPr/>
        </p:nvSpPr>
        <p:spPr>
          <a:xfrm>
            <a:off x="241300" y="1447800"/>
            <a:ext cx="12128500" cy="342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584200">
              <a:spcBef>
                <a:spcPts val="600"/>
              </a:spcBef>
              <a:defRPr sz="4000">
                <a:latin typeface="+mj-lt"/>
                <a:ea typeface="+mj-ea"/>
                <a:cs typeface="+mj-cs"/>
                <a:sym typeface="Garamond"/>
              </a:defRPr>
            </a:pPr>
            <a:r>
              <a:rPr b="1" u="sng"/>
              <a:t>Size</a:t>
            </a:r>
            <a:r>
              <a:t>: How big is the industry as a whole? </a:t>
            </a:r>
          </a:p>
          <a:p>
            <a:pPr marL="457200" indent="-304800" defTabSz="584200">
              <a:buSzPct val="87500"/>
              <a:buChar char="•"/>
              <a:defRPr sz="3600">
                <a:latin typeface="+mj-lt"/>
                <a:ea typeface="+mj-ea"/>
                <a:cs typeface="+mj-cs"/>
                <a:sym typeface="Garamond"/>
              </a:defRPr>
            </a:pPr>
            <a:r>
              <a:t>Revenue</a:t>
            </a:r>
          </a:p>
          <a:p>
            <a:pPr marL="457200" indent="-304800" defTabSz="584200">
              <a:buSzPct val="87500"/>
              <a:buChar char="•"/>
              <a:defRPr sz="3600">
                <a:latin typeface="+mj-lt"/>
                <a:ea typeface="+mj-ea"/>
                <a:cs typeface="+mj-cs"/>
                <a:sym typeface="Garamond"/>
              </a:defRPr>
            </a:pPr>
            <a:r>
              <a:t>Unit Sales</a:t>
            </a:r>
          </a:p>
          <a:p>
            <a:pPr marL="457200" indent="-304800" defTabSz="584200">
              <a:spcBef>
                <a:spcPts val="600"/>
              </a:spcBef>
              <a:buSzPct val="87500"/>
              <a:buChar char="•"/>
              <a:defRPr sz="3600">
                <a:latin typeface="+mj-lt"/>
                <a:ea typeface="+mj-ea"/>
                <a:cs typeface="+mj-cs"/>
                <a:sym typeface="Garamond"/>
              </a:defRPr>
            </a:pPr>
            <a:r>
              <a:t>Employment</a:t>
            </a:r>
          </a:p>
          <a:p>
            <a:pPr defTabSz="584200">
              <a:defRPr sz="4000">
                <a:latin typeface="+mj-lt"/>
                <a:ea typeface="+mj-ea"/>
                <a:cs typeface="+mj-cs"/>
                <a:sym typeface="Garamond"/>
              </a:defRPr>
            </a:pPr>
            <a:r>
              <a:rPr b="1" u="sng"/>
              <a:t>Growth</a:t>
            </a:r>
            <a:r>
              <a:t>: Assessing Industry Health</a:t>
            </a:r>
          </a:p>
          <a:p>
            <a:pPr marL="457200" indent="-304800" defTabSz="584200">
              <a:buSzPct val="87500"/>
              <a:buChar char="•"/>
              <a:defRPr sz="3600">
                <a:latin typeface="+mj-lt"/>
                <a:ea typeface="+mj-ea"/>
                <a:cs typeface="+mj-cs"/>
                <a:sym typeface="Garamond"/>
              </a:defRPr>
            </a:pPr>
            <a:r>
              <a:t>Compare to GDP growth rate</a:t>
            </a:r>
          </a:p>
        </p:txBody>
      </p:sp>
      <p:graphicFrame>
        <p:nvGraphicFramePr>
          <p:cNvPr id="79" name="Table 79"/>
          <p:cNvGraphicFramePr/>
          <p:nvPr/>
        </p:nvGraphicFramePr>
        <p:xfrm>
          <a:off x="228431" y="5112742"/>
          <a:ext cx="12547598" cy="3626520"/>
        </p:xfrm>
        <a:graphic>
          <a:graphicData uri="http://schemas.openxmlformats.org/drawingml/2006/table">
            <a:tbl>
              <a:tblPr>
                <a:tableStyleId>{8F44A2F1-9E1F-4B54-A3A2-5F16C0AD49E2}</a:tableStyleId>
              </a:tblPr>
              <a:tblGrid>
                <a:gridCol w="32312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60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40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149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93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63200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07566"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2600" b="1">
                          <a:latin typeface="+mj-lt"/>
                          <a:ea typeface="+mj-ea"/>
                          <a:cs typeface="+mj-cs"/>
                          <a:sym typeface="Garamond"/>
                        </a:rPr>
                        <a:t>Factors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T w="12700">
                      <a:solidFill>
                        <a:srgbClr val="000000"/>
                      </a:solidFill>
                      <a:miter lim="400000"/>
                    </a:lnT>
                    <a:solidFill>
                      <a:srgbClr val="EAE4D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2600" b="1">
                          <a:latin typeface="+mj-lt"/>
                          <a:ea typeface="+mj-ea"/>
                          <a:cs typeface="+mj-cs"/>
                          <a:sym typeface="Garamond"/>
                        </a:rPr>
                        <a:t>2 Years Ago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solidFill>
                      <a:srgbClr val="EAE4D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2600" b="1">
                          <a:latin typeface="+mj-lt"/>
                          <a:ea typeface="+mj-ea"/>
                          <a:cs typeface="+mj-cs"/>
                          <a:sym typeface="Garamond"/>
                        </a:rPr>
                        <a:t>Past Year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solidFill>
                      <a:srgbClr val="EAE4D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2600" b="1">
                          <a:latin typeface="+mj-lt"/>
                          <a:ea typeface="+mj-ea"/>
                          <a:cs typeface="+mj-cs"/>
                          <a:sym typeface="Garamond"/>
                        </a:rPr>
                        <a:t>This Year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solidFill>
                      <a:srgbClr val="EAE4D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2600" b="1">
                          <a:latin typeface="+mj-lt"/>
                          <a:ea typeface="+mj-ea"/>
                          <a:cs typeface="+mj-cs"/>
                          <a:sym typeface="Garamond"/>
                        </a:rPr>
                        <a:t>Next Year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solidFill>
                      <a:srgbClr val="EAE4D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2600" b="1">
                          <a:latin typeface="+mj-lt"/>
                          <a:ea typeface="+mj-ea"/>
                          <a:cs typeface="+mj-cs"/>
                          <a:sym typeface="Garamond"/>
                        </a:rPr>
                        <a:t>Next 5 Yrs. (Avg)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solidFill>
                      <a:srgbClr val="EAE4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4924">
                <a:tc>
                  <a:txBody>
                    <a:bodyPr/>
                    <a:lstStyle/>
                    <a:p>
                      <a:pPr algn="l" defTabSz="914400">
                        <a:tabLst>
                          <a:tab pos="914400" algn="l"/>
                        </a:tabLst>
                      </a:pPr>
                      <a:r>
                        <a:rPr sz="2500">
                          <a:latin typeface="+mj-lt"/>
                          <a:ea typeface="+mj-ea"/>
                          <a:cs typeface="+mj-cs"/>
                          <a:sym typeface="Garamond"/>
                        </a:rPr>
                        <a:t>Total Revenue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  <a:defRPr sz="2400">
                          <a:latin typeface="+mj-lt"/>
                          <a:ea typeface="+mj-ea"/>
                          <a:cs typeface="+mj-cs"/>
                          <a:sym typeface="Garamond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  <a:defRPr sz="2400">
                          <a:latin typeface="+mj-lt"/>
                          <a:ea typeface="+mj-ea"/>
                          <a:cs typeface="+mj-cs"/>
                          <a:sym typeface="Garamond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  <a:defRPr sz="2400">
                          <a:latin typeface="+mj-lt"/>
                          <a:ea typeface="+mj-ea"/>
                          <a:cs typeface="+mj-cs"/>
                          <a:sym typeface="Garamond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  <a:defRPr sz="2400">
                          <a:latin typeface="+mj-lt"/>
                          <a:ea typeface="+mj-ea"/>
                          <a:cs typeface="+mj-cs"/>
                          <a:sym typeface="Garamond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  <a:defRPr sz="2400">
                          <a:latin typeface="+mj-lt"/>
                          <a:ea typeface="+mj-ea"/>
                          <a:cs typeface="+mj-cs"/>
                          <a:sym typeface="Garamond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8806">
                <a:tc>
                  <a:txBody>
                    <a:bodyPr/>
                    <a:lstStyle/>
                    <a:p>
                      <a:pPr algn="l" defTabSz="914400">
                        <a:tabLst>
                          <a:tab pos="914400" algn="l"/>
                        </a:tabLst>
                      </a:pPr>
                      <a:r>
                        <a:rPr sz="2500">
                          <a:latin typeface="+mj-lt"/>
                          <a:ea typeface="+mj-ea"/>
                          <a:cs typeface="+mj-cs"/>
                          <a:sym typeface="Garamond"/>
                        </a:rPr>
                        <a:t>Total Units Sold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  <a:defRPr sz="2400">
                          <a:latin typeface="+mj-lt"/>
                          <a:ea typeface="+mj-ea"/>
                          <a:cs typeface="+mj-cs"/>
                          <a:sym typeface="Garamond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  <a:defRPr sz="2400">
                          <a:latin typeface="+mj-lt"/>
                          <a:ea typeface="+mj-ea"/>
                          <a:cs typeface="+mj-cs"/>
                          <a:sym typeface="Garamond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  <a:defRPr sz="2400">
                          <a:latin typeface="+mj-lt"/>
                          <a:ea typeface="+mj-ea"/>
                          <a:cs typeface="+mj-cs"/>
                          <a:sym typeface="Garamond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  <a:defRPr sz="2400">
                          <a:latin typeface="+mj-lt"/>
                          <a:ea typeface="+mj-ea"/>
                          <a:cs typeface="+mj-cs"/>
                          <a:sym typeface="Garamond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  <a:defRPr sz="2400">
                          <a:latin typeface="+mj-lt"/>
                          <a:ea typeface="+mj-ea"/>
                          <a:cs typeface="+mj-cs"/>
                          <a:sym typeface="Garamond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8806">
                <a:tc>
                  <a:txBody>
                    <a:bodyPr/>
                    <a:lstStyle/>
                    <a:p>
                      <a:pPr algn="l" defTabSz="914400">
                        <a:tabLst>
                          <a:tab pos="914400" algn="l"/>
                        </a:tabLst>
                      </a:pPr>
                      <a:r>
                        <a:rPr sz="2500">
                          <a:latin typeface="+mj-lt"/>
                          <a:ea typeface="+mj-ea"/>
                          <a:cs typeface="+mj-cs"/>
                          <a:sym typeface="Garamond"/>
                        </a:rPr>
                        <a:t>Total Employment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  <a:defRPr sz="2400">
                          <a:latin typeface="+mj-lt"/>
                          <a:ea typeface="+mj-ea"/>
                          <a:cs typeface="+mj-cs"/>
                          <a:sym typeface="Garamond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  <a:defRPr sz="2400">
                          <a:latin typeface="+mj-lt"/>
                          <a:ea typeface="+mj-ea"/>
                          <a:cs typeface="+mj-cs"/>
                          <a:sym typeface="Garamond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  <a:defRPr sz="2400">
                          <a:latin typeface="+mj-lt"/>
                          <a:ea typeface="+mj-ea"/>
                          <a:cs typeface="+mj-cs"/>
                          <a:sym typeface="Garamond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  <a:defRPr sz="2400">
                          <a:latin typeface="+mj-lt"/>
                          <a:ea typeface="+mj-ea"/>
                          <a:cs typeface="+mj-cs"/>
                          <a:sym typeface="Garamond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  <a:defRPr sz="2400">
                          <a:latin typeface="+mj-lt"/>
                          <a:ea typeface="+mj-ea"/>
                          <a:cs typeface="+mj-cs"/>
                          <a:sym typeface="Garamond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8806">
                <a:tc>
                  <a:txBody>
                    <a:bodyPr/>
                    <a:lstStyle/>
                    <a:p>
                      <a:pPr algn="l" defTabSz="914400">
                        <a:tabLst>
                          <a:tab pos="914400" algn="l"/>
                        </a:tabLst>
                      </a:pPr>
                      <a:r>
                        <a:rPr sz="2500">
                          <a:latin typeface="+mj-lt"/>
                          <a:ea typeface="+mj-ea"/>
                          <a:cs typeface="+mj-cs"/>
                          <a:sym typeface="Garamond"/>
                        </a:rPr>
                        <a:t>Growth Rate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  <a:defRPr sz="2400">
                          <a:latin typeface="+mj-lt"/>
                          <a:ea typeface="+mj-ea"/>
                          <a:cs typeface="+mj-cs"/>
                          <a:sym typeface="Garamond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  <a:defRPr sz="2400">
                          <a:latin typeface="+mj-lt"/>
                          <a:ea typeface="+mj-ea"/>
                          <a:cs typeface="+mj-cs"/>
                          <a:sym typeface="Garamond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  <a:defRPr sz="2400">
                          <a:latin typeface="+mj-lt"/>
                          <a:ea typeface="+mj-ea"/>
                          <a:cs typeface="+mj-cs"/>
                          <a:sym typeface="Garamond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  <a:defRPr sz="2400">
                          <a:latin typeface="+mj-lt"/>
                          <a:ea typeface="+mj-ea"/>
                          <a:cs typeface="+mj-cs"/>
                          <a:sym typeface="Garamond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  <a:defRPr sz="2400">
                          <a:latin typeface="+mj-lt"/>
                          <a:ea typeface="+mj-ea"/>
                          <a:cs typeface="+mj-cs"/>
                          <a:sym typeface="Garamond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8806">
                <a:tc>
                  <a:txBody>
                    <a:bodyPr/>
                    <a:lstStyle/>
                    <a:p>
                      <a:pPr algn="l" defTabSz="914400">
                        <a:tabLst>
                          <a:tab pos="914400" algn="l"/>
                        </a:tabLst>
                      </a:pPr>
                      <a:r>
                        <a:rPr sz="2500">
                          <a:latin typeface="+mj-lt"/>
                          <a:ea typeface="+mj-ea"/>
                          <a:cs typeface="+mj-cs"/>
                          <a:sym typeface="Garamond"/>
                        </a:rPr>
                        <a:t>GDP Growth Rate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  <a:defRPr sz="2400">
                          <a:latin typeface="+mj-lt"/>
                          <a:ea typeface="+mj-ea"/>
                          <a:cs typeface="+mj-cs"/>
                          <a:sym typeface="Garamond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  <a:defRPr sz="2400">
                          <a:latin typeface="+mj-lt"/>
                          <a:ea typeface="+mj-ea"/>
                          <a:cs typeface="+mj-cs"/>
                          <a:sym typeface="Garamond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  <a:defRPr sz="2400">
                          <a:latin typeface="+mj-lt"/>
                          <a:ea typeface="+mj-ea"/>
                          <a:cs typeface="+mj-cs"/>
                          <a:sym typeface="Garamond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  <a:defRPr sz="2400">
                          <a:latin typeface="+mj-lt"/>
                          <a:ea typeface="+mj-ea"/>
                          <a:cs typeface="+mj-cs"/>
                          <a:sym typeface="Garamond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  <a:defRPr sz="2400">
                          <a:latin typeface="+mj-lt"/>
                          <a:ea typeface="+mj-ea"/>
                          <a:cs typeface="+mj-cs"/>
                          <a:sym typeface="Garamond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8806">
                <a:tc>
                  <a:txBody>
                    <a:bodyPr/>
                    <a:lstStyle/>
                    <a:p>
                      <a:pPr algn="l" defTabSz="914400">
                        <a:tabLst>
                          <a:tab pos="914400" algn="l"/>
                        </a:tabLst>
                      </a:pPr>
                      <a:r>
                        <a:rPr sz="2500">
                          <a:latin typeface="+mj-lt"/>
                          <a:ea typeface="+mj-ea"/>
                          <a:cs typeface="+mj-cs"/>
                          <a:sym typeface="Garamond"/>
                        </a:rPr>
                        <a:t>Rate Compared to GDP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  <a:defRPr sz="2400">
                          <a:latin typeface="+mj-lt"/>
                          <a:ea typeface="+mj-ea"/>
                          <a:cs typeface="+mj-cs"/>
                          <a:sym typeface="Garamond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  <a:defRPr sz="2400">
                          <a:latin typeface="+mj-lt"/>
                          <a:ea typeface="+mj-ea"/>
                          <a:cs typeface="+mj-cs"/>
                          <a:sym typeface="Garamond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  <a:defRPr sz="2400">
                          <a:latin typeface="+mj-lt"/>
                          <a:ea typeface="+mj-ea"/>
                          <a:cs typeface="+mj-cs"/>
                          <a:sym typeface="Garamond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  <a:defRPr sz="2400">
                          <a:latin typeface="+mj-lt"/>
                          <a:ea typeface="+mj-ea"/>
                          <a:cs typeface="+mj-cs"/>
                          <a:sym typeface="Garamond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  <a:defRPr sz="2400">
                          <a:latin typeface="+mj-lt"/>
                          <a:ea typeface="+mj-ea"/>
                          <a:cs typeface="+mj-cs"/>
                          <a:sym typeface="Garamond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>
            <a:spLocks noGrp="1"/>
          </p:cNvSpPr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baseline="0"/>
            </a:pPr>
            <a:r>
              <a:rPr baseline="-1562"/>
              <a:t>Describing the Industry: Maturity</a:t>
            </a:r>
          </a:p>
        </p:txBody>
      </p:sp>
      <p:sp>
        <p:nvSpPr>
          <p:cNvPr id="82" name="Shape 82"/>
          <p:cNvSpPr/>
          <p:nvPr/>
        </p:nvSpPr>
        <p:spPr>
          <a:xfrm>
            <a:off x="215900" y="1473200"/>
            <a:ext cx="12560300" cy="1625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584200">
              <a:defRPr sz="3600">
                <a:latin typeface="+mj-lt"/>
                <a:ea typeface="+mj-ea"/>
                <a:cs typeface="+mj-cs"/>
                <a:sym typeface="Garamond"/>
              </a:defRPr>
            </a:lvl1pPr>
          </a:lstStyle>
          <a:p>
            <a:r>
              <a:t>Industries have different characteristics depending on where they are in terms of lifecycle. Generally, industry maturity is classified in one of four categories: New, Expanding, Stable, or Declining </a:t>
            </a:r>
          </a:p>
        </p:txBody>
      </p:sp>
      <p:graphicFrame>
        <p:nvGraphicFramePr>
          <p:cNvPr id="83" name="Table 83"/>
          <p:cNvGraphicFramePr/>
          <p:nvPr/>
        </p:nvGraphicFramePr>
        <p:xfrm>
          <a:off x="213462" y="3360142"/>
          <a:ext cx="12572999" cy="5181594"/>
        </p:xfrm>
        <a:graphic>
          <a:graphicData uri="http://schemas.openxmlformats.org/drawingml/2006/table">
            <a:tbl>
              <a:tblPr firstRow="1">
                <a:tableStyleId>{8F44A2F1-9E1F-4B54-A3A2-5F16C0AD49E2}</a:tableStyleId>
              </a:tblPr>
              <a:tblGrid>
                <a:gridCol w="34923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767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05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339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193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36045"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 b="1">
                          <a:latin typeface="+mj-lt"/>
                          <a:ea typeface="+mj-ea"/>
                          <a:cs typeface="+mj-cs"/>
                          <a:sym typeface="Garamond"/>
                        </a:rPr>
                        <a:t>Characteristics</a:t>
                      </a:r>
                    </a:p>
                  </a:txBody>
                  <a:tcPr marL="50800" marR="50800" marT="50800" marB="50800" horzOverflow="overflow">
                    <a:solidFill>
                      <a:srgbClr val="BED6E5"/>
                    </a:solidFill>
                  </a:tcPr>
                </a:tc>
                <a:tc gridSpan="4"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3000" b="1">
                          <a:latin typeface="+mj-lt"/>
                          <a:ea typeface="+mj-ea"/>
                          <a:cs typeface="+mj-cs"/>
                          <a:sym typeface="Garamond"/>
                        </a:rPr>
                        <a:t>Development Stage</a:t>
                      </a:r>
                    </a:p>
                  </a:txBody>
                  <a:tcPr marL="50800" marR="50800" marT="50800" marB="50800" horzOverflow="overflow">
                    <a:solidFill>
                      <a:srgbClr val="BED6E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591"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  <a:defRPr sz="2600" b="1">
                          <a:latin typeface="+mj-lt"/>
                          <a:ea typeface="+mj-ea"/>
                          <a:cs typeface="+mj-cs"/>
                          <a:sym typeface="Garamond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solidFill>
                      <a:srgbClr val="EAE4D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2600" b="1">
                          <a:latin typeface="+mj-lt"/>
                          <a:ea typeface="+mj-ea"/>
                          <a:cs typeface="+mj-cs"/>
                          <a:sym typeface="Garamond"/>
                        </a:rPr>
                        <a:t>New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  <a:solidFill>
                      <a:srgbClr val="EAE4D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2600" b="1">
                          <a:latin typeface="+mj-lt"/>
                          <a:ea typeface="+mj-ea"/>
                          <a:cs typeface="+mj-cs"/>
                          <a:sym typeface="Garamond"/>
                        </a:rPr>
                        <a:t>Expanding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solidFill>
                      <a:srgbClr val="EAE4D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2600" b="1">
                          <a:latin typeface="+mj-lt"/>
                          <a:ea typeface="+mj-ea"/>
                          <a:cs typeface="+mj-cs"/>
                          <a:sym typeface="Garamond"/>
                        </a:rPr>
                        <a:t>Stable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solidFill>
                      <a:srgbClr val="EAE4D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2600" b="1">
                          <a:latin typeface="+mj-lt"/>
                          <a:ea typeface="+mj-ea"/>
                          <a:cs typeface="+mj-cs"/>
                          <a:sym typeface="Garamond"/>
                        </a:rPr>
                        <a:t>Declining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solidFill>
                      <a:srgbClr val="EAE4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0994">
                <a:tc>
                  <a:txBody>
                    <a:bodyPr/>
                    <a:lstStyle/>
                    <a:p>
                      <a:pPr algn="l" defTabSz="914400">
                        <a:tabLst>
                          <a:tab pos="914400" algn="l"/>
                        </a:tabLst>
                      </a:pPr>
                      <a:r>
                        <a:rPr sz="2500">
                          <a:latin typeface="+mj-lt"/>
                          <a:ea typeface="+mj-ea"/>
                          <a:cs typeface="+mj-cs"/>
                          <a:sym typeface="Garamond"/>
                        </a:rPr>
                        <a:t>Growth Rate</a:t>
                      </a:r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2000">
                          <a:latin typeface="+mj-lt"/>
                          <a:ea typeface="+mj-ea"/>
                          <a:cs typeface="+mj-cs"/>
                          <a:sym typeface="Garamond"/>
                        </a:rPr>
                        <a:t>Very High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2000">
                          <a:latin typeface="+mj-lt"/>
                          <a:ea typeface="+mj-ea"/>
                          <a:cs typeface="+mj-cs"/>
                          <a:sym typeface="Garamond"/>
                        </a:rPr>
                        <a:t>Very High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2000">
                          <a:latin typeface="+mj-lt"/>
                          <a:ea typeface="+mj-ea"/>
                          <a:cs typeface="+mj-cs"/>
                          <a:sym typeface="Garamond"/>
                        </a:rPr>
                        <a:t>Plateau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2000">
                          <a:latin typeface="+mj-lt"/>
                          <a:ea typeface="+mj-ea"/>
                          <a:cs typeface="+mj-cs"/>
                          <a:sym typeface="Garamond"/>
                        </a:rPr>
                        <a:t>Minimal/None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0994">
                <a:tc>
                  <a:txBody>
                    <a:bodyPr/>
                    <a:lstStyle/>
                    <a:p>
                      <a:pPr algn="l" defTabSz="914400">
                        <a:tabLst>
                          <a:tab pos="914400" algn="l"/>
                        </a:tabLst>
                      </a:pPr>
                      <a:r>
                        <a:rPr sz="2500">
                          <a:latin typeface="+mj-lt"/>
                          <a:ea typeface="+mj-ea"/>
                          <a:cs typeface="+mj-cs"/>
                          <a:sym typeface="Garamond"/>
                        </a:rPr>
                        <a:t>Competition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2000">
                          <a:latin typeface="+mj-lt"/>
                          <a:ea typeface="+mj-ea"/>
                          <a:cs typeface="+mj-cs"/>
                          <a:sym typeface="Garamond"/>
                        </a:rPr>
                        <a:t>Increasing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2000">
                          <a:latin typeface="+mj-lt"/>
                          <a:ea typeface="+mj-ea"/>
                          <a:cs typeface="+mj-cs"/>
                          <a:sym typeface="Garamond"/>
                        </a:rPr>
                        <a:t>Intense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2000">
                          <a:latin typeface="+mj-lt"/>
                          <a:ea typeface="+mj-ea"/>
                          <a:cs typeface="+mj-cs"/>
                          <a:sym typeface="Garamond"/>
                        </a:rPr>
                        <a:t>Entrenched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2000">
                          <a:latin typeface="+mj-lt"/>
                          <a:ea typeface="+mj-ea"/>
                          <a:cs typeface="+mj-cs"/>
                          <a:sym typeface="Garamond"/>
                        </a:rPr>
                        <a:t>Decreasing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0994">
                <a:tc>
                  <a:txBody>
                    <a:bodyPr/>
                    <a:lstStyle/>
                    <a:p>
                      <a:pPr algn="l" defTabSz="914400">
                        <a:tabLst>
                          <a:tab pos="914400" algn="l"/>
                        </a:tabLst>
                      </a:pPr>
                      <a:r>
                        <a:rPr sz="2500">
                          <a:latin typeface="+mj-lt"/>
                          <a:ea typeface="+mj-ea"/>
                          <a:cs typeface="+mj-cs"/>
                          <a:sym typeface="Garamond"/>
                        </a:rPr>
                        <a:t>Market Leaders/Standards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2000">
                          <a:latin typeface="+mj-lt"/>
                          <a:ea typeface="+mj-ea"/>
                          <a:cs typeface="+mj-cs"/>
                          <a:sym typeface="Garamond"/>
                        </a:rPr>
                        <a:t>None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2000">
                          <a:latin typeface="+mj-lt"/>
                          <a:ea typeface="+mj-ea"/>
                          <a:cs typeface="+mj-cs"/>
                          <a:sym typeface="Garamond"/>
                        </a:rPr>
                        <a:t>Emerging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2000">
                          <a:latin typeface="+mj-lt"/>
                          <a:ea typeface="+mj-ea"/>
                          <a:cs typeface="+mj-cs"/>
                          <a:sym typeface="Garamond"/>
                        </a:rPr>
                        <a:t>Fixed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2000">
                          <a:latin typeface="+mj-lt"/>
                          <a:ea typeface="+mj-ea"/>
                          <a:cs typeface="+mj-cs"/>
                          <a:sym typeface="Garamond"/>
                        </a:rPr>
                        <a:t>Contracting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0994">
                <a:tc>
                  <a:txBody>
                    <a:bodyPr/>
                    <a:lstStyle/>
                    <a:p>
                      <a:pPr algn="l" defTabSz="914400">
                        <a:tabLst>
                          <a:tab pos="914400" algn="l"/>
                        </a:tabLst>
                      </a:pPr>
                      <a:r>
                        <a:rPr sz="2500">
                          <a:latin typeface="+mj-lt"/>
                          <a:ea typeface="+mj-ea"/>
                          <a:cs typeface="+mj-cs"/>
                          <a:sym typeface="Garamond"/>
                        </a:rPr>
                        <a:t>Marketing Goals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2000">
                          <a:latin typeface="+mj-lt"/>
                          <a:ea typeface="+mj-ea"/>
                          <a:cs typeface="+mj-cs"/>
                          <a:sym typeface="Garamond"/>
                        </a:rPr>
                        <a:t>Exposure &amp; Credibility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2000">
                          <a:latin typeface="+mj-lt"/>
                          <a:ea typeface="+mj-ea"/>
                          <a:cs typeface="+mj-cs"/>
                          <a:sym typeface="Garamond"/>
                        </a:rPr>
                        <a:t>Differentiation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2000">
                          <a:latin typeface="+mj-lt"/>
                          <a:ea typeface="+mj-ea"/>
                          <a:cs typeface="+mj-cs"/>
                          <a:sym typeface="Garamond"/>
                        </a:rPr>
                        <a:t>Industry Leadership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2000">
                          <a:latin typeface="+mj-lt"/>
                          <a:ea typeface="+mj-ea"/>
                          <a:cs typeface="+mj-cs"/>
                          <a:sym typeface="Garamond"/>
                        </a:rPr>
                        <a:t>Survival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0994">
                <a:tc>
                  <a:txBody>
                    <a:bodyPr/>
                    <a:lstStyle/>
                    <a:p>
                      <a:pPr algn="l" defTabSz="914400">
                        <a:tabLst>
                          <a:tab pos="914400" algn="l"/>
                        </a:tabLst>
                      </a:pPr>
                      <a:r>
                        <a:rPr sz="2500">
                          <a:latin typeface="+mj-lt"/>
                          <a:ea typeface="+mj-ea"/>
                          <a:cs typeface="+mj-cs"/>
                          <a:sym typeface="Garamond"/>
                        </a:rPr>
                        <a:t>Market Share Strategy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2000">
                          <a:latin typeface="+mj-lt"/>
                          <a:ea typeface="+mj-ea"/>
                          <a:cs typeface="+mj-cs"/>
                          <a:sym typeface="Garamond"/>
                        </a:rPr>
                        <a:t>Establish Foothold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2000">
                          <a:latin typeface="+mj-lt"/>
                          <a:ea typeface="+mj-ea"/>
                          <a:cs typeface="+mj-cs"/>
                          <a:sym typeface="Garamond"/>
                        </a:rPr>
                        <a:t>Build Market Share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2000">
                          <a:latin typeface="+mj-lt"/>
                          <a:ea typeface="+mj-ea"/>
                          <a:cs typeface="+mj-cs"/>
                          <a:sym typeface="Garamond"/>
                        </a:rPr>
                        <a:t>Maintain Share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2000">
                          <a:latin typeface="+mj-lt"/>
                          <a:ea typeface="+mj-ea"/>
                          <a:cs typeface="+mj-cs"/>
                          <a:sym typeface="Garamond"/>
                        </a:rPr>
                        <a:t>Acquisitions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0994">
                <a:tc>
                  <a:txBody>
                    <a:bodyPr/>
                    <a:lstStyle/>
                    <a:p>
                      <a:pPr algn="l" defTabSz="914400">
                        <a:tabLst>
                          <a:tab pos="914400" algn="l"/>
                        </a:tabLst>
                      </a:pPr>
                      <a:r>
                        <a:rPr sz="2500">
                          <a:latin typeface="+mj-lt"/>
                          <a:ea typeface="+mj-ea"/>
                          <a:cs typeface="+mj-cs"/>
                          <a:sym typeface="Garamond"/>
                        </a:rPr>
                        <a:t>Product Range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2000">
                          <a:latin typeface="+mj-lt"/>
                          <a:ea typeface="+mj-ea"/>
                          <a:cs typeface="+mj-cs"/>
                          <a:sym typeface="Garamond"/>
                        </a:rPr>
                        <a:t>Limited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2000">
                          <a:latin typeface="+mj-lt"/>
                          <a:ea typeface="+mj-ea"/>
                          <a:cs typeface="+mj-cs"/>
                          <a:sym typeface="Garamond"/>
                        </a:rPr>
                        <a:t>Expanding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2000">
                          <a:latin typeface="+mj-lt"/>
                          <a:ea typeface="+mj-ea"/>
                          <a:cs typeface="+mj-cs"/>
                          <a:sym typeface="Garamond"/>
                        </a:rPr>
                        <a:t>Wide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2000">
                          <a:latin typeface="+mj-lt"/>
                          <a:ea typeface="+mj-ea"/>
                          <a:cs typeface="+mj-cs"/>
                          <a:sym typeface="Garamond"/>
                        </a:rPr>
                        <a:t>Reduced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70994">
                <a:tc>
                  <a:txBody>
                    <a:bodyPr/>
                    <a:lstStyle/>
                    <a:p>
                      <a:pPr algn="l" defTabSz="914400">
                        <a:tabLst>
                          <a:tab pos="914400" algn="l"/>
                        </a:tabLst>
                      </a:pPr>
                      <a:r>
                        <a:rPr sz="2500">
                          <a:latin typeface="+mj-lt"/>
                          <a:ea typeface="+mj-ea"/>
                          <a:cs typeface="+mj-cs"/>
                          <a:sym typeface="Garamond"/>
                        </a:rPr>
                        <a:t>Customer Loyalty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000000"/>
                      </a:solidFill>
                      <a:miter lim="400000"/>
                    </a:lnT>
                    <a:solidFill>
                      <a:srgbClr val="EBEBEB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2000">
                          <a:latin typeface="+mj-lt"/>
                          <a:ea typeface="+mj-ea"/>
                          <a:cs typeface="+mj-cs"/>
                          <a:sym typeface="Garamond"/>
                        </a:rPr>
                        <a:t>None</a:t>
                      </a:r>
                    </a:p>
                  </a:txBody>
                  <a:tcPr marL="50800" marR="50800" marT="50800" marB="50800" anchor="ctr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2000">
                          <a:latin typeface="+mj-lt"/>
                          <a:ea typeface="+mj-ea"/>
                          <a:cs typeface="+mj-cs"/>
                          <a:sym typeface="Garamond"/>
                        </a:rPr>
                        <a:t>Increasing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2000">
                          <a:latin typeface="+mj-lt"/>
                          <a:ea typeface="+mj-ea"/>
                          <a:cs typeface="+mj-cs"/>
                          <a:sym typeface="Garamond"/>
                        </a:rPr>
                        <a:t>Strong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2000">
                          <a:latin typeface="+mj-lt"/>
                          <a:ea typeface="+mj-ea"/>
                          <a:cs typeface="+mj-cs"/>
                          <a:sym typeface="Garamond"/>
                        </a:rPr>
                        <a:t>Weakening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T w="12700">
                      <a:solidFill>
                        <a:srgbClr val="000000"/>
                      </a:solidFill>
                      <a:miter lim="400000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>
            <a:spLocks noGrp="1"/>
          </p:cNvSpPr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baseline="0"/>
            </a:pPr>
            <a:r>
              <a:rPr baseline="-1562"/>
              <a:t>Industry Sensitivity</a:t>
            </a:r>
          </a:p>
        </p:txBody>
      </p:sp>
      <p:sp>
        <p:nvSpPr>
          <p:cNvPr id="86" name="Shape 86"/>
          <p:cNvSpPr/>
          <p:nvPr/>
        </p:nvSpPr>
        <p:spPr>
          <a:xfrm>
            <a:off x="0" y="1282700"/>
            <a:ext cx="12128500" cy="7848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584200">
              <a:spcBef>
                <a:spcPts val="600"/>
              </a:spcBef>
              <a:defRPr sz="3400">
                <a:latin typeface="+mj-lt"/>
                <a:ea typeface="+mj-ea"/>
                <a:cs typeface="+mj-cs"/>
                <a:sym typeface="Garamond"/>
              </a:defRPr>
            </a:pPr>
            <a:r>
              <a:rPr u="sng"/>
              <a:t>Economic Cycles</a:t>
            </a:r>
            <a:r>
              <a:t> </a:t>
            </a:r>
          </a:p>
          <a:p>
            <a:pPr marL="457200" indent="-304800" defTabSz="584200">
              <a:buSzPct val="98437"/>
              <a:buChar char="•"/>
              <a:defRPr sz="3200">
                <a:latin typeface="+mj-lt"/>
                <a:ea typeface="+mj-ea"/>
                <a:cs typeface="+mj-cs"/>
                <a:sym typeface="Garamond"/>
              </a:defRPr>
            </a:pPr>
            <a:r>
              <a:t>Some industries are highly dependent on healthy economic conditions (tourism, construction, automobile, real estate)</a:t>
            </a:r>
          </a:p>
          <a:p>
            <a:pPr marL="457200" indent="-304800" defTabSz="584200">
              <a:buSzPct val="98437"/>
              <a:buChar char="•"/>
              <a:defRPr sz="3200">
                <a:latin typeface="+mj-lt"/>
                <a:ea typeface="+mj-ea"/>
                <a:cs typeface="+mj-cs"/>
                <a:sym typeface="Garamond"/>
              </a:defRPr>
            </a:pPr>
            <a:r>
              <a:t>Other industries are counter-cyclical (discount department stores, automobile mechanics, etc.)</a:t>
            </a:r>
          </a:p>
          <a:p>
            <a:pPr marL="457200" indent="-304800" defTabSz="584200">
              <a:spcBef>
                <a:spcPts val="600"/>
              </a:spcBef>
              <a:buSzPct val="98437"/>
              <a:buChar char="•"/>
              <a:defRPr sz="3200">
                <a:latin typeface="+mj-lt"/>
                <a:ea typeface="+mj-ea"/>
                <a:cs typeface="+mj-cs"/>
                <a:sym typeface="Garamond"/>
              </a:defRPr>
            </a:pPr>
            <a:r>
              <a:t>Others still are not effected by economic conditions</a:t>
            </a:r>
          </a:p>
          <a:p>
            <a:pPr defTabSz="584200">
              <a:defRPr sz="3600">
                <a:latin typeface="+mj-lt"/>
                <a:ea typeface="+mj-ea"/>
                <a:cs typeface="+mj-cs"/>
                <a:sym typeface="Garamond"/>
              </a:defRPr>
            </a:pPr>
            <a:r>
              <a:rPr sz="3400" u="sng"/>
              <a:t>Seasonality</a:t>
            </a:r>
            <a:r>
              <a:t> </a:t>
            </a:r>
          </a:p>
          <a:p>
            <a:pPr marL="423333" indent="-270933" defTabSz="584200">
              <a:spcBef>
                <a:spcPts val="600"/>
              </a:spcBef>
              <a:buSzPct val="75000"/>
              <a:buChar char="•"/>
              <a:defRPr sz="3600">
                <a:latin typeface="+mj-lt"/>
                <a:ea typeface="+mj-ea"/>
                <a:cs typeface="+mj-cs"/>
                <a:sym typeface="Garamond"/>
              </a:defRPr>
            </a:pPr>
            <a:r>
              <a:rPr sz="3200"/>
              <a:t>Certain industries are extremely sensitive to seasonality (i.e. fashion, various retail industries, tourism) </a:t>
            </a:r>
          </a:p>
          <a:p>
            <a:pPr defTabSz="584200">
              <a:defRPr sz="3800" u="sng">
                <a:latin typeface="+mj-lt"/>
                <a:ea typeface="+mj-ea"/>
                <a:cs typeface="+mj-cs"/>
                <a:sym typeface="Garamond"/>
              </a:defRPr>
            </a:pPr>
            <a:r>
              <a:rPr sz="3400"/>
              <a:t>Technological Change</a:t>
            </a:r>
          </a:p>
          <a:p>
            <a:pPr marL="423333" indent="-270933" defTabSz="584200">
              <a:buSzPct val="75000"/>
              <a:buChar char="•"/>
              <a:defRPr sz="3600">
                <a:latin typeface="+mj-lt"/>
                <a:ea typeface="+mj-ea"/>
                <a:cs typeface="+mj-cs"/>
                <a:sym typeface="Garamond"/>
              </a:defRPr>
            </a:pPr>
            <a:r>
              <a:rPr sz="3200"/>
              <a:t>Hard to predict technological advancements</a:t>
            </a:r>
          </a:p>
          <a:p>
            <a:pPr marL="423333" indent="-270933" defTabSz="584200">
              <a:spcBef>
                <a:spcPts val="600"/>
              </a:spcBef>
              <a:buSzPct val="75000"/>
              <a:buChar char="•"/>
              <a:defRPr sz="3600">
                <a:latin typeface="+mj-lt"/>
                <a:ea typeface="+mj-ea"/>
                <a:cs typeface="+mj-cs"/>
                <a:sym typeface="Garamond"/>
              </a:defRPr>
            </a:pPr>
            <a:r>
              <a:rPr sz="3200"/>
              <a:t>Look at the past</a:t>
            </a:r>
          </a:p>
          <a:p>
            <a:pPr defTabSz="584200">
              <a:defRPr sz="3800" u="sng">
                <a:latin typeface="+mj-lt"/>
                <a:ea typeface="+mj-ea"/>
                <a:cs typeface="+mj-cs"/>
                <a:sym typeface="Garamond"/>
              </a:defRPr>
            </a:pPr>
            <a:r>
              <a:rPr sz="3400"/>
              <a:t>Regulation</a:t>
            </a:r>
          </a:p>
          <a:p>
            <a:pPr marL="423333" indent="-270933" defTabSz="584200">
              <a:buSzPct val="75000"/>
              <a:buChar char="•"/>
              <a:defRPr sz="3600">
                <a:latin typeface="+mj-lt"/>
                <a:ea typeface="+mj-ea"/>
                <a:cs typeface="+mj-cs"/>
                <a:sym typeface="Garamond"/>
              </a:defRPr>
            </a:pPr>
            <a:r>
              <a:rPr sz="3200"/>
              <a:t>Some industries are more or less dependent on regulatory environment (alternative energy industries)</a:t>
            </a:r>
          </a:p>
          <a:p>
            <a:pPr marL="423333" indent="-270933" defTabSz="584200">
              <a:buSzPct val="75000"/>
              <a:buChar char="•"/>
              <a:defRPr sz="3600">
                <a:latin typeface="+mj-lt"/>
                <a:ea typeface="+mj-ea"/>
                <a:cs typeface="+mj-cs"/>
                <a:sym typeface="Garamond"/>
              </a:defRPr>
            </a:pPr>
            <a:r>
              <a:rPr sz="3200"/>
              <a:t>Good opportunity to determine certifications, licenses, fees, etc.</a:t>
            </a:r>
          </a:p>
        </p:txBody>
      </p:sp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>
            <a:spLocks noGrp="1"/>
          </p:cNvSpPr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baseline="0"/>
            </a:pPr>
            <a:r>
              <a:rPr baseline="-1562"/>
              <a:t>Suppliers &amp; Distributors</a:t>
            </a:r>
          </a:p>
        </p:txBody>
      </p:sp>
      <p:sp>
        <p:nvSpPr>
          <p:cNvPr id="89" name="Shape 89"/>
          <p:cNvSpPr/>
          <p:nvPr/>
        </p:nvSpPr>
        <p:spPr>
          <a:xfrm>
            <a:off x="215900" y="7035800"/>
            <a:ext cx="12128500" cy="2235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584200">
              <a:spcBef>
                <a:spcPts val="600"/>
              </a:spcBef>
              <a:defRPr sz="3400">
                <a:latin typeface="+mj-lt"/>
                <a:ea typeface="+mj-ea"/>
                <a:cs typeface="+mj-cs"/>
                <a:sym typeface="Garamond"/>
              </a:defRPr>
            </a:pPr>
            <a:r>
              <a:rPr u="sng"/>
              <a:t>Considerations</a:t>
            </a:r>
          </a:p>
          <a:p>
            <a:pPr marL="457200" indent="-304800" defTabSz="584200">
              <a:buSzPct val="75000"/>
              <a:buChar char="•"/>
              <a:defRPr sz="2800">
                <a:latin typeface="+mj-lt"/>
                <a:ea typeface="+mj-ea"/>
                <a:cs typeface="+mj-cs"/>
                <a:sym typeface="Garamond"/>
              </a:defRPr>
            </a:pPr>
            <a:r>
              <a:t>What are the supply &amp; distribution channels in your industry? </a:t>
            </a:r>
          </a:p>
          <a:p>
            <a:pPr marL="457200" indent="-304800" defTabSz="584200">
              <a:buSzPct val="75000"/>
              <a:buChar char="•"/>
              <a:defRPr sz="2800">
                <a:latin typeface="+mj-lt"/>
                <a:ea typeface="+mj-ea"/>
                <a:cs typeface="+mj-cs"/>
                <a:sym typeface="Garamond"/>
              </a:defRPr>
            </a:pPr>
            <a:r>
              <a:t>How many are there? What are the average markups? </a:t>
            </a:r>
          </a:p>
          <a:p>
            <a:pPr marL="457200" indent="-304800" defTabSz="584200">
              <a:buSzPct val="75000"/>
              <a:buChar char="•"/>
              <a:defRPr sz="2800">
                <a:latin typeface="+mj-lt"/>
                <a:ea typeface="+mj-ea"/>
                <a:cs typeface="+mj-cs"/>
                <a:sym typeface="Garamond"/>
              </a:defRPr>
            </a:pPr>
            <a:r>
              <a:t>Large number of suppliers/distributors means easier entry and lower costs. </a:t>
            </a:r>
            <a:br/>
            <a:r>
              <a:t>Some industries have notoriously difficult access to distribution.</a:t>
            </a:r>
          </a:p>
        </p:txBody>
      </p:sp>
      <p:cxnSp>
        <p:nvCxnSpPr>
          <p:cNvPr id="90" name="Connector 90"/>
          <p:cNvCxnSpPr>
            <a:stCxn id="91" idx="0"/>
            <a:endCxn id="131" idx="0"/>
          </p:cNvCxnSpPr>
          <p:nvPr/>
        </p:nvCxnSpPr>
        <p:spPr>
          <a:xfrm>
            <a:off x="971550" y="2692400"/>
            <a:ext cx="1816100" cy="393700"/>
          </a:xfrm>
          <a:prstGeom prst="straightConnector1">
            <a:avLst/>
          </a:prstGeom>
          <a:ln w="12700">
            <a:solidFill>
              <a:srgbClr val="797979"/>
            </a:solidFill>
            <a:miter lim="400000"/>
          </a:ln>
        </p:spPr>
      </p:cxnSp>
      <p:sp>
        <p:nvSpPr>
          <p:cNvPr id="91" name="Shape 91"/>
          <p:cNvSpPr/>
          <p:nvPr/>
        </p:nvSpPr>
        <p:spPr>
          <a:xfrm>
            <a:off x="342900" y="2400300"/>
            <a:ext cx="1257300" cy="584200"/>
          </a:xfrm>
          <a:prstGeom prst="roundRect">
            <a:avLst>
              <a:gd name="adj" fmla="val 32609"/>
            </a:avLst>
          </a:prstGeom>
          <a:solidFill>
            <a:srgbClr val="D3D1BE"/>
          </a:solidFill>
          <a:ln w="6350">
            <a:solidFill>
              <a:srgbClr val="000000"/>
            </a:solidFill>
            <a:miter lim="400000"/>
          </a:ln>
          <a:effectLst>
            <a:outerShdw blurRad="76200" dist="50800" dir="2700000" rotWithShape="0">
              <a:srgbClr val="7B7B7B">
                <a:alpha val="62000"/>
              </a:srgbClr>
            </a:outerShdw>
          </a:effectLst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cxnSp>
        <p:nvCxnSpPr>
          <p:cNvPr id="92" name="Connector 92"/>
          <p:cNvCxnSpPr>
            <a:stCxn id="131" idx="0"/>
            <a:endCxn id="94" idx="0"/>
          </p:cNvCxnSpPr>
          <p:nvPr/>
        </p:nvCxnSpPr>
        <p:spPr>
          <a:xfrm flipH="1">
            <a:off x="971550" y="3086100"/>
            <a:ext cx="1816100" cy="342900"/>
          </a:xfrm>
          <a:prstGeom prst="straightConnector1">
            <a:avLst/>
          </a:prstGeom>
          <a:ln w="12700">
            <a:solidFill>
              <a:srgbClr val="797979"/>
            </a:solidFill>
            <a:miter lim="400000"/>
          </a:ln>
        </p:spPr>
      </p:cxnSp>
      <p:cxnSp>
        <p:nvCxnSpPr>
          <p:cNvPr id="93" name="Connector 93"/>
          <p:cNvCxnSpPr>
            <a:stCxn id="94" idx="0"/>
            <a:endCxn id="101" idx="0"/>
          </p:cNvCxnSpPr>
          <p:nvPr/>
        </p:nvCxnSpPr>
        <p:spPr>
          <a:xfrm>
            <a:off x="971550" y="3429000"/>
            <a:ext cx="1816100" cy="355600"/>
          </a:xfrm>
          <a:prstGeom prst="straightConnector1">
            <a:avLst/>
          </a:prstGeom>
          <a:ln w="12700">
            <a:solidFill>
              <a:srgbClr val="797979"/>
            </a:solidFill>
            <a:miter lim="400000"/>
          </a:ln>
        </p:spPr>
      </p:cxnSp>
      <p:sp>
        <p:nvSpPr>
          <p:cNvPr id="94" name="Shape 94"/>
          <p:cNvSpPr/>
          <p:nvPr/>
        </p:nvSpPr>
        <p:spPr>
          <a:xfrm>
            <a:off x="342900" y="3136900"/>
            <a:ext cx="1257300" cy="584200"/>
          </a:xfrm>
          <a:prstGeom prst="roundRect">
            <a:avLst>
              <a:gd name="adj" fmla="val 32609"/>
            </a:avLst>
          </a:prstGeom>
          <a:solidFill>
            <a:srgbClr val="D3D1BE"/>
          </a:solidFill>
          <a:ln w="6350">
            <a:solidFill>
              <a:srgbClr val="000000"/>
            </a:solidFill>
            <a:miter lim="400000"/>
          </a:ln>
          <a:effectLst>
            <a:outerShdw blurRad="76200" dist="50800" dir="2700000" rotWithShape="0">
              <a:srgbClr val="7B7B7B">
                <a:alpha val="62000"/>
              </a:srgbClr>
            </a:outerShdw>
          </a:effectLst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cxnSp>
        <p:nvCxnSpPr>
          <p:cNvPr id="95" name="Connector 95"/>
          <p:cNvCxnSpPr>
            <a:stCxn id="131" idx="0"/>
            <a:endCxn id="98" idx="0"/>
          </p:cNvCxnSpPr>
          <p:nvPr/>
        </p:nvCxnSpPr>
        <p:spPr>
          <a:xfrm flipH="1">
            <a:off x="971550" y="3086100"/>
            <a:ext cx="1816100" cy="1092200"/>
          </a:xfrm>
          <a:prstGeom prst="straightConnector1">
            <a:avLst/>
          </a:prstGeom>
          <a:ln w="12700">
            <a:solidFill>
              <a:srgbClr val="797979"/>
            </a:solidFill>
            <a:miter lim="400000"/>
          </a:ln>
        </p:spPr>
      </p:cxnSp>
      <p:cxnSp>
        <p:nvCxnSpPr>
          <p:cNvPr id="96" name="Connector 96"/>
          <p:cNvCxnSpPr>
            <a:stCxn id="101" idx="0"/>
            <a:endCxn id="98" idx="0"/>
          </p:cNvCxnSpPr>
          <p:nvPr/>
        </p:nvCxnSpPr>
        <p:spPr>
          <a:xfrm flipH="1">
            <a:off x="971550" y="3784600"/>
            <a:ext cx="1816100" cy="393700"/>
          </a:xfrm>
          <a:prstGeom prst="straightConnector1">
            <a:avLst/>
          </a:prstGeom>
          <a:ln w="12700">
            <a:solidFill>
              <a:srgbClr val="797979"/>
            </a:solidFill>
            <a:miter lim="400000"/>
          </a:ln>
        </p:spPr>
      </p:cxnSp>
      <p:cxnSp>
        <p:nvCxnSpPr>
          <p:cNvPr id="97" name="Connector 97"/>
          <p:cNvCxnSpPr>
            <a:stCxn id="98" idx="0"/>
            <a:endCxn id="105" idx="0"/>
          </p:cNvCxnSpPr>
          <p:nvPr/>
        </p:nvCxnSpPr>
        <p:spPr>
          <a:xfrm>
            <a:off x="971550" y="4178300"/>
            <a:ext cx="1816100" cy="304800"/>
          </a:xfrm>
          <a:prstGeom prst="straightConnector1">
            <a:avLst/>
          </a:prstGeom>
          <a:ln w="12700">
            <a:solidFill>
              <a:srgbClr val="797979"/>
            </a:solidFill>
            <a:miter lim="400000"/>
          </a:ln>
        </p:spPr>
      </p:cxnSp>
      <p:sp>
        <p:nvSpPr>
          <p:cNvPr id="98" name="Shape 98"/>
          <p:cNvSpPr/>
          <p:nvPr/>
        </p:nvSpPr>
        <p:spPr>
          <a:xfrm>
            <a:off x="342900" y="3886200"/>
            <a:ext cx="1257300" cy="584200"/>
          </a:xfrm>
          <a:prstGeom prst="roundRect">
            <a:avLst>
              <a:gd name="adj" fmla="val 32609"/>
            </a:avLst>
          </a:prstGeom>
          <a:solidFill>
            <a:srgbClr val="D3D1BE"/>
          </a:solidFill>
          <a:ln w="6350">
            <a:solidFill>
              <a:srgbClr val="000000"/>
            </a:solidFill>
            <a:miter lim="400000"/>
          </a:ln>
          <a:effectLst>
            <a:outerShdw blurRad="76200" dist="50800" dir="2700000" rotWithShape="0">
              <a:srgbClr val="7B7B7B">
                <a:alpha val="62000"/>
              </a:srgbClr>
            </a:outerShdw>
          </a:effectLst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cxnSp>
        <p:nvCxnSpPr>
          <p:cNvPr id="99" name="Connector 99"/>
          <p:cNvCxnSpPr>
            <a:stCxn id="108" idx="0"/>
            <a:endCxn id="101" idx="0"/>
          </p:cNvCxnSpPr>
          <p:nvPr/>
        </p:nvCxnSpPr>
        <p:spPr>
          <a:xfrm flipH="1">
            <a:off x="2787650" y="3390900"/>
            <a:ext cx="1854200" cy="393700"/>
          </a:xfrm>
          <a:prstGeom prst="straightConnector1">
            <a:avLst/>
          </a:prstGeom>
          <a:ln w="12700">
            <a:solidFill>
              <a:srgbClr val="797979"/>
            </a:solidFill>
            <a:miter lim="400000"/>
          </a:ln>
        </p:spPr>
      </p:cxnSp>
      <p:cxnSp>
        <p:nvCxnSpPr>
          <p:cNvPr id="100" name="Connector 100"/>
          <p:cNvCxnSpPr>
            <a:stCxn id="101" idx="0"/>
            <a:endCxn id="110" idx="0"/>
          </p:cNvCxnSpPr>
          <p:nvPr/>
        </p:nvCxnSpPr>
        <p:spPr>
          <a:xfrm>
            <a:off x="2787650" y="3784600"/>
            <a:ext cx="1854200" cy="393700"/>
          </a:xfrm>
          <a:prstGeom prst="straightConnector1">
            <a:avLst/>
          </a:prstGeom>
          <a:ln w="12700">
            <a:solidFill>
              <a:srgbClr val="797979"/>
            </a:solidFill>
            <a:miter lim="400000"/>
          </a:ln>
        </p:spPr>
      </p:cxnSp>
      <p:sp>
        <p:nvSpPr>
          <p:cNvPr id="101" name="Shape 101"/>
          <p:cNvSpPr/>
          <p:nvPr/>
        </p:nvSpPr>
        <p:spPr>
          <a:xfrm>
            <a:off x="2159000" y="3492500"/>
            <a:ext cx="1257300" cy="584200"/>
          </a:xfrm>
          <a:prstGeom prst="roundRect">
            <a:avLst>
              <a:gd name="adj" fmla="val 32609"/>
            </a:avLst>
          </a:prstGeom>
          <a:solidFill>
            <a:srgbClr val="D7D7D7"/>
          </a:solidFill>
          <a:ln w="6350">
            <a:solidFill>
              <a:srgbClr val="000000"/>
            </a:solidFill>
            <a:miter lim="400000"/>
          </a:ln>
          <a:effectLst>
            <a:outerShdw blurRad="76200" dist="50800" dir="2700000" rotWithShape="0">
              <a:srgbClr val="7B7B7B">
                <a:alpha val="62000"/>
              </a:srgbClr>
            </a:outerShdw>
          </a:effectLst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cxnSp>
        <p:nvCxnSpPr>
          <p:cNvPr id="102" name="Connector 102"/>
          <p:cNvCxnSpPr>
            <a:stCxn id="105" idx="0"/>
            <a:endCxn id="132" idx="0"/>
          </p:cNvCxnSpPr>
          <p:nvPr/>
        </p:nvCxnSpPr>
        <p:spPr>
          <a:xfrm flipH="1">
            <a:off x="971550" y="4483100"/>
            <a:ext cx="1816100" cy="431800"/>
          </a:xfrm>
          <a:prstGeom prst="straightConnector1">
            <a:avLst/>
          </a:prstGeom>
          <a:ln w="12700">
            <a:solidFill>
              <a:srgbClr val="797979"/>
            </a:solidFill>
            <a:miter lim="400000"/>
          </a:ln>
        </p:spPr>
      </p:cxnSp>
      <p:cxnSp>
        <p:nvCxnSpPr>
          <p:cNvPr id="103" name="Connector 103"/>
          <p:cNvCxnSpPr>
            <a:stCxn id="108" idx="0"/>
            <a:endCxn id="105" idx="0"/>
          </p:cNvCxnSpPr>
          <p:nvPr/>
        </p:nvCxnSpPr>
        <p:spPr>
          <a:xfrm flipH="1">
            <a:off x="2787650" y="3390900"/>
            <a:ext cx="1854200" cy="1092200"/>
          </a:xfrm>
          <a:prstGeom prst="straightConnector1">
            <a:avLst/>
          </a:prstGeom>
          <a:ln w="12700">
            <a:solidFill>
              <a:srgbClr val="797979"/>
            </a:solidFill>
            <a:miter lim="400000"/>
          </a:ln>
        </p:spPr>
      </p:cxnSp>
      <p:cxnSp>
        <p:nvCxnSpPr>
          <p:cNvPr id="104" name="Connector 104"/>
          <p:cNvCxnSpPr>
            <a:stCxn id="110" idx="0"/>
            <a:endCxn id="105" idx="0"/>
          </p:cNvCxnSpPr>
          <p:nvPr/>
        </p:nvCxnSpPr>
        <p:spPr>
          <a:xfrm flipH="1">
            <a:off x="2787650" y="4178300"/>
            <a:ext cx="1854200" cy="304800"/>
          </a:xfrm>
          <a:prstGeom prst="straightConnector1">
            <a:avLst/>
          </a:prstGeom>
          <a:ln w="12700">
            <a:solidFill>
              <a:srgbClr val="797979"/>
            </a:solidFill>
            <a:miter lim="400000"/>
          </a:ln>
        </p:spPr>
      </p:cxnSp>
      <p:sp>
        <p:nvSpPr>
          <p:cNvPr id="105" name="Shape 105"/>
          <p:cNvSpPr/>
          <p:nvPr/>
        </p:nvSpPr>
        <p:spPr>
          <a:xfrm>
            <a:off x="2159000" y="4191000"/>
            <a:ext cx="1257300" cy="584200"/>
          </a:xfrm>
          <a:prstGeom prst="roundRect">
            <a:avLst>
              <a:gd name="adj" fmla="val 32609"/>
            </a:avLst>
          </a:prstGeom>
          <a:solidFill>
            <a:srgbClr val="D7D7D7"/>
          </a:solidFill>
          <a:ln w="6350">
            <a:solidFill>
              <a:srgbClr val="000000"/>
            </a:solidFill>
            <a:miter lim="400000"/>
          </a:ln>
          <a:effectLst>
            <a:outerShdw blurRad="76200" dist="50800" dir="2700000" rotWithShape="0">
              <a:srgbClr val="7B7B7B">
                <a:alpha val="62000"/>
              </a:srgbClr>
            </a:outerShdw>
          </a:effectLst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cxnSp>
        <p:nvCxnSpPr>
          <p:cNvPr id="106" name="Connector 106"/>
          <p:cNvCxnSpPr>
            <a:stCxn id="131" idx="0"/>
            <a:endCxn id="108" idx="0"/>
          </p:cNvCxnSpPr>
          <p:nvPr/>
        </p:nvCxnSpPr>
        <p:spPr>
          <a:xfrm>
            <a:off x="2787650" y="3086100"/>
            <a:ext cx="1854200" cy="304800"/>
          </a:xfrm>
          <a:prstGeom prst="straightConnector1">
            <a:avLst/>
          </a:prstGeom>
          <a:ln w="12700">
            <a:solidFill>
              <a:srgbClr val="797979"/>
            </a:solidFill>
            <a:miter lim="400000"/>
          </a:ln>
        </p:spPr>
      </p:cxnSp>
      <p:cxnSp>
        <p:nvCxnSpPr>
          <p:cNvPr id="107" name="Connector 107"/>
          <p:cNvCxnSpPr>
            <a:stCxn id="108" idx="0"/>
            <a:endCxn id="113" idx="0"/>
          </p:cNvCxnSpPr>
          <p:nvPr/>
        </p:nvCxnSpPr>
        <p:spPr>
          <a:xfrm>
            <a:off x="4641850" y="3390900"/>
            <a:ext cx="1816100" cy="393700"/>
          </a:xfrm>
          <a:prstGeom prst="straightConnector1">
            <a:avLst/>
          </a:prstGeom>
          <a:ln w="12700">
            <a:solidFill>
              <a:srgbClr val="797979"/>
            </a:solidFill>
            <a:miter lim="400000"/>
          </a:ln>
        </p:spPr>
      </p:cxnSp>
      <p:sp>
        <p:nvSpPr>
          <p:cNvPr id="108" name="Shape 108"/>
          <p:cNvSpPr/>
          <p:nvPr/>
        </p:nvSpPr>
        <p:spPr>
          <a:xfrm>
            <a:off x="4013200" y="3098800"/>
            <a:ext cx="1257300" cy="584200"/>
          </a:xfrm>
          <a:prstGeom prst="roundRect">
            <a:avLst>
              <a:gd name="adj" fmla="val 32609"/>
            </a:avLst>
          </a:prstGeom>
          <a:solidFill>
            <a:srgbClr val="EAE4DC"/>
          </a:solidFill>
          <a:ln w="6350">
            <a:solidFill>
              <a:srgbClr val="000000"/>
            </a:solidFill>
            <a:miter lim="400000"/>
          </a:ln>
          <a:effectLst>
            <a:outerShdw blurRad="76200" dist="50800" dir="2700000" rotWithShape="0">
              <a:srgbClr val="7B7B7B">
                <a:alpha val="62000"/>
              </a:srgbClr>
            </a:outerShdw>
          </a:effectLst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cxnSp>
        <p:nvCxnSpPr>
          <p:cNvPr id="109" name="Connector 109"/>
          <p:cNvCxnSpPr>
            <a:stCxn id="113" idx="0"/>
            <a:endCxn id="110" idx="0"/>
          </p:cNvCxnSpPr>
          <p:nvPr/>
        </p:nvCxnSpPr>
        <p:spPr>
          <a:xfrm flipH="1">
            <a:off x="4641850" y="3784600"/>
            <a:ext cx="1816100" cy="393700"/>
          </a:xfrm>
          <a:prstGeom prst="straightConnector1">
            <a:avLst/>
          </a:prstGeom>
          <a:ln w="12700">
            <a:solidFill>
              <a:srgbClr val="797979"/>
            </a:solidFill>
            <a:miter lim="400000"/>
          </a:ln>
        </p:spPr>
      </p:cxnSp>
      <p:sp>
        <p:nvSpPr>
          <p:cNvPr id="110" name="Shape 110"/>
          <p:cNvSpPr/>
          <p:nvPr/>
        </p:nvSpPr>
        <p:spPr>
          <a:xfrm>
            <a:off x="4013200" y="3886200"/>
            <a:ext cx="1257300" cy="584200"/>
          </a:xfrm>
          <a:prstGeom prst="roundRect">
            <a:avLst>
              <a:gd name="adj" fmla="val 32609"/>
            </a:avLst>
          </a:prstGeom>
          <a:solidFill>
            <a:srgbClr val="EAE4DC"/>
          </a:solidFill>
          <a:ln w="6350">
            <a:solidFill>
              <a:srgbClr val="000000"/>
            </a:solidFill>
            <a:miter lim="400000"/>
          </a:ln>
          <a:effectLst>
            <a:outerShdw blurRad="76200" dist="50800" dir="2700000" rotWithShape="0">
              <a:srgbClr val="7B7B7B">
                <a:alpha val="62000"/>
              </a:srgbClr>
            </a:outerShdw>
          </a:effectLst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cxnSp>
        <p:nvCxnSpPr>
          <p:cNvPr id="111" name="Connector 111"/>
          <p:cNvCxnSpPr>
            <a:stCxn id="118" idx="0"/>
            <a:endCxn id="113" idx="0"/>
          </p:cNvCxnSpPr>
          <p:nvPr/>
        </p:nvCxnSpPr>
        <p:spPr>
          <a:xfrm flipH="1">
            <a:off x="6457950" y="3390900"/>
            <a:ext cx="1739900" cy="393700"/>
          </a:xfrm>
          <a:prstGeom prst="straightConnector1">
            <a:avLst/>
          </a:prstGeom>
          <a:ln w="12700">
            <a:solidFill>
              <a:srgbClr val="797979"/>
            </a:solidFill>
            <a:miter lim="400000"/>
          </a:ln>
        </p:spPr>
      </p:cxnSp>
      <p:cxnSp>
        <p:nvCxnSpPr>
          <p:cNvPr id="112" name="Connector 112"/>
          <p:cNvCxnSpPr>
            <a:stCxn id="113" idx="0"/>
            <a:endCxn id="115" idx="0"/>
          </p:cNvCxnSpPr>
          <p:nvPr/>
        </p:nvCxnSpPr>
        <p:spPr>
          <a:xfrm>
            <a:off x="6457950" y="3784600"/>
            <a:ext cx="1739900" cy="393700"/>
          </a:xfrm>
          <a:prstGeom prst="straightConnector1">
            <a:avLst/>
          </a:prstGeom>
          <a:ln w="12700">
            <a:solidFill>
              <a:srgbClr val="797979"/>
            </a:solidFill>
            <a:miter lim="400000"/>
          </a:ln>
        </p:spPr>
      </p:cxnSp>
      <p:sp>
        <p:nvSpPr>
          <p:cNvPr id="113" name="Shape 113"/>
          <p:cNvSpPr/>
          <p:nvPr/>
        </p:nvSpPr>
        <p:spPr>
          <a:xfrm>
            <a:off x="5829300" y="3492500"/>
            <a:ext cx="1257300" cy="584200"/>
          </a:xfrm>
          <a:prstGeom prst="roundRect">
            <a:avLst>
              <a:gd name="adj" fmla="val 32609"/>
            </a:avLst>
          </a:prstGeom>
          <a:solidFill>
            <a:srgbClr val="BED6E5"/>
          </a:solidFill>
          <a:ln w="6350">
            <a:solidFill>
              <a:srgbClr val="000000"/>
            </a:solidFill>
            <a:miter lim="400000"/>
          </a:ln>
          <a:effectLst>
            <a:outerShdw blurRad="76200" dist="50800" dir="2700000" rotWithShape="0">
              <a:srgbClr val="7B7B7B">
                <a:alpha val="62000"/>
              </a:srgbClr>
            </a:outerShdw>
          </a:effectLst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cxnSp>
        <p:nvCxnSpPr>
          <p:cNvPr id="114" name="Connector 114"/>
          <p:cNvCxnSpPr>
            <a:stCxn id="115" idx="0"/>
            <a:endCxn id="126" idx="0"/>
          </p:cNvCxnSpPr>
          <p:nvPr/>
        </p:nvCxnSpPr>
        <p:spPr>
          <a:xfrm>
            <a:off x="8197850" y="4178300"/>
            <a:ext cx="1739900" cy="368300"/>
          </a:xfrm>
          <a:prstGeom prst="straightConnector1">
            <a:avLst/>
          </a:prstGeom>
          <a:ln w="12700">
            <a:solidFill>
              <a:srgbClr val="797979"/>
            </a:solidFill>
            <a:miter lim="400000"/>
          </a:ln>
        </p:spPr>
      </p:cxnSp>
      <p:sp>
        <p:nvSpPr>
          <p:cNvPr id="115" name="Shape 115"/>
          <p:cNvSpPr/>
          <p:nvPr/>
        </p:nvSpPr>
        <p:spPr>
          <a:xfrm>
            <a:off x="7569200" y="3886200"/>
            <a:ext cx="1257300" cy="584200"/>
          </a:xfrm>
          <a:prstGeom prst="roundRect">
            <a:avLst>
              <a:gd name="adj" fmla="val 32609"/>
            </a:avLst>
          </a:prstGeom>
          <a:solidFill>
            <a:srgbClr val="EDE5CE"/>
          </a:solidFill>
          <a:ln w="6350">
            <a:solidFill>
              <a:srgbClr val="000000"/>
            </a:solidFill>
            <a:miter lim="400000"/>
          </a:ln>
          <a:effectLst>
            <a:outerShdw blurRad="76200" dist="50800" dir="2700000" rotWithShape="0">
              <a:srgbClr val="7B7B7B">
                <a:alpha val="62000"/>
              </a:srgbClr>
            </a:outerShdw>
          </a:effectLst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cxnSp>
        <p:nvCxnSpPr>
          <p:cNvPr id="116" name="Connector 116"/>
          <p:cNvCxnSpPr>
            <a:stCxn id="122" idx="0"/>
            <a:endCxn id="118" idx="0"/>
          </p:cNvCxnSpPr>
          <p:nvPr/>
        </p:nvCxnSpPr>
        <p:spPr>
          <a:xfrm flipH="1">
            <a:off x="8197850" y="3073400"/>
            <a:ext cx="1739900" cy="317500"/>
          </a:xfrm>
          <a:prstGeom prst="straightConnector1">
            <a:avLst/>
          </a:prstGeom>
          <a:ln w="12700">
            <a:solidFill>
              <a:srgbClr val="797979"/>
            </a:solidFill>
            <a:miter lim="400000"/>
          </a:ln>
        </p:spPr>
      </p:cxnSp>
      <p:cxnSp>
        <p:nvCxnSpPr>
          <p:cNvPr id="117" name="Connector 117"/>
          <p:cNvCxnSpPr>
            <a:stCxn id="118" idx="0"/>
            <a:endCxn id="120" idx="0"/>
          </p:cNvCxnSpPr>
          <p:nvPr/>
        </p:nvCxnSpPr>
        <p:spPr>
          <a:xfrm>
            <a:off x="8197850" y="3390900"/>
            <a:ext cx="1739900" cy="419100"/>
          </a:xfrm>
          <a:prstGeom prst="straightConnector1">
            <a:avLst/>
          </a:prstGeom>
          <a:ln w="12700">
            <a:solidFill>
              <a:srgbClr val="797979"/>
            </a:solidFill>
            <a:miter lim="400000"/>
          </a:ln>
        </p:spPr>
      </p:cxnSp>
      <p:sp>
        <p:nvSpPr>
          <p:cNvPr id="118" name="Shape 118"/>
          <p:cNvSpPr/>
          <p:nvPr/>
        </p:nvSpPr>
        <p:spPr>
          <a:xfrm>
            <a:off x="7569200" y="3098800"/>
            <a:ext cx="1257300" cy="584200"/>
          </a:xfrm>
          <a:prstGeom prst="roundRect">
            <a:avLst>
              <a:gd name="adj" fmla="val 32609"/>
            </a:avLst>
          </a:prstGeom>
          <a:solidFill>
            <a:srgbClr val="EDE5CE"/>
          </a:solidFill>
          <a:ln w="6350">
            <a:solidFill>
              <a:srgbClr val="000000"/>
            </a:solidFill>
            <a:miter lim="400000"/>
          </a:ln>
          <a:effectLst>
            <a:outerShdw blurRad="76200" dist="50800" dir="2700000" rotWithShape="0">
              <a:srgbClr val="7B7B7B">
                <a:alpha val="62000"/>
              </a:srgbClr>
            </a:outerShdw>
          </a:effectLst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cxnSp>
        <p:nvCxnSpPr>
          <p:cNvPr id="119" name="Connector 119"/>
          <p:cNvCxnSpPr>
            <a:stCxn id="128" idx="0"/>
            <a:endCxn id="120" idx="0"/>
          </p:cNvCxnSpPr>
          <p:nvPr/>
        </p:nvCxnSpPr>
        <p:spPr>
          <a:xfrm flipH="1">
            <a:off x="9937750" y="3429000"/>
            <a:ext cx="1816100" cy="381000"/>
          </a:xfrm>
          <a:prstGeom prst="straightConnector1">
            <a:avLst/>
          </a:prstGeom>
          <a:ln w="12700">
            <a:solidFill>
              <a:srgbClr val="797979"/>
            </a:solidFill>
            <a:miter lim="400000"/>
          </a:ln>
        </p:spPr>
      </p:cxnSp>
      <p:sp>
        <p:nvSpPr>
          <p:cNvPr id="120" name="Shape 120"/>
          <p:cNvSpPr/>
          <p:nvPr/>
        </p:nvSpPr>
        <p:spPr>
          <a:xfrm>
            <a:off x="9309100" y="3517900"/>
            <a:ext cx="1257300" cy="584200"/>
          </a:xfrm>
          <a:prstGeom prst="roundRect">
            <a:avLst>
              <a:gd name="adj" fmla="val 32609"/>
            </a:avLst>
          </a:prstGeom>
          <a:solidFill>
            <a:srgbClr val="E1E2E7"/>
          </a:solidFill>
          <a:ln w="6350">
            <a:solidFill>
              <a:srgbClr val="000000"/>
            </a:solidFill>
            <a:miter lim="400000"/>
          </a:ln>
          <a:effectLst>
            <a:outerShdw blurRad="76200" dist="50800" dir="2700000" rotWithShape="0">
              <a:srgbClr val="7B7B7B">
                <a:alpha val="62000"/>
              </a:srgbClr>
            </a:outerShdw>
          </a:effectLst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cxnSp>
        <p:nvCxnSpPr>
          <p:cNvPr id="121" name="Connector 121"/>
          <p:cNvCxnSpPr>
            <a:stCxn id="127" idx="0"/>
            <a:endCxn id="122" idx="0"/>
          </p:cNvCxnSpPr>
          <p:nvPr/>
        </p:nvCxnSpPr>
        <p:spPr>
          <a:xfrm flipH="1">
            <a:off x="9937750" y="2692400"/>
            <a:ext cx="1816100" cy="381000"/>
          </a:xfrm>
          <a:prstGeom prst="straightConnector1">
            <a:avLst/>
          </a:prstGeom>
          <a:ln w="12700">
            <a:solidFill>
              <a:srgbClr val="797979"/>
            </a:solidFill>
            <a:miter lim="400000"/>
          </a:ln>
        </p:spPr>
      </p:cxnSp>
      <p:sp>
        <p:nvSpPr>
          <p:cNvPr id="122" name="Shape 122"/>
          <p:cNvSpPr/>
          <p:nvPr/>
        </p:nvSpPr>
        <p:spPr>
          <a:xfrm>
            <a:off x="9309100" y="2781300"/>
            <a:ext cx="1257300" cy="584200"/>
          </a:xfrm>
          <a:prstGeom prst="roundRect">
            <a:avLst>
              <a:gd name="adj" fmla="val 32609"/>
            </a:avLst>
          </a:prstGeom>
          <a:solidFill>
            <a:srgbClr val="E1E2E7"/>
          </a:solidFill>
          <a:ln w="6350">
            <a:solidFill>
              <a:srgbClr val="000000"/>
            </a:solidFill>
            <a:miter lim="400000"/>
          </a:ln>
          <a:effectLst>
            <a:outerShdw blurRad="76200" dist="50800" dir="2700000" rotWithShape="0">
              <a:srgbClr val="7B7B7B">
                <a:alpha val="62000"/>
              </a:srgbClr>
            </a:outerShdw>
          </a:effectLst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cxnSp>
        <p:nvCxnSpPr>
          <p:cNvPr id="123" name="Connector 123"/>
          <p:cNvCxnSpPr>
            <a:stCxn id="129" idx="0"/>
            <a:endCxn id="126" idx="0"/>
          </p:cNvCxnSpPr>
          <p:nvPr/>
        </p:nvCxnSpPr>
        <p:spPr>
          <a:xfrm flipH="1">
            <a:off x="9937750" y="4178300"/>
            <a:ext cx="1816100" cy="368300"/>
          </a:xfrm>
          <a:prstGeom prst="straightConnector1">
            <a:avLst/>
          </a:prstGeom>
          <a:ln w="12700">
            <a:solidFill>
              <a:srgbClr val="797979"/>
            </a:solidFill>
            <a:miter lim="400000"/>
          </a:ln>
        </p:spPr>
      </p:cxnSp>
      <p:cxnSp>
        <p:nvCxnSpPr>
          <p:cNvPr id="124" name="Connector 124"/>
          <p:cNvCxnSpPr>
            <a:stCxn id="126" idx="0"/>
            <a:endCxn id="130" idx="0"/>
          </p:cNvCxnSpPr>
          <p:nvPr/>
        </p:nvCxnSpPr>
        <p:spPr>
          <a:xfrm>
            <a:off x="9937750" y="4546600"/>
            <a:ext cx="1816100" cy="368300"/>
          </a:xfrm>
          <a:prstGeom prst="straightConnector1">
            <a:avLst/>
          </a:prstGeom>
          <a:ln w="12700">
            <a:solidFill>
              <a:srgbClr val="797979"/>
            </a:solidFill>
            <a:miter lim="400000"/>
          </a:ln>
        </p:spPr>
      </p:cxnSp>
      <p:cxnSp>
        <p:nvCxnSpPr>
          <p:cNvPr id="125" name="Connector 125"/>
          <p:cNvCxnSpPr>
            <a:stCxn id="128" idx="0"/>
            <a:endCxn id="126" idx="0"/>
          </p:cNvCxnSpPr>
          <p:nvPr/>
        </p:nvCxnSpPr>
        <p:spPr>
          <a:xfrm flipH="1">
            <a:off x="9937750" y="3429000"/>
            <a:ext cx="1816100" cy="1117600"/>
          </a:xfrm>
          <a:prstGeom prst="straightConnector1">
            <a:avLst/>
          </a:prstGeom>
          <a:ln w="12700">
            <a:solidFill>
              <a:srgbClr val="797979"/>
            </a:solidFill>
            <a:miter lim="400000"/>
          </a:ln>
        </p:spPr>
      </p:cxnSp>
      <p:sp>
        <p:nvSpPr>
          <p:cNvPr id="126" name="Shape 126"/>
          <p:cNvSpPr/>
          <p:nvPr/>
        </p:nvSpPr>
        <p:spPr>
          <a:xfrm>
            <a:off x="9309100" y="4254500"/>
            <a:ext cx="1257300" cy="584200"/>
          </a:xfrm>
          <a:prstGeom prst="roundRect">
            <a:avLst>
              <a:gd name="adj" fmla="val 32609"/>
            </a:avLst>
          </a:prstGeom>
          <a:solidFill>
            <a:srgbClr val="E1E2E7"/>
          </a:solidFill>
          <a:ln w="6350">
            <a:solidFill>
              <a:srgbClr val="000000"/>
            </a:solidFill>
            <a:miter lim="400000"/>
          </a:ln>
          <a:effectLst>
            <a:outerShdw blurRad="76200" dist="50800" dir="2700000" rotWithShape="0">
              <a:srgbClr val="7B7B7B">
                <a:alpha val="62000"/>
              </a:srgbClr>
            </a:outerShdw>
          </a:effectLst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127" name="Shape 127"/>
          <p:cNvSpPr/>
          <p:nvPr/>
        </p:nvSpPr>
        <p:spPr>
          <a:xfrm>
            <a:off x="11125200" y="2400300"/>
            <a:ext cx="1257300" cy="584200"/>
          </a:xfrm>
          <a:prstGeom prst="roundRect">
            <a:avLst>
              <a:gd name="adj" fmla="val 32609"/>
            </a:avLst>
          </a:prstGeom>
          <a:solidFill>
            <a:srgbClr val="EAD5CD"/>
          </a:solidFill>
          <a:ln w="6350">
            <a:solidFill>
              <a:srgbClr val="000000"/>
            </a:solidFill>
            <a:miter lim="400000"/>
          </a:ln>
          <a:effectLst>
            <a:outerShdw blurRad="76200" dist="50800" dir="2700000" rotWithShape="0">
              <a:srgbClr val="7B7B7B">
                <a:alpha val="62000"/>
              </a:srgbClr>
            </a:outerShdw>
          </a:effectLst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128" name="Shape 128"/>
          <p:cNvSpPr/>
          <p:nvPr/>
        </p:nvSpPr>
        <p:spPr>
          <a:xfrm>
            <a:off x="11125200" y="3136900"/>
            <a:ext cx="1257300" cy="584200"/>
          </a:xfrm>
          <a:prstGeom prst="roundRect">
            <a:avLst>
              <a:gd name="adj" fmla="val 32609"/>
            </a:avLst>
          </a:prstGeom>
          <a:solidFill>
            <a:srgbClr val="EAD5CD"/>
          </a:solidFill>
          <a:ln w="6350">
            <a:solidFill>
              <a:srgbClr val="000000"/>
            </a:solidFill>
            <a:miter lim="400000"/>
          </a:ln>
          <a:effectLst>
            <a:outerShdw blurRad="76200" dist="50800" dir="2700000" rotWithShape="0">
              <a:srgbClr val="7B7B7B">
                <a:alpha val="62000"/>
              </a:srgbClr>
            </a:outerShdw>
          </a:effectLst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129" name="Shape 129"/>
          <p:cNvSpPr/>
          <p:nvPr/>
        </p:nvSpPr>
        <p:spPr>
          <a:xfrm>
            <a:off x="11125200" y="3886200"/>
            <a:ext cx="1257300" cy="584200"/>
          </a:xfrm>
          <a:prstGeom prst="roundRect">
            <a:avLst>
              <a:gd name="adj" fmla="val 32609"/>
            </a:avLst>
          </a:prstGeom>
          <a:solidFill>
            <a:srgbClr val="EAD5CD"/>
          </a:solidFill>
          <a:ln w="6350">
            <a:solidFill>
              <a:srgbClr val="000000"/>
            </a:solidFill>
            <a:miter lim="400000"/>
          </a:ln>
          <a:effectLst>
            <a:outerShdw blurRad="76200" dist="50800" dir="2700000" rotWithShape="0">
              <a:srgbClr val="7B7B7B">
                <a:alpha val="62000"/>
              </a:srgbClr>
            </a:outerShdw>
          </a:effectLst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130" name="Shape 130"/>
          <p:cNvSpPr/>
          <p:nvPr/>
        </p:nvSpPr>
        <p:spPr>
          <a:xfrm>
            <a:off x="11125200" y="4622800"/>
            <a:ext cx="1257300" cy="584200"/>
          </a:xfrm>
          <a:prstGeom prst="roundRect">
            <a:avLst>
              <a:gd name="adj" fmla="val 32609"/>
            </a:avLst>
          </a:prstGeom>
          <a:solidFill>
            <a:srgbClr val="EAD5CD"/>
          </a:solidFill>
          <a:ln w="6350">
            <a:solidFill>
              <a:srgbClr val="000000"/>
            </a:solidFill>
            <a:miter lim="400000"/>
          </a:ln>
          <a:effectLst>
            <a:outerShdw blurRad="76200" dist="50800" dir="2700000" rotWithShape="0">
              <a:srgbClr val="7B7B7B">
                <a:alpha val="62000"/>
              </a:srgbClr>
            </a:outerShdw>
          </a:effectLst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131" name="Shape 131"/>
          <p:cNvSpPr/>
          <p:nvPr/>
        </p:nvSpPr>
        <p:spPr>
          <a:xfrm>
            <a:off x="2159000" y="2794000"/>
            <a:ext cx="1257300" cy="584200"/>
          </a:xfrm>
          <a:prstGeom prst="roundRect">
            <a:avLst>
              <a:gd name="adj" fmla="val 32609"/>
            </a:avLst>
          </a:prstGeom>
          <a:solidFill>
            <a:srgbClr val="D7D7D7"/>
          </a:solidFill>
          <a:ln w="6350">
            <a:solidFill>
              <a:srgbClr val="000000"/>
            </a:solidFill>
            <a:miter lim="400000"/>
          </a:ln>
          <a:effectLst>
            <a:outerShdw blurRad="76200" dist="50800" dir="2700000" rotWithShape="0">
              <a:srgbClr val="7B7B7B">
                <a:alpha val="62000"/>
              </a:srgbClr>
            </a:outerShdw>
          </a:effectLst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132" name="Shape 132"/>
          <p:cNvSpPr/>
          <p:nvPr/>
        </p:nvSpPr>
        <p:spPr>
          <a:xfrm>
            <a:off x="342900" y="4622800"/>
            <a:ext cx="1257300" cy="584200"/>
          </a:xfrm>
          <a:prstGeom prst="roundRect">
            <a:avLst>
              <a:gd name="adj" fmla="val 32609"/>
            </a:avLst>
          </a:prstGeom>
          <a:solidFill>
            <a:srgbClr val="D3D1BE"/>
          </a:solidFill>
          <a:ln w="6350">
            <a:solidFill>
              <a:srgbClr val="000000"/>
            </a:solidFill>
            <a:miter lim="400000"/>
          </a:ln>
          <a:effectLst>
            <a:outerShdw blurRad="76200" dist="50800" dir="2700000" rotWithShape="0">
              <a:srgbClr val="7B7B7B">
                <a:alpha val="62000"/>
              </a:srgbClr>
            </a:outerShdw>
          </a:effectLst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133" name="Shape 133"/>
          <p:cNvSpPr/>
          <p:nvPr/>
        </p:nvSpPr>
        <p:spPr>
          <a:xfrm>
            <a:off x="2251949" y="1314450"/>
            <a:ext cx="8519369" cy="609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3600">
                <a:latin typeface="+mj-lt"/>
                <a:ea typeface="+mj-ea"/>
                <a:cs typeface="+mj-cs"/>
                <a:sym typeface="Garamond"/>
              </a:defRPr>
            </a:lvl1pPr>
          </a:lstStyle>
          <a:p>
            <a:r>
              <a:t>Who sells to whom? Try and paint this picture. </a:t>
            </a:r>
          </a:p>
        </p:txBody>
      </p:sp>
      <p:sp>
        <p:nvSpPr>
          <p:cNvPr id="134" name="Shape 134"/>
          <p:cNvSpPr/>
          <p:nvPr/>
        </p:nvSpPr>
        <p:spPr>
          <a:xfrm>
            <a:off x="191216" y="1924050"/>
            <a:ext cx="1566435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2100">
                <a:latin typeface="+mj-lt"/>
                <a:ea typeface="+mj-ea"/>
                <a:cs typeface="+mj-cs"/>
                <a:sym typeface="Garamond"/>
              </a:defRPr>
            </a:lvl1pPr>
          </a:lstStyle>
          <a:p>
            <a:r>
              <a:t>Raw Materials</a:t>
            </a:r>
          </a:p>
        </p:txBody>
      </p:sp>
      <p:sp>
        <p:nvSpPr>
          <p:cNvPr id="135" name="Shape 135"/>
          <p:cNvSpPr/>
          <p:nvPr/>
        </p:nvSpPr>
        <p:spPr>
          <a:xfrm>
            <a:off x="2064004" y="2317750"/>
            <a:ext cx="1455875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2100">
                <a:latin typeface="+mj-lt"/>
                <a:ea typeface="+mj-ea"/>
                <a:cs typeface="+mj-cs"/>
                <a:sym typeface="Garamond"/>
              </a:defRPr>
            </a:lvl1pPr>
          </a:lstStyle>
          <a:p>
            <a:r>
              <a:t>Part Supplier</a:t>
            </a:r>
          </a:p>
        </p:txBody>
      </p:sp>
      <p:sp>
        <p:nvSpPr>
          <p:cNvPr id="136" name="Shape 136"/>
          <p:cNvSpPr/>
          <p:nvPr/>
        </p:nvSpPr>
        <p:spPr>
          <a:xfrm>
            <a:off x="3881440" y="2317750"/>
            <a:ext cx="1580847" cy="711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 defTabSz="584200">
              <a:defRPr sz="2100">
                <a:latin typeface="+mj-lt"/>
                <a:ea typeface="+mj-ea"/>
                <a:cs typeface="+mj-cs"/>
                <a:sym typeface="Garamond"/>
              </a:defRPr>
            </a:pPr>
            <a:r>
              <a:t>Component </a:t>
            </a:r>
            <a:br/>
            <a:r>
              <a:t>Supplier</a:t>
            </a:r>
          </a:p>
        </p:txBody>
      </p:sp>
      <p:sp>
        <p:nvSpPr>
          <p:cNvPr id="137" name="Shape 137"/>
          <p:cNvSpPr/>
          <p:nvPr/>
        </p:nvSpPr>
        <p:spPr>
          <a:xfrm>
            <a:off x="5930230" y="2978150"/>
            <a:ext cx="1064420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2100">
                <a:latin typeface="+mj-lt"/>
                <a:ea typeface="+mj-ea"/>
                <a:cs typeface="+mj-cs"/>
                <a:sym typeface="Garamond"/>
              </a:defRPr>
            </a:lvl1pPr>
          </a:lstStyle>
          <a:p>
            <a:r>
              <a:t>Producer</a:t>
            </a:r>
          </a:p>
        </p:txBody>
      </p:sp>
      <p:sp>
        <p:nvSpPr>
          <p:cNvPr id="138" name="Shape 138"/>
          <p:cNvSpPr/>
          <p:nvPr/>
        </p:nvSpPr>
        <p:spPr>
          <a:xfrm>
            <a:off x="7607120" y="2609850"/>
            <a:ext cx="1175110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2100">
                <a:latin typeface="+mj-lt"/>
                <a:ea typeface="+mj-ea"/>
                <a:cs typeface="+mj-cs"/>
                <a:sym typeface="Garamond"/>
              </a:defRPr>
            </a:lvl1pPr>
          </a:lstStyle>
          <a:p>
            <a:r>
              <a:t>Wholesale</a:t>
            </a:r>
          </a:p>
        </p:txBody>
      </p:sp>
      <p:sp>
        <p:nvSpPr>
          <p:cNvPr id="139" name="Shape 139"/>
          <p:cNvSpPr/>
          <p:nvPr/>
        </p:nvSpPr>
        <p:spPr>
          <a:xfrm>
            <a:off x="9362727" y="2254250"/>
            <a:ext cx="1168600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2100">
                <a:latin typeface="+mj-lt"/>
                <a:ea typeface="+mj-ea"/>
                <a:cs typeface="+mj-cs"/>
                <a:sym typeface="Garamond"/>
              </a:defRPr>
            </a:lvl1pPr>
          </a:lstStyle>
          <a:p>
            <a:r>
              <a:t>Retail Sale</a:t>
            </a:r>
          </a:p>
        </p:txBody>
      </p:sp>
      <p:sp>
        <p:nvSpPr>
          <p:cNvPr id="140" name="Shape 140"/>
          <p:cNvSpPr/>
          <p:nvPr/>
        </p:nvSpPr>
        <p:spPr>
          <a:xfrm>
            <a:off x="11228961" y="1924050"/>
            <a:ext cx="1111691" cy="40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2100">
                <a:latin typeface="+mj-lt"/>
                <a:ea typeface="+mj-ea"/>
                <a:cs typeface="+mj-cs"/>
                <a:sym typeface="Garamond"/>
              </a:defRPr>
            </a:lvl1pPr>
          </a:lstStyle>
          <a:p>
            <a:r>
              <a:t>End User</a:t>
            </a:r>
          </a:p>
        </p:txBody>
      </p:sp>
      <p:sp>
        <p:nvSpPr>
          <p:cNvPr id="141" name="Shape 141"/>
          <p:cNvSpPr/>
          <p:nvPr/>
        </p:nvSpPr>
        <p:spPr>
          <a:xfrm flipH="1">
            <a:off x="695473" y="5664535"/>
            <a:ext cx="11671214" cy="21953"/>
          </a:xfrm>
          <a:prstGeom prst="line">
            <a:avLst/>
          </a:prstGeom>
          <a:ln w="101600">
            <a:solidFill>
              <a:srgbClr val="797979"/>
            </a:solidFill>
            <a:miter lim="400000"/>
            <a:headEnd type="triangle"/>
          </a:ln>
        </p:spPr>
        <p:txBody>
          <a:bodyPr lIns="0" tIns="0" rIns="0" bIns="0"/>
          <a:lstStyle/>
          <a:p>
            <a:endParaRPr/>
          </a:p>
        </p:txBody>
      </p:sp>
      <p:sp>
        <p:nvSpPr>
          <p:cNvPr id="142" name="Shape 142"/>
          <p:cNvSpPr/>
          <p:nvPr/>
        </p:nvSpPr>
        <p:spPr>
          <a:xfrm flipV="1">
            <a:off x="597340" y="6769239"/>
            <a:ext cx="11718088" cy="4072"/>
          </a:xfrm>
          <a:prstGeom prst="line">
            <a:avLst/>
          </a:prstGeom>
          <a:ln w="101600">
            <a:solidFill>
              <a:srgbClr val="626262"/>
            </a:solidFill>
            <a:miter lim="400000"/>
            <a:headEnd type="triangle"/>
          </a:ln>
        </p:spPr>
        <p:txBody>
          <a:bodyPr lIns="0" tIns="0" rIns="0" bIns="0"/>
          <a:lstStyle/>
          <a:p>
            <a:endParaRPr/>
          </a:p>
        </p:txBody>
      </p:sp>
      <p:sp>
        <p:nvSpPr>
          <p:cNvPr id="143" name="Shape 143"/>
          <p:cNvSpPr/>
          <p:nvPr/>
        </p:nvSpPr>
        <p:spPr>
          <a:xfrm flipV="1">
            <a:off x="596899" y="6214659"/>
            <a:ext cx="11718088" cy="4072"/>
          </a:xfrm>
          <a:prstGeom prst="line">
            <a:avLst/>
          </a:prstGeom>
          <a:ln w="101600">
            <a:solidFill>
              <a:srgbClr val="969696"/>
            </a:solidFill>
            <a:miter lim="400000"/>
            <a:headEnd type="triangle"/>
          </a:ln>
          <a:effectLst>
            <a:outerShdw blurRad="76200" dist="50800" dir="2700000" rotWithShape="0">
              <a:srgbClr val="7B7B7B">
                <a:alpha val="62000"/>
              </a:srgbClr>
            </a:outerShdw>
          </a:effectLst>
        </p:spPr>
        <p:txBody>
          <a:bodyPr lIns="0" tIns="0" rIns="0" bIns="0"/>
          <a:lstStyle/>
          <a:p>
            <a:endParaRPr/>
          </a:p>
        </p:txBody>
      </p:sp>
      <p:sp>
        <p:nvSpPr>
          <p:cNvPr id="144" name="Shape 144"/>
          <p:cNvSpPr/>
          <p:nvPr/>
        </p:nvSpPr>
        <p:spPr>
          <a:xfrm>
            <a:off x="5035066" y="5232400"/>
            <a:ext cx="3003935" cy="419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2200" b="1">
                <a:latin typeface="+mj-lt"/>
                <a:ea typeface="+mj-ea"/>
                <a:cs typeface="+mj-cs"/>
                <a:sym typeface="Garamond"/>
              </a:defRPr>
            </a:lvl1pPr>
          </a:lstStyle>
          <a:p>
            <a:pPr>
              <a:defRPr sz="4600"/>
            </a:pPr>
            <a:r>
              <a:rPr sz="2200"/>
              <a:t>Flow of Goods/Services</a:t>
            </a:r>
          </a:p>
        </p:txBody>
      </p:sp>
      <p:sp>
        <p:nvSpPr>
          <p:cNvPr id="145" name="Shape 145"/>
          <p:cNvSpPr/>
          <p:nvPr/>
        </p:nvSpPr>
        <p:spPr>
          <a:xfrm>
            <a:off x="5263070" y="5803900"/>
            <a:ext cx="2558642" cy="419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2200" b="1">
                <a:latin typeface="+mj-lt"/>
                <a:ea typeface="+mj-ea"/>
                <a:cs typeface="+mj-cs"/>
                <a:sym typeface="Garamond"/>
              </a:defRPr>
            </a:lvl1pPr>
          </a:lstStyle>
          <a:p>
            <a:pPr>
              <a:defRPr sz="4600"/>
            </a:pPr>
            <a:r>
              <a:rPr sz="2200"/>
              <a:t>Flow of Information</a:t>
            </a:r>
          </a:p>
        </p:txBody>
      </p:sp>
      <p:sp>
        <p:nvSpPr>
          <p:cNvPr id="146" name="Shape 146"/>
          <p:cNvSpPr/>
          <p:nvPr/>
        </p:nvSpPr>
        <p:spPr>
          <a:xfrm>
            <a:off x="5676403" y="6362700"/>
            <a:ext cx="1711574" cy="419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2200" b="1">
                <a:latin typeface="+mj-lt"/>
                <a:ea typeface="+mj-ea"/>
                <a:cs typeface="+mj-cs"/>
                <a:sym typeface="Garamond"/>
              </a:defRPr>
            </a:lvl1pPr>
          </a:lstStyle>
          <a:p>
            <a:pPr>
              <a:defRPr sz="4600"/>
            </a:pPr>
            <a:r>
              <a:rPr sz="2200"/>
              <a:t>Flow of Cash</a:t>
            </a:r>
          </a:p>
        </p:txBody>
      </p:sp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/>
          </p:cNvSpPr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baseline="0"/>
            </a:pPr>
            <a:r>
              <a:rPr baseline="-1562"/>
              <a:t>Financial Characteristics</a:t>
            </a:r>
          </a:p>
        </p:txBody>
      </p:sp>
      <p:sp>
        <p:nvSpPr>
          <p:cNvPr id="149" name="Shape 149"/>
          <p:cNvSpPr/>
          <p:nvPr/>
        </p:nvSpPr>
        <p:spPr>
          <a:xfrm>
            <a:off x="177800" y="6604000"/>
            <a:ext cx="12649200" cy="213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584200">
              <a:defRPr sz="3600" b="1">
                <a:latin typeface="+mj-lt"/>
                <a:ea typeface="+mj-ea"/>
                <a:cs typeface="+mj-cs"/>
                <a:sym typeface="Garamond"/>
              </a:defRPr>
            </a:pPr>
            <a:r>
              <a:t>It may be difficult to find some of this information. Suggestions: </a:t>
            </a:r>
          </a:p>
          <a:p>
            <a:pPr marL="457200" indent="-304800" defTabSz="584200">
              <a:buSzPct val="87500"/>
              <a:buChar char="•"/>
              <a:defRPr sz="3600">
                <a:latin typeface="+mj-lt"/>
                <a:ea typeface="+mj-ea"/>
                <a:cs typeface="+mj-cs"/>
                <a:sym typeface="Garamond"/>
              </a:defRPr>
            </a:pPr>
            <a:r>
              <a:t>Look at major (publicly traded) companies’ financial statements</a:t>
            </a:r>
          </a:p>
          <a:p>
            <a:pPr marL="457200" indent="-304800" defTabSz="584200">
              <a:buSzPct val="87500"/>
              <a:buChar char="•"/>
              <a:defRPr sz="3600">
                <a:latin typeface="+mj-lt"/>
                <a:ea typeface="+mj-ea"/>
                <a:cs typeface="+mj-cs"/>
                <a:sym typeface="Garamond"/>
              </a:defRPr>
            </a:pPr>
            <a:r>
              <a:t>Interview companies in the industry</a:t>
            </a:r>
          </a:p>
          <a:p>
            <a:pPr marL="457200" indent="-304800" defTabSz="584200">
              <a:buSzPct val="87500"/>
              <a:buChar char="•"/>
              <a:defRPr sz="3600">
                <a:latin typeface="+mj-lt"/>
                <a:ea typeface="+mj-ea"/>
                <a:cs typeface="+mj-cs"/>
                <a:sym typeface="Garamond"/>
              </a:defRPr>
            </a:pPr>
            <a:r>
              <a:t>Check county/city/tax records for publicly available data</a:t>
            </a:r>
          </a:p>
        </p:txBody>
      </p:sp>
      <p:sp>
        <p:nvSpPr>
          <p:cNvPr id="150" name="Shape 150"/>
          <p:cNvSpPr/>
          <p:nvPr/>
        </p:nvSpPr>
        <p:spPr>
          <a:xfrm>
            <a:off x="177800" y="1905000"/>
            <a:ext cx="12649200" cy="4330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numCol="2" spcCol="632459" anchor="ctr"/>
          <a:lstStyle/>
          <a:p>
            <a:pPr marL="457200" indent="-304800" defTabSz="584200">
              <a:spcBef>
                <a:spcPts val="600"/>
              </a:spcBef>
              <a:buSzPct val="92647"/>
              <a:buChar char="•"/>
              <a:defRPr sz="3400">
                <a:latin typeface="+mj-lt"/>
                <a:ea typeface="+mj-ea"/>
                <a:cs typeface="+mj-cs"/>
                <a:sym typeface="Garamond"/>
              </a:defRPr>
            </a:pPr>
            <a:r>
              <a:t>Normal Retail Markup of Goods</a:t>
            </a:r>
          </a:p>
          <a:p>
            <a:pPr marL="457200" indent="-304800" defTabSz="584200">
              <a:spcBef>
                <a:spcPts val="600"/>
              </a:spcBef>
              <a:buSzPct val="92647"/>
              <a:buChar char="•"/>
              <a:defRPr sz="3400">
                <a:latin typeface="+mj-lt"/>
                <a:ea typeface="+mj-ea"/>
                <a:cs typeface="+mj-cs"/>
                <a:sym typeface="Garamond"/>
              </a:defRPr>
            </a:pPr>
            <a:r>
              <a:t>Normal Distributor Markup of Goods</a:t>
            </a:r>
          </a:p>
          <a:p>
            <a:pPr marL="457200" indent="-304800" defTabSz="584200">
              <a:spcBef>
                <a:spcPts val="600"/>
              </a:spcBef>
              <a:buSzPct val="92647"/>
              <a:buChar char="•"/>
              <a:defRPr sz="3400">
                <a:latin typeface="+mj-lt"/>
                <a:ea typeface="+mj-ea"/>
                <a:cs typeface="+mj-cs"/>
                <a:sym typeface="Garamond"/>
              </a:defRPr>
            </a:pPr>
            <a:r>
              <a:t>Sales Commission expectations</a:t>
            </a:r>
          </a:p>
          <a:p>
            <a:pPr marL="457200" indent="-304800" defTabSz="584200">
              <a:spcBef>
                <a:spcPts val="600"/>
              </a:spcBef>
              <a:buSzPct val="92647"/>
              <a:buChar char="•"/>
              <a:defRPr sz="3400">
                <a:latin typeface="+mj-lt"/>
                <a:ea typeface="+mj-ea"/>
                <a:cs typeface="+mj-cs"/>
                <a:sym typeface="Garamond"/>
              </a:defRPr>
            </a:pPr>
            <a:r>
              <a:t>Standard Credit Terms</a:t>
            </a:r>
          </a:p>
          <a:p>
            <a:pPr marL="457200" indent="-304800" defTabSz="584200">
              <a:spcBef>
                <a:spcPts val="600"/>
              </a:spcBef>
              <a:buSzPct val="92647"/>
              <a:buChar char="•"/>
              <a:defRPr sz="3400">
                <a:latin typeface="+mj-lt"/>
                <a:ea typeface="+mj-ea"/>
                <a:cs typeface="+mj-cs"/>
                <a:sym typeface="Garamond"/>
              </a:defRPr>
            </a:pPr>
            <a:r>
              <a:t>Average Inventory Turnover</a:t>
            </a:r>
          </a:p>
          <a:p>
            <a:pPr marL="457200" indent="-304800" defTabSz="584200">
              <a:spcBef>
                <a:spcPts val="600"/>
              </a:spcBef>
              <a:buSzPct val="92647"/>
              <a:buChar char="•"/>
              <a:defRPr sz="3400">
                <a:latin typeface="+mj-lt"/>
                <a:ea typeface="+mj-ea"/>
                <a:cs typeface="+mj-cs"/>
                <a:sym typeface="Garamond"/>
              </a:defRPr>
            </a:pPr>
            <a:r>
              <a:t>Average purchase returns</a:t>
            </a:r>
          </a:p>
          <a:p>
            <a:pPr marL="457200" indent="-304800" defTabSz="584200">
              <a:spcBef>
                <a:spcPts val="600"/>
              </a:spcBef>
              <a:buSzPct val="92647"/>
              <a:buChar char="•"/>
              <a:defRPr sz="3400">
                <a:latin typeface="+mj-lt"/>
                <a:ea typeface="+mj-ea"/>
                <a:cs typeface="+mj-cs"/>
                <a:sym typeface="Garamond"/>
              </a:defRPr>
            </a:pPr>
            <a:r>
              <a:t>Percent of Merchandise price (or cost) due to: </a:t>
            </a:r>
          </a:p>
          <a:p>
            <a:pPr marL="990600" lvl="2" indent="-304800" defTabSz="584200">
              <a:spcBef>
                <a:spcPts val="600"/>
              </a:spcBef>
              <a:buSzPct val="112500"/>
              <a:buChar char="•"/>
              <a:defRPr sz="2800">
                <a:latin typeface="+mj-lt"/>
                <a:ea typeface="+mj-ea"/>
                <a:cs typeface="+mj-cs"/>
                <a:sym typeface="Garamond"/>
              </a:defRPr>
            </a:pPr>
            <a:r>
              <a:t>Labor</a:t>
            </a:r>
          </a:p>
          <a:p>
            <a:pPr marL="990600" lvl="2" indent="-304800" defTabSz="584200">
              <a:spcBef>
                <a:spcPts val="600"/>
              </a:spcBef>
              <a:buSzPct val="112500"/>
              <a:buChar char="•"/>
              <a:defRPr sz="2800">
                <a:latin typeface="+mj-lt"/>
                <a:ea typeface="+mj-ea"/>
                <a:cs typeface="+mj-cs"/>
                <a:sym typeface="Garamond"/>
              </a:defRPr>
            </a:pPr>
            <a:r>
              <a:t>Materials</a:t>
            </a:r>
          </a:p>
          <a:p>
            <a:pPr marL="990600" lvl="2" indent="-304800" defTabSz="584200">
              <a:spcBef>
                <a:spcPts val="600"/>
              </a:spcBef>
              <a:buSzPct val="112500"/>
              <a:buChar char="•"/>
              <a:defRPr sz="2800">
                <a:latin typeface="+mj-lt"/>
                <a:ea typeface="+mj-ea"/>
                <a:cs typeface="+mj-cs"/>
                <a:sym typeface="Garamond"/>
              </a:defRPr>
            </a:pPr>
            <a:r>
              <a:t>Energy</a:t>
            </a:r>
          </a:p>
          <a:p>
            <a:pPr marL="990600" lvl="2" indent="-304800" defTabSz="584200">
              <a:spcBef>
                <a:spcPts val="600"/>
              </a:spcBef>
              <a:buSzPct val="112500"/>
              <a:buChar char="•"/>
              <a:defRPr sz="2800">
                <a:latin typeface="+mj-lt"/>
                <a:ea typeface="+mj-ea"/>
                <a:cs typeface="+mj-cs"/>
                <a:sym typeface="Garamond"/>
              </a:defRPr>
            </a:pPr>
            <a:r>
              <a:t>Fixed Costs</a:t>
            </a:r>
          </a:p>
          <a:p>
            <a:pPr marL="990600" lvl="2" indent="-304800" defTabSz="584200">
              <a:spcBef>
                <a:spcPts val="600"/>
              </a:spcBef>
              <a:buSzPct val="112500"/>
              <a:buChar char="•"/>
              <a:defRPr sz="2800">
                <a:latin typeface="+mj-lt"/>
                <a:ea typeface="+mj-ea"/>
                <a:cs typeface="+mj-cs"/>
                <a:sym typeface="Garamond"/>
              </a:defRPr>
            </a:pPr>
            <a:r>
              <a:t>Shipping</a:t>
            </a:r>
          </a:p>
        </p:txBody>
      </p:sp>
      <p:sp>
        <p:nvSpPr>
          <p:cNvPr id="151" name="Shape 151"/>
          <p:cNvSpPr/>
          <p:nvPr/>
        </p:nvSpPr>
        <p:spPr>
          <a:xfrm>
            <a:off x="203200" y="1485900"/>
            <a:ext cx="11279312" cy="609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584200">
              <a:spcBef>
                <a:spcPts val="600"/>
              </a:spcBef>
              <a:defRPr sz="3600" u="sng">
                <a:latin typeface="+mj-lt"/>
                <a:ea typeface="+mj-ea"/>
                <a:cs typeface="+mj-cs"/>
                <a:sym typeface="Garamond"/>
              </a:defRPr>
            </a:lvl1pPr>
          </a:lstStyle>
          <a:p>
            <a:pPr>
              <a:defRPr u="none"/>
            </a:pPr>
            <a:r>
              <a:rPr u="sng"/>
              <a:t>Try and find as much information on the following as possible:</a:t>
            </a:r>
          </a:p>
        </p:txBody>
      </p:sp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>
            <a:spLocks noGrp="1"/>
          </p:cNvSpPr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baseline="0"/>
            </a:pPr>
            <a:r>
              <a:rPr baseline="-1562"/>
              <a:t>Identifying Major Trends</a:t>
            </a:r>
          </a:p>
        </p:txBody>
      </p:sp>
      <p:sp>
        <p:nvSpPr>
          <p:cNvPr id="154" name="Shape 154"/>
          <p:cNvSpPr/>
          <p:nvPr/>
        </p:nvSpPr>
        <p:spPr>
          <a:xfrm>
            <a:off x="190500" y="1346200"/>
            <a:ext cx="12649200" cy="2336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584200">
              <a:spcBef>
                <a:spcPts val="400"/>
              </a:spcBef>
              <a:defRPr sz="3600" b="1">
                <a:latin typeface="+mj-lt"/>
                <a:ea typeface="+mj-ea"/>
                <a:cs typeface="+mj-cs"/>
                <a:sym typeface="Garamond"/>
              </a:defRPr>
            </a:pPr>
            <a:r>
              <a:t>What are the big trends affecting your industry? </a:t>
            </a:r>
          </a:p>
          <a:p>
            <a:pPr marL="457200" indent="-304800" defTabSz="584200">
              <a:buSzPct val="108620"/>
              <a:buChar char="•"/>
              <a:defRPr sz="2900">
                <a:latin typeface="+mj-lt"/>
                <a:ea typeface="+mj-ea"/>
                <a:cs typeface="+mj-cs"/>
                <a:sym typeface="Garamond"/>
              </a:defRPr>
            </a:pPr>
            <a:r>
              <a:t>Find industry analysts’ summaries and opinions (Hoover’s Online Database, Standard &amp; Poor’s Industry Surveys, The Wall Street Journal, The Economist, etc.)</a:t>
            </a:r>
          </a:p>
          <a:p>
            <a:pPr marL="457200" indent="-304800" defTabSz="584200">
              <a:buSzPct val="108620"/>
              <a:buChar char="•"/>
              <a:defRPr sz="2900">
                <a:latin typeface="+mj-lt"/>
                <a:ea typeface="+mj-ea"/>
                <a:cs typeface="+mj-cs"/>
                <a:sym typeface="Garamond"/>
              </a:defRPr>
            </a:pPr>
            <a:r>
              <a:t>Some of your prior descriptive research may reveal trends as well</a:t>
            </a:r>
          </a:p>
          <a:p>
            <a:pPr marL="457200" indent="-304800" defTabSz="584200">
              <a:buSzPct val="108620"/>
              <a:buChar char="•"/>
              <a:defRPr sz="2900">
                <a:latin typeface="+mj-lt"/>
                <a:ea typeface="+mj-ea"/>
                <a:cs typeface="+mj-cs"/>
                <a:sym typeface="Garamond"/>
              </a:defRPr>
            </a:pPr>
            <a:r>
              <a:t>Use words, tables, charts, &amp; pictures!</a:t>
            </a:r>
          </a:p>
        </p:txBody>
      </p:sp>
      <p:graphicFrame>
        <p:nvGraphicFramePr>
          <p:cNvPr id="155" name="Table 155"/>
          <p:cNvGraphicFramePr/>
          <p:nvPr/>
        </p:nvGraphicFramePr>
        <p:xfrm>
          <a:off x="522386" y="4127501"/>
          <a:ext cx="3721099" cy="4876800"/>
        </p:xfrm>
        <a:graphic>
          <a:graphicData uri="http://schemas.openxmlformats.org/drawingml/2006/table">
            <a:tbl>
              <a:tblPr>
                <a:tableStyleId>{8F44A2F1-9E1F-4B54-A3A2-5F16C0AD49E2}</a:tableStyleId>
              </a:tblPr>
              <a:tblGrid>
                <a:gridCol w="8373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37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1583">
                <a:tc>
                  <a:txBody>
                    <a:bodyPr/>
                    <a:lstStyle/>
                    <a:p>
                      <a:pPr algn="l" defTabSz="914400">
                        <a:tabLst>
                          <a:tab pos="914400" algn="l"/>
                        </a:tabLst>
                      </a:pPr>
                      <a:r>
                        <a:rPr sz="2000" b="1">
                          <a:latin typeface="+mj-lt"/>
                          <a:ea typeface="+mj-ea"/>
                          <a:cs typeface="+mj-cs"/>
                          <a:sym typeface="Garamond"/>
                        </a:rPr>
                        <a:t>Year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2000" b="1">
                          <a:latin typeface="+mj-lt"/>
                          <a:ea typeface="+mj-ea"/>
                          <a:cs typeface="+mj-cs"/>
                          <a:sym typeface="Garamond"/>
                        </a:rPr>
                        <a:t>Total Industry Revenue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583">
                <a:tc>
                  <a:txBody>
                    <a:bodyPr/>
                    <a:lstStyle/>
                    <a:p>
                      <a:pPr algn="l" defTabSz="914400">
                        <a:tabLst>
                          <a:tab pos="914400" algn="l"/>
                        </a:tabLst>
                      </a:pPr>
                      <a:r>
                        <a:rPr sz="2000">
                          <a:latin typeface="+mj-lt"/>
                          <a:ea typeface="+mj-ea"/>
                          <a:cs typeface="+mj-cs"/>
                          <a:sym typeface="Garamond"/>
                        </a:rPr>
                        <a:t>2000</a:t>
                      </a:r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2000">
                          <a:latin typeface="+mj-lt"/>
                          <a:ea typeface="+mj-ea"/>
                          <a:cs typeface="+mj-cs"/>
                          <a:sym typeface="Garamond"/>
                        </a:rPr>
                        <a:t>$3,045,721</a:t>
                      </a:r>
                    </a:p>
                  </a:txBody>
                  <a:tcPr marL="50800" marR="50800" marT="50800" marB="50800" anchor="ctr" horzOverflow="overflow"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1583">
                <a:tc>
                  <a:txBody>
                    <a:bodyPr/>
                    <a:lstStyle/>
                    <a:p>
                      <a:pPr algn="l" defTabSz="914400">
                        <a:tabLst>
                          <a:tab pos="914400" algn="l"/>
                        </a:tabLst>
                      </a:pPr>
                      <a:r>
                        <a:rPr sz="2000">
                          <a:latin typeface="+mj-lt"/>
                          <a:ea typeface="+mj-ea"/>
                          <a:cs typeface="+mj-cs"/>
                          <a:sym typeface="Garamond"/>
                        </a:rPr>
                        <a:t>2001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2000">
                          <a:latin typeface="+mj-lt"/>
                          <a:ea typeface="+mj-ea"/>
                          <a:cs typeface="+mj-cs"/>
                          <a:sym typeface="Garamond"/>
                        </a:rPr>
                        <a:t>$2,956,865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1583">
                <a:tc>
                  <a:txBody>
                    <a:bodyPr/>
                    <a:lstStyle/>
                    <a:p>
                      <a:pPr algn="l" defTabSz="914400">
                        <a:tabLst>
                          <a:tab pos="914400" algn="l"/>
                        </a:tabLst>
                      </a:pPr>
                      <a:r>
                        <a:rPr sz="2000">
                          <a:latin typeface="+mj-lt"/>
                          <a:ea typeface="+mj-ea"/>
                          <a:cs typeface="+mj-cs"/>
                          <a:sym typeface="Garamond"/>
                        </a:rPr>
                        <a:t>2002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2000">
                          <a:latin typeface="+mj-lt"/>
                          <a:ea typeface="+mj-ea"/>
                          <a:cs typeface="+mj-cs"/>
                          <a:sym typeface="Garamond"/>
                        </a:rPr>
                        <a:t>$3,401,221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1583">
                <a:tc>
                  <a:txBody>
                    <a:bodyPr/>
                    <a:lstStyle/>
                    <a:p>
                      <a:pPr algn="l" defTabSz="914400">
                        <a:tabLst>
                          <a:tab pos="914400" algn="l"/>
                        </a:tabLst>
                      </a:pPr>
                      <a:r>
                        <a:rPr sz="2000">
                          <a:latin typeface="+mj-lt"/>
                          <a:ea typeface="+mj-ea"/>
                          <a:cs typeface="+mj-cs"/>
                          <a:sym typeface="Garamond"/>
                        </a:rPr>
                        <a:t>2003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2000">
                          <a:latin typeface="+mj-lt"/>
                          <a:ea typeface="+mj-ea"/>
                          <a:cs typeface="+mj-cs"/>
                          <a:sym typeface="Garamond"/>
                        </a:rPr>
                        <a:t>$3,266,331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1583">
                <a:tc>
                  <a:txBody>
                    <a:bodyPr/>
                    <a:lstStyle/>
                    <a:p>
                      <a:pPr algn="l" defTabSz="914400">
                        <a:tabLst>
                          <a:tab pos="914400" algn="l"/>
                        </a:tabLst>
                      </a:pPr>
                      <a:r>
                        <a:rPr sz="2000">
                          <a:latin typeface="+mj-lt"/>
                          <a:ea typeface="+mj-ea"/>
                          <a:cs typeface="+mj-cs"/>
                          <a:sym typeface="Garamond"/>
                        </a:rPr>
                        <a:t>2004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2000">
                          <a:latin typeface="+mj-lt"/>
                          <a:ea typeface="+mj-ea"/>
                          <a:cs typeface="+mj-cs"/>
                          <a:sym typeface="Garamond"/>
                        </a:rPr>
                        <a:t>$3,584,403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1583">
                <a:tc>
                  <a:txBody>
                    <a:bodyPr/>
                    <a:lstStyle/>
                    <a:p>
                      <a:pPr algn="l" defTabSz="914400">
                        <a:tabLst>
                          <a:tab pos="914400" algn="l"/>
                        </a:tabLst>
                      </a:pPr>
                      <a:r>
                        <a:rPr sz="2000">
                          <a:latin typeface="+mj-lt"/>
                          <a:ea typeface="+mj-ea"/>
                          <a:cs typeface="+mj-cs"/>
                          <a:sym typeface="Garamond"/>
                        </a:rPr>
                        <a:t>2005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2000">
                          <a:latin typeface="+mj-lt"/>
                          <a:ea typeface="+mj-ea"/>
                          <a:cs typeface="+mj-cs"/>
                          <a:sym typeface="Garamond"/>
                        </a:rPr>
                        <a:t>$3,276,948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1583">
                <a:tc>
                  <a:txBody>
                    <a:bodyPr/>
                    <a:lstStyle/>
                    <a:p>
                      <a:pPr algn="l" defTabSz="914400">
                        <a:tabLst>
                          <a:tab pos="914400" algn="l"/>
                        </a:tabLst>
                      </a:pPr>
                      <a:r>
                        <a:rPr sz="2000">
                          <a:latin typeface="+mj-lt"/>
                          <a:ea typeface="+mj-ea"/>
                          <a:cs typeface="+mj-cs"/>
                          <a:sym typeface="Garamond"/>
                        </a:rPr>
                        <a:t>2006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2000">
                          <a:latin typeface="+mj-lt"/>
                          <a:ea typeface="+mj-ea"/>
                          <a:cs typeface="+mj-cs"/>
                          <a:sym typeface="Garamond"/>
                        </a:rPr>
                        <a:t>$3,716,432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1583">
                <a:tc>
                  <a:txBody>
                    <a:bodyPr/>
                    <a:lstStyle/>
                    <a:p>
                      <a:pPr algn="l" defTabSz="914400">
                        <a:tabLst>
                          <a:tab pos="914400" algn="l"/>
                        </a:tabLst>
                      </a:pPr>
                      <a:r>
                        <a:rPr sz="2000">
                          <a:latin typeface="+mj-lt"/>
                          <a:ea typeface="+mj-ea"/>
                          <a:cs typeface="+mj-cs"/>
                          <a:sym typeface="Garamond"/>
                        </a:rPr>
                        <a:t>2007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2000">
                          <a:latin typeface="+mj-lt"/>
                          <a:ea typeface="+mj-ea"/>
                          <a:cs typeface="+mj-cs"/>
                          <a:sym typeface="Garamond"/>
                        </a:rPr>
                        <a:t>$3,667,926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1583">
                <a:tc>
                  <a:txBody>
                    <a:bodyPr/>
                    <a:lstStyle/>
                    <a:p>
                      <a:pPr algn="l" defTabSz="914400">
                        <a:tabLst>
                          <a:tab pos="914400" algn="l"/>
                        </a:tabLst>
                      </a:pPr>
                      <a:r>
                        <a:rPr sz="2000">
                          <a:latin typeface="+mj-lt"/>
                          <a:ea typeface="+mj-ea"/>
                          <a:cs typeface="+mj-cs"/>
                          <a:sym typeface="Garamond"/>
                        </a:rPr>
                        <a:t>2008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2000">
                          <a:latin typeface="+mj-lt"/>
                          <a:ea typeface="+mj-ea"/>
                          <a:cs typeface="+mj-cs"/>
                          <a:sym typeface="Garamond"/>
                        </a:rPr>
                        <a:t>$3,856,458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1583">
                <a:tc>
                  <a:txBody>
                    <a:bodyPr/>
                    <a:lstStyle/>
                    <a:p>
                      <a:pPr algn="l" defTabSz="914400">
                        <a:tabLst>
                          <a:tab pos="914400" algn="l"/>
                        </a:tabLst>
                      </a:pPr>
                      <a:r>
                        <a:rPr sz="2000">
                          <a:latin typeface="+mj-lt"/>
                          <a:ea typeface="+mj-ea"/>
                          <a:cs typeface="+mj-cs"/>
                          <a:sym typeface="Garamond"/>
                        </a:rPr>
                        <a:t>2009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2000">
                          <a:latin typeface="+mj-lt"/>
                          <a:ea typeface="+mj-ea"/>
                          <a:cs typeface="+mj-cs"/>
                          <a:sym typeface="Garamond"/>
                        </a:rPr>
                        <a:t>$3,721,874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1583">
                <a:tc>
                  <a:txBody>
                    <a:bodyPr/>
                    <a:lstStyle/>
                    <a:p>
                      <a:pPr algn="l" defTabSz="914400">
                        <a:tabLst>
                          <a:tab pos="914400" algn="l"/>
                        </a:tabLst>
                      </a:pPr>
                      <a:r>
                        <a:rPr sz="2000">
                          <a:latin typeface="+mj-lt"/>
                          <a:ea typeface="+mj-ea"/>
                          <a:cs typeface="+mj-cs"/>
                          <a:sym typeface="Garamond"/>
                        </a:rPr>
                        <a:t>2010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00000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914400" algn="l"/>
                        </a:tabLst>
                      </a:pPr>
                      <a:r>
                        <a:rPr sz="2000">
                          <a:latin typeface="+mj-lt"/>
                          <a:ea typeface="+mj-ea"/>
                          <a:cs typeface="+mj-cs"/>
                          <a:sym typeface="Garamond"/>
                        </a:rPr>
                        <a:t>$4,013,557</a:t>
                      </a:r>
                    </a:p>
                  </a:txBody>
                  <a:tcPr marL="50800" marR="50800" marT="50800" marB="50800" anchor="ctr" horzOverflow="overflow">
                    <a:lnT w="12700">
                      <a:solidFill>
                        <a:srgbClr val="000000"/>
                      </a:solidFill>
                      <a:miter lim="400000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grpSp>
        <p:nvGrpSpPr>
          <p:cNvPr id="158" name="Group 158"/>
          <p:cNvGrpSpPr/>
          <p:nvPr/>
        </p:nvGrpSpPr>
        <p:grpSpPr>
          <a:xfrm>
            <a:off x="5143500" y="4114800"/>
            <a:ext cx="7366000" cy="4711700"/>
            <a:chOff x="0" y="0"/>
            <a:chExt cx="7366000" cy="4711699"/>
          </a:xfrm>
        </p:grpSpPr>
        <p:sp>
          <p:nvSpPr>
            <p:cNvPr id="156" name="Shape 156"/>
            <p:cNvSpPr/>
            <p:nvPr/>
          </p:nvSpPr>
          <p:spPr>
            <a:xfrm>
              <a:off x="0" y="0"/>
              <a:ext cx="7366000" cy="4711700"/>
            </a:xfrm>
            <a:prstGeom prst="rect">
              <a:avLst/>
            </a:prstGeom>
            <a:solidFill>
              <a:srgbClr val="ECECEC"/>
            </a:solidFill>
            <a:ln w="6350" cap="flat">
              <a:solidFill>
                <a:srgbClr val="000000"/>
              </a:solidFill>
              <a:prstDash val="solid"/>
              <a:miter lim="400000"/>
            </a:ln>
            <a:effectLst>
              <a:outerShdw blurRad="63500" dist="38100" dir="4680000" rotWithShape="0">
                <a:srgbClr val="000000">
                  <a:alpha val="57999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584200"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/>
            </a:p>
          </p:txBody>
        </p:sp>
        <p:graphicFrame>
          <p:nvGraphicFramePr>
            <p:cNvPr id="157" name="Chart 157"/>
            <p:cNvGraphicFramePr/>
            <p:nvPr/>
          </p:nvGraphicFramePr>
          <p:xfrm>
            <a:off x="163549" y="113329"/>
            <a:ext cx="6821451" cy="443150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</p:grpSp>
    </p:spTree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" grpId="1" animBg="1" advAuto="0"/>
      <p:bldP spid="158" grpId="2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>
            <a:spLocks noGrp="1"/>
          </p:cNvSpPr>
          <p:nvPr>
            <p:ph type="body" idx="13"/>
          </p:nvPr>
        </p:nvSpPr>
        <p:spPr>
          <a:xfrm>
            <a:off x="-76200" y="6350"/>
            <a:ext cx="13144500" cy="1257300"/>
          </a:xfrm>
          <a:prstGeom prst="rect">
            <a:avLst/>
          </a:prstGeom>
          <a:solidFill>
            <a:srgbClr val="BED6E5"/>
          </a:solidFill>
          <a:ln w="9525">
            <a:solidFill>
              <a:srgbClr val="000000"/>
            </a:solidFill>
          </a:ln>
          <a:effectLst>
            <a:outerShdw blurRad="76200" dist="50800" dir="2700000" rotWithShape="0">
              <a:srgbClr val="7B7B7B">
                <a:alpha val="62000"/>
              </a:srgbClr>
            </a:outerShdw>
          </a:effectLst>
        </p:spPr>
        <p:txBody>
          <a:bodyPr lIns="152400" tIns="152400" rIns="152400" bIns="152400"/>
          <a:lstStyle/>
          <a:p>
            <a:pPr marL="0" lvl="1" indent="342900">
              <a:buSzTx/>
              <a:buNone/>
              <a:defRPr sz="6400">
                <a:latin typeface="+mj-lt"/>
                <a:ea typeface="+mj-ea"/>
                <a:cs typeface="+mj-cs"/>
                <a:sym typeface="Garamond"/>
              </a:defRPr>
            </a:pPr>
            <a:r>
              <a:rPr baseline="-1562"/>
              <a:t>Example: First Solar Inc. (FSLR)</a:t>
            </a:r>
          </a:p>
        </p:txBody>
      </p:sp>
      <p:sp>
        <p:nvSpPr>
          <p:cNvPr id="161" name="Shape 161"/>
          <p:cNvSpPr/>
          <p:nvPr/>
        </p:nvSpPr>
        <p:spPr>
          <a:xfrm>
            <a:off x="114300" y="1447800"/>
            <a:ext cx="12763500" cy="706120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76200" tIns="76200" rIns="76200" bIns="76200" anchor="ctr">
            <a:spAutoFit/>
          </a:bodyPr>
          <a:lstStyle/>
          <a:p>
            <a:pPr defTabSz="584200">
              <a:defRPr sz="4200" b="1" spc="126">
                <a:latin typeface="+mj-lt"/>
                <a:ea typeface="+mj-ea"/>
                <a:cs typeface="+mj-cs"/>
                <a:sym typeface="Garamond"/>
              </a:defRPr>
            </a:pPr>
            <a:r>
              <a:t>Manufacturer of Solar Photovoltaic Panels</a:t>
            </a:r>
          </a:p>
          <a:p>
            <a:pPr defTabSz="584200">
              <a:defRPr sz="3600" spc="107">
                <a:latin typeface="+mj-lt"/>
                <a:ea typeface="+mj-ea"/>
                <a:cs typeface="+mj-cs"/>
                <a:sym typeface="Garamond"/>
              </a:defRPr>
            </a:pPr>
            <a:endParaRPr/>
          </a:p>
          <a:p>
            <a:pPr defTabSz="584200">
              <a:lnSpc>
                <a:spcPct val="120000"/>
              </a:lnSpc>
              <a:defRPr sz="3600" spc="107">
                <a:latin typeface="+mj-lt"/>
                <a:ea typeface="+mj-ea"/>
                <a:cs typeface="+mj-cs"/>
                <a:sym typeface="Garamond"/>
              </a:defRPr>
            </a:pPr>
            <a:r>
              <a:rPr b="1" u="sng"/>
              <a:t>Define</a:t>
            </a:r>
            <a:r>
              <a:t>: What’s the industry? </a:t>
            </a:r>
          </a:p>
          <a:p>
            <a:pPr marL="457200" indent="-304800" defTabSz="584200">
              <a:buSzPct val="75000"/>
              <a:buChar char="•"/>
              <a:defRPr sz="3200" spc="96">
                <a:latin typeface="+mj-lt"/>
                <a:ea typeface="+mj-ea"/>
                <a:cs typeface="+mj-cs"/>
                <a:sym typeface="Garamond"/>
              </a:defRPr>
            </a:pPr>
            <a:r>
              <a:t>Hoover’s lists them primarily as “Semiconductor Manufacturing”</a:t>
            </a:r>
          </a:p>
          <a:p>
            <a:pPr marL="457200" indent="-304800" defTabSz="584200">
              <a:buSzPct val="75000"/>
              <a:buChar char="•"/>
              <a:defRPr sz="3200" spc="96">
                <a:latin typeface="+mj-lt"/>
                <a:ea typeface="+mj-ea"/>
                <a:cs typeface="+mj-cs"/>
                <a:sym typeface="Garamond"/>
              </a:defRPr>
            </a:pPr>
            <a:r>
              <a:t>However, this puts them in competition with large industry players like Intel. Is this really the industry we should be analyzing? </a:t>
            </a:r>
          </a:p>
          <a:p>
            <a:pPr defTabSz="584200">
              <a:lnSpc>
                <a:spcPct val="120000"/>
              </a:lnSpc>
              <a:defRPr sz="2600" spc="78">
                <a:latin typeface="+mj-lt"/>
                <a:ea typeface="+mj-ea"/>
                <a:cs typeface="+mj-cs"/>
                <a:sym typeface="Garamond"/>
              </a:defRPr>
            </a:pPr>
            <a:endParaRPr/>
          </a:p>
          <a:p>
            <a:pPr defTabSz="584200">
              <a:lnSpc>
                <a:spcPct val="120000"/>
              </a:lnSpc>
              <a:defRPr sz="3600" spc="107">
                <a:latin typeface="+mj-lt"/>
                <a:ea typeface="+mj-ea"/>
                <a:cs typeface="+mj-cs"/>
                <a:sym typeface="Garamond"/>
              </a:defRPr>
            </a:pPr>
            <a:r>
              <a:rPr u="sng"/>
              <a:t>Remember</a:t>
            </a:r>
            <a:r>
              <a:t>: Many companies fall under two or more industries</a:t>
            </a:r>
          </a:p>
          <a:p>
            <a:pPr marL="457200" indent="-304800" defTabSz="584200">
              <a:spcBef>
                <a:spcPts val="400"/>
              </a:spcBef>
              <a:buSzPct val="75000"/>
              <a:buChar char="•"/>
              <a:defRPr sz="3200" spc="96">
                <a:latin typeface="+mj-lt"/>
                <a:ea typeface="+mj-ea"/>
                <a:cs typeface="+mj-cs"/>
                <a:sym typeface="Garamond"/>
              </a:defRPr>
            </a:pPr>
            <a:r>
              <a:t>Further investigation through the Census Bureau reveals that they’re also listed as: </a:t>
            </a:r>
          </a:p>
          <a:p>
            <a:pPr marL="762000" lvl="1" indent="-304800" defTabSz="584200">
              <a:spcBef>
                <a:spcPts val="200"/>
              </a:spcBef>
              <a:buSzPct val="75000"/>
              <a:buChar char="•"/>
              <a:defRPr sz="3000" spc="90">
                <a:latin typeface="+mj-lt"/>
                <a:ea typeface="+mj-ea"/>
                <a:cs typeface="+mj-cs"/>
                <a:sym typeface="Garamond"/>
              </a:defRPr>
            </a:pPr>
            <a:r>
              <a:t>Solar Power Structure Construction</a:t>
            </a:r>
          </a:p>
          <a:p>
            <a:pPr marL="762000" lvl="1" indent="-304800" defTabSz="584200">
              <a:spcBef>
                <a:spcPts val="200"/>
              </a:spcBef>
              <a:buSzPct val="75000"/>
              <a:buChar char="•"/>
              <a:defRPr sz="3000" spc="90">
                <a:latin typeface="+mj-lt"/>
                <a:ea typeface="+mj-ea"/>
                <a:cs typeface="+mj-cs"/>
                <a:sym typeface="Garamond"/>
              </a:defRPr>
            </a:pPr>
            <a:r>
              <a:t>Alternative Energy</a:t>
            </a:r>
          </a:p>
          <a:p>
            <a:pPr marL="762000" lvl="1" indent="-304800" defTabSz="584200">
              <a:spcBef>
                <a:spcPts val="200"/>
              </a:spcBef>
              <a:buSzPct val="75000"/>
              <a:buChar char="•"/>
              <a:defRPr sz="3000" spc="90">
                <a:latin typeface="+mj-lt"/>
                <a:ea typeface="+mj-ea"/>
                <a:cs typeface="+mj-cs"/>
                <a:sym typeface="Garamond"/>
              </a:defRPr>
            </a:pPr>
            <a:r>
              <a:t>Power and Communication Line and Related Construction</a:t>
            </a:r>
          </a:p>
          <a:p>
            <a:pPr marL="762000" lvl="1" indent="-304800" defTabSz="584200">
              <a:spcBef>
                <a:spcPts val="200"/>
              </a:spcBef>
              <a:buSzPct val="75000"/>
              <a:buChar char="•"/>
              <a:defRPr sz="3000" spc="90">
                <a:latin typeface="+mj-lt"/>
                <a:ea typeface="+mj-ea"/>
                <a:cs typeface="+mj-cs"/>
                <a:sym typeface="Garamond"/>
              </a:defRPr>
            </a:pPr>
            <a:r>
              <a:t>Solar Power Generation</a:t>
            </a:r>
          </a:p>
        </p:txBody>
      </p:sp>
      <p:pic>
        <p:nvPicPr>
          <p:cNvPr id="162" name="dropped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844564" y="1308100"/>
            <a:ext cx="2096738" cy="1905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>
            <a:spLocks noGrp="1"/>
          </p:cNvSpPr>
          <p:nvPr>
            <p:ph type="body" idx="13"/>
          </p:nvPr>
        </p:nvSpPr>
        <p:spPr>
          <a:xfrm>
            <a:off x="0" y="158749"/>
            <a:ext cx="13030200" cy="1257301"/>
          </a:xfrm>
          <a:prstGeom prst="rect">
            <a:avLst/>
          </a:prstGeom>
          <a:solidFill>
            <a:srgbClr val="BED6E5"/>
          </a:solidFill>
          <a:ln w="9525">
            <a:solidFill>
              <a:srgbClr val="000000"/>
            </a:solidFill>
          </a:ln>
          <a:effectLst>
            <a:outerShdw blurRad="76200" dist="50800" dir="2700000" rotWithShape="0">
              <a:srgbClr val="7B7B7B">
                <a:alpha val="62000"/>
              </a:srgbClr>
            </a:outerShdw>
          </a:effectLst>
        </p:spPr>
        <p:txBody>
          <a:bodyPr lIns="152400" tIns="152400" rIns="152400" bIns="152400"/>
          <a:lstStyle/>
          <a:p>
            <a:pPr marL="0" lvl="1" indent="342900">
              <a:buSzTx/>
              <a:buNone/>
              <a:defRPr sz="6400">
                <a:latin typeface="+mj-lt"/>
                <a:ea typeface="+mj-ea"/>
                <a:cs typeface="+mj-cs"/>
                <a:sym typeface="Garamond"/>
              </a:defRPr>
            </a:pPr>
            <a:r>
              <a:rPr baseline="-1562"/>
              <a:t>Example: First Solar Inc. (FSLR)</a:t>
            </a:r>
          </a:p>
        </p:txBody>
      </p:sp>
      <p:sp>
        <p:nvSpPr>
          <p:cNvPr id="165" name="Shape 165"/>
          <p:cNvSpPr/>
          <p:nvPr/>
        </p:nvSpPr>
        <p:spPr>
          <a:xfrm>
            <a:off x="165100" y="1568450"/>
            <a:ext cx="12446000" cy="740410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76200" tIns="76200" rIns="76200" bIns="76200" anchor="ctr">
            <a:spAutoFit/>
          </a:bodyPr>
          <a:lstStyle/>
          <a:p>
            <a:pPr defTabSz="584200">
              <a:defRPr sz="4200" b="1" spc="126">
                <a:solidFill>
                  <a:srgbClr val="232323"/>
                </a:solidFill>
                <a:latin typeface="+mj-lt"/>
                <a:ea typeface="+mj-ea"/>
                <a:cs typeface="+mj-cs"/>
                <a:sym typeface="Garamond"/>
              </a:defRPr>
            </a:pPr>
            <a:r>
              <a:t>Solar Power Generation (NAICS 237130)</a:t>
            </a:r>
          </a:p>
          <a:p>
            <a:pPr defTabSz="584200">
              <a:lnSpc>
                <a:spcPct val="120000"/>
              </a:lnSpc>
              <a:spcBef>
                <a:spcPts val="1500"/>
              </a:spcBef>
              <a:defRPr sz="3800" spc="114">
                <a:solidFill>
                  <a:srgbClr val="232323"/>
                </a:solidFill>
                <a:latin typeface="+mj-lt"/>
                <a:ea typeface="+mj-ea"/>
                <a:cs typeface="+mj-cs"/>
                <a:sym typeface="Garamond"/>
              </a:defRPr>
            </a:pPr>
            <a:r>
              <a:t>Major Trends and Opportunities (2012): </a:t>
            </a:r>
          </a:p>
          <a:p>
            <a:pPr marL="457200" indent="-304800" defTabSz="584200">
              <a:lnSpc>
                <a:spcPct val="120000"/>
              </a:lnSpc>
              <a:spcBef>
                <a:spcPts val="700"/>
              </a:spcBef>
              <a:buSzPct val="75000"/>
              <a:buChar char="•"/>
              <a:defRPr sz="3000" spc="90">
                <a:solidFill>
                  <a:srgbClr val="232323"/>
                </a:solidFill>
                <a:latin typeface="+mj-lt"/>
                <a:ea typeface="+mj-ea"/>
                <a:cs typeface="+mj-cs"/>
                <a:sym typeface="Garamond"/>
              </a:defRPr>
            </a:pPr>
            <a:r>
              <a:rPr b="1" u="sng"/>
              <a:t>Power plant integration</a:t>
            </a:r>
            <a:r>
              <a:t>: Many utility companies are adding renewable energy production to pre-existing power plants, creating hybrid plants that subsidize traditional power generation (such as coal or natural gas) with renewable energy.</a:t>
            </a:r>
            <a:endParaRPr u="sng" spc="0">
              <a:solidFill>
                <a:srgbClr val="9B9B9B"/>
              </a:solidFill>
            </a:endParaRPr>
          </a:p>
          <a:p>
            <a:pPr marL="457200" indent="-304800" defTabSz="584200">
              <a:lnSpc>
                <a:spcPct val="120000"/>
              </a:lnSpc>
              <a:spcBef>
                <a:spcPts val="800"/>
              </a:spcBef>
              <a:buSzPct val="75000"/>
              <a:buChar char="•"/>
              <a:defRPr sz="3000" spc="90">
                <a:solidFill>
                  <a:srgbClr val="232323"/>
                </a:solidFill>
                <a:latin typeface="+mj-lt"/>
                <a:ea typeface="+mj-ea"/>
                <a:cs typeface="+mj-cs"/>
                <a:sym typeface="Garamond"/>
              </a:defRPr>
            </a:pPr>
            <a:r>
              <a:rPr b="1" u="sng" spc="0"/>
              <a:t>Utility Scale Photovoltaics</a:t>
            </a:r>
            <a:r>
              <a:rPr spc="0"/>
              <a:t>: most utility companies who are adding renewable energy production to their asset portfolios are choosing photovoltaics over other renewable energy options... Utility ownership of solar increased 300% in 2010.</a:t>
            </a:r>
          </a:p>
          <a:p>
            <a:pPr marL="457200" indent="-304800" defTabSz="584200">
              <a:lnSpc>
                <a:spcPct val="120000"/>
              </a:lnSpc>
              <a:buSzPct val="75000"/>
              <a:buChar char="•"/>
              <a:defRPr sz="3000" spc="90">
                <a:solidFill>
                  <a:srgbClr val="232323"/>
                </a:solidFill>
                <a:latin typeface="+mj-lt"/>
                <a:ea typeface="+mj-ea"/>
                <a:cs typeface="+mj-cs"/>
                <a:sym typeface="Garamond"/>
              </a:defRPr>
            </a:pPr>
            <a:r>
              <a:rPr b="1" u="sng"/>
              <a:t>Feed-in Tariff Policy</a:t>
            </a:r>
            <a:r>
              <a:t>: Popularized by the government of Germany, feed-in tariff incentives represent a huge potential for growth in the solar power generation industry. </a:t>
            </a:r>
          </a:p>
        </p:txBody>
      </p:sp>
      <p:pic>
        <p:nvPicPr>
          <p:cNvPr id="166" name="dropped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998201" y="1435100"/>
            <a:ext cx="1892301" cy="171925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slow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Garamond"/>
        <a:ea typeface="Garamond"/>
        <a:cs typeface="Garamond"/>
      </a:majorFont>
      <a:minorFont>
        <a:latin typeface="Helvetica"/>
        <a:ea typeface="Helvetica"/>
        <a:cs typeface="Helvetic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38100" dist="12700" dir="5400000" rotWithShape="0">
                <a:srgbClr val="000000">
                  <a:alpha val="50000"/>
                </a:srgbClr>
              </a:outerShdw>
            </a:effectLst>
            <a:uFillTx/>
            <a:latin typeface="Gill Sans"/>
            <a:ea typeface="Gill Sans"/>
            <a:cs typeface="Gill San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81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Garamond"/>
        <a:ea typeface="Garamond"/>
        <a:cs typeface="Garamond"/>
      </a:majorFont>
      <a:minorFont>
        <a:latin typeface="Helvetica"/>
        <a:ea typeface="Helvetica"/>
        <a:cs typeface="Helvetic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38100" dist="12700" dir="5400000" rotWithShape="0">
                <a:srgbClr val="000000">
                  <a:alpha val="50000"/>
                </a:srgbClr>
              </a:outerShdw>
            </a:effectLst>
            <a:uFillTx/>
            <a:latin typeface="Gill Sans"/>
            <a:ea typeface="Gill Sans"/>
            <a:cs typeface="Gill San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81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</TotalTime>
  <Words>965</Words>
  <Application>Microsoft Macintosh PowerPoint</Application>
  <PresentationFormat>Custom</PresentationFormat>
  <Paragraphs>184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Calisto MT</vt:lpstr>
      <vt:lpstr>Garamond</vt:lpstr>
      <vt:lpstr>Gill Sans</vt:lpstr>
      <vt:lpstr>Helvetica</vt:lpstr>
      <vt:lpstr>Lucida Grande</vt:lpstr>
      <vt:lpstr>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layan almasoud</cp:lastModifiedBy>
  <cp:revision>5</cp:revision>
  <dcterms:modified xsi:type="dcterms:W3CDTF">2019-09-28T19:50:58Z</dcterms:modified>
</cp:coreProperties>
</file>