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1"/>
  </p:notesMasterIdLst>
  <p:sldIdLst>
    <p:sldId id="256" r:id="rId2"/>
    <p:sldId id="257" r:id="rId3"/>
    <p:sldId id="260" r:id="rId4"/>
    <p:sldId id="258" r:id="rId5"/>
    <p:sldId id="259"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5" autoAdjust="0"/>
    <p:restoredTop sz="95126" autoAdjust="0"/>
  </p:normalViewPr>
  <p:slideViewPr>
    <p:cSldViewPr snapToGrid="0">
      <p:cViewPr>
        <p:scale>
          <a:sx n="70" d="100"/>
          <a:sy n="70" d="100"/>
        </p:scale>
        <p:origin x="-744"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B6EB1E-199C-4423-AA9D-8220E105B825}" type="datetimeFigureOut">
              <a:rPr lang="en-US" smtClean="0"/>
              <a:pPr/>
              <a:t>10/17/2021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6266C-D9B2-452A-9D06-1F7085D3E673}" type="slidenum">
              <a:rPr lang="en-US" smtClean="0"/>
              <a:pPr/>
              <a:t>‹#›</a:t>
            </a:fld>
            <a:endParaRPr lang="en-US"/>
          </a:p>
        </p:txBody>
      </p:sp>
    </p:spTree>
    <p:extLst>
      <p:ext uri="{BB962C8B-B14F-4D97-AF65-F5344CB8AC3E}">
        <p14:creationId xmlns:p14="http://schemas.microsoft.com/office/powerpoint/2010/main" xmlns="" val="408507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444444"/>
                </a:solidFill>
                <a:effectLst/>
                <a:latin typeface="Source Sans Pro" panose="020B0503030403020204" pitchFamily="34" charset="0"/>
              </a:rPr>
              <a:t>Insomnia is defined as a sleep disorder that causes difficulty in sleeping or staying asleep. When one has insomnia, then it means they have problems sleeping or staying asleep. Insomnia affects many people world wide with statistics showing that more than 25% of American population experience insomnia. According to CDC, an average adults needs between 7 to 9 hours of sleep daily depending on their age. </a:t>
            </a:r>
            <a:endParaRPr lang="en-US" dirty="0"/>
          </a:p>
        </p:txBody>
      </p:sp>
      <p:sp>
        <p:nvSpPr>
          <p:cNvPr id="4" name="Slide Number Placeholder 3"/>
          <p:cNvSpPr>
            <a:spLocks noGrp="1"/>
          </p:cNvSpPr>
          <p:nvPr>
            <p:ph type="sldNum" sz="quarter" idx="5"/>
          </p:nvPr>
        </p:nvSpPr>
        <p:spPr/>
        <p:txBody>
          <a:bodyPr/>
          <a:lstStyle/>
          <a:p>
            <a:fld id="{4926266C-D9B2-452A-9D06-1F7085D3E673}" type="slidenum">
              <a:rPr lang="en-US" smtClean="0"/>
              <a:pPr/>
              <a:t>2</a:t>
            </a:fld>
            <a:endParaRPr lang="en-US"/>
          </a:p>
        </p:txBody>
      </p:sp>
    </p:spTree>
    <p:extLst>
      <p:ext uri="{BB962C8B-B14F-4D97-AF65-F5344CB8AC3E}">
        <p14:creationId xmlns:p14="http://schemas.microsoft.com/office/powerpoint/2010/main" xmlns="" val="364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Insomnia is categorized according to its duration. There are two types of insomnia which are acute (short-term) and chronic (long-term) insomnia. Acute insomnia lasts at least 1 night to a few weeks. Chronic insomnia lasts at least 3 nights in a week to several months. </a:t>
            </a:r>
          </a:p>
          <a:p>
            <a:r>
              <a:rPr lang="en-US" dirty="0"/>
              <a:t>Insomnia affects people of all ages and gender. However, there are some risk factors that increase the chances of developing insomnia which include; gender (insomnia occurs more in women than men due to hormonal changes), stress (</a:t>
            </a:r>
            <a:r>
              <a:rPr lang="en-US" b="0" i="0" dirty="0">
                <a:solidFill>
                  <a:srgbClr val="111111"/>
                </a:solidFill>
                <a:effectLst/>
                <a:latin typeface="Helvetica" panose="020B0604020202020204" pitchFamily="34" charset="0"/>
              </a:rPr>
              <a:t>Stressful times and events can cause temporary insomnia. And major or long-lasting stress can lead to chronic insomnia)</a:t>
            </a:r>
            <a:r>
              <a:rPr lang="en-US" dirty="0"/>
              <a:t>, change of sleeping patterns because of working night shifts, travelling between different time zones which alters the body’s internal clock. </a:t>
            </a:r>
          </a:p>
        </p:txBody>
      </p:sp>
      <p:sp>
        <p:nvSpPr>
          <p:cNvPr id="4" name="Slide Number Placeholder 3"/>
          <p:cNvSpPr>
            <a:spLocks noGrp="1"/>
          </p:cNvSpPr>
          <p:nvPr>
            <p:ph type="sldNum" sz="quarter" idx="5"/>
          </p:nvPr>
        </p:nvSpPr>
        <p:spPr/>
        <p:txBody>
          <a:bodyPr/>
          <a:lstStyle/>
          <a:p>
            <a:fld id="{4926266C-D9B2-452A-9D06-1F7085D3E673}" type="slidenum">
              <a:rPr lang="en-US" smtClean="0"/>
              <a:pPr/>
              <a:t>3</a:t>
            </a:fld>
            <a:endParaRPr lang="en-US"/>
          </a:p>
        </p:txBody>
      </p:sp>
    </p:spTree>
    <p:extLst>
      <p:ext uri="{BB962C8B-B14F-4D97-AF65-F5344CB8AC3E}">
        <p14:creationId xmlns:p14="http://schemas.microsoft.com/office/powerpoint/2010/main" xmlns="" val="84467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causes of insomnia depends of the type of sleeplessness and individual is experiencing. However various environmental, physiological and psychological factors contributes to insomnia. In other instances, insomnia is caused by underlying medical conditions.  The common causes of insomnia are; stress, noise, physical pain, mental health issues such as anxiety and depression, poor sleeping habits, certain medications, jet lag and having night terrors or bad dreams. </a:t>
            </a:r>
          </a:p>
        </p:txBody>
      </p:sp>
      <p:sp>
        <p:nvSpPr>
          <p:cNvPr id="4" name="Slide Number Placeholder 3"/>
          <p:cNvSpPr>
            <a:spLocks noGrp="1"/>
          </p:cNvSpPr>
          <p:nvPr>
            <p:ph type="sldNum" sz="quarter" idx="5"/>
          </p:nvPr>
        </p:nvSpPr>
        <p:spPr/>
        <p:txBody>
          <a:bodyPr/>
          <a:lstStyle/>
          <a:p>
            <a:fld id="{4926266C-D9B2-452A-9D06-1F7085D3E673}" type="slidenum">
              <a:rPr lang="en-US" smtClean="0"/>
              <a:pPr/>
              <a:t>4</a:t>
            </a:fld>
            <a:endParaRPr lang="en-US"/>
          </a:p>
        </p:txBody>
      </p:sp>
    </p:spTree>
    <p:extLst>
      <p:ext uri="{BB962C8B-B14F-4D97-AF65-F5344CB8AC3E}">
        <p14:creationId xmlns:p14="http://schemas.microsoft.com/office/powerpoint/2010/main" xmlns="" val="403679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Apart from difficulty sleeping, insomnia also leads to the following symptoms; fatigue, grumpiness, difficulty concentrating, mood changes, irritability, lack of coordination, sleepiness during the day, tension headaches, use of medication or other substance such as alcohol to fall asleep. </a:t>
            </a:r>
          </a:p>
        </p:txBody>
      </p:sp>
      <p:sp>
        <p:nvSpPr>
          <p:cNvPr id="4" name="Slide Number Placeholder 3"/>
          <p:cNvSpPr>
            <a:spLocks noGrp="1"/>
          </p:cNvSpPr>
          <p:nvPr>
            <p:ph type="sldNum" sz="quarter" idx="5"/>
          </p:nvPr>
        </p:nvSpPr>
        <p:spPr/>
        <p:txBody>
          <a:bodyPr/>
          <a:lstStyle/>
          <a:p>
            <a:fld id="{4926266C-D9B2-452A-9D06-1F7085D3E673}" type="slidenum">
              <a:rPr lang="en-US" smtClean="0"/>
              <a:pPr/>
              <a:t>5</a:t>
            </a:fld>
            <a:endParaRPr lang="en-US"/>
          </a:p>
        </p:txBody>
      </p:sp>
    </p:spTree>
    <p:extLst>
      <p:ext uri="{BB962C8B-B14F-4D97-AF65-F5344CB8AC3E}">
        <p14:creationId xmlns:p14="http://schemas.microsoft.com/office/powerpoint/2010/main" xmlns="" val="329993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lnSpc>
                <a:spcPct val="170000"/>
              </a:lnSpc>
            </a:pPr>
            <a:r>
              <a:rPr lang="en-US" b="0" i="0" dirty="0">
                <a:solidFill>
                  <a:srgbClr val="111111"/>
                </a:solidFill>
                <a:effectLst/>
                <a:latin typeface="Helvetica" panose="020B0604020202020204" pitchFamily="34" charset="0"/>
              </a:rPr>
              <a:t>Sleep is essential to a person’s health as eating a healthy diet and regular physical activity. Whatever the reason for sleep loss, insomnia can affect an individual both mentally and physically. People with insomnia report a lower quality of life compared with people who are sleeping well. Some of complications caused by insomnia include; </a:t>
            </a:r>
            <a:r>
              <a:rPr lang="en-US" sz="1200" dirty="0">
                <a:latin typeface="Arial" panose="020B0604020202020204" pitchFamily="34" charset="0"/>
                <a:cs typeface="Arial" panose="020B0604020202020204" pitchFamily="34" charset="0"/>
              </a:rPr>
              <a:t>Increased risk of long-term health conditions such as heart disease and hypertension, Mental health disorder, unexplained weight gain (Obesity), Slow reaction, and Lower performance at school or at work. </a:t>
            </a:r>
          </a:p>
        </p:txBody>
      </p:sp>
      <p:sp>
        <p:nvSpPr>
          <p:cNvPr id="4" name="Slide Number Placeholder 3"/>
          <p:cNvSpPr>
            <a:spLocks noGrp="1"/>
          </p:cNvSpPr>
          <p:nvPr>
            <p:ph type="sldNum" sz="quarter" idx="5"/>
          </p:nvPr>
        </p:nvSpPr>
        <p:spPr/>
        <p:txBody>
          <a:bodyPr/>
          <a:lstStyle/>
          <a:p>
            <a:fld id="{4926266C-D9B2-452A-9D06-1F7085D3E673}" type="slidenum">
              <a:rPr lang="en-US" smtClean="0"/>
              <a:pPr/>
              <a:t>6</a:t>
            </a:fld>
            <a:endParaRPr lang="en-US"/>
          </a:p>
        </p:txBody>
      </p:sp>
    </p:spTree>
    <p:extLst>
      <p:ext uri="{BB962C8B-B14F-4D97-AF65-F5344CB8AC3E}">
        <p14:creationId xmlns:p14="http://schemas.microsoft.com/office/powerpoint/2010/main" xmlns="" val="281574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not test for diagnosing insomnia. Healthcare providers perform physical examination to establish the cause of a patient’s sleeping problem. During a physical exam, a doctor looks for the signs of medical diseases that could be contributing to sleeping problems. A blood test may be done to check for other medical conditions such as thyroid problems. A sleep habits review can be done to determine the patients sleep-wake pattern. A patient may be asked to keep a sleep diary. If the cause of insomnia is not established, then a sleep study may be done to monitor and record the patients body activities. </a:t>
            </a:r>
          </a:p>
        </p:txBody>
      </p:sp>
      <p:sp>
        <p:nvSpPr>
          <p:cNvPr id="4" name="Slide Number Placeholder 3"/>
          <p:cNvSpPr>
            <a:spLocks noGrp="1"/>
          </p:cNvSpPr>
          <p:nvPr>
            <p:ph type="sldNum" sz="quarter" idx="5"/>
          </p:nvPr>
        </p:nvSpPr>
        <p:spPr/>
        <p:txBody>
          <a:bodyPr/>
          <a:lstStyle/>
          <a:p>
            <a:fld id="{4926266C-D9B2-452A-9D06-1F7085D3E673}" type="slidenum">
              <a:rPr lang="en-US" smtClean="0"/>
              <a:pPr/>
              <a:t>7</a:t>
            </a:fld>
            <a:endParaRPr lang="en-US"/>
          </a:p>
        </p:txBody>
      </p:sp>
    </p:spTree>
    <p:extLst>
      <p:ext uri="{BB962C8B-B14F-4D97-AF65-F5344CB8AC3E}">
        <p14:creationId xmlns:p14="http://schemas.microsoft.com/office/powerpoint/2010/main" xmlns="" val="1879020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Insomnia can be treated by pharmacological and nonpharmacological interventions. Pharmacological interventions include prescription medications such as eszopiclone, and zolpidem. The patient can undergo a cognitive behavioral therapy which can help eliminate or control negative action and thoughts leading to sleep problems (</a:t>
            </a:r>
            <a:r>
              <a:rPr lang="en-US" b="0" i="0" dirty="0" err="1">
                <a:solidFill>
                  <a:srgbClr val="222222"/>
                </a:solidFill>
                <a:effectLst/>
                <a:latin typeface="Arial" panose="020B0604020202020204" pitchFamily="34" charset="0"/>
                <a:cs typeface="Arial" panose="020B0604020202020204" pitchFamily="34" charset="0"/>
              </a:rPr>
              <a:t>Sandlund</a:t>
            </a:r>
            <a:r>
              <a:rPr lang="en-US" b="0" i="0" dirty="0">
                <a:solidFill>
                  <a:srgbClr val="222222"/>
                </a:solidFill>
                <a:effectLst/>
                <a:latin typeface="Arial" panose="020B0604020202020204" pitchFamily="34" charset="0"/>
                <a:cs typeface="Arial" panose="020B0604020202020204" pitchFamily="34" charset="0"/>
              </a:rPr>
              <a:t> et al., 2018</a:t>
            </a:r>
            <a:r>
              <a:rPr lang="en-US" dirty="0"/>
              <a:t>). The patient can also undergo counselling. Nonpharmacological interventions for treatment of insomnia include the patient changing their diet and sleeping habits ad being physical active. </a:t>
            </a:r>
          </a:p>
        </p:txBody>
      </p:sp>
      <p:sp>
        <p:nvSpPr>
          <p:cNvPr id="4" name="Slide Number Placeholder 3"/>
          <p:cNvSpPr>
            <a:spLocks noGrp="1"/>
          </p:cNvSpPr>
          <p:nvPr>
            <p:ph type="sldNum" sz="quarter" idx="5"/>
          </p:nvPr>
        </p:nvSpPr>
        <p:spPr/>
        <p:txBody>
          <a:bodyPr/>
          <a:lstStyle/>
          <a:p>
            <a:fld id="{4926266C-D9B2-452A-9D06-1F7085D3E673}" type="slidenum">
              <a:rPr lang="en-US" smtClean="0"/>
              <a:pPr/>
              <a:t>8</a:t>
            </a:fld>
            <a:endParaRPr lang="en-US"/>
          </a:p>
        </p:txBody>
      </p:sp>
    </p:spTree>
    <p:extLst>
      <p:ext uri="{BB962C8B-B14F-4D97-AF65-F5344CB8AC3E}">
        <p14:creationId xmlns:p14="http://schemas.microsoft.com/office/powerpoint/2010/main" xmlns="" val="428783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184733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818888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281578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3654547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3486774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80617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148267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63619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876000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439412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485089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98083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741105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3333889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3986903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559137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9D29F4-1339-4FA5-A3B1-CB3DB43ACF2D}" type="datetimeFigureOut">
              <a:rPr lang="en-US" smtClean="0"/>
              <a:pPr/>
              <a:t>10/17/2021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1716190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9D29F4-1339-4FA5-A3B1-CB3DB43ACF2D}" type="datetimeFigureOut">
              <a:rPr lang="en-US" smtClean="0"/>
              <a:pPr/>
              <a:t>10/17/2021</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D22A82F-C776-42CB-ABB0-4D833C3B5390}" type="slidenum">
              <a:rPr lang="en-US" smtClean="0"/>
              <a:pPr/>
              <a:t>‹#›</a:t>
            </a:fld>
            <a:endParaRPr lang="en-US"/>
          </a:p>
        </p:txBody>
      </p:sp>
    </p:spTree>
    <p:extLst>
      <p:ext uri="{BB962C8B-B14F-4D97-AF65-F5344CB8AC3E}">
        <p14:creationId xmlns:p14="http://schemas.microsoft.com/office/powerpoint/2010/main" xmlns="" val="254822594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B4D6D3-3C18-4E82-A4B7-30BE8B118980}"/>
              </a:ext>
            </a:extLst>
          </p:cNvPr>
          <p:cNvSpPr>
            <a:spLocks noGrp="1"/>
          </p:cNvSpPr>
          <p:nvPr>
            <p:ph type="ctrTitle"/>
          </p:nvPr>
        </p:nvSpPr>
        <p:spPr/>
        <p:txBody>
          <a:bodyPr>
            <a:normAutofit/>
          </a:bodyPr>
          <a:lstStyle/>
          <a:p>
            <a:r>
              <a:rPr lang="en-US" sz="6600" dirty="0">
                <a:solidFill>
                  <a:schemeClr val="bg1"/>
                </a:solidFill>
                <a:latin typeface="Arial Black" panose="020B0A04020102020204" pitchFamily="34" charset="0"/>
              </a:rPr>
              <a:t>INSOMNIA</a:t>
            </a:r>
          </a:p>
        </p:txBody>
      </p:sp>
      <p:sp>
        <p:nvSpPr>
          <p:cNvPr id="3" name="Subtitle 2">
            <a:extLst>
              <a:ext uri="{FF2B5EF4-FFF2-40B4-BE49-F238E27FC236}">
                <a16:creationId xmlns:a16="http://schemas.microsoft.com/office/drawing/2014/main" xmlns="" id="{474F4872-6B21-4EE0-B0B7-7E43F280E5E9}"/>
              </a:ext>
            </a:extLst>
          </p:cNvPr>
          <p:cNvSpPr>
            <a:spLocks noGrp="1"/>
          </p:cNvSpPr>
          <p:nvPr>
            <p:ph type="subTitle" idx="1"/>
          </p:nvPr>
        </p:nvSpPr>
        <p:spPr>
          <a:xfrm>
            <a:off x="5724940" y="4731026"/>
            <a:ext cx="5778084" cy="1470991"/>
          </a:xfrm>
        </p:spPr>
        <p:txBody>
          <a:bodyPr/>
          <a:lstStyle/>
          <a:p>
            <a:pPr algn="ctr"/>
            <a:r>
              <a:rPr lang="en-US" dirty="0">
                <a:solidFill>
                  <a:schemeClr val="bg1"/>
                </a:solidFill>
                <a:latin typeface="Arial Black" panose="020B0A04020102020204" pitchFamily="34" charset="0"/>
              </a:rPr>
              <a:t>Student Name</a:t>
            </a:r>
          </a:p>
          <a:p>
            <a:pPr algn="ctr"/>
            <a:r>
              <a:rPr lang="en-US" dirty="0">
                <a:solidFill>
                  <a:schemeClr val="bg1"/>
                </a:solidFill>
                <a:latin typeface="Arial Black" panose="020B0A04020102020204" pitchFamily="34" charset="0"/>
              </a:rPr>
              <a:t>Academic Institution</a:t>
            </a:r>
          </a:p>
          <a:p>
            <a:pPr algn="ctr"/>
            <a:r>
              <a:rPr lang="en-US" dirty="0">
                <a:solidFill>
                  <a:schemeClr val="bg1"/>
                </a:solidFill>
                <a:latin typeface="Arial Black" panose="020B0A04020102020204" pitchFamily="34" charset="0"/>
              </a:rPr>
              <a:t>Date</a:t>
            </a:r>
          </a:p>
        </p:txBody>
      </p:sp>
    </p:spTree>
    <p:extLst>
      <p:ext uri="{BB962C8B-B14F-4D97-AF65-F5344CB8AC3E}">
        <p14:creationId xmlns:p14="http://schemas.microsoft.com/office/powerpoint/2010/main" xmlns="" val="1712538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C862AB7-D69A-402D-8718-7B36BA126D51}"/>
              </a:ext>
            </a:extLst>
          </p:cNvPr>
          <p:cNvSpPr>
            <a:spLocks noGrp="1"/>
          </p:cNvSpPr>
          <p:nvPr>
            <p:ph type="title"/>
          </p:nvPr>
        </p:nvSpPr>
        <p:spPr>
          <a:xfrm>
            <a:off x="1484311" y="685801"/>
            <a:ext cx="10018713" cy="715488"/>
          </a:xfrm>
        </p:spPr>
        <p:txBody>
          <a:bodyPr/>
          <a:lstStyle/>
          <a:p>
            <a:r>
              <a:rPr lang="en-US" dirty="0">
                <a:latin typeface="Arial Rounded MT Bold" panose="020F0704030504030204" pitchFamily="34" charset="0"/>
              </a:rPr>
              <a:t>INTRODUCTION</a:t>
            </a:r>
          </a:p>
        </p:txBody>
      </p:sp>
      <p:sp>
        <p:nvSpPr>
          <p:cNvPr id="3" name="Content Placeholder 2">
            <a:extLst>
              <a:ext uri="{FF2B5EF4-FFF2-40B4-BE49-F238E27FC236}">
                <a16:creationId xmlns:a16="http://schemas.microsoft.com/office/drawing/2014/main" xmlns="" id="{0E363CB2-6B6F-4395-B2FA-0149B135E54C}"/>
              </a:ext>
            </a:extLst>
          </p:cNvPr>
          <p:cNvSpPr>
            <a:spLocks noGrp="1"/>
          </p:cNvSpPr>
          <p:nvPr>
            <p:ph idx="1"/>
          </p:nvPr>
        </p:nvSpPr>
        <p:spPr>
          <a:xfrm>
            <a:off x="1484310" y="1318161"/>
            <a:ext cx="10018713" cy="4928260"/>
          </a:xfrm>
        </p:spPr>
        <p:txBody>
          <a:bodyPr>
            <a:normAutofit/>
          </a:bodyPr>
          <a:lstStyle/>
          <a:p>
            <a:pPr>
              <a:lnSpc>
                <a:spcPct val="150000"/>
              </a:lnSpc>
            </a:pPr>
            <a:r>
              <a:rPr lang="en-US" dirty="0">
                <a:latin typeface="Arial" panose="020B0604020202020204" pitchFamily="34" charset="0"/>
                <a:cs typeface="Arial" panose="020B0604020202020204" pitchFamily="34" charset="0"/>
              </a:rPr>
              <a:t>Insomnia is a sleep disorder that is characterized by;</a:t>
            </a:r>
          </a:p>
          <a:p>
            <a:pPr lvl="2">
              <a:lnSpc>
                <a:spcPct val="150000"/>
              </a:lnSpc>
              <a:buFont typeface="Wingdings" panose="05000000000000000000" pitchFamily="2" charset="2"/>
              <a:buChar char="ü"/>
            </a:pPr>
            <a:r>
              <a:rPr lang="en-US" sz="2400" dirty="0">
                <a:latin typeface="Arial" panose="020B0604020202020204" pitchFamily="34" charset="0"/>
                <a:cs typeface="Arial" panose="020B0604020202020204" pitchFamily="34" charset="0"/>
              </a:rPr>
              <a:t>Trouble falling asleep</a:t>
            </a:r>
          </a:p>
          <a:p>
            <a:pPr lvl="2">
              <a:lnSpc>
                <a:spcPct val="150000"/>
              </a:lnSpc>
              <a:buFont typeface="Wingdings" panose="05000000000000000000" pitchFamily="2" charset="2"/>
              <a:buChar char="ü"/>
            </a:pPr>
            <a:r>
              <a:rPr lang="en-US" sz="2400" dirty="0">
                <a:latin typeface="Arial" panose="020B0604020202020204" pitchFamily="34" charset="0"/>
                <a:cs typeface="Arial" panose="020B0604020202020204" pitchFamily="34" charset="0"/>
              </a:rPr>
              <a:t>Difficulty staying asleep</a:t>
            </a:r>
          </a:p>
          <a:p>
            <a:pPr>
              <a:lnSpc>
                <a:spcPct val="150000"/>
              </a:lnSpc>
            </a:pPr>
            <a:r>
              <a:rPr lang="en-US" dirty="0">
                <a:latin typeface="Arial" panose="020B0604020202020204" pitchFamily="34" charset="0"/>
                <a:cs typeface="Arial" panose="020B0604020202020204" pitchFamily="34" charset="0"/>
              </a:rPr>
              <a:t>Insomnia reduces an individuals energy and mood therefore resulting to difficulty concentrating, fatigue and other health problems. </a:t>
            </a:r>
          </a:p>
          <a:p>
            <a:pPr>
              <a:lnSpc>
                <a:spcPct val="150000"/>
              </a:lnSpc>
            </a:pPr>
            <a:r>
              <a:rPr lang="en-US" dirty="0">
                <a:latin typeface="Arial" panose="020B0604020202020204" pitchFamily="34" charset="0"/>
                <a:cs typeface="Arial" panose="020B0604020202020204" pitchFamily="34" charset="0"/>
              </a:rPr>
              <a:t>According to CDC (2021), an average adult requires 7 to 9 hours a sleep everyday. </a:t>
            </a:r>
          </a:p>
        </p:txBody>
      </p:sp>
    </p:spTree>
    <p:extLst>
      <p:ext uri="{BB962C8B-B14F-4D97-AF65-F5344CB8AC3E}">
        <p14:creationId xmlns:p14="http://schemas.microsoft.com/office/powerpoint/2010/main" xmlns="" val="607621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811857" y="0"/>
            <a:ext cx="10018713" cy="788158"/>
          </a:xfrm>
        </p:spPr>
        <p:txBody>
          <a:bodyPr>
            <a:normAutofit/>
          </a:bodyPr>
          <a:lstStyle/>
          <a:p>
            <a:r>
              <a:rPr lang="en-US" dirty="0">
                <a:latin typeface="Arial Rounded MT Bold" panose="020F0704030504030204" pitchFamily="34" charset="0"/>
              </a:rPr>
              <a:t>TYPES AND RISK FACTORS</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484310" y="723331"/>
            <a:ext cx="10948800" cy="6005015"/>
          </a:xfrm>
        </p:spPr>
        <p:txBody>
          <a:bodyPr>
            <a:noAutofit/>
          </a:bodyPr>
          <a:lstStyle/>
          <a:p>
            <a:pPr marL="0" indent="0" algn="ctr">
              <a:buNone/>
            </a:pPr>
            <a:r>
              <a:rPr lang="en-US" sz="1400" b="1" dirty="0"/>
              <a:t>Types of Insomnia</a:t>
            </a:r>
          </a:p>
          <a:p>
            <a:pPr marL="0" indent="0">
              <a:buNone/>
            </a:pPr>
            <a:r>
              <a:rPr lang="en-US" sz="1400" dirty="0"/>
              <a:t>Insomnia is categorized by duration. It is classified into:</a:t>
            </a:r>
          </a:p>
          <a:p>
            <a:r>
              <a:rPr lang="en-US" sz="1400" dirty="0"/>
              <a:t>Acute insomnia</a:t>
            </a:r>
          </a:p>
          <a:p>
            <a:pPr marL="0" indent="0">
              <a:buNone/>
            </a:pPr>
            <a:r>
              <a:rPr lang="en-US" sz="1400" dirty="0"/>
              <a:t>Lasts between 1 night to few weeks. </a:t>
            </a:r>
          </a:p>
          <a:p>
            <a:r>
              <a:rPr lang="en-US" sz="1400" dirty="0"/>
              <a:t>Chronic insomnia</a:t>
            </a:r>
          </a:p>
          <a:p>
            <a:pPr marL="0" indent="0">
              <a:buNone/>
            </a:pPr>
            <a:r>
              <a:rPr lang="en-US" sz="1400" dirty="0"/>
              <a:t>Lasts between 3 nights to months. </a:t>
            </a:r>
          </a:p>
          <a:p>
            <a:pPr marL="0" indent="0" algn="ctr">
              <a:buNone/>
            </a:pPr>
            <a:r>
              <a:rPr lang="en-US" sz="1400" b="1" dirty="0"/>
              <a:t>Risk factors</a:t>
            </a:r>
          </a:p>
          <a:p>
            <a:pPr marL="0" indent="0">
              <a:buNone/>
            </a:pPr>
            <a:r>
              <a:rPr lang="en-US" sz="1400" dirty="0"/>
              <a:t>Insomnia affects people of all ages and gender, however, some risk factors increase the probability of developing this disorder. The risk factors include;</a:t>
            </a:r>
          </a:p>
          <a:p>
            <a:r>
              <a:rPr lang="en-US" sz="1400" dirty="0"/>
              <a:t>Sedentary lifestyle</a:t>
            </a:r>
          </a:p>
          <a:p>
            <a:r>
              <a:rPr lang="en-US" sz="1400" dirty="0"/>
              <a:t>Stress</a:t>
            </a:r>
          </a:p>
          <a:p>
            <a:r>
              <a:rPr lang="en-US" sz="1400" dirty="0"/>
              <a:t>Working night shifts</a:t>
            </a:r>
          </a:p>
          <a:p>
            <a:r>
              <a:rPr lang="en-US" sz="1400" dirty="0"/>
              <a:t>Emotional disorders</a:t>
            </a:r>
          </a:p>
          <a:p>
            <a:r>
              <a:rPr lang="en-US" sz="1400" dirty="0"/>
              <a:t>Travelling between different time zones</a:t>
            </a:r>
          </a:p>
          <a:p>
            <a:r>
              <a:rPr lang="en-US" sz="1400" dirty="0"/>
              <a:t>Low income</a:t>
            </a:r>
          </a:p>
          <a:p>
            <a:r>
              <a:rPr lang="en-US" sz="1400" dirty="0"/>
              <a:t>Gender (Women are more likely to experience insomnia than men)</a:t>
            </a:r>
          </a:p>
          <a:p>
            <a:r>
              <a:rPr lang="en-US" sz="1400" dirty="0"/>
              <a:t>Age – Insomnia increases with age </a:t>
            </a:r>
          </a:p>
        </p:txBody>
      </p:sp>
    </p:spTree>
    <p:extLst>
      <p:ext uri="{BB962C8B-B14F-4D97-AF65-F5344CB8AC3E}">
        <p14:creationId xmlns:p14="http://schemas.microsoft.com/office/powerpoint/2010/main" xmlns="" val="387108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552550" y="180833"/>
            <a:ext cx="10018713" cy="747215"/>
          </a:xfrm>
        </p:spPr>
        <p:txBody>
          <a:bodyPr>
            <a:normAutofit/>
          </a:bodyPr>
          <a:lstStyle/>
          <a:p>
            <a:r>
              <a:rPr lang="en-US" dirty="0">
                <a:latin typeface="Arial Rounded MT Bold" panose="020F0704030504030204" pitchFamily="34" charset="0"/>
              </a:rPr>
              <a:t>CAUSES OF INSOMNIA</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484310" y="1132764"/>
            <a:ext cx="10018713" cy="5500047"/>
          </a:xfrm>
        </p:spPr>
        <p:txBody>
          <a:bodyPr>
            <a:noAutofit/>
          </a:bodyPr>
          <a:lstStyle/>
          <a:p>
            <a:pPr marL="0" indent="0">
              <a:buNone/>
            </a:pPr>
            <a:r>
              <a:rPr lang="en-US" sz="2000" dirty="0">
                <a:latin typeface="Arial" panose="020B0604020202020204" pitchFamily="34" charset="0"/>
                <a:cs typeface="Arial" panose="020B0604020202020204" pitchFamily="34" charset="0"/>
              </a:rPr>
              <a:t>Insomnia I caused by various environmental, physical and psychological factors. However, the common causes of insomnia include;</a:t>
            </a:r>
          </a:p>
          <a:p>
            <a:pPr marL="1371600" lvl="2" indent="-457200">
              <a:buFont typeface="+mj-lt"/>
              <a:buAutoNum type="alphaLcParenR"/>
            </a:pPr>
            <a:r>
              <a:rPr lang="en-US" sz="2000" dirty="0">
                <a:latin typeface="Arial" panose="020B0604020202020204" pitchFamily="34" charset="0"/>
                <a:cs typeface="Arial" panose="020B0604020202020204" pitchFamily="34" charset="0"/>
              </a:rPr>
              <a:t>Stress</a:t>
            </a:r>
          </a:p>
          <a:p>
            <a:pPr marL="1371600" lvl="2" indent="-457200">
              <a:buFont typeface="+mj-lt"/>
              <a:buAutoNum type="alphaLcParenR"/>
            </a:pPr>
            <a:r>
              <a:rPr lang="en-US" sz="2000" dirty="0">
                <a:latin typeface="Arial" panose="020B0604020202020204" pitchFamily="34" charset="0"/>
                <a:cs typeface="Arial" panose="020B0604020202020204" pitchFamily="34" charset="0"/>
              </a:rPr>
              <a:t>Switching shifts at work</a:t>
            </a:r>
          </a:p>
          <a:p>
            <a:pPr marL="1371600" lvl="2" indent="-457200">
              <a:buFont typeface="+mj-lt"/>
              <a:buAutoNum type="alphaLcParenR"/>
            </a:pPr>
            <a:r>
              <a:rPr lang="en-US" sz="2000" dirty="0">
                <a:latin typeface="Arial" panose="020B0604020202020204" pitchFamily="34" charset="0"/>
                <a:cs typeface="Arial" panose="020B0604020202020204" pitchFamily="34" charset="0"/>
              </a:rPr>
              <a:t>Noise</a:t>
            </a:r>
          </a:p>
          <a:p>
            <a:pPr marL="1371600" lvl="2" indent="-457200">
              <a:buFont typeface="+mj-lt"/>
              <a:buAutoNum type="alphaLcParenR"/>
            </a:pPr>
            <a:r>
              <a:rPr lang="en-US" sz="2000" dirty="0">
                <a:latin typeface="Arial" panose="020B0604020202020204" pitchFamily="34" charset="0"/>
                <a:cs typeface="Arial" panose="020B0604020202020204" pitchFamily="34" charset="0"/>
              </a:rPr>
              <a:t>Physical pain</a:t>
            </a:r>
          </a:p>
          <a:p>
            <a:pPr marL="1371600" lvl="2" indent="-457200">
              <a:buFont typeface="+mj-lt"/>
              <a:buAutoNum type="alphaLcParenR"/>
            </a:pPr>
            <a:r>
              <a:rPr lang="en-US" sz="2000" dirty="0">
                <a:latin typeface="Arial" panose="020B0604020202020204" pitchFamily="34" charset="0"/>
                <a:cs typeface="Arial" panose="020B0604020202020204" pitchFamily="34" charset="0"/>
              </a:rPr>
              <a:t>Mental health issues</a:t>
            </a:r>
          </a:p>
          <a:p>
            <a:pPr marL="1371600" lvl="2" indent="-457200">
              <a:buFont typeface="+mj-lt"/>
              <a:buAutoNum type="alphaLcParenR"/>
            </a:pPr>
            <a:r>
              <a:rPr lang="en-US" sz="2000" dirty="0">
                <a:latin typeface="Arial" panose="020B0604020202020204" pitchFamily="34" charset="0"/>
                <a:cs typeface="Arial" panose="020B0604020202020204" pitchFamily="34" charset="0"/>
              </a:rPr>
              <a:t>Poor sleeping habits</a:t>
            </a:r>
          </a:p>
          <a:p>
            <a:pPr marL="1371600" lvl="2" indent="-457200">
              <a:buFont typeface="+mj-lt"/>
              <a:buAutoNum type="alphaLcParenR"/>
            </a:pPr>
            <a:r>
              <a:rPr lang="en-US" sz="2000" dirty="0">
                <a:latin typeface="Arial" panose="020B0604020202020204" pitchFamily="34" charset="0"/>
                <a:cs typeface="Arial" panose="020B0604020202020204" pitchFamily="34" charset="0"/>
              </a:rPr>
              <a:t>Certain medications</a:t>
            </a:r>
          </a:p>
          <a:p>
            <a:pPr marL="1371600" lvl="2" indent="-457200">
              <a:buFont typeface="+mj-lt"/>
              <a:buAutoNum type="alphaLcParenR"/>
            </a:pPr>
            <a:r>
              <a:rPr lang="en-US" sz="2000" dirty="0">
                <a:latin typeface="Arial" panose="020B0604020202020204" pitchFamily="34" charset="0"/>
                <a:cs typeface="Arial" panose="020B0604020202020204" pitchFamily="34" charset="0"/>
              </a:rPr>
              <a:t>Jet lag</a:t>
            </a:r>
          </a:p>
          <a:p>
            <a:pPr marL="1371600" lvl="2" indent="-457200">
              <a:buFont typeface="+mj-lt"/>
              <a:buAutoNum type="alphaLcParenR"/>
            </a:pPr>
            <a:r>
              <a:rPr lang="en-US" sz="2000" dirty="0">
                <a:latin typeface="Arial" panose="020B0604020202020204" pitchFamily="34" charset="0"/>
                <a:cs typeface="Arial" panose="020B0604020202020204" pitchFamily="34" charset="0"/>
              </a:rPr>
              <a:t>Lack of physical exercise</a:t>
            </a:r>
          </a:p>
          <a:p>
            <a:pPr marL="1371600" lvl="2" indent="-457200">
              <a:buFont typeface="+mj-lt"/>
              <a:buAutoNum type="alphaLcParenR"/>
            </a:pPr>
            <a:r>
              <a:rPr lang="en-US" sz="2000" dirty="0">
                <a:latin typeface="Arial" panose="020B0604020202020204" pitchFamily="34" charset="0"/>
                <a:cs typeface="Arial" panose="020B0604020202020204" pitchFamily="34" charset="0"/>
              </a:rPr>
              <a:t>Bad dreams</a:t>
            </a:r>
          </a:p>
        </p:txBody>
      </p:sp>
      <p:pic>
        <p:nvPicPr>
          <p:cNvPr id="4" name="Picture 3">
            <a:extLst>
              <a:ext uri="{FF2B5EF4-FFF2-40B4-BE49-F238E27FC236}">
                <a16:creationId xmlns:a16="http://schemas.microsoft.com/office/drawing/2014/main" xmlns="" id="{6D12D1FD-4C90-4FCD-A976-35D1AFF9D7BF}"/>
              </a:ext>
            </a:extLst>
          </p:cNvPr>
          <p:cNvPicPr>
            <a:picLocks noChangeAspect="1"/>
          </p:cNvPicPr>
          <p:nvPr/>
        </p:nvPicPr>
        <p:blipFill>
          <a:blip r:embed="rId3"/>
          <a:stretch>
            <a:fillRect/>
          </a:stretch>
        </p:blipFill>
        <p:spPr>
          <a:xfrm>
            <a:off x="6673755" y="2210939"/>
            <a:ext cx="5031475" cy="4135271"/>
          </a:xfrm>
          <a:prstGeom prst="rect">
            <a:avLst/>
          </a:prstGeom>
        </p:spPr>
      </p:pic>
    </p:spTree>
    <p:extLst>
      <p:ext uri="{BB962C8B-B14F-4D97-AF65-F5344CB8AC3E}">
        <p14:creationId xmlns:p14="http://schemas.microsoft.com/office/powerpoint/2010/main" xmlns="" val="1174484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566197" y="98947"/>
            <a:ext cx="10018713" cy="788158"/>
          </a:xfrm>
        </p:spPr>
        <p:txBody>
          <a:bodyPr>
            <a:normAutofit/>
          </a:bodyPr>
          <a:lstStyle/>
          <a:p>
            <a:r>
              <a:rPr lang="en-US" dirty="0">
                <a:latin typeface="Arial Rounded MT Bold" panose="020F0704030504030204" pitchFamily="34" charset="0"/>
              </a:rPr>
              <a:t>SYMPTOMS OF INSOMNIA</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484310" y="873457"/>
            <a:ext cx="10018713" cy="5459104"/>
          </a:xfrm>
        </p:spPr>
        <p:txBody>
          <a:bodyPr>
            <a:normAutofit fontScale="92500" lnSpcReduction="10000"/>
          </a:bodyPr>
          <a:lstStyle/>
          <a:p>
            <a:pPr marL="0" indent="0">
              <a:lnSpc>
                <a:spcPct val="110000"/>
              </a:lnSpc>
              <a:buNone/>
            </a:pPr>
            <a:r>
              <a:rPr lang="en-US" sz="2000" dirty="0">
                <a:latin typeface="Arial" panose="020B0604020202020204" pitchFamily="34" charset="0"/>
                <a:cs typeface="Arial" panose="020B0604020202020204" pitchFamily="34" charset="0"/>
              </a:rPr>
              <a:t>Individuals can know they are experiencing insomnia if they experience the following symptoms;</a:t>
            </a:r>
          </a:p>
          <a:p>
            <a:pPr>
              <a:lnSpc>
                <a:spcPct val="110000"/>
              </a:lnSpc>
            </a:pPr>
            <a:r>
              <a:rPr lang="en-US" sz="2000" dirty="0">
                <a:latin typeface="Arial" panose="020B0604020202020204" pitchFamily="34" charset="0"/>
                <a:cs typeface="Arial" panose="020B0604020202020204" pitchFamily="34" charset="0"/>
              </a:rPr>
              <a:t>Fatigue</a:t>
            </a:r>
          </a:p>
          <a:p>
            <a:pPr>
              <a:lnSpc>
                <a:spcPct val="110000"/>
              </a:lnSpc>
            </a:pPr>
            <a:r>
              <a:rPr lang="en-US" sz="2000" dirty="0">
                <a:latin typeface="Arial" panose="020B0604020202020204" pitchFamily="34" charset="0"/>
                <a:cs typeface="Arial" panose="020B0604020202020204" pitchFamily="34" charset="0"/>
              </a:rPr>
              <a:t>Grumpiness</a:t>
            </a:r>
          </a:p>
          <a:p>
            <a:pPr>
              <a:lnSpc>
                <a:spcPct val="110000"/>
              </a:lnSpc>
            </a:pPr>
            <a:r>
              <a:rPr lang="en-US" sz="2000" dirty="0">
                <a:latin typeface="Arial" panose="020B0604020202020204" pitchFamily="34" charset="0"/>
                <a:cs typeface="Arial" panose="020B0604020202020204" pitchFamily="34" charset="0"/>
              </a:rPr>
              <a:t>Difficulty concentrating</a:t>
            </a:r>
          </a:p>
          <a:p>
            <a:pPr>
              <a:lnSpc>
                <a:spcPct val="110000"/>
              </a:lnSpc>
            </a:pPr>
            <a:r>
              <a:rPr lang="en-US" sz="2000" dirty="0">
                <a:latin typeface="Arial" panose="020B0604020202020204" pitchFamily="34" charset="0"/>
                <a:cs typeface="Arial" panose="020B0604020202020204" pitchFamily="34" charset="0"/>
              </a:rPr>
              <a:t>Mood changes</a:t>
            </a:r>
          </a:p>
          <a:p>
            <a:pPr>
              <a:lnSpc>
                <a:spcPct val="110000"/>
              </a:lnSpc>
            </a:pPr>
            <a:r>
              <a:rPr lang="en-US" sz="2000" dirty="0">
                <a:latin typeface="Arial" panose="020B0604020202020204" pitchFamily="34" charset="0"/>
                <a:cs typeface="Arial" panose="020B0604020202020204" pitchFamily="34" charset="0"/>
              </a:rPr>
              <a:t>Irritability</a:t>
            </a:r>
          </a:p>
          <a:p>
            <a:pPr>
              <a:lnSpc>
                <a:spcPct val="110000"/>
              </a:lnSpc>
            </a:pPr>
            <a:r>
              <a:rPr lang="en-US" sz="2000" dirty="0">
                <a:latin typeface="Arial" panose="020B0604020202020204" pitchFamily="34" charset="0"/>
                <a:cs typeface="Arial" panose="020B0604020202020204" pitchFamily="34" charset="0"/>
              </a:rPr>
              <a:t>Feeling sleepy during the day</a:t>
            </a:r>
          </a:p>
          <a:p>
            <a:pPr>
              <a:lnSpc>
                <a:spcPct val="110000"/>
              </a:lnSpc>
            </a:pPr>
            <a:r>
              <a:rPr lang="en-US" sz="2000" dirty="0">
                <a:latin typeface="Arial" panose="020B0604020202020204" pitchFamily="34" charset="0"/>
                <a:cs typeface="Arial" panose="020B0604020202020204" pitchFamily="34" charset="0"/>
              </a:rPr>
              <a:t>Lack of coordination</a:t>
            </a:r>
          </a:p>
          <a:p>
            <a:pPr>
              <a:lnSpc>
                <a:spcPct val="110000"/>
              </a:lnSpc>
            </a:pPr>
            <a:r>
              <a:rPr lang="en-US" sz="2000" dirty="0">
                <a:latin typeface="Arial" panose="020B0604020202020204" pitchFamily="34" charset="0"/>
                <a:cs typeface="Arial" panose="020B0604020202020204" pitchFamily="34" charset="0"/>
              </a:rPr>
              <a:t>Anxiety or worry about sleeping</a:t>
            </a:r>
          </a:p>
          <a:p>
            <a:pPr>
              <a:lnSpc>
                <a:spcPct val="110000"/>
              </a:lnSpc>
            </a:pPr>
            <a:r>
              <a:rPr lang="en-US" sz="2000" dirty="0">
                <a:latin typeface="Arial" panose="020B0604020202020204" pitchFamily="34" charset="0"/>
                <a:cs typeface="Arial" panose="020B0604020202020204" pitchFamily="34" charset="0"/>
              </a:rPr>
              <a:t>Tension headaches</a:t>
            </a:r>
          </a:p>
          <a:p>
            <a:pPr>
              <a:lnSpc>
                <a:spcPct val="110000"/>
              </a:lnSpc>
            </a:pPr>
            <a:r>
              <a:rPr lang="en-US" sz="2000" dirty="0">
                <a:latin typeface="Arial" panose="020B0604020202020204" pitchFamily="34" charset="0"/>
                <a:cs typeface="Arial" panose="020B0604020202020204" pitchFamily="34" charset="0"/>
              </a:rPr>
              <a:t>Using of medications to fall asleep</a:t>
            </a:r>
          </a:p>
          <a:p>
            <a:pPr>
              <a:lnSpc>
                <a:spcPct val="110000"/>
              </a:lnSpc>
            </a:pPr>
            <a:r>
              <a:rPr lang="en-US" sz="2000" dirty="0">
                <a:latin typeface="Arial" panose="020B0604020202020204" pitchFamily="34" charset="0"/>
                <a:cs typeface="Arial" panose="020B0604020202020204" pitchFamily="34" charset="0"/>
              </a:rPr>
              <a:t>Difficulty socializing, studying or working. </a:t>
            </a:r>
          </a:p>
          <a:p>
            <a:pPr>
              <a:lnSpc>
                <a:spcPct val="110000"/>
              </a:lnSpc>
            </a:pPr>
            <a:endParaRPr lang="en-US" sz="20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xmlns="" id="{F809FE71-A98A-4DBF-9F0B-1D00570436DF}"/>
              </a:ext>
            </a:extLst>
          </p:cNvPr>
          <p:cNvPicPr>
            <a:picLocks noChangeAspect="1"/>
          </p:cNvPicPr>
          <p:nvPr/>
        </p:nvPicPr>
        <p:blipFill>
          <a:blip r:embed="rId3"/>
          <a:stretch>
            <a:fillRect/>
          </a:stretch>
        </p:blipFill>
        <p:spPr>
          <a:xfrm>
            <a:off x="6578221" y="1155581"/>
            <a:ext cx="5213446" cy="4672013"/>
          </a:xfrm>
          <a:prstGeom prst="rect">
            <a:avLst/>
          </a:prstGeom>
        </p:spPr>
      </p:pic>
    </p:spTree>
    <p:extLst>
      <p:ext uri="{BB962C8B-B14F-4D97-AF65-F5344CB8AC3E}">
        <p14:creationId xmlns:p14="http://schemas.microsoft.com/office/powerpoint/2010/main" xmlns="" val="52167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743618" y="153538"/>
            <a:ext cx="10018713" cy="597090"/>
          </a:xfrm>
        </p:spPr>
        <p:txBody>
          <a:bodyPr>
            <a:normAutofit fontScale="90000"/>
          </a:bodyPr>
          <a:lstStyle/>
          <a:p>
            <a:r>
              <a:rPr lang="en-US" dirty="0">
                <a:latin typeface="Arial Rounded MT Bold" panose="020F0704030504030204" pitchFamily="34" charset="0"/>
              </a:rPr>
              <a:t>COMPLICATIONS</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716321" y="838198"/>
            <a:ext cx="10018713" cy="6019801"/>
          </a:xfrm>
        </p:spPr>
        <p:txBody>
          <a:bodyPr>
            <a:noAutofit/>
          </a:bodyPr>
          <a:lstStyle/>
          <a:p>
            <a:pPr marL="0" indent="0">
              <a:lnSpc>
                <a:spcPct val="170000"/>
              </a:lnSpc>
              <a:buNone/>
            </a:pPr>
            <a:r>
              <a:rPr lang="en-US" sz="2000" dirty="0">
                <a:latin typeface="Arial" panose="020B0604020202020204" pitchFamily="34" charset="0"/>
                <a:cs typeface="Arial" panose="020B0604020202020204" pitchFamily="34" charset="0"/>
              </a:rPr>
              <a:t>Sleep is important to the human brain and body. Insomnia has significant effects on individuals overall health (physical and mental health). Individuals with insomnia experience low quality of life (</a:t>
            </a:r>
            <a:r>
              <a:rPr lang="en-US" sz="2000" b="0" i="0" dirty="0">
                <a:solidFill>
                  <a:srgbClr val="222222"/>
                </a:solidFill>
                <a:effectLst/>
                <a:latin typeface="Arial" panose="020B0604020202020204" pitchFamily="34" charset="0"/>
                <a:cs typeface="Arial" panose="020B0604020202020204" pitchFamily="34" charset="0"/>
              </a:rPr>
              <a:t>Riemann et al., 2020</a:t>
            </a:r>
            <a:r>
              <a:rPr lang="en-US" sz="2000" dirty="0">
                <a:latin typeface="Arial" panose="020B0604020202020204" pitchFamily="34" charset="0"/>
                <a:cs typeface="Arial" panose="020B0604020202020204" pitchFamily="34" charset="0"/>
              </a:rPr>
              <a:t>). </a:t>
            </a:r>
          </a:p>
          <a:p>
            <a:pPr marL="0" indent="0">
              <a:lnSpc>
                <a:spcPct val="170000"/>
              </a:lnSpc>
              <a:buNone/>
            </a:pPr>
            <a:r>
              <a:rPr lang="en-US" sz="2000" dirty="0">
                <a:latin typeface="Arial" panose="020B0604020202020204" pitchFamily="34" charset="0"/>
                <a:cs typeface="Arial" panose="020B0604020202020204" pitchFamily="34" charset="0"/>
              </a:rPr>
              <a:t>Insomnia complications are;</a:t>
            </a:r>
          </a:p>
          <a:p>
            <a:pPr lvl="2">
              <a:lnSpc>
                <a:spcPct val="170000"/>
              </a:lnSpc>
            </a:pPr>
            <a:r>
              <a:rPr lang="en-US" sz="2000" dirty="0">
                <a:latin typeface="Arial" panose="020B0604020202020204" pitchFamily="34" charset="0"/>
                <a:cs typeface="Arial" panose="020B0604020202020204" pitchFamily="34" charset="0"/>
              </a:rPr>
              <a:t>Increased risk of long-term health conditions such as heart disease and hypertension.</a:t>
            </a:r>
          </a:p>
          <a:p>
            <a:pPr lvl="2">
              <a:lnSpc>
                <a:spcPct val="170000"/>
              </a:lnSpc>
            </a:pPr>
            <a:r>
              <a:rPr lang="en-US" sz="2000" dirty="0">
                <a:latin typeface="Arial" panose="020B0604020202020204" pitchFamily="34" charset="0"/>
                <a:cs typeface="Arial" panose="020B0604020202020204" pitchFamily="34" charset="0"/>
              </a:rPr>
              <a:t>Mental health disorder</a:t>
            </a:r>
          </a:p>
          <a:p>
            <a:pPr lvl="2">
              <a:lnSpc>
                <a:spcPct val="170000"/>
              </a:lnSpc>
            </a:pPr>
            <a:r>
              <a:rPr lang="en-US" sz="2000" dirty="0">
                <a:latin typeface="Arial" panose="020B0604020202020204" pitchFamily="34" charset="0"/>
                <a:cs typeface="Arial" panose="020B0604020202020204" pitchFamily="34" charset="0"/>
              </a:rPr>
              <a:t>Obesity</a:t>
            </a:r>
          </a:p>
          <a:p>
            <a:pPr lvl="2">
              <a:lnSpc>
                <a:spcPct val="170000"/>
              </a:lnSpc>
            </a:pPr>
            <a:r>
              <a:rPr lang="en-US" sz="2000" dirty="0">
                <a:latin typeface="Arial" panose="020B0604020202020204" pitchFamily="34" charset="0"/>
                <a:cs typeface="Arial" panose="020B0604020202020204" pitchFamily="34" charset="0"/>
              </a:rPr>
              <a:t>Slow reaction</a:t>
            </a:r>
          </a:p>
          <a:p>
            <a:pPr lvl="2">
              <a:lnSpc>
                <a:spcPct val="170000"/>
              </a:lnSpc>
            </a:pPr>
            <a:r>
              <a:rPr lang="en-US" sz="2000" dirty="0">
                <a:latin typeface="Arial" panose="020B0604020202020204" pitchFamily="34" charset="0"/>
                <a:cs typeface="Arial" panose="020B0604020202020204" pitchFamily="34" charset="0"/>
              </a:rPr>
              <a:t>Lower performance at school or at work. </a:t>
            </a:r>
          </a:p>
        </p:txBody>
      </p:sp>
      <p:pic>
        <p:nvPicPr>
          <p:cNvPr id="5" name="Picture 4">
            <a:extLst>
              <a:ext uri="{FF2B5EF4-FFF2-40B4-BE49-F238E27FC236}">
                <a16:creationId xmlns:a16="http://schemas.microsoft.com/office/drawing/2014/main" xmlns="" id="{D60D6DFF-8212-479C-8245-FF2B0F89BB2B}"/>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933064" y="3684895"/>
            <a:ext cx="4340413" cy="2866030"/>
          </a:xfrm>
          <a:prstGeom prst="rect">
            <a:avLst/>
          </a:prstGeom>
        </p:spPr>
      </p:pic>
    </p:spTree>
    <p:extLst>
      <p:ext uri="{BB962C8B-B14F-4D97-AF65-F5344CB8AC3E}">
        <p14:creationId xmlns:p14="http://schemas.microsoft.com/office/powerpoint/2010/main" xmlns="" val="496955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593493" y="303664"/>
            <a:ext cx="10018713" cy="569794"/>
          </a:xfrm>
        </p:spPr>
        <p:txBody>
          <a:bodyPr>
            <a:noAutofit/>
          </a:bodyPr>
          <a:lstStyle/>
          <a:p>
            <a:r>
              <a:rPr lang="en-US" dirty="0">
                <a:latin typeface="Arial Rounded MT Bold" panose="020F0704030504030204" pitchFamily="34" charset="0"/>
              </a:rPr>
              <a:t>DIAGNOSIS</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525253" y="1091821"/>
            <a:ext cx="10443833" cy="5254388"/>
          </a:xfrm>
        </p:spPr>
        <p:txBody>
          <a:bodyPr/>
          <a:lstStyle/>
          <a:p>
            <a:pPr marL="0" indent="0">
              <a:lnSpc>
                <a:spcPct val="150000"/>
              </a:lnSpc>
              <a:buNone/>
            </a:pPr>
            <a:r>
              <a:rPr lang="en-US" dirty="0">
                <a:latin typeface="Arial" panose="020B0604020202020204" pitchFamily="34" charset="0"/>
                <a:cs typeface="Arial" panose="020B0604020202020204" pitchFamily="34" charset="0"/>
              </a:rPr>
              <a:t>Depending on the severity of insomnia. Diagnosis may include;</a:t>
            </a:r>
          </a:p>
          <a:p>
            <a:pPr>
              <a:lnSpc>
                <a:spcPct val="150000"/>
              </a:lnSpc>
              <a:buFont typeface="Wingdings" panose="05000000000000000000" pitchFamily="2" charset="2"/>
              <a:buChar char="v"/>
            </a:pPr>
            <a:r>
              <a:rPr lang="en-US" dirty="0">
                <a:latin typeface="Arial" panose="020B0604020202020204" pitchFamily="34" charset="0"/>
                <a:cs typeface="Arial" panose="020B0604020202020204" pitchFamily="34" charset="0"/>
              </a:rPr>
              <a:t>Physical examination</a:t>
            </a:r>
          </a:p>
          <a:p>
            <a:pPr marL="0" indent="0">
              <a:lnSpc>
                <a:spcPct val="150000"/>
              </a:lnSpc>
              <a:buNone/>
            </a:pPr>
            <a:r>
              <a:rPr lang="en-US" dirty="0">
                <a:latin typeface="Arial" panose="020B0604020202020204" pitchFamily="34" charset="0"/>
                <a:cs typeface="Arial" panose="020B0604020202020204" pitchFamily="34" charset="0"/>
              </a:rPr>
              <a:t>A physical examination is performed to look for signs of medical condition related to insomnia (</a:t>
            </a:r>
            <a:r>
              <a:rPr lang="en-US" b="0" i="0" dirty="0">
                <a:solidFill>
                  <a:srgbClr val="222222"/>
                </a:solidFill>
                <a:effectLst/>
                <a:latin typeface="Arial" panose="020B0604020202020204" pitchFamily="34" charset="0"/>
                <a:cs typeface="Arial" panose="020B0604020202020204" pitchFamily="34" charset="0"/>
              </a:rPr>
              <a:t>Winkelman, </a:t>
            </a:r>
            <a:r>
              <a:rPr lang="en-US" b="0" i="0" dirty="0" err="1">
                <a:solidFill>
                  <a:srgbClr val="222222"/>
                </a:solidFill>
                <a:effectLst/>
                <a:latin typeface="Arial" panose="020B0604020202020204" pitchFamily="34" charset="0"/>
                <a:cs typeface="Arial" panose="020B0604020202020204" pitchFamily="34" charset="0"/>
              </a:rPr>
              <a:t>Benca</a:t>
            </a:r>
            <a:r>
              <a:rPr lang="en-US" b="0" i="0" dirty="0">
                <a:solidFill>
                  <a:srgbClr val="222222"/>
                </a:solidFill>
                <a:effectLst/>
                <a:latin typeface="Arial" panose="020B0604020202020204" pitchFamily="34" charset="0"/>
                <a:cs typeface="Arial" panose="020B0604020202020204" pitchFamily="34" charset="0"/>
              </a:rPr>
              <a:t> &amp; Eichler, 2020</a:t>
            </a:r>
            <a:r>
              <a:rPr lang="en-US" dirty="0">
                <a:latin typeface="Arial" panose="020B0604020202020204" pitchFamily="34" charset="0"/>
                <a:cs typeface="Arial" panose="020B0604020202020204" pitchFamily="34" charset="0"/>
              </a:rPr>
              <a:t>). </a:t>
            </a:r>
          </a:p>
          <a:p>
            <a:pPr>
              <a:lnSpc>
                <a:spcPct val="150000"/>
              </a:lnSpc>
              <a:buFont typeface="Wingdings" panose="05000000000000000000" pitchFamily="2" charset="2"/>
              <a:buChar char="v"/>
            </a:pPr>
            <a:r>
              <a:rPr lang="en-US" dirty="0">
                <a:latin typeface="Arial" panose="020B0604020202020204" pitchFamily="34" charset="0"/>
                <a:cs typeface="Arial" panose="020B0604020202020204" pitchFamily="34" charset="0"/>
              </a:rPr>
              <a:t>Sleep habits review</a:t>
            </a:r>
          </a:p>
          <a:p>
            <a:pPr marL="0" indent="0">
              <a:lnSpc>
                <a:spcPct val="150000"/>
              </a:lnSpc>
              <a:buNone/>
            </a:pPr>
            <a:r>
              <a:rPr lang="en-US" dirty="0">
                <a:latin typeface="Arial" panose="020B0604020202020204" pitchFamily="34" charset="0"/>
                <a:cs typeface="Arial" panose="020B0604020202020204" pitchFamily="34" charset="0"/>
              </a:rPr>
              <a:t>A sleep habit review is conducted to determine the patients sleep wake patterns and their level of daytime sleepiness. </a:t>
            </a:r>
          </a:p>
          <a:p>
            <a:pPr>
              <a:lnSpc>
                <a:spcPct val="150000"/>
              </a:lnSpc>
              <a:buFont typeface="Wingdings" panose="05000000000000000000" pitchFamily="2" charset="2"/>
              <a:buChar char="v"/>
            </a:pPr>
            <a:r>
              <a:rPr lang="en-US" dirty="0">
                <a:latin typeface="Arial" panose="020B0604020202020204" pitchFamily="34" charset="0"/>
                <a:cs typeface="Arial" panose="020B0604020202020204" pitchFamily="34" charset="0"/>
              </a:rPr>
              <a:t>Sleep study </a:t>
            </a:r>
          </a:p>
        </p:txBody>
      </p:sp>
    </p:spTree>
    <p:extLst>
      <p:ext uri="{BB962C8B-B14F-4D97-AF65-F5344CB8AC3E}">
        <p14:creationId xmlns:p14="http://schemas.microsoft.com/office/powerpoint/2010/main" xmlns="" val="2759032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484311" y="208128"/>
            <a:ext cx="10018713" cy="870045"/>
          </a:xfrm>
        </p:spPr>
        <p:txBody>
          <a:bodyPr>
            <a:normAutofit/>
          </a:bodyPr>
          <a:lstStyle/>
          <a:p>
            <a:r>
              <a:rPr lang="en-US" dirty="0">
                <a:latin typeface="Arial Rounded MT Bold" panose="020F0704030504030204" pitchFamily="34" charset="0"/>
              </a:rPr>
              <a:t>TREATMENT</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525254" y="1241946"/>
            <a:ext cx="10416537" cy="5377218"/>
          </a:xfrm>
        </p:spPr>
        <p:txBody>
          <a:bodyPr>
            <a:normAutofit/>
          </a:bodyPr>
          <a:lstStyle/>
          <a:p>
            <a:pPr marL="0" indent="0">
              <a:lnSpc>
                <a:spcPct val="150000"/>
              </a:lnSpc>
              <a:buNone/>
            </a:pPr>
            <a:r>
              <a:rPr lang="en-US" sz="1800" dirty="0">
                <a:latin typeface="Arial" panose="020B0604020202020204" pitchFamily="34" charset="0"/>
                <a:cs typeface="Arial" panose="020B0604020202020204" pitchFamily="34" charset="0"/>
              </a:rPr>
              <a:t>The treatment approach for insomnia is dependent on the cause and type of the sleep disorder (</a:t>
            </a:r>
            <a:r>
              <a:rPr lang="en-US" sz="1800" b="0" i="0" dirty="0" err="1">
                <a:solidFill>
                  <a:srgbClr val="222222"/>
                </a:solidFill>
                <a:effectLst/>
                <a:latin typeface="Arial" panose="020B0604020202020204" pitchFamily="34" charset="0"/>
                <a:cs typeface="Arial" panose="020B0604020202020204" pitchFamily="34" charset="0"/>
              </a:rPr>
              <a:t>Sandlund</a:t>
            </a:r>
            <a:r>
              <a:rPr lang="en-US" sz="1800" b="0" i="0" dirty="0">
                <a:solidFill>
                  <a:srgbClr val="222222"/>
                </a:solidFill>
                <a:effectLst/>
                <a:latin typeface="Arial" panose="020B0604020202020204" pitchFamily="34" charset="0"/>
                <a:cs typeface="Arial" panose="020B0604020202020204" pitchFamily="34" charset="0"/>
              </a:rPr>
              <a:t> et al., 2018</a:t>
            </a:r>
            <a:r>
              <a:rPr lang="en-US" sz="1800" dirty="0">
                <a:latin typeface="Arial" panose="020B0604020202020204" pitchFamily="34" charset="0"/>
                <a:cs typeface="Arial" panose="020B0604020202020204" pitchFamily="34" charset="0"/>
              </a:rPr>
              <a:t>). Treatment options include;</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Cognitive behavioral therapy</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Counselling</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Prescription medications</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Nonprescription sleep medications</a:t>
            </a:r>
          </a:p>
          <a:p>
            <a:pPr marL="0" indent="0">
              <a:lnSpc>
                <a:spcPct val="150000"/>
              </a:lnSpc>
              <a:buNone/>
            </a:pPr>
            <a:r>
              <a:rPr lang="en-US" sz="1800" dirty="0">
                <a:latin typeface="Arial" panose="020B0604020202020204" pitchFamily="34" charset="0"/>
                <a:cs typeface="Arial" panose="020B0604020202020204" pitchFamily="34" charset="0"/>
              </a:rPr>
              <a:t>Lifestyle and home remedies can also be used to manage the disorder. They include;</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Changing dietary and sleeping habits</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Being active</a:t>
            </a:r>
          </a:p>
          <a:p>
            <a:pPr lvl="1">
              <a:lnSpc>
                <a:spcPct val="150000"/>
              </a:lnSpc>
              <a:buFont typeface="Wingdings" panose="05000000000000000000" pitchFamily="2" charset="2"/>
              <a:buChar char="q"/>
            </a:pPr>
            <a:r>
              <a:rPr lang="en-US" sz="1800" dirty="0">
                <a:latin typeface="Arial" panose="020B0604020202020204" pitchFamily="34" charset="0"/>
                <a:cs typeface="Arial" panose="020B0604020202020204" pitchFamily="34" charset="0"/>
              </a:rPr>
              <a:t>Makin the bedroom comfortable for sleep</a:t>
            </a:r>
          </a:p>
          <a:p>
            <a:pPr>
              <a:lnSpc>
                <a:spcPct val="150000"/>
              </a:lnSpc>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584837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C4A259-1588-45AF-9A86-6CBAD95E85A2}"/>
              </a:ext>
            </a:extLst>
          </p:cNvPr>
          <p:cNvSpPr>
            <a:spLocks noGrp="1"/>
          </p:cNvSpPr>
          <p:nvPr>
            <p:ph type="title"/>
          </p:nvPr>
        </p:nvSpPr>
        <p:spPr>
          <a:xfrm>
            <a:off x="1525254" y="0"/>
            <a:ext cx="10018713" cy="788158"/>
          </a:xfrm>
        </p:spPr>
        <p:txBody>
          <a:bodyPr>
            <a:normAutofit/>
          </a:bodyPr>
          <a:lstStyle/>
          <a:p>
            <a:r>
              <a:rPr lang="en-US" dirty="0">
                <a:latin typeface="Arial Rounded MT Bold" panose="020F0704030504030204" pitchFamily="34" charset="0"/>
              </a:rPr>
              <a:t>REFERENCES</a:t>
            </a:r>
          </a:p>
        </p:txBody>
      </p:sp>
      <p:sp>
        <p:nvSpPr>
          <p:cNvPr id="3" name="Content Placeholder 2">
            <a:extLst>
              <a:ext uri="{FF2B5EF4-FFF2-40B4-BE49-F238E27FC236}">
                <a16:creationId xmlns:a16="http://schemas.microsoft.com/office/drawing/2014/main" xmlns="" id="{6DEBA48B-006F-46DF-879D-62F93C6A47CB}"/>
              </a:ext>
            </a:extLst>
          </p:cNvPr>
          <p:cNvSpPr>
            <a:spLocks noGrp="1"/>
          </p:cNvSpPr>
          <p:nvPr>
            <p:ph idx="1"/>
          </p:nvPr>
        </p:nvSpPr>
        <p:spPr>
          <a:xfrm>
            <a:off x="1484310" y="627797"/>
            <a:ext cx="10707690" cy="5163403"/>
          </a:xfrm>
        </p:spPr>
        <p:txBody>
          <a:bodyPr>
            <a:normAutofit/>
          </a:bodyPr>
          <a:lstStyle/>
          <a:p>
            <a:r>
              <a:rPr lang="en-US" b="0" i="1" dirty="0">
                <a:solidFill>
                  <a:srgbClr val="000000"/>
                </a:solidFill>
                <a:effectLst/>
                <a:latin typeface="Arial" panose="020B0604020202020204" pitchFamily="34" charset="0"/>
                <a:cs typeface="Arial" panose="020B0604020202020204" pitchFamily="34" charset="0"/>
              </a:rPr>
              <a:t>CDC - How Much Sleep Do I Need? - Sleep and Sleep Disorders</a:t>
            </a:r>
            <a:r>
              <a:rPr lang="en-US" b="0" i="0" dirty="0">
                <a:solidFill>
                  <a:srgbClr val="000000"/>
                </a:solidFill>
                <a:effectLst/>
                <a:latin typeface="Arial" panose="020B0604020202020204" pitchFamily="34" charset="0"/>
                <a:cs typeface="Arial" panose="020B0604020202020204" pitchFamily="34" charset="0"/>
              </a:rPr>
              <a:t>. Cdc.gov. (2021). Retrieved 17 October 2021, from https://www.cdc.gov/sleep/about_sleep/how_much_sleep.html.</a:t>
            </a:r>
            <a:endParaRPr lang="en-US" b="0" i="0" dirty="0">
              <a:solidFill>
                <a:srgbClr val="222222"/>
              </a:solidFill>
              <a:effectLst/>
              <a:latin typeface="Arial" panose="020B0604020202020204" pitchFamily="34" charset="0"/>
              <a:cs typeface="Arial" panose="020B0604020202020204" pitchFamily="34" charset="0"/>
            </a:endParaRPr>
          </a:p>
          <a:p>
            <a:r>
              <a:rPr lang="en-US" b="0" i="0" dirty="0">
                <a:solidFill>
                  <a:srgbClr val="222222"/>
                </a:solidFill>
                <a:effectLst/>
                <a:latin typeface="Arial" panose="020B0604020202020204" pitchFamily="34" charset="0"/>
                <a:cs typeface="Arial" panose="020B0604020202020204" pitchFamily="34" charset="0"/>
              </a:rPr>
              <a:t>Riemann, D., Krone, L. B., Wulff, K., &amp; Nissen, C. (2020). Sleep, insomnia, and depression. </a:t>
            </a:r>
            <a:r>
              <a:rPr lang="en-US" b="0" i="1" dirty="0">
                <a:solidFill>
                  <a:srgbClr val="222222"/>
                </a:solidFill>
                <a:effectLst/>
                <a:latin typeface="Arial" panose="020B0604020202020204" pitchFamily="34" charset="0"/>
                <a:cs typeface="Arial" panose="020B0604020202020204" pitchFamily="34" charset="0"/>
              </a:rPr>
              <a:t>Neuropsychopharmacology</a:t>
            </a:r>
            <a:r>
              <a:rPr lang="en-US" b="0" i="0" dirty="0">
                <a:solidFill>
                  <a:srgbClr val="222222"/>
                </a:solidFill>
                <a:effectLst/>
                <a:latin typeface="Arial" panose="020B0604020202020204" pitchFamily="34" charset="0"/>
                <a:cs typeface="Arial" panose="020B0604020202020204" pitchFamily="34" charset="0"/>
              </a:rPr>
              <a:t>, </a:t>
            </a:r>
            <a:r>
              <a:rPr lang="en-US" b="0" i="1" dirty="0">
                <a:solidFill>
                  <a:srgbClr val="222222"/>
                </a:solidFill>
                <a:effectLst/>
                <a:latin typeface="Arial" panose="020B0604020202020204" pitchFamily="34" charset="0"/>
                <a:cs typeface="Arial" panose="020B0604020202020204" pitchFamily="34" charset="0"/>
              </a:rPr>
              <a:t>45</a:t>
            </a:r>
            <a:r>
              <a:rPr lang="en-US" b="0" i="0" dirty="0">
                <a:solidFill>
                  <a:srgbClr val="222222"/>
                </a:solidFill>
                <a:effectLst/>
                <a:latin typeface="Arial" panose="020B0604020202020204" pitchFamily="34" charset="0"/>
                <a:cs typeface="Arial" panose="020B0604020202020204" pitchFamily="34" charset="0"/>
              </a:rPr>
              <a:t>(1), 74-89.</a:t>
            </a:r>
          </a:p>
          <a:p>
            <a:r>
              <a:rPr lang="en-US" b="0" i="0" dirty="0" err="1">
                <a:solidFill>
                  <a:srgbClr val="222222"/>
                </a:solidFill>
                <a:effectLst/>
                <a:latin typeface="Arial" panose="020B0604020202020204" pitchFamily="34" charset="0"/>
                <a:cs typeface="Arial" panose="020B0604020202020204" pitchFamily="34" charset="0"/>
              </a:rPr>
              <a:t>Sandlund</a:t>
            </a:r>
            <a:r>
              <a:rPr lang="en-US" b="0" i="0" dirty="0">
                <a:solidFill>
                  <a:srgbClr val="222222"/>
                </a:solidFill>
                <a:effectLst/>
                <a:latin typeface="Arial" panose="020B0604020202020204" pitchFamily="34" charset="0"/>
                <a:cs typeface="Arial" panose="020B0604020202020204" pitchFamily="34" charset="0"/>
              </a:rPr>
              <a:t>, C., Hetta, J., Nilsson, G. H., </a:t>
            </a:r>
            <a:r>
              <a:rPr lang="en-US" b="0" i="0" dirty="0" err="1">
                <a:solidFill>
                  <a:srgbClr val="222222"/>
                </a:solidFill>
                <a:effectLst/>
                <a:latin typeface="Arial" panose="020B0604020202020204" pitchFamily="34" charset="0"/>
                <a:cs typeface="Arial" panose="020B0604020202020204" pitchFamily="34" charset="0"/>
              </a:rPr>
              <a:t>Ekstedt</a:t>
            </a:r>
            <a:r>
              <a:rPr lang="en-US" b="0" i="0" dirty="0">
                <a:solidFill>
                  <a:srgbClr val="222222"/>
                </a:solidFill>
                <a:effectLst/>
                <a:latin typeface="Arial" panose="020B0604020202020204" pitchFamily="34" charset="0"/>
                <a:cs typeface="Arial" panose="020B0604020202020204" pitchFamily="34" charset="0"/>
              </a:rPr>
              <a:t>, M., &amp; Westman, J. (2018). Impact of group treatment for insomnia on daytime symptomatology: analyses from a randomized controlled trial in primary care. </a:t>
            </a:r>
            <a:r>
              <a:rPr lang="en-US" b="0" i="1" dirty="0">
                <a:solidFill>
                  <a:srgbClr val="222222"/>
                </a:solidFill>
                <a:effectLst/>
                <a:latin typeface="Arial" panose="020B0604020202020204" pitchFamily="34" charset="0"/>
                <a:cs typeface="Arial" panose="020B0604020202020204" pitchFamily="34" charset="0"/>
              </a:rPr>
              <a:t>International journal of nursing studies</a:t>
            </a:r>
            <a:r>
              <a:rPr lang="en-US" b="0" i="0" dirty="0">
                <a:solidFill>
                  <a:srgbClr val="222222"/>
                </a:solidFill>
                <a:effectLst/>
                <a:latin typeface="Arial" panose="020B0604020202020204" pitchFamily="34" charset="0"/>
                <a:cs typeface="Arial" panose="020B0604020202020204" pitchFamily="34" charset="0"/>
              </a:rPr>
              <a:t>, </a:t>
            </a:r>
            <a:r>
              <a:rPr lang="en-US" b="0" i="1" dirty="0">
                <a:solidFill>
                  <a:srgbClr val="222222"/>
                </a:solidFill>
                <a:effectLst/>
                <a:latin typeface="Arial" panose="020B0604020202020204" pitchFamily="34" charset="0"/>
                <a:cs typeface="Arial" panose="020B0604020202020204" pitchFamily="34" charset="0"/>
              </a:rPr>
              <a:t>85</a:t>
            </a:r>
            <a:r>
              <a:rPr lang="en-US" b="0" i="0" dirty="0">
                <a:solidFill>
                  <a:srgbClr val="222222"/>
                </a:solidFill>
                <a:effectLst/>
                <a:latin typeface="Arial" panose="020B0604020202020204" pitchFamily="34" charset="0"/>
                <a:cs typeface="Arial" panose="020B0604020202020204" pitchFamily="34" charset="0"/>
              </a:rPr>
              <a:t>, 126-135.</a:t>
            </a:r>
          </a:p>
          <a:p>
            <a:r>
              <a:rPr lang="en-US" b="0" i="0" dirty="0">
                <a:solidFill>
                  <a:srgbClr val="222222"/>
                </a:solidFill>
                <a:effectLst/>
                <a:latin typeface="Arial" panose="020B0604020202020204" pitchFamily="34" charset="0"/>
                <a:cs typeface="Arial" panose="020B0604020202020204" pitchFamily="34" charset="0"/>
              </a:rPr>
              <a:t>Winkelman, J. W., </a:t>
            </a:r>
            <a:r>
              <a:rPr lang="en-US" b="0" i="0" dirty="0" err="1">
                <a:solidFill>
                  <a:srgbClr val="222222"/>
                </a:solidFill>
                <a:effectLst/>
                <a:latin typeface="Arial" panose="020B0604020202020204" pitchFamily="34" charset="0"/>
                <a:cs typeface="Arial" panose="020B0604020202020204" pitchFamily="34" charset="0"/>
              </a:rPr>
              <a:t>Benca</a:t>
            </a:r>
            <a:r>
              <a:rPr lang="en-US" b="0" i="0" dirty="0">
                <a:solidFill>
                  <a:srgbClr val="222222"/>
                </a:solidFill>
                <a:effectLst/>
                <a:latin typeface="Arial" panose="020B0604020202020204" pitchFamily="34" charset="0"/>
                <a:cs typeface="Arial" panose="020B0604020202020204" pitchFamily="34" charset="0"/>
              </a:rPr>
              <a:t>, R., &amp; Eichler, A. F. (2020). Overview of the treatment of insomnia in adults. </a:t>
            </a:r>
            <a:r>
              <a:rPr lang="en-US" b="0" i="1" dirty="0">
                <a:solidFill>
                  <a:srgbClr val="222222"/>
                </a:solidFill>
                <a:effectLst/>
                <a:latin typeface="Arial" panose="020B0604020202020204" pitchFamily="34" charset="0"/>
                <a:cs typeface="Arial" panose="020B0604020202020204" pitchFamily="34" charset="0"/>
              </a:rPr>
              <a:t>UpToDate, Waltham, MA</a:t>
            </a:r>
            <a:r>
              <a:rPr lang="en-US" b="0" i="0" dirty="0">
                <a:solidFill>
                  <a:srgbClr val="222222"/>
                </a:solidFill>
                <a:effectLst/>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998356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xmlns=""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470</TotalTime>
  <Words>1149</Words>
  <Application>Microsoft Office PowerPoint</Application>
  <PresentationFormat>Custom</PresentationFormat>
  <Paragraphs>97</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Parallax</vt:lpstr>
      <vt:lpstr>INSOMNIA</vt:lpstr>
      <vt:lpstr>INTRODUCTION</vt:lpstr>
      <vt:lpstr>TYPES AND RISK FACTORS</vt:lpstr>
      <vt:lpstr>CAUSES OF INSOMNIA</vt:lpstr>
      <vt:lpstr>SYMPTOMS OF INSOMNIA</vt:lpstr>
      <vt:lpstr>COMPLICATIONS</vt:lpstr>
      <vt:lpstr>DIAGNOSIS</vt:lpstr>
      <vt:lpstr>TREATMENT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Deepika Maharaj</dc:creator>
  <cp:lastModifiedBy>Kevin</cp:lastModifiedBy>
  <cp:revision>60</cp:revision>
  <dcterms:created xsi:type="dcterms:W3CDTF">2020-02-19T16:30:22Z</dcterms:created>
  <dcterms:modified xsi:type="dcterms:W3CDTF">2021-10-17T10:23:27Z</dcterms:modified>
</cp:coreProperties>
</file>