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7A0900-4EE3-404E-B03A-793C6142FD57}" type="datetimeFigureOut">
              <a:rPr lang="en-US" smtClean="0"/>
              <a:t>6/13/2020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AD02-0347-4CD3-A52B-FC23AD7C8767}" type="slidenum">
              <a:rPr lang="en-US" smtClean="0"/>
              <a:t>‹#›</a:t>
            </a:fld>
            <a:endParaRPr lang="en-US"/>
          </a:p>
        </p:txBody>
      </p:sp>
    </p:spTree>
    <p:extLst>
      <p:ext uri="{BB962C8B-B14F-4D97-AF65-F5344CB8AC3E}">
        <p14:creationId xmlns:p14="http://schemas.microsoft.com/office/powerpoint/2010/main" val="1631307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6/13/2020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6/13/2020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6/13/2020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4949" y="326571"/>
            <a:ext cx="10855234" cy="4611189"/>
          </a:xfrm>
        </p:spPr>
        <p:txBody>
          <a:bodyPr/>
          <a:lstStyle/>
          <a:p>
            <a:pPr algn="ctr"/>
            <a:r>
              <a:rPr lang="en-US" dirty="0" smtClean="0"/>
              <a:t>I</a:t>
            </a:r>
            <a:br>
              <a:rPr lang="en-US" dirty="0" smtClean="0"/>
            </a:br>
            <a:r>
              <a:rPr lang="en-US" dirty="0"/>
              <a:t/>
            </a:r>
            <a:br>
              <a:rPr lang="en-US" dirty="0"/>
            </a:br>
            <a:r>
              <a:rPr lang="en-US" dirty="0" smtClean="0"/>
              <a:t/>
            </a:r>
            <a:br>
              <a:rPr lang="en-US" dirty="0" smtClean="0"/>
            </a:br>
            <a:r>
              <a:rPr lang="en-US" dirty="0"/>
              <a:t/>
            </a:r>
            <a:br>
              <a:rPr lang="en-US" dirty="0"/>
            </a:br>
            <a:r>
              <a:rPr lang="en-GB" dirty="0" smtClean="0"/>
              <a:t>POSTTRAUMATIC </a:t>
            </a:r>
            <a:r>
              <a:rPr lang="en-GB" dirty="0"/>
              <a:t>STRESS DISORDER</a:t>
            </a:r>
            <a:r>
              <a:rPr lang="en-US" dirty="0" smtClean="0"/>
              <a:t/>
            </a:r>
            <a:br>
              <a:rPr lang="en-US" dirty="0" smtClean="0"/>
            </a:br>
            <a:r>
              <a:rPr lang="en-US" dirty="0" smtClean="0"/>
              <a:t>Institutional afflation</a:t>
            </a:r>
            <a:br>
              <a:rPr lang="en-US" dirty="0" smtClean="0"/>
            </a:br>
            <a:r>
              <a:rPr lang="en-US" dirty="0" smtClean="0"/>
              <a:t>Student </a:t>
            </a:r>
            <a:br>
              <a:rPr lang="en-US" dirty="0" smtClean="0"/>
            </a:br>
            <a:r>
              <a:rPr lang="en-US" dirty="0" smtClean="0"/>
              <a:t>Name </a:t>
            </a:r>
            <a:endParaRPr lang="en-US" dirty="0"/>
          </a:p>
        </p:txBody>
      </p:sp>
    </p:spTree>
    <p:extLst>
      <p:ext uri="{BB962C8B-B14F-4D97-AF65-F5344CB8AC3E}">
        <p14:creationId xmlns:p14="http://schemas.microsoft.com/office/powerpoint/2010/main" val="2043658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POSTTRAUMATIC STRESS DISORDER</a:t>
            </a:r>
            <a:endParaRPr lang="en-US" dirty="0"/>
          </a:p>
        </p:txBody>
      </p:sp>
      <p:sp>
        <p:nvSpPr>
          <p:cNvPr id="3" name="Content Placeholder 2"/>
          <p:cNvSpPr>
            <a:spLocks noGrp="1"/>
          </p:cNvSpPr>
          <p:nvPr>
            <p:ph idx="1"/>
          </p:nvPr>
        </p:nvSpPr>
        <p:spPr/>
        <p:txBody>
          <a:bodyPr/>
          <a:lstStyle/>
          <a:p>
            <a:pPr>
              <a:lnSpc>
                <a:spcPct val="150000"/>
              </a:lnSpc>
            </a:pPr>
            <a:r>
              <a:rPr lang="en-US" dirty="0"/>
              <a:t>Commonly referred to as PTSD in the corridors of </a:t>
            </a:r>
            <a:r>
              <a:rPr lang="en-US" dirty="0" smtClean="0"/>
              <a:t>medicine.</a:t>
            </a:r>
          </a:p>
          <a:p>
            <a:pPr>
              <a:lnSpc>
                <a:spcPct val="150000"/>
              </a:lnSpc>
            </a:pPr>
            <a:r>
              <a:rPr lang="en-US" dirty="0" smtClean="0"/>
              <a:t> </a:t>
            </a:r>
            <a:r>
              <a:rPr lang="en-US" dirty="0"/>
              <a:t>Posttraumatic stress disorder is a psychological condition caused by the witnessing of a terrifying event (</a:t>
            </a:r>
            <a:r>
              <a:rPr lang="en-US" dirty="0" err="1"/>
              <a:t>Briere</a:t>
            </a:r>
            <a:r>
              <a:rPr lang="en-US" dirty="0"/>
              <a:t> &amp; Scott 2015</a:t>
            </a:r>
            <a:r>
              <a:rPr lang="en-US" dirty="0" smtClean="0"/>
              <a:t>).</a:t>
            </a:r>
          </a:p>
          <a:p>
            <a:pPr>
              <a:lnSpc>
                <a:spcPct val="150000"/>
              </a:lnSpc>
            </a:pPr>
            <a:r>
              <a:rPr lang="en-US" dirty="0" smtClean="0"/>
              <a:t> </a:t>
            </a:r>
            <a:r>
              <a:rPr lang="en-US" dirty="0"/>
              <a:t>The victim fails to recover </a:t>
            </a:r>
            <a:r>
              <a:rPr lang="en-US" dirty="0" smtClean="0"/>
              <a:t>witnessing.</a:t>
            </a:r>
          </a:p>
          <a:p>
            <a:pPr>
              <a:lnSpc>
                <a:spcPct val="150000"/>
              </a:lnSpc>
            </a:pPr>
            <a:r>
              <a:rPr lang="en-US" dirty="0" smtClean="0"/>
              <a:t> </a:t>
            </a:r>
            <a:r>
              <a:rPr lang="en-US" dirty="0"/>
              <a:t>E</a:t>
            </a:r>
            <a:r>
              <a:rPr lang="en-US" dirty="0" smtClean="0"/>
              <a:t>xperiencing </a:t>
            </a:r>
            <a:r>
              <a:rPr lang="en-US" dirty="0"/>
              <a:t>a traumatic event leading to high levels of anxiety, constant flashbacks, and nightmares during sleep</a:t>
            </a:r>
            <a:endParaRPr lang="en-US" dirty="0"/>
          </a:p>
        </p:txBody>
      </p:sp>
    </p:spTree>
    <p:extLst>
      <p:ext uri="{BB962C8B-B14F-4D97-AF65-F5344CB8AC3E}">
        <p14:creationId xmlns:p14="http://schemas.microsoft.com/office/powerpoint/2010/main" val="890176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2217"/>
            <a:ext cx="8596668" cy="1320800"/>
          </a:xfrm>
        </p:spPr>
        <p:txBody>
          <a:bodyPr/>
          <a:lstStyle/>
          <a:p>
            <a:pPr algn="ctr"/>
            <a:r>
              <a:rPr lang="en-GB" dirty="0"/>
              <a:t>POSTTRAUMATIC STRESS DISORDER</a:t>
            </a:r>
            <a:endParaRPr lang="en-US" dirty="0"/>
          </a:p>
        </p:txBody>
      </p:sp>
      <p:sp>
        <p:nvSpPr>
          <p:cNvPr id="3" name="Content Placeholder 2"/>
          <p:cNvSpPr>
            <a:spLocks noGrp="1"/>
          </p:cNvSpPr>
          <p:nvPr>
            <p:ph idx="1"/>
          </p:nvPr>
        </p:nvSpPr>
        <p:spPr/>
        <p:txBody>
          <a:bodyPr/>
          <a:lstStyle/>
          <a:p>
            <a:pPr>
              <a:lnSpc>
                <a:spcPct val="150000"/>
              </a:lnSpc>
            </a:pPr>
            <a:r>
              <a:rPr lang="en-US" dirty="0"/>
              <a:t>The disorder is caused by natural and anthropological disasters, violence, accidents, sexual assault, terrorism, kidnapping, combat, and many other violent elements. </a:t>
            </a:r>
            <a:endParaRPr lang="en-US" dirty="0" smtClean="0"/>
          </a:p>
          <a:p>
            <a:pPr>
              <a:lnSpc>
                <a:spcPct val="150000"/>
              </a:lnSpc>
            </a:pPr>
            <a:r>
              <a:rPr lang="en-US" dirty="0" smtClean="0"/>
              <a:t> </a:t>
            </a:r>
            <a:r>
              <a:rPr lang="en-US" dirty="0"/>
              <a:t>In standard terms, exposure to the few mentioned factors is inevitable in people's lives. </a:t>
            </a:r>
            <a:endParaRPr lang="en-US" dirty="0" smtClean="0"/>
          </a:p>
          <a:p>
            <a:pPr>
              <a:lnSpc>
                <a:spcPct val="150000"/>
              </a:lnSpc>
            </a:pPr>
            <a:r>
              <a:rPr lang="en-US" dirty="0" smtClean="0"/>
              <a:t>Human </a:t>
            </a:r>
            <a:r>
              <a:rPr lang="en-US" dirty="0"/>
              <a:t>beings will either experience or witness a traumatizing event at one point in their lives or another because their occurrences are common and, in some cases, unexpected</a:t>
            </a:r>
            <a:endParaRPr lang="en-US" dirty="0"/>
          </a:p>
        </p:txBody>
      </p:sp>
    </p:spTree>
    <p:extLst>
      <p:ext uri="{BB962C8B-B14F-4D97-AF65-F5344CB8AC3E}">
        <p14:creationId xmlns:p14="http://schemas.microsoft.com/office/powerpoint/2010/main" val="208236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POSTTRAUMATIC STRESS DISORDER</a:t>
            </a:r>
            <a:endParaRPr lang="en-US" dirty="0"/>
          </a:p>
        </p:txBody>
      </p:sp>
      <p:sp>
        <p:nvSpPr>
          <p:cNvPr id="3" name="Content Placeholder 2"/>
          <p:cNvSpPr>
            <a:spLocks noGrp="1"/>
          </p:cNvSpPr>
          <p:nvPr>
            <p:ph idx="1"/>
          </p:nvPr>
        </p:nvSpPr>
        <p:spPr/>
        <p:txBody>
          <a:bodyPr/>
          <a:lstStyle/>
          <a:p>
            <a:pPr>
              <a:lnSpc>
                <a:spcPct val="200000"/>
              </a:lnSpc>
            </a:pPr>
            <a:r>
              <a:rPr lang="en-US" dirty="0"/>
              <a:t>Some victims recover from such ordeals while others may need medical </a:t>
            </a:r>
            <a:r>
              <a:rPr lang="en-US" dirty="0" smtClean="0"/>
              <a:t>attention.</a:t>
            </a:r>
          </a:p>
          <a:p>
            <a:pPr>
              <a:lnSpc>
                <a:spcPct val="200000"/>
              </a:lnSpc>
            </a:pPr>
            <a:r>
              <a:rPr lang="en-US" dirty="0" smtClean="0"/>
              <a:t> It includes </a:t>
            </a:r>
            <a:r>
              <a:rPr lang="en-US" dirty="0"/>
              <a:t>counseling due to deterioration of both mental and physical health of the affected persons.</a:t>
            </a:r>
          </a:p>
          <a:p>
            <a:pPr>
              <a:lnSpc>
                <a:spcPct val="200000"/>
              </a:lnSpc>
            </a:pPr>
            <a:endParaRPr lang="en-US" dirty="0"/>
          </a:p>
        </p:txBody>
      </p:sp>
    </p:spTree>
    <p:extLst>
      <p:ext uri="{BB962C8B-B14F-4D97-AF65-F5344CB8AC3E}">
        <p14:creationId xmlns:p14="http://schemas.microsoft.com/office/powerpoint/2010/main" val="3588718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Causal factors of posttraumatic stress disorder</a:t>
            </a:r>
            <a:r>
              <a:rPr lang="en-US" dirty="0"/>
              <a:t/>
            </a:r>
            <a:br>
              <a:rPr lang="en-US" dirty="0"/>
            </a:br>
            <a:endParaRPr lang="en-US" dirty="0"/>
          </a:p>
        </p:txBody>
      </p:sp>
      <p:sp>
        <p:nvSpPr>
          <p:cNvPr id="3" name="Content Placeholder 2"/>
          <p:cNvSpPr>
            <a:spLocks noGrp="1"/>
          </p:cNvSpPr>
          <p:nvPr>
            <p:ph idx="1"/>
          </p:nvPr>
        </p:nvSpPr>
        <p:spPr/>
        <p:txBody>
          <a:bodyPr/>
          <a:lstStyle/>
          <a:p>
            <a:pPr>
              <a:lnSpc>
                <a:spcPct val="200000"/>
              </a:lnSpc>
            </a:pPr>
            <a:r>
              <a:rPr lang="en-US" dirty="0"/>
              <a:t>As mentioned earlier, the disorder is caused by both natural and human-made factors</a:t>
            </a:r>
            <a:r>
              <a:rPr lang="en-US" dirty="0" smtClean="0"/>
              <a:t>.</a:t>
            </a:r>
          </a:p>
          <a:p>
            <a:pPr>
              <a:lnSpc>
                <a:spcPct val="200000"/>
              </a:lnSpc>
            </a:pPr>
            <a:r>
              <a:rPr lang="en-US" dirty="0" smtClean="0"/>
              <a:t> </a:t>
            </a:r>
            <a:r>
              <a:rPr lang="en-US" dirty="0"/>
              <a:t>The magnitude of the effects depends on gender, genetic makeup, and the severity of the event.</a:t>
            </a:r>
          </a:p>
          <a:p>
            <a:endParaRPr lang="en-US" dirty="0"/>
          </a:p>
        </p:txBody>
      </p:sp>
    </p:spTree>
    <p:extLst>
      <p:ext uri="{BB962C8B-B14F-4D97-AF65-F5344CB8AC3E}">
        <p14:creationId xmlns:p14="http://schemas.microsoft.com/office/powerpoint/2010/main" val="64808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Natural causes of disasters </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A disaster can be defined as an adverse event, catastrophe, or accident that results in damages and even the loss of lives. </a:t>
            </a:r>
            <a:endParaRPr lang="en-US" dirty="0" smtClean="0"/>
          </a:p>
          <a:p>
            <a:pPr>
              <a:lnSpc>
                <a:spcPct val="150000"/>
              </a:lnSpc>
            </a:pPr>
            <a:r>
              <a:rPr lang="en-US" dirty="0" smtClean="0"/>
              <a:t>Natural </a:t>
            </a:r>
            <a:r>
              <a:rPr lang="en-US" dirty="0"/>
              <a:t>disasters or merely 'God's acts' are devastating events that emanate from natural Earth's processes. </a:t>
            </a:r>
            <a:endParaRPr lang="en-US" dirty="0" smtClean="0"/>
          </a:p>
          <a:p>
            <a:pPr>
              <a:lnSpc>
                <a:spcPct val="150000"/>
              </a:lnSpc>
            </a:pPr>
            <a:r>
              <a:rPr lang="en-US" dirty="0" smtClean="0"/>
              <a:t>Natural </a:t>
            </a:r>
            <a:r>
              <a:rPr lang="en-US" dirty="0"/>
              <a:t>processes have had the worst effects on properties and lives (in both flora and fauna). </a:t>
            </a:r>
            <a:endParaRPr lang="en-US" dirty="0" smtClean="0"/>
          </a:p>
          <a:p>
            <a:pPr>
              <a:lnSpc>
                <a:spcPct val="150000"/>
              </a:lnSpc>
            </a:pPr>
            <a:r>
              <a:rPr lang="en-US" dirty="0" smtClean="0"/>
              <a:t>The </a:t>
            </a:r>
            <a:r>
              <a:rPr lang="en-US" dirty="0"/>
              <a:t>disasters include floods, hurricanes, volcanic eruptions, natural bushfires, floss, and earthquakes</a:t>
            </a:r>
            <a:endParaRPr lang="en-US" dirty="0"/>
          </a:p>
        </p:txBody>
      </p:sp>
    </p:spTree>
    <p:extLst>
      <p:ext uri="{BB962C8B-B14F-4D97-AF65-F5344CB8AC3E}">
        <p14:creationId xmlns:p14="http://schemas.microsoft.com/office/powerpoint/2010/main" val="467748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Natural causes of disasters </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Others include storms, landslides, cyclones, and drought. </a:t>
            </a:r>
            <a:endParaRPr lang="en-US" dirty="0" smtClean="0"/>
          </a:p>
          <a:p>
            <a:pPr>
              <a:lnSpc>
                <a:spcPct val="150000"/>
              </a:lnSpc>
            </a:pPr>
            <a:r>
              <a:rPr lang="en-US" dirty="0" smtClean="0"/>
              <a:t>In </a:t>
            </a:r>
            <a:r>
              <a:rPr lang="en-US" dirty="0"/>
              <a:t>the USA, the yearly occurrences of hurricanes. </a:t>
            </a:r>
            <a:endParaRPr lang="en-US" dirty="0" smtClean="0"/>
          </a:p>
          <a:p>
            <a:pPr>
              <a:lnSpc>
                <a:spcPct val="150000"/>
              </a:lnSpc>
            </a:pPr>
            <a:r>
              <a:rPr lang="en-US" dirty="0" smtClean="0"/>
              <a:t>The  </a:t>
            </a:r>
            <a:r>
              <a:rPr lang="en-US" dirty="0"/>
              <a:t>Central Pacific Hurricane Center and the National Hurricane Center records the hurricane occurrences by giving them names. </a:t>
            </a:r>
            <a:endParaRPr lang="en-US" dirty="0" smtClean="0"/>
          </a:p>
          <a:p>
            <a:pPr>
              <a:lnSpc>
                <a:spcPct val="150000"/>
              </a:lnSpc>
            </a:pPr>
            <a:r>
              <a:rPr lang="en-US" dirty="0" smtClean="0"/>
              <a:t>For </a:t>
            </a:r>
            <a:r>
              <a:rPr lang="en-US" dirty="0"/>
              <a:t>instance, Jeanne (2004), Katrina (2005), and Ike (2008). </a:t>
            </a:r>
            <a:endParaRPr lang="en-US" dirty="0" smtClean="0"/>
          </a:p>
          <a:p>
            <a:pPr>
              <a:lnSpc>
                <a:spcPct val="150000"/>
              </a:lnSpc>
            </a:pPr>
            <a:r>
              <a:rPr lang="en-US" dirty="0" smtClean="0"/>
              <a:t>Ike </a:t>
            </a:r>
            <a:r>
              <a:rPr lang="en-US" dirty="0"/>
              <a:t>originated from Cape Verde and caused rampant damages and loss of lives along the Caribbean coasts and the coasts of Louisiana and Texas</a:t>
            </a:r>
            <a:endParaRPr lang="en-US" dirty="0"/>
          </a:p>
        </p:txBody>
      </p:sp>
    </p:spTree>
    <p:extLst>
      <p:ext uri="{BB962C8B-B14F-4D97-AF65-F5344CB8AC3E}">
        <p14:creationId xmlns:p14="http://schemas.microsoft.com/office/powerpoint/2010/main" val="957893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Natural causes of disasters </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 hurricane killed 74 Haitians, 2 Dominicans,7 Cubans, and 28 Americans</a:t>
            </a:r>
            <a:r>
              <a:rPr lang="en-US" dirty="0" smtClean="0"/>
              <a:t>.</a:t>
            </a:r>
          </a:p>
          <a:p>
            <a:r>
              <a:rPr lang="en-US" dirty="0" smtClean="0"/>
              <a:t> </a:t>
            </a:r>
            <a:r>
              <a:rPr lang="en-US" dirty="0"/>
              <a:t>It also resulted in over 1 billion in asset damages. </a:t>
            </a:r>
            <a:endParaRPr lang="en-US" dirty="0" smtClean="0"/>
          </a:p>
          <a:p>
            <a:r>
              <a:rPr lang="en-US" dirty="0" smtClean="0"/>
              <a:t>Bushfires </a:t>
            </a:r>
            <a:r>
              <a:rPr lang="en-US" dirty="0"/>
              <a:t>emanating from tree friction are frequent in Australia, while earthquakes are a common phenomenon in Asia. </a:t>
            </a:r>
            <a:endParaRPr lang="en-US" dirty="0" smtClean="0"/>
          </a:p>
          <a:p>
            <a:r>
              <a:rPr lang="en-US" dirty="0" smtClean="0"/>
              <a:t>An </a:t>
            </a:r>
            <a:r>
              <a:rPr lang="en-US" dirty="0"/>
              <a:t>example is the Osaka earthquake of 2018. </a:t>
            </a:r>
            <a:endParaRPr lang="en-US" dirty="0" smtClean="0"/>
          </a:p>
          <a:p>
            <a:r>
              <a:rPr lang="en-US" dirty="0" smtClean="0"/>
              <a:t>One </a:t>
            </a:r>
            <a:r>
              <a:rPr lang="en-US" dirty="0"/>
              <a:t>of the worst earthquakes to take place was the Sumatra that happened in Indonesia in 2004. </a:t>
            </a:r>
            <a:endParaRPr lang="en-US" dirty="0" smtClean="0"/>
          </a:p>
          <a:p>
            <a:r>
              <a:rPr lang="en-US" dirty="0" smtClean="0"/>
              <a:t>The </a:t>
            </a:r>
            <a:r>
              <a:rPr lang="en-US" dirty="0"/>
              <a:t>disaster caused displaced approximately 1.7 million people, 286,000 people lost their lives while over 50,000 people were unaccounted for</a:t>
            </a:r>
            <a:endParaRPr lang="en-US" dirty="0"/>
          </a:p>
        </p:txBody>
      </p:sp>
    </p:spTree>
    <p:extLst>
      <p:ext uri="{BB962C8B-B14F-4D97-AF65-F5344CB8AC3E}">
        <p14:creationId xmlns:p14="http://schemas.microsoft.com/office/powerpoint/2010/main" val="2489786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Natural causes of disasters </a:t>
            </a:r>
            <a:r>
              <a:rPr lang="en-US" dirty="0"/>
              <a:t/>
            </a:r>
            <a:br>
              <a:rPr lang="en-US" dirty="0"/>
            </a:br>
            <a:endParaRPr lang="en-US" dirty="0"/>
          </a:p>
        </p:txBody>
      </p:sp>
      <p:pic>
        <p:nvPicPr>
          <p:cNvPr id="5" name="Content Placeholder 4" descr="A Look Back at Asia's Most Devastating Earthquakes | Tim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3814354" y="2599507"/>
            <a:ext cx="5721531" cy="331796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677334" y="2599507"/>
            <a:ext cx="2875763" cy="1477328"/>
          </a:xfrm>
          <a:prstGeom prst="rect">
            <a:avLst/>
          </a:prstGeom>
        </p:spPr>
        <p:txBody>
          <a:bodyPr wrap="square">
            <a:spAutoFit/>
          </a:bodyPr>
          <a:lstStyle/>
          <a:p>
            <a:pPr marL="285750" indent="-285750">
              <a:buFont typeface="Wingdings" panose="05000000000000000000" pitchFamily="2" charset="2"/>
              <a:buChar char="Ø"/>
            </a:pPr>
            <a:r>
              <a:rPr lang="en-US" dirty="0">
                <a:latin typeface="Times New Roman" panose="02020603050405020304" pitchFamily="18" charset="0"/>
                <a:ea typeface="Calibri" panose="020F0502020204030204" pitchFamily="34" charset="0"/>
              </a:rPr>
              <a:t>The witnessing or the experiencing of such disasters, especially those that humble the whole world, result in PTSD.</a:t>
            </a:r>
            <a:r>
              <a:rPr lang="en-US" sz="1600" dirty="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7" name="Footer Placeholder 6"/>
          <p:cNvSpPr>
            <a:spLocks noGrp="1"/>
          </p:cNvSpPr>
          <p:nvPr>
            <p:ph type="ftr" sz="quarter" idx="11"/>
          </p:nvPr>
        </p:nvSpPr>
        <p:spPr>
          <a:xfrm>
            <a:off x="2442754" y="6191794"/>
            <a:ext cx="8438606" cy="548640"/>
          </a:xfrm>
        </p:spPr>
        <p:txBody>
          <a:bodyPr/>
          <a:lstStyle/>
          <a:p>
            <a:r>
              <a:rPr lang="en-GB" sz="1800" b="1" dirty="0"/>
              <a:t>Figure 1.An earthquake occurrence in Japan</a:t>
            </a:r>
            <a:r>
              <a:rPr lang="en-US" sz="1800" b="1" dirty="0"/>
              <a:t>					</a:t>
            </a:r>
          </a:p>
          <a:p>
            <a:endParaRPr lang="en-US" sz="1800" dirty="0"/>
          </a:p>
        </p:txBody>
      </p:sp>
    </p:spTree>
    <p:extLst>
      <p:ext uri="{BB962C8B-B14F-4D97-AF65-F5344CB8AC3E}">
        <p14:creationId xmlns:p14="http://schemas.microsoft.com/office/powerpoint/2010/main" val="2737439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609600"/>
            <a:ext cx="8451042" cy="605246"/>
          </a:xfrm>
        </p:spPr>
        <p:txBody>
          <a:bodyPr>
            <a:normAutofit fontScale="90000"/>
          </a:bodyPr>
          <a:lstStyle/>
          <a:p>
            <a:pPr algn="ctr"/>
            <a:r>
              <a:rPr lang="en-US" b="1" dirty="0"/>
              <a:t>Natural causes of disasters </a:t>
            </a:r>
            <a:r>
              <a:rPr lang="en-US" dirty="0"/>
              <a:t/>
            </a:r>
            <a:br>
              <a:rPr lang="en-US" dirty="0"/>
            </a:br>
            <a:endParaRPr lang="en-US" dirty="0"/>
          </a:p>
        </p:txBody>
      </p:sp>
      <p:pic>
        <p:nvPicPr>
          <p:cNvPr id="5" name="Content Placeholder 4" descr="Drought kills 2 million animals in Ethiopia -- Earth Changes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188721" y="1384662"/>
            <a:ext cx="9653450" cy="44936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Footer Placeholder 5"/>
          <p:cNvSpPr>
            <a:spLocks noGrp="1"/>
          </p:cNvSpPr>
          <p:nvPr>
            <p:ph type="ftr" sz="quarter" idx="11"/>
          </p:nvPr>
        </p:nvSpPr>
        <p:spPr>
          <a:xfrm>
            <a:off x="677334" y="5721531"/>
            <a:ext cx="11275180" cy="931815"/>
          </a:xfrm>
        </p:spPr>
        <p:txBody>
          <a:bodyPr/>
          <a:lstStyle/>
          <a:p>
            <a:r>
              <a:rPr lang="en-GB" sz="1800" b="1" dirty="0"/>
              <a:t>Figure 2 Drought in Ethiopia </a:t>
            </a:r>
            <a:endParaRPr lang="en-US" sz="1800" b="1" dirty="0"/>
          </a:p>
          <a:p>
            <a:endParaRPr lang="en-US" dirty="0"/>
          </a:p>
        </p:txBody>
      </p:sp>
    </p:spTree>
    <p:extLst>
      <p:ext uri="{BB962C8B-B14F-4D97-AF65-F5344CB8AC3E}">
        <p14:creationId xmlns:p14="http://schemas.microsoft.com/office/powerpoint/2010/main" val="3366552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Natural causes of disasters </a:t>
            </a:r>
            <a:r>
              <a:rPr lang="en-US" dirty="0"/>
              <a:t/>
            </a:r>
            <a:br>
              <a:rPr lang="en-US" dirty="0"/>
            </a:br>
            <a:endParaRPr lang="en-US" dirty="0"/>
          </a:p>
        </p:txBody>
      </p:sp>
      <p:pic>
        <p:nvPicPr>
          <p:cNvPr id="5" name="Content Placeholder 4" descr="Aussie Brokers Dig Deep to Support Australian Bushfire Fight"/>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706438" y="2160588"/>
            <a:ext cx="8539161" cy="38814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Footer Placeholder 5"/>
          <p:cNvSpPr>
            <a:spLocks noGrp="1"/>
          </p:cNvSpPr>
          <p:nvPr>
            <p:ph type="ftr" sz="quarter" idx="11"/>
          </p:nvPr>
        </p:nvSpPr>
        <p:spPr>
          <a:xfrm>
            <a:off x="677333" y="6272213"/>
            <a:ext cx="8568265" cy="455158"/>
          </a:xfrm>
        </p:spPr>
        <p:txBody>
          <a:bodyPr/>
          <a:lstStyle/>
          <a:p>
            <a:r>
              <a:rPr lang="en-GB" sz="1800" b="1" dirty="0"/>
              <a:t>Figure 3 The 2019 bushfires in Australia</a:t>
            </a:r>
            <a:endParaRPr lang="en-US" sz="1800" b="1" dirty="0"/>
          </a:p>
          <a:p>
            <a:endParaRPr lang="en-US" sz="1800" dirty="0"/>
          </a:p>
        </p:txBody>
      </p:sp>
    </p:spTree>
    <p:extLst>
      <p:ext uri="{BB962C8B-B14F-4D97-AF65-F5344CB8AC3E}">
        <p14:creationId xmlns:p14="http://schemas.microsoft.com/office/powerpoint/2010/main" val="695019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As suggested by the human-made-made disasters are caused by human factors. </a:t>
            </a:r>
            <a:endParaRPr lang="en-US" dirty="0" smtClean="0"/>
          </a:p>
          <a:p>
            <a:pPr>
              <a:lnSpc>
                <a:spcPct val="150000"/>
              </a:lnSpc>
            </a:pPr>
            <a:r>
              <a:rPr lang="en-US" dirty="0" smtClean="0"/>
              <a:t>Human </a:t>
            </a:r>
            <a:r>
              <a:rPr lang="en-US" dirty="0"/>
              <a:t>being engage harmful activities either by accident or intentionally</a:t>
            </a:r>
            <a:r>
              <a:rPr lang="en-US" dirty="0" smtClean="0"/>
              <a:t>.</a:t>
            </a:r>
          </a:p>
          <a:p>
            <a:pPr>
              <a:lnSpc>
                <a:spcPct val="150000"/>
              </a:lnSpc>
            </a:pPr>
            <a:r>
              <a:rPr lang="en-US" dirty="0" smtClean="0"/>
              <a:t> </a:t>
            </a:r>
            <a:r>
              <a:rPr lang="en-US" dirty="0"/>
              <a:t>Some of the causal factors ignited by human beings include; sexual assault, severe accident (airplane crashes, the capsizing of ships, accidents,  machine accidents, and construction falls</a:t>
            </a:r>
            <a:r>
              <a:rPr lang="en-US" dirty="0" smtClean="0"/>
              <a:t>). </a:t>
            </a:r>
          </a:p>
          <a:p>
            <a:pPr>
              <a:lnSpc>
                <a:spcPct val="150000"/>
              </a:lnSpc>
            </a:pPr>
            <a:r>
              <a:rPr lang="en-US" dirty="0" smtClean="0"/>
              <a:t>The </a:t>
            </a:r>
            <a:r>
              <a:rPr lang="en-US" dirty="0"/>
              <a:t>acts of terrorism, kidnap, witnessing war the killing of another person and loosing of a loved one. </a:t>
            </a:r>
            <a:endParaRPr lang="en-US" dirty="0"/>
          </a:p>
        </p:txBody>
      </p:sp>
    </p:spTree>
    <p:extLst>
      <p:ext uri="{BB962C8B-B14F-4D97-AF65-F5344CB8AC3E}">
        <p14:creationId xmlns:p14="http://schemas.microsoft.com/office/powerpoint/2010/main" val="3564232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Other human factors include losing a job, being held hostage, and facing a tough situation, for instance, the COVID-19 pandemic. </a:t>
            </a:r>
            <a:endParaRPr lang="en-US" dirty="0" smtClean="0"/>
          </a:p>
          <a:p>
            <a:pPr>
              <a:lnSpc>
                <a:spcPct val="150000"/>
              </a:lnSpc>
            </a:pPr>
            <a:r>
              <a:rPr lang="en-US" dirty="0" smtClean="0"/>
              <a:t>Research </a:t>
            </a:r>
            <a:r>
              <a:rPr lang="en-US" dirty="0"/>
              <a:t>reveals that most victims who were raped or sexually assaulted while still young experience PSTD for the rest of their lives, especially those who keep the traumatizing ordeal to themselves</a:t>
            </a:r>
            <a:r>
              <a:rPr lang="en-US" dirty="0" smtClean="0"/>
              <a:t>.</a:t>
            </a:r>
          </a:p>
          <a:p>
            <a:pPr>
              <a:lnSpc>
                <a:spcPct val="150000"/>
              </a:lnSpc>
            </a:pPr>
            <a:r>
              <a:rPr lang="en-US" dirty="0" smtClean="0"/>
              <a:t> </a:t>
            </a:r>
            <a:r>
              <a:rPr lang="en-US" dirty="0"/>
              <a:t>Such victims end up developing a negative attitude towards the opposite sex and may not enjoy sexual intercourse during their adulthood (Levers 2012</a:t>
            </a:r>
            <a:r>
              <a:rPr lang="en-US" dirty="0" smtClean="0"/>
              <a:t>).</a:t>
            </a:r>
          </a:p>
          <a:p>
            <a:pPr>
              <a:lnSpc>
                <a:spcPct val="150000"/>
              </a:lnSpc>
            </a:pPr>
            <a:r>
              <a:rPr lang="en-US" dirty="0" smtClean="0"/>
              <a:t> </a:t>
            </a:r>
            <a:r>
              <a:rPr lang="en-US" dirty="0"/>
              <a:t>Another significant threat to humans is the act of terrorism. </a:t>
            </a:r>
            <a:endParaRPr lang="en-US" dirty="0"/>
          </a:p>
        </p:txBody>
      </p:sp>
    </p:spTree>
    <p:extLst>
      <p:ext uri="{BB962C8B-B14F-4D97-AF65-F5344CB8AC3E}">
        <p14:creationId xmlns:p14="http://schemas.microsoft.com/office/powerpoint/2010/main" val="143995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Terrorism is defined as the use of intimidation and violence in an unlawful manner for either   political, religious or personal aims. </a:t>
            </a:r>
            <a:endParaRPr lang="en-US" dirty="0" smtClean="0"/>
          </a:p>
          <a:p>
            <a:pPr>
              <a:lnSpc>
                <a:spcPct val="150000"/>
              </a:lnSpc>
            </a:pPr>
            <a:r>
              <a:rPr lang="en-US" dirty="0" smtClean="0"/>
              <a:t>Statistics </a:t>
            </a:r>
            <a:r>
              <a:rPr lang="en-US" dirty="0"/>
              <a:t>compiled by Hannah </a:t>
            </a:r>
            <a:r>
              <a:rPr lang="en-US" dirty="0" err="1"/>
              <a:t>Rithie</a:t>
            </a:r>
            <a:r>
              <a:rPr lang="en-US" dirty="0"/>
              <a:t> , Joe </a:t>
            </a:r>
            <a:r>
              <a:rPr lang="en-US" dirty="0" err="1"/>
              <a:t>Haell</a:t>
            </a:r>
            <a:r>
              <a:rPr lang="en-US" dirty="0"/>
              <a:t> ,Cameron Appel and Max </a:t>
            </a:r>
            <a:r>
              <a:rPr lang="en-US" dirty="0" smtClean="0"/>
              <a:t>Roser.</a:t>
            </a:r>
          </a:p>
          <a:p>
            <a:pPr>
              <a:lnSpc>
                <a:spcPct val="150000"/>
              </a:lnSpc>
            </a:pPr>
            <a:r>
              <a:rPr lang="en-US" dirty="0" smtClean="0"/>
              <a:t> </a:t>
            </a:r>
            <a:r>
              <a:rPr lang="en-US" dirty="0"/>
              <a:t>I</a:t>
            </a:r>
            <a:r>
              <a:rPr lang="en-US" dirty="0" smtClean="0"/>
              <a:t>n </a:t>
            </a:r>
            <a:r>
              <a:rPr lang="en-US" dirty="0"/>
              <a:t>their article </a:t>
            </a:r>
            <a:r>
              <a:rPr lang="en-US" i="1" dirty="0"/>
              <a:t>Terrorism </a:t>
            </a:r>
            <a:r>
              <a:rPr lang="en-US" dirty="0"/>
              <a:t>reveal that terrorism  claimed lives of 21,000 people.0.05 % of deaths in 2017 was attributed to terrorist activities with 95% of them occurring in Middle East, South Asia and </a:t>
            </a:r>
            <a:r>
              <a:rPr lang="en-US" dirty="0" smtClean="0"/>
              <a:t>Africa.</a:t>
            </a:r>
            <a:endParaRPr lang="en-US" dirty="0"/>
          </a:p>
        </p:txBody>
      </p:sp>
    </p:spTree>
    <p:extLst>
      <p:ext uri="{BB962C8B-B14F-4D97-AF65-F5344CB8AC3E}">
        <p14:creationId xmlns:p14="http://schemas.microsoft.com/office/powerpoint/2010/main" val="3323411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a:t>The Bible categorically condemn the act of terrorism</a:t>
            </a:r>
            <a:r>
              <a:rPr lang="en-US" dirty="0" smtClean="0"/>
              <a:t>.</a:t>
            </a:r>
          </a:p>
          <a:p>
            <a:pPr>
              <a:lnSpc>
                <a:spcPct val="150000"/>
              </a:lnSpc>
            </a:pPr>
            <a:r>
              <a:rPr lang="en-US" dirty="0" smtClean="0"/>
              <a:t>Roman's </a:t>
            </a:r>
            <a:r>
              <a:rPr lang="en-US" dirty="0"/>
              <a:t>12: 19-21, God is against vengeance. </a:t>
            </a:r>
            <a:endParaRPr lang="en-US" dirty="0" smtClean="0"/>
          </a:p>
          <a:p>
            <a:pPr>
              <a:lnSpc>
                <a:spcPct val="150000"/>
              </a:lnSpc>
            </a:pPr>
            <a:r>
              <a:rPr lang="en-US" dirty="0" smtClean="0"/>
              <a:t>He </a:t>
            </a:r>
            <a:r>
              <a:rPr lang="en-US" dirty="0"/>
              <a:t>says that vengeance  is to be practiced by God Himself and not human beings. </a:t>
            </a:r>
            <a:endParaRPr lang="en-US" dirty="0" smtClean="0"/>
          </a:p>
          <a:p>
            <a:pPr>
              <a:lnSpc>
                <a:spcPct val="150000"/>
              </a:lnSpc>
            </a:pPr>
            <a:r>
              <a:rPr lang="en-US" dirty="0" smtClean="0"/>
              <a:t>Other </a:t>
            </a:r>
            <a:r>
              <a:rPr lang="en-US" dirty="0"/>
              <a:t>deadly manmade disasters that ever happened are air crashes and ship accidents. </a:t>
            </a:r>
            <a:endParaRPr lang="en-US" dirty="0" smtClean="0"/>
          </a:p>
          <a:p>
            <a:pPr>
              <a:lnSpc>
                <a:spcPct val="150000"/>
              </a:lnSpc>
            </a:pPr>
            <a:r>
              <a:rPr lang="en-US" dirty="0" smtClean="0"/>
              <a:t>One </a:t>
            </a:r>
            <a:r>
              <a:rPr lang="en-US" dirty="0"/>
              <a:t>of them is the disappearance of Flight 370 (a Malaysia Airline) in 2014. The flight was from Kuala Lumpur to Beijing International Airport</a:t>
            </a:r>
            <a:r>
              <a:rPr lang="en-US" dirty="0" smtClean="0"/>
              <a:t>.</a:t>
            </a:r>
          </a:p>
          <a:p>
            <a:pPr>
              <a:lnSpc>
                <a:spcPct val="150000"/>
              </a:lnSpc>
            </a:pPr>
            <a:r>
              <a:rPr lang="en-US" dirty="0" smtClean="0"/>
              <a:t> </a:t>
            </a:r>
            <a:r>
              <a:rPr lang="en-US" dirty="0"/>
              <a:t>Since then, the plane that had 275 passengers has never been </a:t>
            </a:r>
            <a:r>
              <a:rPr lang="en-US" dirty="0" smtClean="0"/>
              <a:t>traced.</a:t>
            </a:r>
            <a:endParaRPr lang="en-US" dirty="0"/>
          </a:p>
        </p:txBody>
      </p:sp>
    </p:spTree>
    <p:extLst>
      <p:ext uri="{BB962C8B-B14F-4D97-AF65-F5344CB8AC3E}">
        <p14:creationId xmlns:p14="http://schemas.microsoft.com/office/powerpoint/2010/main" val="1458831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a:t>Maritime disasters have never spared mankind either. </a:t>
            </a:r>
            <a:endParaRPr lang="en-US" dirty="0" smtClean="0"/>
          </a:p>
          <a:p>
            <a:pPr>
              <a:lnSpc>
                <a:spcPct val="150000"/>
              </a:lnSpc>
            </a:pPr>
            <a:r>
              <a:rPr lang="en-US" dirty="0" smtClean="0"/>
              <a:t>One </a:t>
            </a:r>
            <a:r>
              <a:rPr lang="en-US" dirty="0"/>
              <a:t>of them is the capsizing of </a:t>
            </a:r>
            <a:r>
              <a:rPr lang="en-US" i="1" dirty="0"/>
              <a:t>Le </a:t>
            </a:r>
            <a:r>
              <a:rPr lang="en-US" i="1" dirty="0" err="1"/>
              <a:t>Joola</a:t>
            </a:r>
            <a:r>
              <a:rPr lang="en-US" i="1" dirty="0"/>
              <a:t> (a </a:t>
            </a:r>
            <a:r>
              <a:rPr lang="en-US" dirty="0" err="1"/>
              <a:t>Senegalise</a:t>
            </a:r>
            <a:r>
              <a:rPr lang="en-US" i="1" dirty="0"/>
              <a:t> </a:t>
            </a:r>
            <a:r>
              <a:rPr lang="en-US" dirty="0"/>
              <a:t>ship)</a:t>
            </a:r>
            <a:r>
              <a:rPr lang="en-US" i="1" dirty="0"/>
              <a:t> </a:t>
            </a:r>
            <a:r>
              <a:rPr lang="en-US" dirty="0"/>
              <a:t>in 2002. </a:t>
            </a:r>
            <a:endParaRPr lang="en-US" dirty="0" smtClean="0"/>
          </a:p>
          <a:p>
            <a:pPr>
              <a:lnSpc>
                <a:spcPct val="150000"/>
              </a:lnSpc>
            </a:pPr>
            <a:r>
              <a:rPr lang="en-US" dirty="0" smtClean="0"/>
              <a:t>The </a:t>
            </a:r>
            <a:r>
              <a:rPr lang="en-US" dirty="0"/>
              <a:t>disaster claimed 1.864 lives. </a:t>
            </a:r>
            <a:endParaRPr lang="en-US" dirty="0" smtClean="0"/>
          </a:p>
          <a:p>
            <a:pPr>
              <a:lnSpc>
                <a:spcPct val="150000"/>
              </a:lnSpc>
            </a:pPr>
            <a:r>
              <a:rPr lang="en-US" dirty="0" smtClean="0"/>
              <a:t>The </a:t>
            </a:r>
            <a:r>
              <a:rPr lang="en-US" dirty="0"/>
              <a:t>current disaster that has humbled the world is the COVID-19 pandemic. </a:t>
            </a:r>
            <a:endParaRPr lang="en-US" dirty="0" smtClean="0"/>
          </a:p>
          <a:p>
            <a:pPr>
              <a:lnSpc>
                <a:spcPct val="150000"/>
              </a:lnSpc>
            </a:pPr>
            <a:r>
              <a:rPr lang="en-US" dirty="0" smtClean="0"/>
              <a:t>The </a:t>
            </a:r>
            <a:r>
              <a:rPr lang="en-US" dirty="0"/>
              <a:t>disease has grounded economic operations and resulted into more than 418,000 deaths worldwide. </a:t>
            </a:r>
            <a:endParaRPr lang="en-US" dirty="0" smtClean="0"/>
          </a:p>
          <a:p>
            <a:pPr>
              <a:lnSpc>
                <a:spcPct val="150000"/>
              </a:lnSpc>
            </a:pPr>
            <a:r>
              <a:rPr lang="en-US" dirty="0" smtClean="0"/>
              <a:t>The </a:t>
            </a:r>
            <a:r>
              <a:rPr lang="en-US" dirty="0"/>
              <a:t>united states alone has more than 2.09 million cases with 116,000 deaths.</a:t>
            </a:r>
            <a:endParaRPr lang="en-US" dirty="0"/>
          </a:p>
        </p:txBody>
      </p:sp>
    </p:spTree>
    <p:extLst>
      <p:ext uri="{BB962C8B-B14F-4D97-AF65-F5344CB8AC3E}">
        <p14:creationId xmlns:p14="http://schemas.microsoft.com/office/powerpoint/2010/main" val="378281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pic>
        <p:nvPicPr>
          <p:cNvPr id="5" name="Content Placeholder 4" descr="Brazil doesn't seem to have a coronavirus plan, and results are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5355771" y="1930400"/>
            <a:ext cx="5107578" cy="41116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352697" y="1930400"/>
            <a:ext cx="4493623" cy="2862322"/>
          </a:xfrm>
          <a:prstGeom prst="rect">
            <a:avLst/>
          </a:prstGeom>
        </p:spPr>
        <p:txBody>
          <a:bodyPr wrap="square">
            <a:spAutoFit/>
          </a:bodyPr>
          <a:lstStyle/>
          <a:p>
            <a:pPr marL="285750" indent="-285750" algn="just">
              <a:lnSpc>
                <a:spcPct val="200000"/>
              </a:lnSpc>
              <a:buFont typeface="Wingdings" panose="05000000000000000000" pitchFamily="2" charset="2"/>
              <a:buChar char="Ø"/>
            </a:pPr>
            <a:r>
              <a:rPr lang="en-US" dirty="0">
                <a:latin typeface="Times New Roman" panose="02020603050405020304" pitchFamily="18" charset="0"/>
                <a:ea typeface="Calibri" panose="020F0502020204030204" pitchFamily="34" charset="0"/>
                <a:cs typeface="Times New Roman" panose="02020603050405020304" pitchFamily="18" charset="0"/>
              </a:rPr>
              <a:t>The easy transmission of the virus and the lack of cure coupled with loosing loved ones and means of earning has resulted into high levels of stress amongst people due to helplessness and the lose of hope.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Footer Placeholder 6"/>
          <p:cNvSpPr>
            <a:spLocks noGrp="1"/>
          </p:cNvSpPr>
          <p:nvPr>
            <p:ph type="ftr" sz="quarter" idx="11"/>
          </p:nvPr>
        </p:nvSpPr>
        <p:spPr>
          <a:xfrm>
            <a:off x="677333" y="6041362"/>
            <a:ext cx="9054495" cy="712135"/>
          </a:xfrm>
        </p:spPr>
        <p:txBody>
          <a:bodyPr/>
          <a:lstStyle/>
          <a:p>
            <a:r>
              <a:rPr lang="en-GB" sz="1800" b="1" dirty="0"/>
              <a:t>Figure 4 Mass  burial of the COVID-19 victims in Brazil </a:t>
            </a:r>
            <a:endParaRPr lang="en-US" sz="1800" b="1" dirty="0"/>
          </a:p>
          <a:p>
            <a:endParaRPr lang="en-US" dirty="0"/>
          </a:p>
        </p:txBody>
      </p:sp>
    </p:spTree>
    <p:extLst>
      <p:ext uri="{BB962C8B-B14F-4D97-AF65-F5344CB8AC3E}">
        <p14:creationId xmlns:p14="http://schemas.microsoft.com/office/powerpoint/2010/main" val="355893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pic>
        <p:nvPicPr>
          <p:cNvPr id="5" name="Content Placeholder 4" descr="nd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63040" y="1930399"/>
            <a:ext cx="8477793" cy="3634377"/>
          </a:xfrm>
          <a:prstGeom prst="rect">
            <a:avLst/>
          </a:prstGeom>
          <a:noFill/>
          <a:ln>
            <a:noFill/>
          </a:ln>
        </p:spPr>
      </p:pic>
      <p:sp>
        <p:nvSpPr>
          <p:cNvPr id="6" name="Footer Placeholder 5"/>
          <p:cNvSpPr>
            <a:spLocks noGrp="1"/>
          </p:cNvSpPr>
          <p:nvPr>
            <p:ph type="ftr" sz="quarter" idx="11"/>
          </p:nvPr>
        </p:nvSpPr>
        <p:spPr>
          <a:xfrm>
            <a:off x="677333" y="5839098"/>
            <a:ext cx="9145935" cy="567390"/>
          </a:xfrm>
        </p:spPr>
        <p:txBody>
          <a:bodyPr/>
          <a:lstStyle/>
          <a:p>
            <a:r>
              <a:rPr lang="en-GB" sz="1800" b="1" dirty="0"/>
              <a:t>Figure 5 A scene of a plane crash</a:t>
            </a:r>
            <a:endParaRPr lang="en-US" sz="1800" b="1" dirty="0"/>
          </a:p>
          <a:p>
            <a:endParaRPr lang="en-US" dirty="0"/>
          </a:p>
        </p:txBody>
      </p:sp>
    </p:spTree>
    <p:extLst>
      <p:ext uri="{BB962C8B-B14F-4D97-AF65-F5344CB8AC3E}">
        <p14:creationId xmlns:p14="http://schemas.microsoft.com/office/powerpoint/2010/main" val="3752575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Human-made disasters</a:t>
            </a:r>
            <a:r>
              <a:rPr lang="en-US" dirty="0"/>
              <a:t/>
            </a:r>
            <a:br>
              <a:rPr lang="en-US" dirty="0"/>
            </a:br>
            <a:endParaRPr lang="en-US" dirty="0"/>
          </a:p>
        </p:txBody>
      </p:sp>
      <p:pic>
        <p:nvPicPr>
          <p:cNvPr id="5" name="Content Placeholder 4" descr="Third survivor rescued from capsized cruise ship - CSMonitor.com"/>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024743" y="2103121"/>
            <a:ext cx="7811587" cy="3670662"/>
          </a:xfrm>
          <a:prstGeom prst="rect">
            <a:avLst/>
          </a:prstGeom>
          <a:noFill/>
          <a:ln>
            <a:noFill/>
          </a:ln>
        </p:spPr>
      </p:pic>
      <p:sp>
        <p:nvSpPr>
          <p:cNvPr id="6" name="Footer Placeholder 5"/>
          <p:cNvSpPr>
            <a:spLocks noGrp="1"/>
          </p:cNvSpPr>
          <p:nvPr>
            <p:ph type="ftr" sz="quarter" idx="11"/>
          </p:nvPr>
        </p:nvSpPr>
        <p:spPr>
          <a:xfrm>
            <a:off x="677334" y="5946504"/>
            <a:ext cx="9041432" cy="459983"/>
          </a:xfrm>
        </p:spPr>
        <p:txBody>
          <a:bodyPr/>
          <a:lstStyle/>
          <a:p>
            <a:r>
              <a:rPr lang="en-GB" sz="1800" b="1" dirty="0"/>
              <a:t>Figure 6 A capsized cruise ship</a:t>
            </a:r>
            <a:endParaRPr lang="en-US" sz="1800" b="1" dirty="0"/>
          </a:p>
          <a:p>
            <a:endParaRPr lang="en-US" dirty="0"/>
          </a:p>
        </p:txBody>
      </p:sp>
    </p:spTree>
    <p:extLst>
      <p:ext uri="{BB962C8B-B14F-4D97-AF65-F5344CB8AC3E}">
        <p14:creationId xmlns:p14="http://schemas.microsoft.com/office/powerpoint/2010/main" val="2991178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Prevalence of Posttraumatic Stress Disorder</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Prevalence means the rate of people in a population with a certain disorder at a specified time. </a:t>
            </a:r>
            <a:endParaRPr lang="en-US" dirty="0" smtClean="0"/>
          </a:p>
          <a:p>
            <a:pPr>
              <a:lnSpc>
                <a:spcPct val="150000"/>
              </a:lnSpc>
            </a:pPr>
            <a:r>
              <a:rPr lang="en-US" dirty="0" smtClean="0"/>
              <a:t>Any </a:t>
            </a:r>
            <a:r>
              <a:rPr lang="en-US" dirty="0"/>
              <a:t>person is at risk of developing PTSD in his/her life (</a:t>
            </a:r>
            <a:r>
              <a:rPr lang="en-US" dirty="0" err="1"/>
              <a:t>Sapolsky</a:t>
            </a:r>
            <a:r>
              <a:rPr lang="en-US" dirty="0"/>
              <a:t> 2004). </a:t>
            </a:r>
            <a:endParaRPr lang="en-US" dirty="0" smtClean="0"/>
          </a:p>
          <a:p>
            <a:pPr>
              <a:lnSpc>
                <a:spcPct val="150000"/>
              </a:lnSpc>
            </a:pPr>
            <a:r>
              <a:rPr lang="en-US" dirty="0" smtClean="0"/>
              <a:t>A </a:t>
            </a:r>
            <a:r>
              <a:rPr lang="en-US" dirty="0"/>
              <a:t>study carried out by the National Center for PTSD revealed that averagely, seven to eight out of 100 people will experience the disorder at one point of their lives. </a:t>
            </a:r>
            <a:endParaRPr lang="en-US" dirty="0" smtClean="0"/>
          </a:p>
          <a:p>
            <a:pPr>
              <a:lnSpc>
                <a:spcPct val="150000"/>
              </a:lnSpc>
            </a:pPr>
            <a:r>
              <a:rPr lang="en-US" dirty="0" smtClean="0"/>
              <a:t>The </a:t>
            </a:r>
            <a:r>
              <a:rPr lang="en-US" dirty="0"/>
              <a:t>ratio equates to 7% of the entire population.</a:t>
            </a:r>
            <a:endParaRPr lang="en-US" dirty="0"/>
          </a:p>
        </p:txBody>
      </p:sp>
    </p:spTree>
    <p:extLst>
      <p:ext uri="{BB962C8B-B14F-4D97-AF65-F5344CB8AC3E}">
        <p14:creationId xmlns:p14="http://schemas.microsoft.com/office/powerpoint/2010/main" val="2330179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Prevalence of Posttraumatic Stress Disorder</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The study also unearthed that females have a higher likelihood of developing the disorder as compared to men</a:t>
            </a:r>
            <a:r>
              <a:rPr lang="en-US" dirty="0" smtClean="0"/>
              <a:t>.</a:t>
            </a:r>
          </a:p>
          <a:p>
            <a:pPr>
              <a:lnSpc>
                <a:spcPct val="150000"/>
              </a:lnSpc>
            </a:pPr>
            <a:r>
              <a:rPr lang="en-US" dirty="0" smtClean="0"/>
              <a:t> </a:t>
            </a:r>
            <a:r>
              <a:rPr lang="en-US" dirty="0"/>
              <a:t>40 % of the victims of PTSD worldwide are those who served in the army in various capacities or witnessed the war. </a:t>
            </a:r>
            <a:endParaRPr lang="en-US" dirty="0" smtClean="0"/>
          </a:p>
          <a:p>
            <a:pPr>
              <a:lnSpc>
                <a:spcPct val="150000"/>
              </a:lnSpc>
            </a:pPr>
            <a:r>
              <a:rPr lang="en-US" dirty="0" smtClean="0"/>
              <a:t>In </a:t>
            </a:r>
            <a:r>
              <a:rPr lang="en-US" dirty="0"/>
              <a:t>other words, victims of war.</a:t>
            </a:r>
          </a:p>
          <a:p>
            <a:pPr>
              <a:lnSpc>
                <a:spcPct val="150000"/>
              </a:lnSpc>
            </a:pPr>
            <a:r>
              <a:rPr lang="en-US" dirty="0"/>
              <a:t>The USA has a prevalence of 6.8%  to 16.9%with women accounting for 9.7% while men have 3.6 %.</a:t>
            </a:r>
            <a:endParaRPr lang="en-US" dirty="0"/>
          </a:p>
        </p:txBody>
      </p:sp>
    </p:spTree>
    <p:extLst>
      <p:ext uri="{BB962C8B-B14F-4D97-AF65-F5344CB8AC3E}">
        <p14:creationId xmlns:p14="http://schemas.microsoft.com/office/powerpoint/2010/main" val="3843279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Prevalence of Posttraumatic Stress Disorder</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The prevalence escalates with age especially from 18 to 59 is 57.4% </a:t>
            </a:r>
            <a:r>
              <a:rPr lang="en-US" dirty="0" smtClean="0"/>
              <a:t>.</a:t>
            </a:r>
          </a:p>
          <a:p>
            <a:pPr>
              <a:lnSpc>
                <a:spcPct val="150000"/>
              </a:lnSpc>
            </a:pPr>
            <a:r>
              <a:rPr lang="en-US" dirty="0" smtClean="0"/>
              <a:t> </a:t>
            </a:r>
            <a:r>
              <a:rPr lang="en-US" dirty="0"/>
              <a:t>Most cases occur in the active –duty </a:t>
            </a:r>
            <a:r>
              <a:rPr lang="en-US" dirty="0" smtClean="0"/>
              <a:t>personnel </a:t>
            </a:r>
            <a:r>
              <a:rPr lang="en-US" dirty="0"/>
              <a:t>of the military</a:t>
            </a:r>
            <a:r>
              <a:rPr lang="en-US" dirty="0" smtClean="0"/>
              <a:t>.</a:t>
            </a:r>
          </a:p>
          <a:p>
            <a:pPr>
              <a:lnSpc>
                <a:spcPct val="150000"/>
              </a:lnSpc>
            </a:pPr>
            <a:r>
              <a:rPr lang="en-US" dirty="0" smtClean="0"/>
              <a:t> </a:t>
            </a:r>
            <a:r>
              <a:rPr lang="en-US" dirty="0"/>
              <a:t>In 2012, 11,033 personnel were hospitalized of PTSD  a per the statistics of the Army Mental Health Advisory </a:t>
            </a:r>
            <a:r>
              <a:rPr lang="en-US" dirty="0" err="1" smtClean="0"/>
              <a:t>Te</a:t>
            </a:r>
            <a:r>
              <a:rPr lang="en-US" dirty="0" smtClean="0"/>
              <a:t>.</a:t>
            </a:r>
            <a:endParaRPr lang="en-US" dirty="0"/>
          </a:p>
        </p:txBody>
      </p:sp>
    </p:spTree>
    <p:extLst>
      <p:ext uri="{BB962C8B-B14F-4D97-AF65-F5344CB8AC3E}">
        <p14:creationId xmlns:p14="http://schemas.microsoft.com/office/powerpoint/2010/main" val="3500845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Prevalence of Posttraumatic Stress Disorder</a:t>
            </a:r>
            <a:r>
              <a:rPr lang="en-US" dirty="0"/>
              <a:t/>
            </a:r>
            <a:br>
              <a:rPr lang="en-US" dirty="0"/>
            </a:br>
            <a:endParaRPr lang="en-US" dirty="0"/>
          </a:p>
        </p:txBody>
      </p:sp>
      <p:pic>
        <p:nvPicPr>
          <p:cNvPr id="5" name="Content Placeholder 4" descr="Why the Iraq War has produced more PTSD than the conflict in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438862" y="1930400"/>
            <a:ext cx="6705138" cy="4111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Footer Placeholder 5"/>
          <p:cNvSpPr>
            <a:spLocks noGrp="1"/>
          </p:cNvSpPr>
          <p:nvPr>
            <p:ph type="ftr" sz="quarter" idx="11"/>
          </p:nvPr>
        </p:nvSpPr>
        <p:spPr>
          <a:xfrm>
            <a:off x="677334" y="6041362"/>
            <a:ext cx="9289626" cy="633758"/>
          </a:xfrm>
        </p:spPr>
        <p:txBody>
          <a:bodyPr/>
          <a:lstStyle/>
          <a:p>
            <a:r>
              <a:rPr lang="en-GB" sz="1800" b="1" dirty="0"/>
              <a:t>Figure 7 Trauma associated with war</a:t>
            </a:r>
            <a:endParaRPr lang="en-US" sz="1800" b="1" dirty="0"/>
          </a:p>
          <a:p>
            <a:endParaRPr lang="en-US" dirty="0"/>
          </a:p>
        </p:txBody>
      </p:sp>
    </p:spTree>
    <p:extLst>
      <p:ext uri="{BB962C8B-B14F-4D97-AF65-F5344CB8AC3E}">
        <p14:creationId xmlns:p14="http://schemas.microsoft.com/office/powerpoint/2010/main" val="2291521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The Prevalence of Posttraumatic Stress Disorder</a:t>
            </a:r>
            <a:r>
              <a:rPr lang="en-US" dirty="0"/>
              <a:t/>
            </a:r>
            <a:br>
              <a:rPr lang="en-US" dirty="0"/>
            </a:br>
            <a:endParaRPr lang="en-US" dirty="0"/>
          </a:p>
        </p:txBody>
      </p:sp>
      <p:pic>
        <p:nvPicPr>
          <p:cNvPr id="5" name="Content Placeholder 4" descr="Comparison of lifetime prevalence of PTSD in Northern Ireland with other countries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123406" y="2076993"/>
            <a:ext cx="8595360" cy="2847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Footer Placeholder 5"/>
          <p:cNvSpPr>
            <a:spLocks noGrp="1"/>
          </p:cNvSpPr>
          <p:nvPr>
            <p:ph type="ftr" sz="quarter" idx="11"/>
          </p:nvPr>
        </p:nvSpPr>
        <p:spPr>
          <a:xfrm>
            <a:off x="875210" y="6210064"/>
            <a:ext cx="8843556" cy="465055"/>
          </a:xfrm>
        </p:spPr>
        <p:txBody>
          <a:bodyPr/>
          <a:lstStyle/>
          <a:p>
            <a:r>
              <a:rPr lang="en-GB" sz="1800" b="1" dirty="0"/>
              <a:t>Figure 8 Nation with highest cases of PTSD in the world</a:t>
            </a:r>
            <a:endParaRPr lang="en-US" sz="1800" b="1" dirty="0"/>
          </a:p>
          <a:p>
            <a:endParaRPr lang="en-US" dirty="0"/>
          </a:p>
        </p:txBody>
      </p:sp>
      <p:sp>
        <p:nvSpPr>
          <p:cNvPr id="7" name="Rectangle 6"/>
          <p:cNvSpPr/>
          <p:nvPr/>
        </p:nvSpPr>
        <p:spPr>
          <a:xfrm>
            <a:off x="1123406" y="5071292"/>
            <a:ext cx="8595360" cy="1138773"/>
          </a:xfrm>
          <a:prstGeom prst="rect">
            <a:avLst/>
          </a:prstGeom>
        </p:spPr>
        <p:txBody>
          <a:bodyPr wrap="square">
            <a:spAutoFit/>
          </a:bodyPr>
          <a:lstStyle/>
          <a:p>
            <a:pPr algn="just">
              <a:lnSpc>
                <a:spcPct val="200000"/>
              </a:lnSpc>
            </a:pPr>
            <a:r>
              <a:rPr lang="en-GB" sz="1600" dirty="0">
                <a:latin typeface="Calibri" panose="020F0502020204030204" pitchFamily="34" charset="0"/>
                <a:ea typeface="Calibri" panose="020F0502020204030204" pitchFamily="34" charset="0"/>
                <a:cs typeface="Times New Roman" panose="02020603050405020304" pitchFamily="18" charset="0"/>
              </a:rPr>
              <a:t>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r>
              <a:rPr lang="en-US" dirty="0">
                <a:latin typeface="Times New Roman" panose="02020603050405020304" pitchFamily="18" charset="0"/>
                <a:ea typeface="Calibri" panose="020F0502020204030204" pitchFamily="34" charset="0"/>
              </a:rPr>
              <a:t>Research also reveals that Northern Ireland and the USA have high levels of PTSD worldwide</a:t>
            </a:r>
            <a:endParaRPr lang="en-US" dirty="0"/>
          </a:p>
        </p:txBody>
      </p:sp>
    </p:spTree>
    <p:extLst>
      <p:ext uri="{BB962C8B-B14F-4D97-AF65-F5344CB8AC3E}">
        <p14:creationId xmlns:p14="http://schemas.microsoft.com/office/powerpoint/2010/main" val="918705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	</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Posttraumatic stress disorder possess deadly harms to the victims if the condition  is not given the necessary attention that it deserves. </a:t>
            </a:r>
            <a:endParaRPr lang="en-US" dirty="0" smtClean="0"/>
          </a:p>
          <a:p>
            <a:pPr>
              <a:lnSpc>
                <a:spcPct val="150000"/>
              </a:lnSpc>
            </a:pPr>
            <a:r>
              <a:rPr lang="en-US" dirty="0" smtClean="0"/>
              <a:t>The </a:t>
            </a:r>
            <a:r>
              <a:rPr lang="en-US" dirty="0"/>
              <a:t>disorder has the potential of disrupting a person’s  life which causes negative implications to a person’s job, general health, social relationships and the enjoyment of life activities. </a:t>
            </a:r>
            <a:endParaRPr lang="en-US" dirty="0" smtClean="0"/>
          </a:p>
          <a:p>
            <a:pPr>
              <a:lnSpc>
                <a:spcPct val="150000"/>
              </a:lnSpc>
            </a:pPr>
            <a:r>
              <a:rPr lang="en-US" dirty="0"/>
              <a:t>The disorder can welcome other mental complications for instance, high anxiety levels and </a:t>
            </a:r>
            <a:r>
              <a:rPr lang="en-US" dirty="0" smtClean="0"/>
              <a:t>depression.</a:t>
            </a:r>
            <a:endParaRPr lang="en-US" dirty="0"/>
          </a:p>
        </p:txBody>
      </p:sp>
    </p:spTree>
    <p:extLst>
      <p:ext uri="{BB962C8B-B14F-4D97-AF65-F5344CB8AC3E}">
        <p14:creationId xmlns:p14="http://schemas.microsoft.com/office/powerpoint/2010/main" val="149139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a:t>
            </a:r>
            <a:endParaRPr lang="en-US" dirty="0"/>
          </a:p>
        </p:txBody>
      </p:sp>
      <p:sp>
        <p:nvSpPr>
          <p:cNvPr id="3" name="Content Placeholder 2"/>
          <p:cNvSpPr>
            <a:spLocks noGrp="1"/>
          </p:cNvSpPr>
          <p:nvPr>
            <p:ph idx="1"/>
          </p:nvPr>
        </p:nvSpPr>
        <p:spPr/>
        <p:txBody>
          <a:bodyPr/>
          <a:lstStyle/>
          <a:p>
            <a:pPr>
              <a:lnSpc>
                <a:spcPct val="150000"/>
              </a:lnSpc>
            </a:pPr>
            <a:r>
              <a:rPr lang="en-US" dirty="0"/>
              <a:t>Such a combination of mental strains   lead to suicidal thoughts and even actions ( Liberty University 2017 </a:t>
            </a:r>
            <a:r>
              <a:rPr lang="en-US" dirty="0" smtClean="0"/>
              <a:t>).</a:t>
            </a:r>
          </a:p>
          <a:p>
            <a:pPr>
              <a:lnSpc>
                <a:spcPct val="150000"/>
              </a:lnSpc>
            </a:pPr>
            <a:r>
              <a:rPr lang="en-US" dirty="0" smtClean="0"/>
              <a:t> </a:t>
            </a:r>
            <a:r>
              <a:rPr lang="en-US" dirty="0"/>
              <a:t>A study by Journal of Affective Disorders shows that nearly 20 soldiers and the police suffering from PTSD commit suicide daily in USA </a:t>
            </a:r>
            <a:r>
              <a:rPr lang="en-US" dirty="0" smtClean="0"/>
              <a:t>.</a:t>
            </a:r>
          </a:p>
          <a:p>
            <a:pPr>
              <a:lnSpc>
                <a:spcPct val="150000"/>
              </a:lnSpc>
            </a:pPr>
            <a:r>
              <a:rPr lang="en-US" dirty="0" smtClean="0"/>
              <a:t>45</a:t>
            </a:r>
            <a:r>
              <a:rPr lang="en-US" dirty="0"/>
              <a:t>% of the security personnel report that they have suicidal thoughts.  </a:t>
            </a:r>
            <a:endParaRPr lang="en-US" dirty="0" smtClean="0"/>
          </a:p>
          <a:p>
            <a:pPr>
              <a:lnSpc>
                <a:spcPct val="150000"/>
              </a:lnSpc>
            </a:pPr>
            <a:r>
              <a:rPr lang="en-US" dirty="0" smtClean="0"/>
              <a:t>A </a:t>
            </a:r>
            <a:r>
              <a:rPr lang="en-US" dirty="0"/>
              <a:t>majority of the victims seek solace in drugs and alcoholism hence aggregating the situation.</a:t>
            </a:r>
            <a:endParaRPr lang="en-US" dirty="0"/>
          </a:p>
        </p:txBody>
      </p:sp>
    </p:spTree>
    <p:extLst>
      <p:ext uri="{BB962C8B-B14F-4D97-AF65-F5344CB8AC3E}">
        <p14:creationId xmlns:p14="http://schemas.microsoft.com/office/powerpoint/2010/main" val="184390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a:t>
            </a:r>
            <a:endParaRPr lang="en-US" dirty="0"/>
          </a:p>
        </p:txBody>
      </p:sp>
      <p:sp>
        <p:nvSpPr>
          <p:cNvPr id="3" name="Content Placeholder 2"/>
          <p:cNvSpPr>
            <a:spLocks noGrp="1"/>
          </p:cNvSpPr>
          <p:nvPr>
            <p:ph idx="1"/>
          </p:nvPr>
        </p:nvSpPr>
        <p:spPr/>
        <p:txBody>
          <a:bodyPr>
            <a:normAutofit fontScale="92500" lnSpcReduction="20000"/>
          </a:bodyPr>
          <a:lstStyle/>
          <a:p>
            <a:pPr>
              <a:lnSpc>
                <a:spcPct val="160000"/>
              </a:lnSpc>
            </a:pPr>
            <a:r>
              <a:rPr lang="en-US" dirty="0"/>
              <a:t>The indulgence in drugs and alcoholism beckons other vices for instance engaging in usage sex, becoming violent and stealing to oil their drug expenses. </a:t>
            </a:r>
            <a:endParaRPr lang="en-US" dirty="0" smtClean="0"/>
          </a:p>
          <a:p>
            <a:pPr>
              <a:lnSpc>
                <a:spcPct val="160000"/>
              </a:lnSpc>
            </a:pPr>
            <a:r>
              <a:rPr lang="en-US" dirty="0" smtClean="0"/>
              <a:t>It </a:t>
            </a:r>
            <a:r>
              <a:rPr lang="en-US" dirty="0"/>
              <a:t>is estimated that about 11 million adults  are victims of physical </a:t>
            </a:r>
            <a:r>
              <a:rPr lang="en-US" dirty="0" smtClean="0"/>
              <a:t>attacks.</a:t>
            </a:r>
          </a:p>
          <a:p>
            <a:pPr>
              <a:lnSpc>
                <a:spcPct val="160000"/>
              </a:lnSpc>
            </a:pPr>
            <a:r>
              <a:rPr lang="en-US" dirty="0" smtClean="0"/>
              <a:t>  </a:t>
            </a:r>
            <a:r>
              <a:rPr lang="en-US" dirty="0"/>
              <a:t>They end up leading a desolate life that has no meaning. </a:t>
            </a:r>
            <a:endParaRPr lang="en-US" dirty="0" smtClean="0"/>
          </a:p>
          <a:p>
            <a:pPr>
              <a:lnSpc>
                <a:spcPct val="160000"/>
              </a:lnSpc>
            </a:pPr>
            <a:r>
              <a:rPr lang="en-US" dirty="0" smtClean="0"/>
              <a:t>The </a:t>
            </a:r>
            <a:r>
              <a:rPr lang="en-US" dirty="0"/>
              <a:t>life is marked with agents of Poverty due to embezzlement of the available resources to secure drugs and alcohol. </a:t>
            </a:r>
            <a:endParaRPr lang="en-US" dirty="0" smtClean="0"/>
          </a:p>
          <a:p>
            <a:pPr>
              <a:lnSpc>
                <a:spcPct val="160000"/>
              </a:lnSpc>
            </a:pPr>
            <a:r>
              <a:rPr lang="en-US" dirty="0" smtClean="0"/>
              <a:t>The </a:t>
            </a:r>
            <a:r>
              <a:rPr lang="en-US" dirty="0"/>
              <a:t>victims also suffer from eating disorders that emanates from mental stress, depression and or the influence of drugs which may lead to either binge eating or loss of </a:t>
            </a:r>
            <a:r>
              <a:rPr lang="en-US" dirty="0" smtClean="0"/>
              <a:t>appetite.</a:t>
            </a:r>
            <a:endParaRPr lang="en-US" dirty="0"/>
          </a:p>
        </p:txBody>
      </p:sp>
    </p:spTree>
    <p:extLst>
      <p:ext uri="{BB962C8B-B14F-4D97-AF65-F5344CB8AC3E}">
        <p14:creationId xmlns:p14="http://schemas.microsoft.com/office/powerpoint/2010/main" val="272312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a:t>
            </a:r>
            <a:endParaRPr lang="en-US" dirty="0"/>
          </a:p>
        </p:txBody>
      </p:sp>
      <p:sp>
        <p:nvSpPr>
          <p:cNvPr id="3" name="Content Placeholder 2"/>
          <p:cNvSpPr>
            <a:spLocks noGrp="1"/>
          </p:cNvSpPr>
          <p:nvPr>
            <p:ph idx="1"/>
          </p:nvPr>
        </p:nvSpPr>
        <p:spPr/>
        <p:txBody>
          <a:bodyPr/>
          <a:lstStyle/>
          <a:p>
            <a:pPr>
              <a:lnSpc>
                <a:spcPct val="150000"/>
              </a:lnSpc>
            </a:pPr>
            <a:r>
              <a:rPr lang="en-US" dirty="0"/>
              <a:t>In addition most of the adult victims fail to hold on their marital bonds and provision of the necessities leading into high cases of divorce.</a:t>
            </a:r>
          </a:p>
          <a:p>
            <a:pPr>
              <a:lnSpc>
                <a:spcPct val="150000"/>
              </a:lnSpc>
            </a:pPr>
            <a:r>
              <a:rPr lang="en-US" dirty="0"/>
              <a:t>The disorder also has far reaching consequences in children. </a:t>
            </a:r>
            <a:endParaRPr lang="en-US" dirty="0" smtClean="0"/>
          </a:p>
          <a:p>
            <a:pPr>
              <a:lnSpc>
                <a:spcPct val="150000"/>
              </a:lnSpc>
            </a:pPr>
            <a:r>
              <a:rPr lang="en-US" dirty="0" smtClean="0"/>
              <a:t>The </a:t>
            </a:r>
            <a:r>
              <a:rPr lang="en-US" dirty="0"/>
              <a:t>children who suffer from learning disabilities</a:t>
            </a:r>
            <a:r>
              <a:rPr lang="en-US" dirty="0" smtClean="0"/>
              <a:t>.</a:t>
            </a:r>
          </a:p>
          <a:p>
            <a:pPr>
              <a:lnSpc>
                <a:spcPct val="150000"/>
              </a:lnSpc>
            </a:pPr>
            <a:r>
              <a:rPr lang="en-US" dirty="0" smtClean="0"/>
              <a:t> </a:t>
            </a:r>
            <a:r>
              <a:rPr lang="en-US" dirty="0"/>
              <a:t>The children find it hard to concentrate in their studies</a:t>
            </a:r>
            <a:r>
              <a:rPr lang="en-US" dirty="0" smtClean="0"/>
              <a:t>.</a:t>
            </a:r>
          </a:p>
          <a:p>
            <a:pPr>
              <a:lnSpc>
                <a:spcPct val="150000"/>
              </a:lnSpc>
            </a:pPr>
            <a:r>
              <a:rPr lang="en-US" dirty="0" smtClean="0"/>
              <a:t>The </a:t>
            </a:r>
            <a:r>
              <a:rPr lang="en-US" dirty="0"/>
              <a:t>trend leads to poor results while others quick school. </a:t>
            </a:r>
            <a:endParaRPr lang="en-US" dirty="0" smtClean="0"/>
          </a:p>
          <a:p>
            <a:pPr>
              <a:lnSpc>
                <a:spcPct val="150000"/>
              </a:lnSpc>
            </a:pPr>
            <a:r>
              <a:rPr lang="en-US" dirty="0" smtClean="0"/>
              <a:t>Also</a:t>
            </a:r>
            <a:r>
              <a:rPr lang="en-US" dirty="0"/>
              <a:t>, the children may suffer from social dysfunction. </a:t>
            </a:r>
            <a:endParaRPr lang="en-US" dirty="0"/>
          </a:p>
        </p:txBody>
      </p:sp>
    </p:spTree>
    <p:extLst>
      <p:ext uri="{BB962C8B-B14F-4D97-AF65-F5344CB8AC3E}">
        <p14:creationId xmlns:p14="http://schemas.microsoft.com/office/powerpoint/2010/main" val="5333183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a:t>
            </a:r>
            <a:endParaRPr lang="en-US" dirty="0"/>
          </a:p>
        </p:txBody>
      </p:sp>
      <p:sp>
        <p:nvSpPr>
          <p:cNvPr id="3" name="Content Placeholder 2"/>
          <p:cNvSpPr>
            <a:spLocks noGrp="1"/>
          </p:cNvSpPr>
          <p:nvPr>
            <p:ph idx="1"/>
          </p:nvPr>
        </p:nvSpPr>
        <p:spPr/>
        <p:txBody>
          <a:bodyPr/>
          <a:lstStyle/>
          <a:p>
            <a:pPr>
              <a:lnSpc>
                <a:spcPct val="150000"/>
              </a:lnSpc>
            </a:pPr>
            <a:r>
              <a:rPr lang="en-US" dirty="0"/>
              <a:t>They tend to isolate themselves from others and restrain from the formation of relationships with other peers or emotional control. </a:t>
            </a:r>
            <a:endParaRPr lang="en-US" dirty="0" smtClean="0"/>
          </a:p>
          <a:p>
            <a:pPr>
              <a:lnSpc>
                <a:spcPct val="150000"/>
              </a:lnSpc>
            </a:pPr>
            <a:r>
              <a:rPr lang="en-US" dirty="0" smtClean="0"/>
              <a:t>Some </a:t>
            </a:r>
            <a:r>
              <a:rPr lang="en-US" dirty="0"/>
              <a:t>end up becoming bullies, a trend that they extent into </a:t>
            </a:r>
            <a:r>
              <a:rPr lang="en-US" dirty="0" smtClean="0"/>
              <a:t>their </a:t>
            </a:r>
            <a:r>
              <a:rPr lang="en-US" dirty="0"/>
              <a:t>adulthood including their future marriages. </a:t>
            </a:r>
            <a:endParaRPr lang="en-US" dirty="0" smtClean="0"/>
          </a:p>
          <a:p>
            <a:pPr>
              <a:lnSpc>
                <a:spcPct val="150000"/>
              </a:lnSpc>
            </a:pPr>
            <a:r>
              <a:rPr lang="en-US" dirty="0" smtClean="0"/>
              <a:t>Just </a:t>
            </a:r>
            <a:r>
              <a:rPr lang="en-US" dirty="0"/>
              <a:t>like adults, children may also suffer from eating disorders originating from the loss of appetite </a:t>
            </a:r>
            <a:r>
              <a:rPr lang="en-US" dirty="0" smtClean="0"/>
              <a:t>.</a:t>
            </a:r>
          </a:p>
          <a:p>
            <a:pPr>
              <a:lnSpc>
                <a:spcPct val="150000"/>
              </a:lnSpc>
            </a:pPr>
            <a:r>
              <a:rPr lang="en-US" dirty="0" smtClean="0"/>
              <a:t>The </a:t>
            </a:r>
            <a:r>
              <a:rPr lang="en-US" dirty="0"/>
              <a:t>poor eating habits interfere with their normal physical and mental growth and </a:t>
            </a:r>
            <a:r>
              <a:rPr lang="en-US" dirty="0" smtClean="0"/>
              <a:t>development.</a:t>
            </a:r>
            <a:endParaRPr lang="en-US" dirty="0"/>
          </a:p>
        </p:txBody>
      </p:sp>
    </p:spTree>
    <p:extLst>
      <p:ext uri="{BB962C8B-B14F-4D97-AF65-F5344CB8AC3E}">
        <p14:creationId xmlns:p14="http://schemas.microsoft.com/office/powerpoint/2010/main" val="2111173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Harms/Dangers of PTSD</a:t>
            </a:r>
            <a:endParaRPr lang="en-US" dirty="0"/>
          </a:p>
        </p:txBody>
      </p:sp>
      <p:sp>
        <p:nvSpPr>
          <p:cNvPr id="3" name="Content Placeholder 2"/>
          <p:cNvSpPr>
            <a:spLocks noGrp="1"/>
          </p:cNvSpPr>
          <p:nvPr>
            <p:ph idx="1"/>
          </p:nvPr>
        </p:nvSpPr>
        <p:spPr/>
        <p:txBody>
          <a:bodyPr/>
          <a:lstStyle/>
          <a:p>
            <a:pPr>
              <a:lnSpc>
                <a:spcPct val="150000"/>
              </a:lnSpc>
            </a:pPr>
            <a:r>
              <a:rPr lang="en-US" dirty="0"/>
              <a:t>Again, the children may suffer from sleep disorders. </a:t>
            </a:r>
            <a:endParaRPr lang="en-US" dirty="0" smtClean="0"/>
          </a:p>
          <a:p>
            <a:pPr>
              <a:lnSpc>
                <a:spcPct val="150000"/>
              </a:lnSpc>
            </a:pPr>
            <a:r>
              <a:rPr lang="en-US" dirty="0" smtClean="0"/>
              <a:t>Some </a:t>
            </a:r>
            <a:r>
              <a:rPr lang="en-US" dirty="0"/>
              <a:t>of them  </a:t>
            </a:r>
            <a:r>
              <a:rPr lang="en-US" dirty="0" smtClean="0"/>
              <a:t>experience </a:t>
            </a:r>
            <a:r>
              <a:rPr lang="en-US" dirty="0"/>
              <a:t>nightmares due to flashbacks that are deeply engraved in the unpleasant ordeals that they underwent.</a:t>
            </a:r>
          </a:p>
          <a:p>
            <a:pPr>
              <a:lnSpc>
                <a:spcPct val="150000"/>
              </a:lnSpc>
            </a:pPr>
            <a:r>
              <a:rPr lang="en-US" dirty="0"/>
              <a:t>Another unwelcome implication of PTSD is the coining of other conditions that amplify the situation</a:t>
            </a:r>
            <a:r>
              <a:rPr lang="en-US" dirty="0" smtClean="0"/>
              <a:t>.</a:t>
            </a:r>
          </a:p>
          <a:p>
            <a:pPr>
              <a:lnSpc>
                <a:spcPct val="150000"/>
              </a:lnSpc>
            </a:pPr>
            <a:r>
              <a:rPr lang="en-US" dirty="0" smtClean="0"/>
              <a:t> </a:t>
            </a:r>
            <a:r>
              <a:rPr lang="en-US" dirty="0"/>
              <a:t>PTSD leads into the development of heart diseases for instance cardiac arrest, diabetes and liver diseases for instance liver cirrhosis.</a:t>
            </a:r>
            <a:endParaRPr lang="en-US" dirty="0"/>
          </a:p>
        </p:txBody>
      </p:sp>
    </p:spTree>
    <p:extLst>
      <p:ext uri="{BB962C8B-B14F-4D97-AF65-F5344CB8AC3E}">
        <p14:creationId xmlns:p14="http://schemas.microsoft.com/office/powerpoint/2010/main" val="1963000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Possible Spiritual factors</a:t>
            </a:r>
            <a:r>
              <a:rPr lang="en-US" dirty="0"/>
              <a:t/>
            </a:r>
            <a:br>
              <a:rPr lang="en-US" dirty="0"/>
            </a:b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a:t>Considering that the universe was designed by God, natural disasters happen as a direct message from God.</a:t>
            </a:r>
            <a:r>
              <a:rPr lang="en-GB" dirty="0"/>
              <a:t> </a:t>
            </a:r>
            <a:endParaRPr lang="en-GB" dirty="0" smtClean="0"/>
          </a:p>
          <a:p>
            <a:pPr>
              <a:lnSpc>
                <a:spcPct val="150000"/>
              </a:lnSpc>
            </a:pPr>
            <a:r>
              <a:rPr lang="en-GB" dirty="0" smtClean="0"/>
              <a:t>In </a:t>
            </a:r>
            <a:r>
              <a:rPr lang="en-GB" dirty="0"/>
              <a:t>Deuteronomy  31: 17, the Bible says that natural disasters are the </a:t>
            </a:r>
            <a:r>
              <a:rPr lang="en-GB" dirty="0" smtClean="0"/>
              <a:t>sign </a:t>
            </a:r>
            <a:r>
              <a:rPr lang="en-GB" dirty="0"/>
              <a:t>language of God. </a:t>
            </a:r>
            <a:endParaRPr lang="en-GB" dirty="0" smtClean="0"/>
          </a:p>
          <a:p>
            <a:pPr>
              <a:lnSpc>
                <a:spcPct val="150000"/>
              </a:lnSpc>
            </a:pPr>
            <a:r>
              <a:rPr lang="en-GB" dirty="0" smtClean="0"/>
              <a:t>He </a:t>
            </a:r>
            <a:r>
              <a:rPr lang="en-GB" dirty="0"/>
              <a:t>sends calamities and  disasters to destroy  those who do not listen to him hence, the Almighty God hides his face from them as a sign of abandoning them</a:t>
            </a:r>
            <a:r>
              <a:rPr lang="en-GB" dirty="0" smtClean="0"/>
              <a:t>.</a:t>
            </a:r>
          </a:p>
          <a:p>
            <a:pPr>
              <a:lnSpc>
                <a:spcPct val="150000"/>
              </a:lnSpc>
            </a:pPr>
            <a:r>
              <a:rPr lang="en-GB" dirty="0" smtClean="0"/>
              <a:t>The </a:t>
            </a:r>
            <a:r>
              <a:rPr lang="en-GB" dirty="0"/>
              <a:t>step by God aims at </a:t>
            </a:r>
            <a:r>
              <a:rPr lang="en-GB" dirty="0" smtClean="0"/>
              <a:t>revealing </a:t>
            </a:r>
            <a:r>
              <a:rPr lang="en-GB" dirty="0"/>
              <a:t>that people need to repent because God is angry with </a:t>
            </a:r>
            <a:r>
              <a:rPr lang="en-GB" dirty="0" smtClean="0"/>
              <a:t>them.</a:t>
            </a:r>
            <a:endParaRPr lang="en-US" dirty="0"/>
          </a:p>
        </p:txBody>
      </p:sp>
    </p:spTree>
    <p:extLst>
      <p:ext uri="{BB962C8B-B14F-4D97-AF65-F5344CB8AC3E}">
        <p14:creationId xmlns:p14="http://schemas.microsoft.com/office/powerpoint/2010/main" val="1227990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Possible Spiritual factors</a:t>
            </a:r>
            <a:r>
              <a:rPr lang="en-US" dirty="0"/>
              <a:t/>
            </a:r>
            <a:br>
              <a:rPr lang="en-US" dirty="0"/>
            </a:br>
            <a:endParaRPr lang="en-US" dirty="0"/>
          </a:p>
        </p:txBody>
      </p:sp>
      <p:sp>
        <p:nvSpPr>
          <p:cNvPr id="3" name="Content Placeholder 2"/>
          <p:cNvSpPr>
            <a:spLocks noGrp="1"/>
          </p:cNvSpPr>
          <p:nvPr>
            <p:ph idx="1"/>
          </p:nvPr>
        </p:nvSpPr>
        <p:spPr/>
        <p:txBody>
          <a:bodyPr/>
          <a:lstStyle/>
          <a:p>
            <a:r>
              <a:rPr lang="en-GB" dirty="0"/>
              <a:t>The Bible also foretells the occurrence of disasters in Mathew 24:7. 1, “Nation will rise against </a:t>
            </a:r>
            <a:r>
              <a:rPr lang="en-GB" dirty="0" smtClean="0"/>
              <a:t>nation, and </a:t>
            </a:r>
            <a:r>
              <a:rPr lang="en-GB" dirty="0"/>
              <a:t>Kingdom against kingdom</a:t>
            </a:r>
            <a:r>
              <a:rPr lang="en-GB" dirty="0" smtClean="0"/>
              <a:t>.</a:t>
            </a:r>
          </a:p>
          <a:p>
            <a:r>
              <a:rPr lang="en-GB" dirty="0" smtClean="0"/>
              <a:t>There </a:t>
            </a:r>
            <a:r>
              <a:rPr lang="en-GB" dirty="0"/>
              <a:t>will be famines and earth quakes in various places”.</a:t>
            </a:r>
            <a:endParaRPr lang="en-US" dirty="0"/>
          </a:p>
          <a:p>
            <a:r>
              <a:rPr lang="en-US" dirty="0"/>
              <a:t>Another message that God delivers through the occurrence of natural disasters is to warn that these are the last days</a:t>
            </a:r>
            <a:r>
              <a:rPr lang="en-US" dirty="0" smtClean="0"/>
              <a:t>.</a:t>
            </a:r>
          </a:p>
          <a:p>
            <a:r>
              <a:rPr lang="en-US" dirty="0" smtClean="0"/>
              <a:t> </a:t>
            </a:r>
            <a:r>
              <a:rPr lang="en-US" dirty="0"/>
              <a:t>Matthew 24:3-2 says that “For example, concerning our time, Jesus said: </a:t>
            </a:r>
            <a:endParaRPr lang="en-US" dirty="0" smtClean="0"/>
          </a:p>
          <a:p>
            <a:r>
              <a:rPr lang="en-US" dirty="0" smtClean="0"/>
              <a:t>“</a:t>
            </a:r>
            <a:r>
              <a:rPr lang="en-US" dirty="0"/>
              <a:t>There will be food shortage and earthquakes in one place after the other.” </a:t>
            </a:r>
            <a:endParaRPr lang="en-US" dirty="0" smtClean="0"/>
          </a:p>
          <a:p>
            <a:r>
              <a:rPr lang="en-US" dirty="0" smtClean="0"/>
              <a:t>The </a:t>
            </a:r>
            <a:r>
              <a:rPr lang="en-US" dirty="0"/>
              <a:t>readings also offer solace to those affected by the natural calamities by saying that God will soon relieve the Earth from all the suffering and pain which also encompasses the natural disasters.</a:t>
            </a:r>
          </a:p>
          <a:p>
            <a:endParaRPr lang="en-US" dirty="0"/>
          </a:p>
        </p:txBody>
      </p:sp>
    </p:spTree>
    <p:extLst>
      <p:ext uri="{BB962C8B-B14F-4D97-AF65-F5344CB8AC3E}">
        <p14:creationId xmlns:p14="http://schemas.microsoft.com/office/powerpoint/2010/main" val="91353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PTSD is a mental disorder that alters the normal functioning of the brain ( Levers 2012). </a:t>
            </a:r>
            <a:endParaRPr lang="en-US" dirty="0" smtClean="0"/>
          </a:p>
          <a:p>
            <a:pPr>
              <a:lnSpc>
                <a:spcPct val="150000"/>
              </a:lnSpc>
            </a:pPr>
            <a:r>
              <a:rPr lang="en-US" dirty="0" smtClean="0"/>
              <a:t>The </a:t>
            </a:r>
            <a:r>
              <a:rPr lang="en-US" dirty="0"/>
              <a:t>disorder displays various symptoms that include the avoidance of any event or objects that might resurrect the memories about the traumatic event. </a:t>
            </a:r>
            <a:endParaRPr lang="en-US" dirty="0" smtClean="0"/>
          </a:p>
          <a:p>
            <a:pPr>
              <a:lnSpc>
                <a:spcPct val="150000"/>
              </a:lnSpc>
            </a:pPr>
            <a:r>
              <a:rPr lang="en-US" dirty="0" smtClean="0"/>
              <a:t>The </a:t>
            </a:r>
            <a:r>
              <a:rPr lang="en-US" dirty="0"/>
              <a:t>people might avoid places, activities, feelings, people and objects that signify the dreadful event.</a:t>
            </a:r>
            <a:endParaRPr lang="en-US" dirty="0"/>
          </a:p>
        </p:txBody>
      </p:sp>
    </p:spTree>
    <p:extLst>
      <p:ext uri="{BB962C8B-B14F-4D97-AF65-F5344CB8AC3E}">
        <p14:creationId xmlns:p14="http://schemas.microsoft.com/office/powerpoint/2010/main" val="3057843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An excellent example is the incident of terrorism that happened in Kenya in Westgate mall. </a:t>
            </a:r>
            <a:endParaRPr lang="en-US" dirty="0" smtClean="0"/>
          </a:p>
          <a:p>
            <a:pPr>
              <a:lnSpc>
                <a:spcPct val="150000"/>
              </a:lnSpc>
            </a:pPr>
            <a:r>
              <a:rPr lang="en-US" dirty="0" smtClean="0"/>
              <a:t>Some </a:t>
            </a:r>
            <a:r>
              <a:rPr lang="en-US" dirty="0"/>
              <a:t>of the survivors admitted that they never wish to see the building again and would use all the necessary avenues to avoid passing by the </a:t>
            </a:r>
            <a:r>
              <a:rPr lang="en-US" dirty="0" smtClean="0"/>
              <a:t>mall</a:t>
            </a:r>
            <a:r>
              <a:rPr lang="en-US" dirty="0"/>
              <a:t>.</a:t>
            </a:r>
            <a:r>
              <a:rPr lang="en-US" dirty="0" smtClean="0"/>
              <a:t> </a:t>
            </a:r>
          </a:p>
          <a:p>
            <a:pPr>
              <a:lnSpc>
                <a:spcPct val="150000"/>
              </a:lnSpc>
            </a:pPr>
            <a:r>
              <a:rPr lang="en-US" dirty="0" smtClean="0"/>
              <a:t>They </a:t>
            </a:r>
            <a:r>
              <a:rPr lang="en-US" dirty="0"/>
              <a:t>swore never to shop in the Westgate  mall again because of the bad encounters that they experienced in the hands of the ruthless </a:t>
            </a:r>
            <a:r>
              <a:rPr lang="en-US" dirty="0" smtClean="0"/>
              <a:t>Al-Shabaab </a:t>
            </a:r>
            <a:r>
              <a:rPr lang="en-US" dirty="0"/>
              <a:t>insurgents. </a:t>
            </a:r>
          </a:p>
          <a:p>
            <a:pPr>
              <a:lnSpc>
                <a:spcPct val="150000"/>
              </a:lnSpc>
            </a:pPr>
            <a:endParaRPr lang="en-US" dirty="0"/>
          </a:p>
        </p:txBody>
      </p:sp>
    </p:spTree>
    <p:extLst>
      <p:ext uri="{BB962C8B-B14F-4D97-AF65-F5344CB8AC3E}">
        <p14:creationId xmlns:p14="http://schemas.microsoft.com/office/powerpoint/2010/main" val="2648573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sp>
        <p:nvSpPr>
          <p:cNvPr id="3" name="Content Placeholder 2"/>
          <p:cNvSpPr>
            <a:spLocks noGrp="1"/>
          </p:cNvSpPr>
          <p:nvPr>
            <p:ph idx="1"/>
          </p:nvPr>
        </p:nvSpPr>
        <p:spPr/>
        <p:txBody>
          <a:bodyPr>
            <a:noAutofit/>
          </a:bodyPr>
          <a:lstStyle/>
          <a:p>
            <a:pPr>
              <a:lnSpc>
                <a:spcPct val="160000"/>
              </a:lnSpc>
            </a:pPr>
            <a:r>
              <a:rPr lang="en-US" dirty="0"/>
              <a:t>Another common symptom is re-living the  traumatizing event</a:t>
            </a:r>
            <a:r>
              <a:rPr lang="en-US" dirty="0" smtClean="0"/>
              <a:t>.</a:t>
            </a:r>
          </a:p>
          <a:p>
            <a:pPr>
              <a:lnSpc>
                <a:spcPct val="160000"/>
              </a:lnSpc>
            </a:pPr>
            <a:r>
              <a:rPr lang="en-US" dirty="0" smtClean="0"/>
              <a:t> </a:t>
            </a:r>
            <a:r>
              <a:rPr lang="en-US" dirty="0"/>
              <a:t>Re-living means putting oneself into the same situation again and again through unnecessary memories </a:t>
            </a:r>
            <a:r>
              <a:rPr lang="en-US" dirty="0" smtClean="0"/>
              <a:t>,distressing </a:t>
            </a:r>
            <a:r>
              <a:rPr lang="en-US" dirty="0"/>
              <a:t>and nightmares. </a:t>
            </a:r>
            <a:endParaRPr lang="en-US" dirty="0" smtClean="0"/>
          </a:p>
          <a:p>
            <a:pPr>
              <a:lnSpc>
                <a:spcPct val="160000"/>
              </a:lnSpc>
            </a:pPr>
            <a:r>
              <a:rPr lang="en-US" dirty="0" smtClean="0"/>
              <a:t>Victims </a:t>
            </a:r>
            <a:r>
              <a:rPr lang="en-US" dirty="0"/>
              <a:t>also experience flashbacks </a:t>
            </a:r>
            <a:r>
              <a:rPr lang="en-US" dirty="0" smtClean="0"/>
              <a:t>that </a:t>
            </a:r>
            <a:r>
              <a:rPr lang="en-US" dirty="0"/>
              <a:t>sway them back into the very situation of the event. </a:t>
            </a:r>
            <a:endParaRPr lang="en-US" dirty="0" smtClean="0"/>
          </a:p>
          <a:p>
            <a:pPr>
              <a:lnSpc>
                <a:spcPct val="160000"/>
              </a:lnSpc>
            </a:pPr>
            <a:r>
              <a:rPr lang="en-US" dirty="0" smtClean="0"/>
              <a:t>Also </a:t>
            </a:r>
            <a:r>
              <a:rPr lang="en-US" dirty="0"/>
              <a:t>whenever reminded of the </a:t>
            </a:r>
            <a:r>
              <a:rPr lang="en-US" dirty="0" err="1" smtClean="0"/>
              <a:t>event,the</a:t>
            </a:r>
            <a:r>
              <a:rPr lang="en-US" dirty="0" smtClean="0"/>
              <a:t> </a:t>
            </a:r>
            <a:r>
              <a:rPr lang="en-US" dirty="0"/>
              <a:t>victims feel upset and may also experience physical responses for instance heart palpitations and difficulties in breathing. </a:t>
            </a:r>
            <a:endParaRPr lang="en-US" dirty="0" smtClean="0"/>
          </a:p>
        </p:txBody>
      </p:sp>
    </p:spTree>
    <p:extLst>
      <p:ext uri="{BB962C8B-B14F-4D97-AF65-F5344CB8AC3E}">
        <p14:creationId xmlns:p14="http://schemas.microsoft.com/office/powerpoint/2010/main" val="560526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a:lnSpc>
                <a:spcPct val="150000"/>
              </a:lnSpc>
            </a:pPr>
            <a:r>
              <a:rPr lang="en-US" sz="2600" dirty="0"/>
              <a:t>In addition, the victims encounter negative feelings and thoughts for example gulkit, anger and fear. </a:t>
            </a:r>
          </a:p>
          <a:p>
            <a:pPr>
              <a:lnSpc>
                <a:spcPct val="150000"/>
              </a:lnSpc>
            </a:pPr>
            <a:r>
              <a:rPr lang="en-US" sz="2600" dirty="0"/>
              <a:t>They sometimes feel numb and might put blame on themselves or other people about what happened</a:t>
            </a:r>
            <a:r>
              <a:rPr lang="en-US" sz="2600" dirty="0" smtClean="0"/>
              <a:t>.</a:t>
            </a:r>
          </a:p>
          <a:p>
            <a:pPr>
              <a:lnSpc>
                <a:spcPct val="150000"/>
              </a:lnSpc>
            </a:pPr>
            <a:r>
              <a:rPr lang="en-US" sz="2600" dirty="0" smtClean="0"/>
              <a:t> </a:t>
            </a:r>
            <a:r>
              <a:rPr lang="en-US" sz="2600" dirty="0"/>
              <a:t>They feel the guilt of causing the accident, or failing to rescue their loved ones. </a:t>
            </a:r>
            <a:endParaRPr lang="en-US" sz="2600" dirty="0" smtClean="0"/>
          </a:p>
          <a:p>
            <a:pPr>
              <a:lnSpc>
                <a:spcPct val="150000"/>
              </a:lnSpc>
            </a:pPr>
            <a:r>
              <a:rPr lang="en-US" sz="2600" dirty="0" smtClean="0"/>
              <a:t>Others </a:t>
            </a:r>
            <a:r>
              <a:rPr lang="en-US" sz="2600" dirty="0"/>
              <a:t>will blame their legs for taking them to the dreadful site of the event. </a:t>
            </a:r>
            <a:endParaRPr lang="en-US" sz="2600" dirty="0" smtClean="0"/>
          </a:p>
          <a:p>
            <a:pPr>
              <a:lnSpc>
                <a:spcPct val="150000"/>
              </a:lnSpc>
            </a:pPr>
            <a:r>
              <a:rPr lang="en-US" sz="2600" dirty="0" smtClean="0"/>
              <a:t>Some </a:t>
            </a:r>
            <a:r>
              <a:rPr lang="en-US" sz="2600" dirty="0"/>
              <a:t>victims cut off friends and family ties as they withdraw into isolation</a:t>
            </a:r>
            <a:r>
              <a:rPr lang="en-US" sz="2600" dirty="0" smtClean="0"/>
              <a:t>.</a:t>
            </a:r>
          </a:p>
          <a:p>
            <a:pPr>
              <a:lnSpc>
                <a:spcPct val="150000"/>
              </a:lnSpc>
            </a:pPr>
            <a:endParaRPr lang="en-US" dirty="0"/>
          </a:p>
        </p:txBody>
      </p:sp>
    </p:spTree>
    <p:extLst>
      <p:ext uri="{BB962C8B-B14F-4D97-AF65-F5344CB8AC3E}">
        <p14:creationId xmlns:p14="http://schemas.microsoft.com/office/powerpoint/2010/main" val="7136329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sp>
        <p:nvSpPr>
          <p:cNvPr id="6" name="Content Placeholder 5"/>
          <p:cNvSpPr>
            <a:spLocks noGrp="1"/>
          </p:cNvSpPr>
          <p:nvPr>
            <p:ph idx="1"/>
          </p:nvPr>
        </p:nvSpPr>
        <p:spPr>
          <a:xfrm>
            <a:off x="677334" y="2160589"/>
            <a:ext cx="8596668" cy="3385542"/>
          </a:xfrm>
          <a:prstGeom prst="rect">
            <a:avLst/>
          </a:prstGeom>
        </p:spPr>
        <p:txBody>
          <a:bodyPr wrap="square">
            <a:spAutoFit/>
          </a:bodyPr>
          <a:lstStyle/>
          <a:p>
            <a:pPr>
              <a:lnSpc>
                <a:spcPct val="150000"/>
              </a:lnSpc>
            </a:pPr>
            <a:r>
              <a:rPr lang="en-US" dirty="0"/>
              <a:t>They lose interests in activities that used to make them happy. </a:t>
            </a:r>
            <a:endParaRPr lang="en-US" dirty="0" smtClean="0"/>
          </a:p>
          <a:p>
            <a:pPr>
              <a:lnSpc>
                <a:spcPct val="150000"/>
              </a:lnSpc>
            </a:pPr>
            <a:r>
              <a:rPr lang="en-US" dirty="0"/>
              <a:t>Another notable symptom is the development of sleeping disorders and concentration. </a:t>
            </a:r>
            <a:endParaRPr lang="en-US" dirty="0" smtClean="0"/>
          </a:p>
          <a:p>
            <a:pPr>
              <a:lnSpc>
                <a:spcPct val="150000"/>
              </a:lnSpc>
            </a:pPr>
            <a:r>
              <a:rPr lang="en-US" dirty="0" smtClean="0"/>
              <a:t>They </a:t>
            </a:r>
            <a:r>
              <a:rPr lang="en-US" dirty="0"/>
              <a:t>feel angry about everything   and might engage in risks for instance engaging in unprotected sex and theft. </a:t>
            </a:r>
            <a:endParaRPr lang="en-US" dirty="0" smtClean="0"/>
          </a:p>
          <a:p>
            <a:pPr>
              <a:lnSpc>
                <a:spcPct val="150000"/>
              </a:lnSpc>
            </a:pPr>
            <a:r>
              <a:rPr lang="en-US" dirty="0" smtClean="0"/>
              <a:t>They </a:t>
            </a:r>
            <a:r>
              <a:rPr lang="en-US" dirty="0"/>
              <a:t>put their bodies into an improper use for feeling less important and rejected.</a:t>
            </a:r>
          </a:p>
        </p:txBody>
      </p:sp>
    </p:spTree>
    <p:extLst>
      <p:ext uri="{BB962C8B-B14F-4D97-AF65-F5344CB8AC3E}">
        <p14:creationId xmlns:p14="http://schemas.microsoft.com/office/powerpoint/2010/main" val="931287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39789"/>
            <a:ext cx="8596668" cy="1320800"/>
          </a:xfrm>
        </p:spPr>
        <p:txBody>
          <a:bodyPr/>
          <a:lstStyle/>
          <a:p>
            <a:pPr algn="ctr"/>
            <a:r>
              <a:rPr lang="en-US" b="1" dirty="0"/>
              <a:t>Symptoms of PTSD</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The victims are much sensitive about their immediate environmental a measure of being on the lookout for any other potential threat.</a:t>
            </a:r>
          </a:p>
          <a:p>
            <a:pPr>
              <a:lnSpc>
                <a:spcPct val="150000"/>
              </a:lnSpc>
            </a:pPr>
            <a:r>
              <a:rPr lang="en-US" dirty="0"/>
              <a:t>Some of the victims may develop other habits for example drug abuse and alcoholism as a means of coping with the situation or running away from the reality. </a:t>
            </a:r>
            <a:endParaRPr lang="en-US" dirty="0" smtClean="0"/>
          </a:p>
          <a:p>
            <a:pPr>
              <a:lnSpc>
                <a:spcPct val="150000"/>
              </a:lnSpc>
            </a:pPr>
            <a:r>
              <a:rPr lang="en-US" dirty="0" smtClean="0"/>
              <a:t>Some </a:t>
            </a:r>
            <a:r>
              <a:rPr lang="en-US" dirty="0"/>
              <a:t>of the victims are highly irritable and may easily engage in physical confrontations at a slight provocation. </a:t>
            </a:r>
            <a:endParaRPr lang="en-US" dirty="0" smtClean="0"/>
          </a:p>
          <a:p>
            <a:pPr>
              <a:lnSpc>
                <a:spcPct val="150000"/>
              </a:lnSpc>
            </a:pPr>
            <a:r>
              <a:rPr lang="en-US" dirty="0" smtClean="0"/>
              <a:t>Children </a:t>
            </a:r>
            <a:r>
              <a:rPr lang="en-US" dirty="0"/>
              <a:t>may start withdrawing themselves from their peers while others might start bullying others.</a:t>
            </a:r>
          </a:p>
          <a:p>
            <a:endParaRPr lang="en-US" dirty="0"/>
          </a:p>
        </p:txBody>
      </p:sp>
    </p:spTree>
    <p:extLst>
      <p:ext uri="{BB962C8B-B14F-4D97-AF65-F5344CB8AC3E}">
        <p14:creationId xmlns:p14="http://schemas.microsoft.com/office/powerpoint/2010/main" val="29086919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Symptoms of PTSD</a:t>
            </a:r>
            <a:r>
              <a:rPr lang="en-US" dirty="0"/>
              <a:t/>
            </a:r>
            <a:br>
              <a:rPr lang="en-US" dirty="0"/>
            </a:br>
            <a:endParaRPr lang="en-US" dirty="0"/>
          </a:p>
        </p:txBody>
      </p:sp>
      <p:pic>
        <p:nvPicPr>
          <p:cNvPr id="5" name="Content Placeholder 4" descr="The Different Kinds of Drunkards You'll Encounter - Loan Pride"/>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659864" y="2063932"/>
            <a:ext cx="7241782" cy="3978094"/>
          </a:xfrm>
          <a:prstGeom prst="rect">
            <a:avLst/>
          </a:prstGeom>
          <a:noFill/>
          <a:ln>
            <a:noFill/>
          </a:ln>
        </p:spPr>
      </p:pic>
      <p:sp>
        <p:nvSpPr>
          <p:cNvPr id="6" name="Rectangle 5"/>
          <p:cNvSpPr/>
          <p:nvPr/>
        </p:nvSpPr>
        <p:spPr>
          <a:xfrm>
            <a:off x="3332520" y="6309360"/>
            <a:ext cx="6569126" cy="378997"/>
          </a:xfrm>
          <a:prstGeom prst="rect">
            <a:avLst/>
          </a:prstGeom>
        </p:spPr>
        <p:txBody>
          <a:bodyPr wrap="square">
            <a:spAutoFit/>
          </a:bodyPr>
          <a:lstStyle/>
          <a:p>
            <a:pPr algn="just">
              <a:spcAft>
                <a:spcPts val="1000"/>
              </a:spcAft>
            </a:pPr>
            <a:r>
              <a:rPr lang="en-GB" b="1" dirty="0">
                <a:solidFill>
                  <a:srgbClr val="4F81BD"/>
                </a:solidFill>
                <a:latin typeface="Calibri" panose="020F0502020204030204" pitchFamily="34" charset="0"/>
                <a:ea typeface="Calibri" panose="020F0502020204030204" pitchFamily="34" charset="0"/>
                <a:cs typeface="Times New Roman" panose="02020603050405020304" pitchFamily="18" charset="0"/>
              </a:rPr>
              <a:t>Figure 9  Some victims seek solace in drugs and alcohol  </a:t>
            </a:r>
            <a:endParaRPr lang="en-US" b="1" dirty="0">
              <a:solidFill>
                <a:srgbClr val="4F81BD"/>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5558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b="1" dirty="0"/>
              <a:t>Diagnosis of PTSD</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Diagnosis is entails determining a certain condition or disease based on  signs and symptoms. </a:t>
            </a:r>
            <a:endParaRPr lang="en-US" dirty="0" smtClean="0"/>
          </a:p>
          <a:p>
            <a:r>
              <a:rPr lang="en-US" dirty="0" smtClean="0"/>
              <a:t>The </a:t>
            </a:r>
            <a:r>
              <a:rPr lang="en-US" dirty="0"/>
              <a:t>diagnosis of PTSD requires following a certain criteria. In the first criterion, a single stressor is required. </a:t>
            </a:r>
            <a:endParaRPr lang="en-US" dirty="0" smtClean="0"/>
          </a:p>
          <a:p>
            <a:r>
              <a:rPr lang="en-US" dirty="0" smtClean="0"/>
              <a:t>The </a:t>
            </a:r>
            <a:r>
              <a:rPr lang="en-US" dirty="0"/>
              <a:t>stressors include, direct exposure and trauma witnessing. </a:t>
            </a:r>
            <a:endParaRPr lang="en-US" dirty="0" smtClean="0"/>
          </a:p>
          <a:p>
            <a:r>
              <a:rPr lang="en-US" dirty="0" smtClean="0"/>
              <a:t>Criterion </a:t>
            </a:r>
            <a:r>
              <a:rPr lang="en-US" dirty="0"/>
              <a:t>B ( Intrusion symptoms)  requires that one of the symptoms is identified. </a:t>
            </a:r>
            <a:endParaRPr lang="en-US" dirty="0" smtClean="0"/>
          </a:p>
          <a:p>
            <a:r>
              <a:rPr lang="en-US" dirty="0" smtClean="0"/>
              <a:t>They </a:t>
            </a:r>
            <a:r>
              <a:rPr lang="en-US" dirty="0"/>
              <a:t>include, nightmares and flashbacks</a:t>
            </a:r>
            <a:r>
              <a:rPr lang="en-US" dirty="0" smtClean="0"/>
              <a:t>.</a:t>
            </a:r>
          </a:p>
          <a:p>
            <a:r>
              <a:rPr lang="en-US" dirty="0" smtClean="0"/>
              <a:t>. </a:t>
            </a:r>
            <a:endParaRPr lang="en-US" dirty="0"/>
          </a:p>
        </p:txBody>
      </p:sp>
    </p:spTree>
    <p:extLst>
      <p:ext uri="{BB962C8B-B14F-4D97-AF65-F5344CB8AC3E}">
        <p14:creationId xmlns:p14="http://schemas.microsoft.com/office/powerpoint/2010/main" val="4105307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Diagnosis of PTSD</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 Criterion C (avoidance) entails trauma evasion.</a:t>
            </a:r>
          </a:p>
          <a:p>
            <a:r>
              <a:rPr lang="en-US" dirty="0"/>
              <a:t>There are, trauma </a:t>
            </a:r>
            <a:r>
              <a:rPr lang="en-US" dirty="0" smtClean="0"/>
              <a:t>external </a:t>
            </a:r>
            <a:r>
              <a:rPr lang="en-US" dirty="0"/>
              <a:t>reminders and </a:t>
            </a:r>
            <a:r>
              <a:rPr lang="en-US" dirty="0" smtClean="0"/>
              <a:t>thoughts.</a:t>
            </a:r>
          </a:p>
          <a:p>
            <a:r>
              <a:rPr lang="en-US" dirty="0"/>
              <a:t>Criterion D requires the choosing of two elements about negative alterations (Levers 2012) . </a:t>
            </a:r>
            <a:endParaRPr lang="en-US" dirty="0" smtClean="0"/>
          </a:p>
          <a:p>
            <a:r>
              <a:rPr lang="en-US" dirty="0" smtClean="0"/>
              <a:t>Criterion </a:t>
            </a:r>
            <a:r>
              <a:rPr lang="en-US" dirty="0"/>
              <a:t>E entails reactivity and arousal alterations</a:t>
            </a:r>
            <a:r>
              <a:rPr lang="en-US" dirty="0" smtClean="0"/>
              <a:t>.</a:t>
            </a:r>
          </a:p>
          <a:p>
            <a:r>
              <a:rPr lang="en-US" dirty="0" smtClean="0"/>
              <a:t>The </a:t>
            </a:r>
            <a:r>
              <a:rPr lang="en-US" dirty="0"/>
              <a:t>factors considered include aggression and difficulty in sleeping</a:t>
            </a:r>
            <a:r>
              <a:rPr lang="en-US" dirty="0" smtClean="0"/>
              <a:t>.</a:t>
            </a:r>
          </a:p>
          <a:p>
            <a:r>
              <a:rPr lang="en-US" dirty="0" smtClean="0"/>
              <a:t> </a:t>
            </a:r>
            <a:r>
              <a:rPr lang="en-US" dirty="0"/>
              <a:t>In F, the duration of symptoms is examined (It should be more than a month</a:t>
            </a:r>
            <a:r>
              <a:rPr lang="en-US" dirty="0" smtClean="0"/>
              <a:t>).</a:t>
            </a:r>
          </a:p>
        </p:txBody>
      </p:sp>
    </p:spTree>
    <p:extLst>
      <p:ext uri="{BB962C8B-B14F-4D97-AF65-F5344CB8AC3E}">
        <p14:creationId xmlns:p14="http://schemas.microsoft.com/office/powerpoint/2010/main" val="2425435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b="1" dirty="0"/>
              <a:t>Diagnosis of PTSD</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In criterion G, the significance of the symptoms are examined eg, functional impairment and </a:t>
            </a:r>
            <a:r>
              <a:rPr lang="en-US" dirty="0" smtClean="0"/>
              <a:t>distress.</a:t>
            </a:r>
          </a:p>
          <a:p>
            <a:r>
              <a:rPr lang="en-US" dirty="0"/>
              <a:t>The last criterion is H (exclusion</a:t>
            </a:r>
            <a:r>
              <a:rPr lang="en-US" dirty="0" smtClean="0"/>
              <a:t>).</a:t>
            </a:r>
          </a:p>
          <a:p>
            <a:r>
              <a:rPr lang="en-US" dirty="0" smtClean="0"/>
              <a:t>It </a:t>
            </a:r>
            <a:r>
              <a:rPr lang="en-US" dirty="0"/>
              <a:t>entails examination to determine whether the symptoms are from other sources eg substance use.</a:t>
            </a:r>
          </a:p>
          <a:p>
            <a:endParaRPr lang="en-US" dirty="0"/>
          </a:p>
          <a:p>
            <a:endParaRPr lang="en-US" dirty="0"/>
          </a:p>
        </p:txBody>
      </p:sp>
    </p:spTree>
    <p:extLst>
      <p:ext uri="{BB962C8B-B14F-4D97-AF65-F5344CB8AC3E}">
        <p14:creationId xmlns:p14="http://schemas.microsoft.com/office/powerpoint/2010/main" val="46238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Treatment of PTSD</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The treatment modes of PTSD are medications, psychotherapy and spiritual/religious intervention (</a:t>
            </a:r>
            <a:r>
              <a:rPr lang="en-US" dirty="0" err="1"/>
              <a:t>Briere</a:t>
            </a:r>
            <a:r>
              <a:rPr lang="en-US" dirty="0"/>
              <a:t> &amp; Scott 2015). </a:t>
            </a:r>
            <a:endParaRPr lang="en-US" dirty="0" smtClean="0"/>
          </a:p>
          <a:p>
            <a:pPr>
              <a:lnSpc>
                <a:spcPct val="150000"/>
              </a:lnSpc>
            </a:pPr>
            <a:r>
              <a:rPr lang="en-US" dirty="0" smtClean="0"/>
              <a:t>In </a:t>
            </a:r>
            <a:r>
              <a:rPr lang="en-US" dirty="0"/>
              <a:t>this case, therapy aims at the improvement of the symptoms, the restoration of self-esteem and teaching the patient the necessary skills to tackle the disorder. </a:t>
            </a:r>
            <a:endParaRPr lang="en-US" dirty="0" smtClean="0"/>
          </a:p>
          <a:p>
            <a:pPr>
              <a:lnSpc>
                <a:spcPct val="150000"/>
              </a:lnSpc>
            </a:pPr>
            <a:r>
              <a:rPr lang="en-US" dirty="0" smtClean="0"/>
              <a:t>The </a:t>
            </a:r>
            <a:r>
              <a:rPr lang="en-US" dirty="0"/>
              <a:t>therapies that are mostly  used are under the cognitive behavioral therapy( the change of the disturbing thought patterns ). </a:t>
            </a:r>
            <a:endParaRPr lang="en-US" dirty="0"/>
          </a:p>
        </p:txBody>
      </p:sp>
    </p:spTree>
    <p:extLst>
      <p:ext uri="{BB962C8B-B14F-4D97-AF65-F5344CB8AC3E}">
        <p14:creationId xmlns:p14="http://schemas.microsoft.com/office/powerpoint/2010/main" val="2843191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Treatment of PTSD</a:t>
            </a:r>
            <a:r>
              <a:rPr lang="en-US" dirty="0"/>
              <a:t/>
            </a:r>
            <a:br>
              <a:rPr lang="en-US" dirty="0"/>
            </a:br>
            <a:endParaRPr lang="en-US" dirty="0"/>
          </a:p>
        </p:txBody>
      </p:sp>
      <p:sp>
        <p:nvSpPr>
          <p:cNvPr id="3" name="Content Placeholder 2"/>
          <p:cNvSpPr>
            <a:spLocks noGrp="1"/>
          </p:cNvSpPr>
          <p:nvPr>
            <p:ph idx="1"/>
          </p:nvPr>
        </p:nvSpPr>
        <p:spPr/>
        <p:txBody>
          <a:bodyPr/>
          <a:lstStyle/>
          <a:p>
            <a:pPr marL="0" indent="0" algn="ctr">
              <a:buNone/>
            </a:pPr>
            <a:r>
              <a:rPr lang="en-US" dirty="0"/>
              <a:t>They include </a:t>
            </a:r>
          </a:p>
          <a:p>
            <a:pPr>
              <a:lnSpc>
                <a:spcPct val="150000"/>
              </a:lnSpc>
            </a:pPr>
            <a:r>
              <a:rPr lang="en-US" b="1" dirty="0"/>
              <a:t>Cognitive processing therapy- </a:t>
            </a:r>
            <a:r>
              <a:rPr lang="en-US" dirty="0"/>
              <a:t>Is a treatment session of 12 weeks</a:t>
            </a:r>
            <a:r>
              <a:rPr lang="en-US" dirty="0" smtClean="0"/>
              <a:t>.</a:t>
            </a:r>
          </a:p>
          <a:p>
            <a:pPr>
              <a:lnSpc>
                <a:spcPct val="150000"/>
              </a:lnSpc>
            </a:pPr>
            <a:r>
              <a:rPr lang="en-US" dirty="0" smtClean="0"/>
              <a:t> </a:t>
            </a:r>
            <a:r>
              <a:rPr lang="en-US" dirty="0"/>
              <a:t>It has </a:t>
            </a:r>
            <a:r>
              <a:rPr lang="en-US" dirty="0" smtClean="0"/>
              <a:t>averagely </a:t>
            </a:r>
            <a:r>
              <a:rPr lang="en-US" dirty="0"/>
              <a:t>75 minutes weekly </a:t>
            </a:r>
            <a:r>
              <a:rPr lang="en-US" dirty="0" smtClean="0"/>
              <a:t>sessions. </a:t>
            </a:r>
          </a:p>
          <a:p>
            <a:pPr>
              <a:lnSpc>
                <a:spcPct val="150000"/>
              </a:lnSpc>
            </a:pPr>
            <a:r>
              <a:rPr lang="en-US" dirty="0" smtClean="0"/>
              <a:t>The </a:t>
            </a:r>
            <a:r>
              <a:rPr lang="en-US" dirty="0"/>
              <a:t>process helps the patient to examine how he/she thinks about the event and come up with ways of living with it.</a:t>
            </a:r>
          </a:p>
          <a:p>
            <a:pPr>
              <a:lnSpc>
                <a:spcPct val="150000"/>
              </a:lnSpc>
            </a:pPr>
            <a:r>
              <a:rPr lang="en-US" b="1" dirty="0"/>
              <a:t>Prolonged exposure therapy (PE)- </a:t>
            </a:r>
            <a:r>
              <a:rPr lang="en-US" dirty="0" smtClean="0"/>
              <a:t> </a:t>
            </a:r>
            <a:r>
              <a:rPr lang="en-US" dirty="0"/>
              <a:t>The therapist teaches the patient breathing techniques to ease the levels of anxiety while thinking of the event. </a:t>
            </a:r>
            <a:endParaRPr lang="en-US" dirty="0" smtClean="0"/>
          </a:p>
          <a:p>
            <a:endParaRPr lang="en-US" dirty="0"/>
          </a:p>
        </p:txBody>
      </p:sp>
    </p:spTree>
    <p:extLst>
      <p:ext uri="{BB962C8B-B14F-4D97-AF65-F5344CB8AC3E}">
        <p14:creationId xmlns:p14="http://schemas.microsoft.com/office/powerpoint/2010/main" val="31903087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b="1" dirty="0"/>
              <a:t>Eye movement desensitization and processing- </a:t>
            </a:r>
            <a:r>
              <a:rPr lang="en-US" dirty="0"/>
              <a:t>The treatment covers about 3 months. </a:t>
            </a:r>
            <a:endParaRPr lang="en-US" dirty="0" smtClean="0"/>
          </a:p>
          <a:p>
            <a:pPr>
              <a:lnSpc>
                <a:spcPct val="150000"/>
              </a:lnSpc>
            </a:pPr>
            <a:r>
              <a:rPr lang="en-US" dirty="0" smtClean="0"/>
              <a:t>It </a:t>
            </a:r>
            <a:r>
              <a:rPr lang="en-US" dirty="0"/>
              <a:t>aims at enabling one to think of positive things as he/she remembers the ordeal.</a:t>
            </a:r>
          </a:p>
          <a:p>
            <a:pPr>
              <a:lnSpc>
                <a:spcPct val="150000"/>
              </a:lnSpc>
            </a:pPr>
            <a:r>
              <a:rPr lang="en-US" b="1" dirty="0"/>
              <a:t>Stress Inoculation training-</a:t>
            </a:r>
            <a:r>
              <a:rPr lang="en-US" dirty="0"/>
              <a:t>The training can be done either by an individual or in a group</a:t>
            </a:r>
            <a:r>
              <a:rPr lang="en-US" dirty="0" smtClean="0"/>
              <a:t>.</a:t>
            </a:r>
          </a:p>
          <a:p>
            <a:pPr>
              <a:lnSpc>
                <a:spcPct val="150000"/>
              </a:lnSpc>
            </a:pPr>
            <a:r>
              <a:rPr lang="en-US" dirty="0" smtClean="0"/>
              <a:t> </a:t>
            </a:r>
            <a:r>
              <a:rPr lang="en-US" dirty="0"/>
              <a:t>It aims at working towards changing the ways of dealing with the event</a:t>
            </a:r>
            <a:r>
              <a:rPr lang="en-US" dirty="0" smtClean="0"/>
              <a:t>..</a:t>
            </a:r>
            <a:endParaRPr lang="en-US" dirty="0"/>
          </a:p>
          <a:p>
            <a:endParaRPr lang="en-US" dirty="0"/>
          </a:p>
        </p:txBody>
      </p:sp>
    </p:spTree>
    <p:extLst>
      <p:ext uri="{BB962C8B-B14F-4D97-AF65-F5344CB8AC3E}">
        <p14:creationId xmlns:p14="http://schemas.microsoft.com/office/powerpoint/2010/main" val="1910770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Treatment of PTSD</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lnSpc>
                <a:spcPct val="150000"/>
              </a:lnSpc>
            </a:pPr>
            <a:r>
              <a:rPr lang="en-US" b="1" dirty="0"/>
              <a:t>Medications</a:t>
            </a:r>
            <a:endParaRPr lang="en-US" dirty="0"/>
          </a:p>
          <a:p>
            <a:pPr>
              <a:lnSpc>
                <a:spcPct val="150000"/>
              </a:lnSpc>
            </a:pPr>
            <a:r>
              <a:rPr lang="en-US" dirty="0" smtClean="0"/>
              <a:t>They </a:t>
            </a:r>
            <a:r>
              <a:rPr lang="en-US" dirty="0"/>
              <a:t>easily ignite the flight of fight response that make the individuals jumpy and uneasy</a:t>
            </a:r>
            <a:r>
              <a:rPr lang="en-US" dirty="0" smtClean="0"/>
              <a:t>. </a:t>
            </a:r>
          </a:p>
          <a:p>
            <a:pPr>
              <a:lnSpc>
                <a:spcPct val="150000"/>
              </a:lnSpc>
            </a:pPr>
            <a:r>
              <a:rPr lang="en-US" dirty="0" smtClean="0"/>
              <a:t>Several medications can be used to treat and improve the situation.</a:t>
            </a:r>
          </a:p>
          <a:p>
            <a:pPr>
              <a:lnSpc>
                <a:spcPct val="150000"/>
              </a:lnSpc>
            </a:pPr>
            <a:r>
              <a:rPr lang="en-US" dirty="0" smtClean="0"/>
              <a:t> The doctor starts by giving medicines that suppress the norepinephrine and neurotransmitters serotonin.</a:t>
            </a:r>
          </a:p>
          <a:p>
            <a:pPr>
              <a:lnSpc>
                <a:spcPct val="150000"/>
              </a:lnSpc>
            </a:pPr>
            <a:r>
              <a:rPr lang="en-US" dirty="0" smtClean="0"/>
              <a:t> </a:t>
            </a:r>
            <a:r>
              <a:rPr lang="en-US" dirty="0"/>
              <a:t>They include paroxetine, venlafaxine and fluoxetine. </a:t>
            </a:r>
            <a:endParaRPr lang="en-US" dirty="0" smtClean="0"/>
          </a:p>
          <a:p>
            <a:endParaRPr lang="en-US" dirty="0"/>
          </a:p>
        </p:txBody>
      </p:sp>
    </p:spTree>
    <p:extLst>
      <p:ext uri="{BB962C8B-B14F-4D97-AF65-F5344CB8AC3E}">
        <p14:creationId xmlns:p14="http://schemas.microsoft.com/office/powerpoint/2010/main" val="175252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Treatment of PTSD</a:t>
            </a:r>
            <a:r>
              <a:rPr lang="en-US" dirty="0"/>
              <a:t/>
            </a:r>
            <a:br>
              <a:rPr lang="en-US" dirty="0"/>
            </a:br>
            <a:endParaRPr lang="en-US" dirty="0"/>
          </a:p>
        </p:txBody>
      </p:sp>
      <p:pic>
        <p:nvPicPr>
          <p:cNvPr id="4" name="Content Placeholder 3" descr="Paroxetine Oral : Uses, Side Effects, Interactions, Pictures ..."/>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1789611" y="2442754"/>
            <a:ext cx="4310743" cy="26125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Fluoxetine Oral : Uses, Side Effects, Interactions, Pictures ..."/>
          <p:cNvPicPr/>
          <p:nvPr/>
        </p:nvPicPr>
        <p:blipFill>
          <a:blip r:embed="rId3">
            <a:extLst>
              <a:ext uri="{28A0092B-C50C-407E-A947-70E740481C1C}">
                <a14:useLocalDpi xmlns:a14="http://schemas.microsoft.com/office/drawing/2010/main" val="0"/>
              </a:ext>
            </a:extLst>
          </a:blip>
          <a:stretch>
            <a:fillRect/>
          </a:stretch>
        </p:blipFill>
        <p:spPr bwMode="auto">
          <a:xfrm>
            <a:off x="7136674" y="2534194"/>
            <a:ext cx="2764972" cy="252113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1528354" y="5055326"/>
            <a:ext cx="8373292" cy="923330"/>
          </a:xfrm>
          <a:prstGeom prst="rect">
            <a:avLst/>
          </a:prstGeom>
        </p:spPr>
        <p:txBody>
          <a:bodyPr wrap="square">
            <a:spAutoFit/>
          </a:bodyPr>
          <a:lstStyle/>
          <a:p>
            <a:pPr>
              <a:lnSpc>
                <a:spcPct val="150000"/>
              </a:lnSpc>
            </a:pPr>
            <a:r>
              <a:rPr lang="en-US" dirty="0"/>
              <a:t>Other medications include the off-label medicines for instance, antidepressants and beta-blockers.</a:t>
            </a:r>
            <a:endParaRPr lang="en-US" dirty="0"/>
          </a:p>
        </p:txBody>
      </p:sp>
    </p:spTree>
    <p:extLst>
      <p:ext uri="{BB962C8B-B14F-4D97-AF65-F5344CB8AC3E}">
        <p14:creationId xmlns:p14="http://schemas.microsoft.com/office/powerpoint/2010/main" val="231555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Religious / spiritual intervention</a:t>
            </a:r>
            <a:r>
              <a:rPr lang="en-US" dirty="0"/>
              <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a:t>Religious and spiritual intervention is a powerful tool of tackling trauma</a:t>
            </a:r>
            <a:r>
              <a:rPr lang="en-US" dirty="0" smtClean="0"/>
              <a:t>.</a:t>
            </a:r>
          </a:p>
          <a:p>
            <a:pPr>
              <a:lnSpc>
                <a:spcPct val="150000"/>
              </a:lnSpc>
            </a:pPr>
            <a:r>
              <a:rPr lang="en-US" dirty="0" smtClean="0"/>
              <a:t> </a:t>
            </a:r>
            <a:r>
              <a:rPr lang="en-US" dirty="0"/>
              <a:t>Victims and medical practitioners employ the power of religion in dealing with trauma. </a:t>
            </a:r>
            <a:endParaRPr lang="en-US" dirty="0" smtClean="0"/>
          </a:p>
          <a:p>
            <a:pPr>
              <a:lnSpc>
                <a:spcPct val="150000"/>
              </a:lnSpc>
            </a:pPr>
            <a:r>
              <a:rPr lang="en-US" dirty="0" smtClean="0"/>
              <a:t>The </a:t>
            </a:r>
            <a:r>
              <a:rPr lang="en-US" dirty="0"/>
              <a:t>reason is that religious and spiritual coping give the victims of PTSD hope by offering spiritual support and coming up with religious reappraisals that are benevolent in nature. </a:t>
            </a:r>
            <a:endParaRPr lang="en-US" dirty="0" smtClean="0"/>
          </a:p>
          <a:p>
            <a:pPr>
              <a:lnSpc>
                <a:spcPct val="150000"/>
              </a:lnSpc>
            </a:pPr>
            <a:r>
              <a:rPr lang="en-US" dirty="0" smtClean="0"/>
              <a:t>Chaplains </a:t>
            </a:r>
            <a:r>
              <a:rPr lang="en-US" dirty="0"/>
              <a:t>and spiritual leaders play a vital role of praying for the victims for strength and quick recovery</a:t>
            </a:r>
            <a:endParaRPr lang="en-US" dirty="0"/>
          </a:p>
        </p:txBody>
      </p:sp>
    </p:spTree>
    <p:extLst>
      <p:ext uri="{BB962C8B-B14F-4D97-AF65-F5344CB8AC3E}">
        <p14:creationId xmlns:p14="http://schemas.microsoft.com/office/powerpoint/2010/main" val="2303207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 </a:t>
            </a:r>
            <a:br>
              <a:rPr lang="en-US" dirty="0"/>
            </a:br>
            <a:endParaRPr lang="en-US" dirty="0"/>
          </a:p>
        </p:txBody>
      </p:sp>
      <p:sp>
        <p:nvSpPr>
          <p:cNvPr id="3" name="Content Placeholder 2"/>
          <p:cNvSpPr>
            <a:spLocks noGrp="1"/>
          </p:cNvSpPr>
          <p:nvPr>
            <p:ph idx="1"/>
          </p:nvPr>
        </p:nvSpPr>
        <p:spPr/>
        <p:txBody>
          <a:bodyPr/>
          <a:lstStyle/>
          <a:p>
            <a:r>
              <a:rPr lang="en-US" dirty="0" err="1"/>
              <a:t>Briere</a:t>
            </a:r>
            <a:r>
              <a:rPr lang="en-US" dirty="0"/>
              <a:t>, J. &amp; Scott, C. (2015). Principles of trauma therapy: A guide to symptoms, evaluation, and treatment (2nd ed.). Thousand Oaks, CA: Sage Publications. ISBN: 9781483351247.</a:t>
            </a:r>
          </a:p>
          <a:p>
            <a:r>
              <a:rPr lang="en-US" dirty="0"/>
              <a:t>Levers, L. L. (2012). Trauma counseling: Theories and interventions. New York, NY: Springer Publishing Company. ISBN: 9780826106834.</a:t>
            </a:r>
          </a:p>
          <a:p>
            <a:r>
              <a:rPr lang="en-US" dirty="0"/>
              <a:t>Liberty University. (2017). Crisis and Trauma Counseling 4.0 - </a:t>
            </a:r>
            <a:r>
              <a:rPr lang="en-US" dirty="0" err="1"/>
              <a:t>Flashdrive</a:t>
            </a:r>
            <a:r>
              <a:rPr lang="en-US" dirty="0"/>
              <a:t> (Custom). Forest, VA: AACC . ISBN: 9780981678832.</a:t>
            </a:r>
          </a:p>
          <a:p>
            <a:r>
              <a:rPr lang="en-US" dirty="0" err="1"/>
              <a:t>Sapolsky</a:t>
            </a:r>
            <a:r>
              <a:rPr lang="en-US" dirty="0"/>
              <a:t>, R. M. (2004). Why zebras don't get ulcers: The acclaimed guide to stress, stress-related diseases and coping (3rd ed.). New York, NY: St. Martin's Griffin. ISBN: 9780805073690.</a:t>
            </a:r>
          </a:p>
          <a:p>
            <a:endParaRPr lang="en-US" dirty="0"/>
          </a:p>
        </p:txBody>
      </p:sp>
    </p:spTree>
    <p:extLst>
      <p:ext uri="{BB962C8B-B14F-4D97-AF65-F5344CB8AC3E}">
        <p14:creationId xmlns:p14="http://schemas.microsoft.com/office/powerpoint/2010/main" val="29403143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137</TotalTime>
  <Words>3117</Words>
  <Application>Microsoft Office PowerPoint</Application>
  <PresentationFormat>Widescreen</PresentationFormat>
  <Paragraphs>221</Paragraphs>
  <Slides>49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Arial</vt:lpstr>
      <vt:lpstr>Calibri</vt:lpstr>
      <vt:lpstr>Times New Roman</vt:lpstr>
      <vt:lpstr>Trebuchet MS</vt:lpstr>
      <vt:lpstr>Wingdings</vt:lpstr>
      <vt:lpstr>Wingdings 3</vt:lpstr>
      <vt:lpstr>Facet</vt:lpstr>
      <vt:lpstr>I    POSTTRAUMATIC STRESS DISORDER Institutional afflation Student  Name </vt:lpstr>
      <vt:lpstr>POSTTRAUMATIC STRESS DISORDER</vt:lpstr>
      <vt:lpstr>POSTTRAUMATIC STRESS DISORDER</vt:lpstr>
      <vt:lpstr>POSTTRAUMATIC STRESS DISORDER</vt:lpstr>
      <vt:lpstr>Causal factors of posttraumatic stress disorder </vt:lpstr>
      <vt:lpstr>Natural causes of disasters  </vt:lpstr>
      <vt:lpstr>Natural causes of disasters  </vt:lpstr>
      <vt:lpstr>Natural causes of disasters  </vt:lpstr>
      <vt:lpstr>Natural causes of disasters  </vt:lpstr>
      <vt:lpstr>Natural causes of disasters  </vt:lpstr>
      <vt:lpstr>Natural causes of disasters  </vt:lpstr>
      <vt:lpstr>Human-made disasters </vt:lpstr>
      <vt:lpstr>Human-made disasters </vt:lpstr>
      <vt:lpstr>Human-made disasters </vt:lpstr>
      <vt:lpstr>Human-made disasters </vt:lpstr>
      <vt:lpstr>Human-made disasters </vt:lpstr>
      <vt:lpstr>Human-made disasters </vt:lpstr>
      <vt:lpstr>Human-made disasters </vt:lpstr>
      <vt:lpstr>Human-made disasters </vt:lpstr>
      <vt:lpstr>The Prevalence of Posttraumatic Stress Disorder </vt:lpstr>
      <vt:lpstr>The Prevalence of Posttraumatic Stress Disorder </vt:lpstr>
      <vt:lpstr>The Prevalence of Posttraumatic Stress Disorder </vt:lpstr>
      <vt:lpstr>The Prevalence of Posttraumatic Stress Disorder </vt:lpstr>
      <vt:lpstr>The Prevalence of Posttraumatic Stress Disorder </vt:lpstr>
      <vt:lpstr>Harms/Dangers of PTSD  </vt:lpstr>
      <vt:lpstr>Harms/Dangers of PTSD</vt:lpstr>
      <vt:lpstr>Harms/Dangers of PTSD</vt:lpstr>
      <vt:lpstr>Harms/Dangers of PTSD</vt:lpstr>
      <vt:lpstr>Harms/Dangers of PTSD</vt:lpstr>
      <vt:lpstr>Harms/Dangers of PTSD</vt:lpstr>
      <vt:lpstr>Possible Spiritual factors </vt:lpstr>
      <vt:lpstr>Possible Spiritual factors </vt:lpstr>
      <vt:lpstr>Symptoms of PTSD </vt:lpstr>
      <vt:lpstr>Symptoms of PTSD </vt:lpstr>
      <vt:lpstr>Symptoms of PTSD </vt:lpstr>
      <vt:lpstr>Symptoms of PTSD </vt:lpstr>
      <vt:lpstr>Symptoms of PTSD </vt:lpstr>
      <vt:lpstr>Symptoms of PTSD </vt:lpstr>
      <vt:lpstr>Symptoms of PTSD </vt:lpstr>
      <vt:lpstr> Diagnosis of PTSD </vt:lpstr>
      <vt:lpstr> Diagnosis of PTSD </vt:lpstr>
      <vt:lpstr> Diagnosis of PTSD </vt:lpstr>
      <vt:lpstr>Treatment of PTSD </vt:lpstr>
      <vt:lpstr>Treatment of PTSD </vt:lpstr>
      <vt:lpstr>PowerPoint Presentation</vt:lpstr>
      <vt:lpstr>Treatment of PTSD </vt:lpstr>
      <vt:lpstr>Treatment of PTSD </vt:lpstr>
      <vt:lpstr>Religious / spiritual intervention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Institutional afflation student  nam</dc:title>
  <dc:creator>hp</dc:creator>
  <cp:lastModifiedBy>hp</cp:lastModifiedBy>
  <cp:revision>15</cp:revision>
  <dcterms:created xsi:type="dcterms:W3CDTF">2020-06-13T19:37:40Z</dcterms:created>
  <dcterms:modified xsi:type="dcterms:W3CDTF">2020-06-13T21:55:27Z</dcterms:modified>
</cp:coreProperties>
</file>