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2065" autoAdjust="0"/>
  </p:normalViewPr>
  <p:slideViewPr>
    <p:cSldViewPr snapToGrid="0">
      <p:cViewPr varScale="1">
        <p:scale>
          <a:sx n="54" d="100"/>
          <a:sy n="54" d="100"/>
        </p:scale>
        <p:origin x="13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dmin\Downloads\WF_RM%20(1).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30"/>
      <c:rotY val="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Sheet1!$B$6</c:f>
              <c:strCache>
                <c:ptCount val="1"/>
                <c:pt idx="0">
                  <c:v>Respondents</c:v>
                </c:pt>
              </c:strCache>
            </c:strRef>
          </c:tx>
          <c:explosion val="3"/>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2CDC-410D-98CE-23A69F457C39}"/>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2CDC-410D-98CE-23A69F457C39}"/>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2CDC-410D-98CE-23A69F457C39}"/>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2CDC-410D-98CE-23A69F457C39}"/>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2CDC-410D-98CE-23A69F457C39}"/>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2CDC-410D-98CE-23A69F457C39}"/>
              </c:ext>
            </c:extLst>
          </c:dPt>
          <c:cat>
            <c:strRef>
              <c:f>Sheet1!$A$7:$A$12</c:f>
              <c:strCache>
                <c:ptCount val="6"/>
                <c:pt idx="0">
                  <c:v>E</c:v>
                </c:pt>
                <c:pt idx="1">
                  <c:v>F</c:v>
                </c:pt>
                <c:pt idx="2">
                  <c:v>G</c:v>
                </c:pt>
                <c:pt idx="3">
                  <c:v>H</c:v>
                </c:pt>
                <c:pt idx="4">
                  <c:v>I</c:v>
                </c:pt>
                <c:pt idx="5">
                  <c:v>TOTAL</c:v>
                </c:pt>
              </c:strCache>
            </c:strRef>
          </c:cat>
          <c:val>
            <c:numRef>
              <c:f>Sheet1!$B$7:$B$12</c:f>
              <c:numCache>
                <c:formatCode>General</c:formatCode>
                <c:ptCount val="6"/>
                <c:pt idx="0">
                  <c:v>44</c:v>
                </c:pt>
                <c:pt idx="1">
                  <c:v>15</c:v>
                </c:pt>
                <c:pt idx="2">
                  <c:v>19</c:v>
                </c:pt>
                <c:pt idx="3">
                  <c:v>12</c:v>
                </c:pt>
                <c:pt idx="4">
                  <c:v>10</c:v>
                </c:pt>
                <c:pt idx="5">
                  <c:v>100</c:v>
                </c:pt>
              </c:numCache>
            </c:numRef>
          </c:val>
          <c:extLst>
            <c:ext xmlns:c16="http://schemas.microsoft.com/office/drawing/2014/chart" uri="{C3380CC4-5D6E-409C-BE32-E72D297353CC}">
              <c16:uniqueId val="{0000000C-2CDC-410D-98CE-23A69F457C39}"/>
            </c:ext>
          </c:extLst>
        </c:ser>
        <c:dLbls>
          <c:showLegendKey val="0"/>
          <c:showVal val="0"/>
          <c:showCatName val="0"/>
          <c:showSerName val="0"/>
          <c:showPercent val="0"/>
          <c:showBubbleSize val="0"/>
          <c:showLeaderLines val="1"/>
        </c:dLbls>
      </c:pie3D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a:solidFill>
          <a:schemeClr val="tx1">
            <a:lumMod val="65000"/>
            <a:lumOff val="35000"/>
          </a:schemeClr>
        </a:solidFill>
        <a:round/>
      </a:ln>
    </cs:spPr>
  </cs:downBar>
  <cs:dropLine>
    <cs:lnRef idx="0"/>
    <cs:fillRef idx="0"/>
    <cs:effectRef idx="0"/>
    <cs:fontRef idx="minor">
      <a:schemeClr val="tx1"/>
    </cs:fontRef>
    <cs:spPr>
      <a:ln w="9525">
        <a:solidFill>
          <a:schemeClr val="tx1">
            <a:lumMod val="35000"/>
            <a:lumOff val="65000"/>
          </a:schemeClr>
        </a:solidFill>
        <a:round/>
      </a:ln>
    </cs:spPr>
  </cs:dropLine>
  <cs:errorBar>
    <cs:lnRef idx="0"/>
    <cs:fillRef idx="0"/>
    <cs:effectRef idx="0"/>
    <cs:fontRef idx="minor">
      <a:schemeClr val="tx1"/>
    </cs:fontRef>
    <cs:spPr>
      <a:ln w="9525">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a:solidFill>
          <a:schemeClr val="tx1">
            <a:lumMod val="15000"/>
            <a:lumOff val="85000"/>
          </a:schemeClr>
        </a:solidFill>
        <a:round/>
      </a:ln>
    </cs:spPr>
  </cs:gridlineMajor>
  <cs:gridlineMinor>
    <cs:lnRef idx="0"/>
    <cs:fillRef idx="0"/>
    <cs:effectRef idx="0"/>
    <cs:fontRef idx="minor">
      <a:schemeClr val="tx1"/>
    </cs:fontRef>
    <cs:spPr>
      <a:ln w="9525">
        <a:solidFill>
          <a:schemeClr val="tx1">
            <a:lumMod val="5000"/>
            <a:lumOff val="95000"/>
          </a:schemeClr>
        </a:solidFill>
        <a:round/>
      </a:ln>
    </cs:spPr>
  </cs:gridlineMinor>
  <cs:hiLoLine>
    <cs:lnRef idx="0"/>
    <cs:fillRef idx="0"/>
    <cs:effectRef idx="0"/>
    <cs:fontRef idx="minor">
      <a:schemeClr val="tx1"/>
    </cs:fontRef>
    <cs:spPr>
      <a:ln w="9525">
        <a:solidFill>
          <a:schemeClr val="tx1">
            <a:lumMod val="50000"/>
            <a:lumOff val="50000"/>
          </a:schemeClr>
        </a:solidFill>
        <a:round/>
      </a:ln>
    </cs:spPr>
  </cs:hiLoLine>
  <cs:leaderLine>
    <cs:lnRef idx="0"/>
    <cs:fillRef idx="0"/>
    <cs:effectRef idx="0"/>
    <cs:fontRef idx="minor">
      <a:schemeClr val="tx1"/>
    </cs:fontRef>
    <cs:spPr>
      <a:ln w="9525">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B8F09C-6A1C-42CB-A9B3-A34596749FED}" type="datetimeFigureOut">
              <a:rPr lang="en-US" smtClean="0"/>
              <a:t>4/27/2019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9662A5-E561-480F-BCEF-99DCFFFC56AB}" type="slidenum">
              <a:rPr lang="en-US" smtClean="0"/>
              <a:t>‹#›</a:t>
            </a:fld>
            <a:endParaRPr lang="en-US"/>
          </a:p>
        </p:txBody>
      </p:sp>
    </p:spTree>
    <p:extLst>
      <p:ext uri="{BB962C8B-B14F-4D97-AF65-F5344CB8AC3E}">
        <p14:creationId xmlns:p14="http://schemas.microsoft.com/office/powerpoint/2010/main" val="23332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currently experiencing revenue loss due to the sales scandal that happened to our company more than two years ago. This problem is hurting our business as a bank much; hence the reason we need immediate intervention. If you remember, we recently laid off a number of employees, and we are still planning to lay off more as announced in February this year. All this is because of the increased revenue losses making us unable to compensate the large number of employees we currently have. Additionally, revenue loss has also impacted our business in that we recently owe less tax in the future on income from a set of all our businesses including mortgage servicing where revenues are much recognized a different time. </a:t>
            </a:r>
            <a:endParaRPr lang="en-US" dirty="0"/>
          </a:p>
        </p:txBody>
      </p:sp>
      <p:sp>
        <p:nvSpPr>
          <p:cNvPr id="4" name="Slide Number Placeholder 3"/>
          <p:cNvSpPr>
            <a:spLocks noGrp="1"/>
          </p:cNvSpPr>
          <p:nvPr>
            <p:ph type="sldNum" sz="quarter" idx="10"/>
          </p:nvPr>
        </p:nvSpPr>
        <p:spPr/>
        <p:txBody>
          <a:bodyPr/>
          <a:lstStyle/>
          <a:p>
            <a:fld id="{119662A5-E561-480F-BCEF-99DCFFFC56AB}" type="slidenum">
              <a:rPr lang="en-US" smtClean="0"/>
              <a:t>2</a:t>
            </a:fld>
            <a:endParaRPr lang="en-US"/>
          </a:p>
        </p:txBody>
      </p:sp>
    </p:spTree>
    <p:extLst>
      <p:ext uri="{BB962C8B-B14F-4D97-AF65-F5344CB8AC3E}">
        <p14:creationId xmlns:p14="http://schemas.microsoft.com/office/powerpoint/2010/main" val="151449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decided to conduct research to come up with various solutions to the loss of revenue and miscommunication within our bank. I sampled 100 employees at random. I requested each of the sampled employees to suggest the solutions that they found to be the best to help solve the problem of revenue loss and miscommunication within our bank. Each of the sampled employees showed their deep concern with this problem and all asked me to let you as stakeholders know that the problem required quick intervention. </a:t>
            </a:r>
            <a:endParaRPr lang="en-US" dirty="0"/>
          </a:p>
        </p:txBody>
      </p:sp>
      <p:sp>
        <p:nvSpPr>
          <p:cNvPr id="4" name="Slide Number Placeholder 3"/>
          <p:cNvSpPr>
            <a:spLocks noGrp="1"/>
          </p:cNvSpPr>
          <p:nvPr>
            <p:ph type="sldNum" sz="quarter" idx="10"/>
          </p:nvPr>
        </p:nvSpPr>
        <p:spPr/>
        <p:txBody>
          <a:bodyPr/>
          <a:lstStyle/>
          <a:p>
            <a:fld id="{119662A5-E561-480F-BCEF-99DCFFFC56AB}" type="slidenum">
              <a:rPr lang="en-US" smtClean="0"/>
              <a:t>3</a:t>
            </a:fld>
            <a:endParaRPr lang="en-US"/>
          </a:p>
        </p:txBody>
      </p:sp>
    </p:spTree>
    <p:extLst>
      <p:ext uri="{BB962C8B-B14F-4D97-AF65-F5344CB8AC3E}">
        <p14:creationId xmlns:p14="http://schemas.microsoft.com/office/powerpoint/2010/main" val="4292998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sampled employees</a:t>
            </a:r>
            <a:r>
              <a:rPr lang="en-US" baseline="0" dirty="0" smtClean="0"/>
              <a:t> suggested 5 solutions to revenue. Customer importance, services quality and production efficiency respectively were the best solution to revenue loss that the sampled employees outlined. </a:t>
            </a:r>
            <a:endParaRPr lang="en-US" dirty="0"/>
          </a:p>
        </p:txBody>
      </p:sp>
      <p:sp>
        <p:nvSpPr>
          <p:cNvPr id="4" name="Slide Number Placeholder 3"/>
          <p:cNvSpPr>
            <a:spLocks noGrp="1"/>
          </p:cNvSpPr>
          <p:nvPr>
            <p:ph type="sldNum" sz="quarter" idx="10"/>
          </p:nvPr>
        </p:nvSpPr>
        <p:spPr/>
        <p:txBody>
          <a:bodyPr/>
          <a:lstStyle/>
          <a:p>
            <a:fld id="{119662A5-E561-480F-BCEF-99DCFFFC56AB}" type="slidenum">
              <a:rPr lang="en-US" smtClean="0"/>
              <a:t>4</a:t>
            </a:fld>
            <a:endParaRPr lang="en-US"/>
          </a:p>
        </p:txBody>
      </p:sp>
    </p:spTree>
    <p:extLst>
      <p:ext uri="{BB962C8B-B14F-4D97-AF65-F5344CB8AC3E}">
        <p14:creationId xmlns:p14="http://schemas.microsoft.com/office/powerpoint/2010/main" val="245543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I further requested the respondents to provide the best solution that they thought fitted to solve miscommunication within the bank, the utmost of them prioritized clarity of directive information as the best solution. Other solutions identified include occasional communication, responsible employees, proper of directive information, and effective communication medium. </a:t>
            </a:r>
            <a:endParaRPr lang="en-US" dirty="0"/>
          </a:p>
        </p:txBody>
      </p:sp>
      <p:sp>
        <p:nvSpPr>
          <p:cNvPr id="4" name="Slide Number Placeholder 3"/>
          <p:cNvSpPr>
            <a:spLocks noGrp="1"/>
          </p:cNvSpPr>
          <p:nvPr>
            <p:ph type="sldNum" sz="quarter" idx="10"/>
          </p:nvPr>
        </p:nvSpPr>
        <p:spPr/>
        <p:txBody>
          <a:bodyPr/>
          <a:lstStyle/>
          <a:p>
            <a:fld id="{119662A5-E561-480F-BCEF-99DCFFFC56AB}" type="slidenum">
              <a:rPr lang="en-US" smtClean="0"/>
              <a:t>5</a:t>
            </a:fld>
            <a:endParaRPr lang="en-US"/>
          </a:p>
        </p:txBody>
      </p:sp>
    </p:spTree>
    <p:extLst>
      <p:ext uri="{BB962C8B-B14F-4D97-AF65-F5344CB8AC3E}">
        <p14:creationId xmlns:p14="http://schemas.microsoft.com/office/powerpoint/2010/main" val="2181407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 found Customer importance, service quality, and production efficiency respectively to be the three primary solutions to revenue loss. Under customer importance, the bank needs to focus on protecting the customers rather than exploiting them. Under service quality., employees need to be motivated to provide quality services to the customers. Under production quality, constant monitoring of the production sections of the bank (loans) should be made to ensure threat they remain effective and efficient. </a:t>
            </a:r>
            <a:endParaRPr lang="en-US" dirty="0" smtClean="0"/>
          </a:p>
        </p:txBody>
      </p:sp>
      <p:sp>
        <p:nvSpPr>
          <p:cNvPr id="4" name="Slide Number Placeholder 3"/>
          <p:cNvSpPr>
            <a:spLocks noGrp="1"/>
          </p:cNvSpPr>
          <p:nvPr>
            <p:ph type="sldNum" sz="quarter" idx="10"/>
          </p:nvPr>
        </p:nvSpPr>
        <p:spPr/>
        <p:txBody>
          <a:bodyPr/>
          <a:lstStyle/>
          <a:p>
            <a:fld id="{119662A5-E561-480F-BCEF-99DCFFFC56AB}" type="slidenum">
              <a:rPr lang="en-US" smtClean="0"/>
              <a:t>6</a:t>
            </a:fld>
            <a:endParaRPr lang="en-US"/>
          </a:p>
        </p:txBody>
      </p:sp>
    </p:spTree>
    <p:extLst>
      <p:ext uri="{BB962C8B-B14F-4D97-AF65-F5344CB8AC3E}">
        <p14:creationId xmlns:p14="http://schemas.microsoft.com/office/powerpoint/2010/main" val="1775491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the key stakeholders in our bank, you all need to work closely to ensure that these there best solutions to revenue loss are implemented. We all need to offer our support to the recently introduced leading principal. To effectively implement customer importance solution, we need to ensure that all customers visiting the bank are equally treated regardless of their race, income levels etc. on the other hand, to effectively implement service quality we need to make our customer service department more active so that they can customers can be precisely assisted anytime when they require assistance. Additionally, we need to ensure transparency in all what we undertake which will always make customers comfortable when they print their bank statements. Lastly, to effectively implement production efficiency solution, we need to ensure that all leading products are available all the time which will ensure that no customer lacks anything they need from the bank. </a:t>
            </a:r>
            <a:endParaRPr lang="en-US" dirty="0"/>
          </a:p>
        </p:txBody>
      </p:sp>
      <p:sp>
        <p:nvSpPr>
          <p:cNvPr id="4" name="Slide Number Placeholder 3"/>
          <p:cNvSpPr>
            <a:spLocks noGrp="1"/>
          </p:cNvSpPr>
          <p:nvPr>
            <p:ph type="sldNum" sz="quarter" idx="10"/>
          </p:nvPr>
        </p:nvSpPr>
        <p:spPr/>
        <p:txBody>
          <a:bodyPr/>
          <a:lstStyle/>
          <a:p>
            <a:fld id="{119662A5-E561-480F-BCEF-99DCFFFC56AB}" type="slidenum">
              <a:rPr lang="en-US" smtClean="0"/>
              <a:t>7</a:t>
            </a:fld>
            <a:endParaRPr lang="en-US"/>
          </a:p>
        </p:txBody>
      </p:sp>
    </p:spTree>
    <p:extLst>
      <p:ext uri="{BB962C8B-B14F-4D97-AF65-F5344CB8AC3E}">
        <p14:creationId xmlns:p14="http://schemas.microsoft.com/office/powerpoint/2010/main" val="776425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step that we need to take to implement these solutions is setting up the goals that will be much helpful in the future during the evaluation period. After developing the solution goals, we need to come up with an action plan which should show the future of the organization that we are trying to install. The last step is the implementation of the action plan where an awareness week should be set to ensure that employees, bank management and customers get a better understanding of the proposed solutions. </a:t>
            </a:r>
            <a:endParaRPr lang="en-US" dirty="0"/>
          </a:p>
        </p:txBody>
      </p:sp>
      <p:sp>
        <p:nvSpPr>
          <p:cNvPr id="4" name="Slide Number Placeholder 3"/>
          <p:cNvSpPr>
            <a:spLocks noGrp="1"/>
          </p:cNvSpPr>
          <p:nvPr>
            <p:ph type="sldNum" sz="quarter" idx="10"/>
          </p:nvPr>
        </p:nvSpPr>
        <p:spPr/>
        <p:txBody>
          <a:bodyPr/>
          <a:lstStyle/>
          <a:p>
            <a:fld id="{119662A5-E561-480F-BCEF-99DCFFFC56AB}" type="slidenum">
              <a:rPr lang="en-US" smtClean="0"/>
              <a:t>8</a:t>
            </a:fld>
            <a:endParaRPr lang="en-US"/>
          </a:p>
        </p:txBody>
      </p:sp>
    </p:spTree>
    <p:extLst>
      <p:ext uri="{BB962C8B-B14F-4D97-AF65-F5344CB8AC3E}">
        <p14:creationId xmlns:p14="http://schemas.microsoft.com/office/powerpoint/2010/main" val="841598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propose that the evaluation of the achievement of the proposed solution to be done after every three months after we implement the solutions. To begin the a=evaluation, we will need an evaluation committee where the project manager and change manager must be members of the committee. The committee should evaluate the customer feedback that they leave after they receive banking serv9ces to see how effective the service quality solution is. Next, a small survey where less than 100 customers should be sampled to see how effective customer importance solution has been. Lastly, the loan book should be checked to evaluate how different loans are performing in the effort of evaluating production efficiency solution. </a:t>
            </a:r>
            <a:endParaRPr lang="en-US" dirty="0"/>
          </a:p>
        </p:txBody>
      </p:sp>
      <p:sp>
        <p:nvSpPr>
          <p:cNvPr id="4" name="Slide Number Placeholder 3"/>
          <p:cNvSpPr>
            <a:spLocks noGrp="1"/>
          </p:cNvSpPr>
          <p:nvPr>
            <p:ph type="sldNum" sz="quarter" idx="10"/>
          </p:nvPr>
        </p:nvSpPr>
        <p:spPr/>
        <p:txBody>
          <a:bodyPr/>
          <a:lstStyle/>
          <a:p>
            <a:fld id="{119662A5-E561-480F-BCEF-99DCFFFC56AB}" type="slidenum">
              <a:rPr lang="en-US" smtClean="0"/>
              <a:t>9</a:t>
            </a:fld>
            <a:endParaRPr lang="en-US"/>
          </a:p>
        </p:txBody>
      </p:sp>
    </p:spTree>
    <p:extLst>
      <p:ext uri="{BB962C8B-B14F-4D97-AF65-F5344CB8AC3E}">
        <p14:creationId xmlns:p14="http://schemas.microsoft.com/office/powerpoint/2010/main" val="22956598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2EA89C0D-FCE2-43A3-A8FA-42B9850DE4AA}" type="datetimeFigureOut">
              <a:rPr lang="en-US" smtClean="0"/>
              <a:t>4/27/2019</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716583C9-9022-4227-91A2-CFC77F8955CA}" type="slidenum">
              <a:rPr lang="en-US" smtClean="0"/>
              <a:t>‹#›</a:t>
            </a:fld>
            <a:endParaRPr lang="en-US"/>
          </a:p>
        </p:txBody>
      </p:sp>
    </p:spTree>
    <p:extLst>
      <p:ext uri="{BB962C8B-B14F-4D97-AF65-F5344CB8AC3E}">
        <p14:creationId xmlns:p14="http://schemas.microsoft.com/office/powerpoint/2010/main" val="3479327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EA89C0D-FCE2-43A3-A8FA-42B9850DE4AA}" type="datetimeFigureOut">
              <a:rPr lang="en-US" smtClean="0"/>
              <a:t>4/27/2019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6583C9-9022-4227-91A2-CFC77F8955CA}" type="slidenum">
              <a:rPr lang="en-US" smtClean="0"/>
              <a:t>‹#›</a:t>
            </a:fld>
            <a:endParaRPr lang="en-US"/>
          </a:p>
        </p:txBody>
      </p:sp>
    </p:spTree>
    <p:extLst>
      <p:ext uri="{BB962C8B-B14F-4D97-AF65-F5344CB8AC3E}">
        <p14:creationId xmlns:p14="http://schemas.microsoft.com/office/powerpoint/2010/main" val="2694152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2EA89C0D-FCE2-43A3-A8FA-42B9850DE4AA}" type="datetimeFigureOut">
              <a:rPr lang="en-US" smtClean="0"/>
              <a:t>4/27/2019</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716583C9-9022-4227-91A2-CFC77F8955CA}" type="slidenum">
              <a:rPr lang="en-US" smtClean="0"/>
              <a:t>‹#›</a:t>
            </a:fld>
            <a:endParaRPr lang="en-US"/>
          </a:p>
        </p:txBody>
      </p:sp>
    </p:spTree>
    <p:extLst>
      <p:ext uri="{BB962C8B-B14F-4D97-AF65-F5344CB8AC3E}">
        <p14:creationId xmlns:p14="http://schemas.microsoft.com/office/powerpoint/2010/main" val="1333855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EA89C0D-FCE2-43A3-A8FA-42B9850DE4AA}" type="datetimeFigureOut">
              <a:rPr lang="en-US" smtClean="0"/>
              <a:t>4/27/2019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6583C9-9022-4227-91A2-CFC77F8955CA}" type="slidenum">
              <a:rPr lang="en-US" smtClean="0"/>
              <a:t>‹#›</a:t>
            </a:fld>
            <a:endParaRPr lang="en-US"/>
          </a:p>
        </p:txBody>
      </p:sp>
    </p:spTree>
    <p:extLst>
      <p:ext uri="{BB962C8B-B14F-4D97-AF65-F5344CB8AC3E}">
        <p14:creationId xmlns:p14="http://schemas.microsoft.com/office/powerpoint/2010/main" val="1278428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EA89C0D-FCE2-43A3-A8FA-42B9850DE4AA}" type="datetimeFigureOut">
              <a:rPr lang="en-US" smtClean="0"/>
              <a:t>4/27/2019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6583C9-9022-4227-91A2-CFC77F8955CA}" type="slidenum">
              <a:rPr lang="en-US" smtClean="0"/>
              <a:t>‹#›</a:t>
            </a:fld>
            <a:endParaRPr lang="en-US"/>
          </a:p>
        </p:txBody>
      </p:sp>
    </p:spTree>
    <p:extLst>
      <p:ext uri="{BB962C8B-B14F-4D97-AF65-F5344CB8AC3E}">
        <p14:creationId xmlns:p14="http://schemas.microsoft.com/office/powerpoint/2010/main" val="2747892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EA89C0D-FCE2-43A3-A8FA-42B9850DE4AA}" type="datetimeFigureOut">
              <a:rPr lang="en-US" smtClean="0"/>
              <a:t>4/27/2019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6583C9-9022-4227-91A2-CFC77F8955CA}" type="slidenum">
              <a:rPr lang="en-US" smtClean="0"/>
              <a:t>‹#›</a:t>
            </a:fld>
            <a:endParaRPr lang="en-US"/>
          </a:p>
        </p:txBody>
      </p:sp>
    </p:spTree>
    <p:extLst>
      <p:ext uri="{BB962C8B-B14F-4D97-AF65-F5344CB8AC3E}">
        <p14:creationId xmlns:p14="http://schemas.microsoft.com/office/powerpoint/2010/main" val="595064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A89C0D-FCE2-43A3-A8FA-42B9850DE4AA}" type="datetimeFigureOut">
              <a:rPr lang="en-US" smtClean="0"/>
              <a:t>4/27/2019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6583C9-9022-4227-91A2-CFC77F8955CA}" type="slidenum">
              <a:rPr lang="en-US" smtClean="0"/>
              <a:t>‹#›</a:t>
            </a:fld>
            <a:endParaRPr lang="en-US"/>
          </a:p>
        </p:txBody>
      </p:sp>
    </p:spTree>
    <p:extLst>
      <p:ext uri="{BB962C8B-B14F-4D97-AF65-F5344CB8AC3E}">
        <p14:creationId xmlns:p14="http://schemas.microsoft.com/office/powerpoint/2010/main" val="3705115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A89C0D-FCE2-43A3-A8FA-42B9850DE4AA}" type="datetimeFigureOut">
              <a:rPr lang="en-US" smtClean="0"/>
              <a:t>4/27/2019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6583C9-9022-4227-91A2-CFC77F8955CA}" type="slidenum">
              <a:rPr lang="en-US" smtClean="0"/>
              <a:t>‹#›</a:t>
            </a:fld>
            <a:endParaRPr lang="en-US"/>
          </a:p>
        </p:txBody>
      </p:sp>
    </p:spTree>
    <p:extLst>
      <p:ext uri="{BB962C8B-B14F-4D97-AF65-F5344CB8AC3E}">
        <p14:creationId xmlns:p14="http://schemas.microsoft.com/office/powerpoint/2010/main" val="2228970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A89C0D-FCE2-43A3-A8FA-42B9850DE4AA}" type="datetimeFigureOut">
              <a:rPr lang="en-US" smtClean="0"/>
              <a:t>4/27/2019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6583C9-9022-4227-91A2-CFC77F8955CA}" type="slidenum">
              <a:rPr lang="en-US" smtClean="0"/>
              <a:t>‹#›</a:t>
            </a:fld>
            <a:endParaRPr lang="en-US"/>
          </a:p>
        </p:txBody>
      </p:sp>
    </p:spTree>
    <p:extLst>
      <p:ext uri="{BB962C8B-B14F-4D97-AF65-F5344CB8AC3E}">
        <p14:creationId xmlns:p14="http://schemas.microsoft.com/office/powerpoint/2010/main" val="3792980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A89C0D-FCE2-43A3-A8FA-42B9850DE4AA}" type="datetimeFigureOut">
              <a:rPr lang="en-US" smtClean="0"/>
              <a:t>4/27/2019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6583C9-9022-4227-91A2-CFC77F8955CA}" type="slidenum">
              <a:rPr lang="en-US" smtClean="0"/>
              <a:t>‹#›</a:t>
            </a:fld>
            <a:endParaRPr lang="en-US"/>
          </a:p>
        </p:txBody>
      </p:sp>
    </p:spTree>
    <p:extLst>
      <p:ext uri="{BB962C8B-B14F-4D97-AF65-F5344CB8AC3E}">
        <p14:creationId xmlns:p14="http://schemas.microsoft.com/office/powerpoint/2010/main" val="1621844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2EA89C0D-FCE2-43A3-A8FA-42B9850DE4AA}" type="datetimeFigureOut">
              <a:rPr lang="en-US" smtClean="0"/>
              <a:t>4/27/2019</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716583C9-9022-4227-91A2-CFC77F8955CA}" type="slidenum">
              <a:rPr lang="en-US" smtClean="0"/>
              <a:t>‹#›</a:t>
            </a:fld>
            <a:endParaRPr lang="en-US"/>
          </a:p>
        </p:txBody>
      </p:sp>
    </p:spTree>
    <p:extLst>
      <p:ext uri="{BB962C8B-B14F-4D97-AF65-F5344CB8AC3E}">
        <p14:creationId xmlns:p14="http://schemas.microsoft.com/office/powerpoint/2010/main" val="291150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2EA89C0D-FCE2-43A3-A8FA-42B9850DE4AA}" type="datetimeFigureOut">
              <a:rPr lang="en-US" smtClean="0"/>
              <a:t>4/27/2019</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716583C9-9022-4227-91A2-CFC77F8955CA}"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436678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2EA89C0D-FCE2-43A3-A8FA-42B9850DE4AA}" type="datetimeFigureOut">
              <a:rPr lang="en-US" smtClean="0"/>
              <a:t>4/27/2019</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716583C9-9022-4227-91A2-CFC77F8955CA}" type="slidenum">
              <a:rPr lang="en-US" smtClean="0"/>
              <a:t>‹#›</a:t>
            </a:fld>
            <a:endParaRPr lang="en-US"/>
          </a:p>
        </p:txBody>
      </p:sp>
    </p:spTree>
    <p:extLst>
      <p:ext uri="{BB962C8B-B14F-4D97-AF65-F5344CB8AC3E}">
        <p14:creationId xmlns:p14="http://schemas.microsoft.com/office/powerpoint/2010/main" val="18044799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2EA89C0D-FCE2-43A3-A8FA-42B9850DE4AA}" type="datetimeFigureOut">
              <a:rPr lang="en-US" smtClean="0"/>
              <a:t>4/27/2019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6583C9-9022-4227-91A2-CFC77F8955CA}" type="slidenum">
              <a:rPr lang="en-US" smtClean="0"/>
              <a:t>‹#›</a:t>
            </a:fld>
            <a:endParaRPr lang="en-US"/>
          </a:p>
        </p:txBody>
      </p:sp>
    </p:spTree>
    <p:extLst>
      <p:ext uri="{BB962C8B-B14F-4D97-AF65-F5344CB8AC3E}">
        <p14:creationId xmlns:p14="http://schemas.microsoft.com/office/powerpoint/2010/main" val="26059528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2EA89C0D-FCE2-43A3-A8FA-42B9850DE4AA}" type="datetimeFigureOut">
              <a:rPr lang="en-US" smtClean="0"/>
              <a:t>4/27/2019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6583C9-9022-4227-91A2-CFC77F8955CA}" type="slidenum">
              <a:rPr lang="en-US" smtClean="0"/>
              <a:t>‹#›</a:t>
            </a:fld>
            <a:endParaRPr lang="en-US"/>
          </a:p>
        </p:txBody>
      </p:sp>
    </p:spTree>
    <p:extLst>
      <p:ext uri="{BB962C8B-B14F-4D97-AF65-F5344CB8AC3E}">
        <p14:creationId xmlns:p14="http://schemas.microsoft.com/office/powerpoint/2010/main" val="37376927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EA89C0D-FCE2-43A3-A8FA-42B9850DE4AA}" type="datetimeFigureOut">
              <a:rPr lang="en-US" smtClean="0"/>
              <a:t>4/27/2019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6583C9-9022-4227-91A2-CFC77F8955CA}" type="slidenum">
              <a:rPr lang="en-US" smtClean="0"/>
              <a:t>‹#›</a:t>
            </a:fld>
            <a:endParaRPr lang="en-US"/>
          </a:p>
        </p:txBody>
      </p:sp>
    </p:spTree>
    <p:extLst>
      <p:ext uri="{BB962C8B-B14F-4D97-AF65-F5344CB8AC3E}">
        <p14:creationId xmlns:p14="http://schemas.microsoft.com/office/powerpoint/2010/main" val="40365890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2EA89C0D-FCE2-43A3-A8FA-42B9850DE4AA}" type="datetimeFigureOut">
              <a:rPr lang="en-US" smtClean="0"/>
              <a:t>4/27/2019</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716583C9-9022-4227-91A2-CFC77F8955CA}" type="slidenum">
              <a:rPr lang="en-US" smtClean="0"/>
              <a:t>‹#›</a:t>
            </a:fld>
            <a:endParaRPr lang="en-US"/>
          </a:p>
        </p:txBody>
      </p:sp>
    </p:spTree>
    <p:extLst>
      <p:ext uri="{BB962C8B-B14F-4D97-AF65-F5344CB8AC3E}">
        <p14:creationId xmlns:p14="http://schemas.microsoft.com/office/powerpoint/2010/main" val="1499716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EA89C0D-FCE2-43A3-A8FA-42B9850DE4AA}" type="datetimeFigureOut">
              <a:rPr lang="en-US" smtClean="0"/>
              <a:t>4/27/2019</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16583C9-9022-4227-91A2-CFC77F8955CA}" type="slidenum">
              <a:rPr lang="en-US" smtClean="0"/>
              <a:t>‹#›</a:t>
            </a:fld>
            <a:endParaRPr lang="en-US"/>
          </a:p>
        </p:txBody>
      </p:sp>
    </p:spTree>
    <p:extLst>
      <p:ext uri="{BB962C8B-B14F-4D97-AF65-F5344CB8AC3E}">
        <p14:creationId xmlns:p14="http://schemas.microsoft.com/office/powerpoint/2010/main" val="113117025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Internal Business Proposal Presentation</a:t>
            </a:r>
            <a:endParaRPr lang="en-US" dirty="0"/>
          </a:p>
        </p:txBody>
      </p:sp>
      <p:sp>
        <p:nvSpPr>
          <p:cNvPr id="3" name="Subtitle 2"/>
          <p:cNvSpPr>
            <a:spLocks noGrp="1"/>
          </p:cNvSpPr>
          <p:nvPr>
            <p:ph type="subTitle" idx="1"/>
          </p:nvPr>
        </p:nvSpPr>
        <p:spPr/>
        <p:txBody>
          <a:bodyPr>
            <a:normAutofit fontScale="92500" lnSpcReduction="10000"/>
          </a:bodyPr>
          <a:lstStyle/>
          <a:p>
            <a:r>
              <a:rPr lang="en-US" dirty="0" smtClean="0"/>
              <a:t>Student Name </a:t>
            </a:r>
          </a:p>
          <a:p>
            <a:r>
              <a:rPr lang="en-US" dirty="0" smtClean="0"/>
              <a:t>Institution Affiliation</a:t>
            </a:r>
            <a:endParaRPr lang="en-US" dirty="0"/>
          </a:p>
        </p:txBody>
      </p:sp>
    </p:spTree>
    <p:extLst>
      <p:ext uri="{BB962C8B-B14F-4D97-AF65-F5344CB8AC3E}">
        <p14:creationId xmlns:p14="http://schemas.microsoft.com/office/powerpoint/2010/main" val="851396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Wells Fargo Problem</a:t>
            </a:r>
            <a:endParaRPr lang="en-US" dirty="0"/>
          </a:p>
        </p:txBody>
      </p:sp>
      <p:sp>
        <p:nvSpPr>
          <p:cNvPr id="3" name="Content Placeholder 2"/>
          <p:cNvSpPr>
            <a:spLocks noGrp="1"/>
          </p:cNvSpPr>
          <p:nvPr>
            <p:ph idx="1"/>
          </p:nvPr>
        </p:nvSpPr>
        <p:spPr/>
        <p:txBody>
          <a:bodyPr>
            <a:normAutofit lnSpcReduction="10000"/>
          </a:bodyPr>
          <a:lstStyle/>
          <a:p>
            <a:r>
              <a:rPr lang="en-US" sz="3600" dirty="0" smtClean="0"/>
              <a:t>Revenue Loss resulting from Sales Scandal</a:t>
            </a:r>
          </a:p>
          <a:p>
            <a:r>
              <a:rPr lang="en-US" sz="3600" dirty="0" smtClean="0"/>
              <a:t>Wells Fargo has recently being laying off workers due to increased revenue losses</a:t>
            </a:r>
          </a:p>
          <a:p>
            <a:r>
              <a:rPr lang="en-US" sz="3600" dirty="0"/>
              <a:t>Revenue loss has also made Wells Fargo owe less tax in the future on income from a set of all its businesses including mortgage servicing where revenues are much recognized at different times. </a:t>
            </a:r>
          </a:p>
        </p:txBody>
      </p:sp>
    </p:spTree>
    <p:extLst>
      <p:ext uri="{BB962C8B-B14F-4D97-AF65-F5344CB8AC3E}">
        <p14:creationId xmlns:p14="http://schemas.microsoft.com/office/powerpoint/2010/main" val="33199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99233"/>
            <a:ext cx="10515600" cy="1325563"/>
          </a:xfrm>
        </p:spPr>
        <p:txBody>
          <a:bodyPr/>
          <a:lstStyle/>
          <a:p>
            <a:r>
              <a:rPr lang="en-US" dirty="0" smtClean="0"/>
              <a:t>Research Findings</a:t>
            </a:r>
            <a:endParaRPr lang="en-US" dirty="0"/>
          </a:p>
        </p:txBody>
      </p:sp>
      <p:sp>
        <p:nvSpPr>
          <p:cNvPr id="3" name="Content Placeholder 2"/>
          <p:cNvSpPr>
            <a:spLocks noGrp="1"/>
          </p:cNvSpPr>
          <p:nvPr>
            <p:ph idx="1"/>
          </p:nvPr>
        </p:nvSpPr>
        <p:spPr/>
        <p:txBody>
          <a:bodyPr>
            <a:normAutofit/>
          </a:bodyPr>
          <a:lstStyle/>
          <a:p>
            <a:r>
              <a:rPr lang="en-US" sz="4000" dirty="0" smtClean="0"/>
              <a:t>100 Employees sampled</a:t>
            </a:r>
          </a:p>
          <a:p>
            <a:r>
              <a:rPr lang="en-US" sz="4000" dirty="0" smtClean="0"/>
              <a:t>Preferred solutions to loss in revenue and miscommunication were sought from the sampled employees.</a:t>
            </a:r>
          </a:p>
          <a:p>
            <a:r>
              <a:rPr lang="en-US" sz="4000" dirty="0" smtClean="0"/>
              <a:t>Each of the sampled employees needed quick stakeholder intervention.</a:t>
            </a:r>
          </a:p>
        </p:txBody>
      </p:sp>
    </p:spTree>
    <p:extLst>
      <p:ext uri="{BB962C8B-B14F-4D97-AF65-F5344CB8AC3E}">
        <p14:creationId xmlns:p14="http://schemas.microsoft.com/office/powerpoint/2010/main" val="193065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to Loss of Revenue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52335798"/>
              </p:ext>
            </p:extLst>
          </p:nvPr>
        </p:nvGraphicFramePr>
        <p:xfrm>
          <a:off x="1551709" y="1690688"/>
          <a:ext cx="9143999" cy="6443865"/>
        </p:xfrm>
        <a:graphic>
          <a:graphicData uri="http://schemas.openxmlformats.org/drawingml/2006/table">
            <a:tbl>
              <a:tblPr firstRow="1" firstCol="1" bandRow="1">
                <a:tableStyleId>{5C22544A-7EE6-4342-B048-85BDC9FD1C3A}</a:tableStyleId>
              </a:tblPr>
              <a:tblGrid>
                <a:gridCol w="4571266"/>
                <a:gridCol w="4572733"/>
              </a:tblGrid>
              <a:tr h="637247">
                <a:tc>
                  <a:txBody>
                    <a:bodyPr/>
                    <a:lstStyle/>
                    <a:p>
                      <a:pPr algn="just">
                        <a:lnSpc>
                          <a:spcPct val="107000"/>
                        </a:lnSpc>
                        <a:spcAft>
                          <a:spcPts val="0"/>
                        </a:spcAft>
                      </a:pPr>
                      <a:r>
                        <a:rPr lang="en-US" sz="3600" dirty="0">
                          <a:effectLst/>
                        </a:rPr>
                        <a:t>Solutions to Loss of Revenue</a:t>
                      </a:r>
                      <a:endParaRPr lang="en-US" sz="3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3600">
                          <a:effectLst/>
                        </a:rPr>
                        <a:t>Respondents</a:t>
                      </a:r>
                      <a:endParaRPr lang="en-US" sz="3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637247">
                <a:tc>
                  <a:txBody>
                    <a:bodyPr/>
                    <a:lstStyle/>
                    <a:p>
                      <a:pPr algn="just">
                        <a:lnSpc>
                          <a:spcPct val="107000"/>
                        </a:lnSpc>
                        <a:spcAft>
                          <a:spcPts val="0"/>
                        </a:spcAft>
                      </a:pPr>
                      <a:r>
                        <a:rPr lang="en-US" sz="3600" dirty="0">
                          <a:effectLst/>
                        </a:rPr>
                        <a:t>Customer Importance</a:t>
                      </a:r>
                      <a:endParaRPr lang="en-US" sz="3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3600">
                          <a:effectLst/>
                        </a:rPr>
                        <a:t>44</a:t>
                      </a:r>
                      <a:endParaRPr lang="en-US" sz="3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637247">
                <a:tc>
                  <a:txBody>
                    <a:bodyPr/>
                    <a:lstStyle/>
                    <a:p>
                      <a:pPr algn="just">
                        <a:lnSpc>
                          <a:spcPct val="107000"/>
                        </a:lnSpc>
                        <a:spcAft>
                          <a:spcPts val="0"/>
                        </a:spcAft>
                      </a:pPr>
                      <a:r>
                        <a:rPr lang="en-US" sz="3600">
                          <a:effectLst/>
                        </a:rPr>
                        <a:t>Production Efficiency</a:t>
                      </a:r>
                      <a:endParaRPr lang="en-US" sz="3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3600">
                          <a:effectLst/>
                        </a:rPr>
                        <a:t>15</a:t>
                      </a:r>
                      <a:endParaRPr lang="en-US" sz="3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637247">
                <a:tc>
                  <a:txBody>
                    <a:bodyPr/>
                    <a:lstStyle/>
                    <a:p>
                      <a:pPr algn="just">
                        <a:lnSpc>
                          <a:spcPct val="107000"/>
                        </a:lnSpc>
                        <a:spcAft>
                          <a:spcPts val="0"/>
                        </a:spcAft>
                      </a:pPr>
                      <a:r>
                        <a:rPr lang="en-US" sz="3600">
                          <a:effectLst/>
                        </a:rPr>
                        <a:t>Services Quality</a:t>
                      </a:r>
                      <a:endParaRPr lang="en-US" sz="3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3600">
                          <a:effectLst/>
                        </a:rPr>
                        <a:t>19</a:t>
                      </a:r>
                      <a:endParaRPr lang="en-US" sz="3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637247">
                <a:tc>
                  <a:txBody>
                    <a:bodyPr/>
                    <a:lstStyle/>
                    <a:p>
                      <a:pPr algn="just">
                        <a:lnSpc>
                          <a:spcPct val="107000"/>
                        </a:lnSpc>
                        <a:spcAft>
                          <a:spcPts val="0"/>
                        </a:spcAft>
                      </a:pPr>
                      <a:r>
                        <a:rPr lang="en-US" sz="3600">
                          <a:effectLst/>
                        </a:rPr>
                        <a:t>Employee Satisfaction</a:t>
                      </a:r>
                      <a:endParaRPr lang="en-US" sz="3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3600">
                          <a:effectLst/>
                        </a:rPr>
                        <a:t>12</a:t>
                      </a:r>
                      <a:endParaRPr lang="en-US" sz="3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637247">
                <a:tc>
                  <a:txBody>
                    <a:bodyPr/>
                    <a:lstStyle/>
                    <a:p>
                      <a:pPr algn="just">
                        <a:lnSpc>
                          <a:spcPct val="107000"/>
                        </a:lnSpc>
                        <a:spcAft>
                          <a:spcPts val="0"/>
                        </a:spcAft>
                      </a:pPr>
                      <a:r>
                        <a:rPr lang="en-US" sz="3600">
                          <a:effectLst/>
                        </a:rPr>
                        <a:t>Cost Effectiveness</a:t>
                      </a:r>
                      <a:endParaRPr lang="en-US" sz="3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3600">
                          <a:effectLst/>
                        </a:rPr>
                        <a:t>10</a:t>
                      </a:r>
                      <a:endParaRPr lang="en-US" sz="3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637247">
                <a:tc>
                  <a:txBody>
                    <a:bodyPr/>
                    <a:lstStyle/>
                    <a:p>
                      <a:pPr algn="just">
                        <a:lnSpc>
                          <a:spcPct val="107000"/>
                        </a:lnSpc>
                        <a:spcAft>
                          <a:spcPts val="0"/>
                        </a:spcAft>
                      </a:pPr>
                      <a:r>
                        <a:rPr lang="en-US" sz="3600">
                          <a:effectLst/>
                        </a:rPr>
                        <a:t>Total</a:t>
                      </a:r>
                      <a:endParaRPr lang="en-US" sz="3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US" sz="3600" dirty="0" smtClean="0">
                          <a:effectLst/>
                        </a:rPr>
                        <a:t>100</a:t>
                      </a:r>
                      <a:endParaRPr lang="en-US" sz="3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549462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 to Miscommunication</a:t>
            </a:r>
            <a:endParaRPr lang="en-US" dirty="0"/>
          </a:p>
        </p:txBody>
      </p:sp>
      <p:pic>
        <p:nvPicPr>
          <p:cNvPr id="5" name="Content Placeholder 4"/>
          <p:cNvPicPr>
            <a:picLocks noGrp="1" noChangeAspect="1"/>
          </p:cNvPicPr>
          <p:nvPr>
            <p:ph idx="1"/>
          </p:nvPr>
        </p:nvPicPr>
        <p:blipFill>
          <a:blip r:embed="rId3"/>
          <a:stretch>
            <a:fillRect/>
          </a:stretch>
        </p:blipFill>
        <p:spPr>
          <a:xfrm>
            <a:off x="1617785" y="2391508"/>
            <a:ext cx="8915400" cy="3622430"/>
          </a:xfrm>
          <a:prstGeom prst="rect">
            <a:avLst/>
          </a:prstGeom>
        </p:spPr>
      </p:pic>
    </p:spTree>
    <p:extLst>
      <p:ext uri="{BB962C8B-B14F-4D97-AF65-F5344CB8AC3E}">
        <p14:creationId xmlns:p14="http://schemas.microsoft.com/office/powerpoint/2010/main" val="1909850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Proposed Primary Solutions For Implementation</a:t>
            </a:r>
            <a:endParaRPr lang="en-US" dirty="0"/>
          </a:p>
        </p:txBody>
      </p:sp>
      <p:graphicFrame>
        <p:nvGraphicFramePr>
          <p:cNvPr id="4" name="Chart 3">
            <a:extLst>
              <a:ext uri="{FF2B5EF4-FFF2-40B4-BE49-F238E27FC236}">
                <a16:creationId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xdr="http://schemas.openxmlformats.org/drawingml/2006/spreadsheetDrawing" xmlns:a16="http://schemas.microsoft.com/office/drawing/2014/main" xmlns="" xmlns:w="http://schemas.openxmlformats.org/wordprocessingml/2006/main" xmlns:w10="urn:schemas-microsoft-com:office:word" xmlns:v="urn:schemas-microsoft-com:vml" xmlns:o="urn:schemas-microsoft-com:office:office"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lc="http://schemas.openxmlformats.org/drawingml/2006/lockedCanvas" id="{00000000-0008-0000-0000-000002000000}"/>
              </a:ext>
            </a:extLst>
          </p:cNvPr>
          <p:cNvGraphicFramePr/>
          <p:nvPr>
            <p:extLst>
              <p:ext uri="{D42A27DB-BD31-4B8C-83A1-F6EECF244321}">
                <p14:modId xmlns:p14="http://schemas.microsoft.com/office/powerpoint/2010/main" val="2656070138"/>
              </p:ext>
            </p:extLst>
          </p:nvPr>
        </p:nvGraphicFramePr>
        <p:xfrm>
          <a:off x="1246909" y="1690688"/>
          <a:ext cx="9559636" cy="4800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05448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Implementation</a:t>
            </a:r>
            <a:endParaRPr lang="en-US" dirty="0"/>
          </a:p>
        </p:txBody>
      </p:sp>
      <p:sp>
        <p:nvSpPr>
          <p:cNvPr id="3" name="Content Placeholder 2"/>
          <p:cNvSpPr>
            <a:spLocks noGrp="1"/>
          </p:cNvSpPr>
          <p:nvPr>
            <p:ph idx="1"/>
          </p:nvPr>
        </p:nvSpPr>
        <p:spPr/>
        <p:txBody>
          <a:bodyPr>
            <a:normAutofit/>
          </a:bodyPr>
          <a:lstStyle/>
          <a:p>
            <a:r>
              <a:rPr lang="en-US" sz="4000" dirty="0" smtClean="0"/>
              <a:t>Precise support to the leading principal.</a:t>
            </a:r>
          </a:p>
          <a:p>
            <a:r>
              <a:rPr lang="en-US" sz="4000" dirty="0" smtClean="0"/>
              <a:t>Equal treatment to all customers</a:t>
            </a:r>
          </a:p>
          <a:p>
            <a:r>
              <a:rPr lang="en-US" sz="4000" dirty="0" smtClean="0"/>
              <a:t>Customer assistance</a:t>
            </a:r>
          </a:p>
          <a:p>
            <a:r>
              <a:rPr lang="en-US" sz="4000" dirty="0" smtClean="0"/>
              <a:t>Availability of lending products</a:t>
            </a:r>
          </a:p>
          <a:p>
            <a:r>
              <a:rPr lang="en-US" sz="4000" dirty="0" smtClean="0"/>
              <a:t>Transparency within the organization</a:t>
            </a:r>
            <a:endParaRPr lang="en-US" sz="4000" dirty="0"/>
          </a:p>
        </p:txBody>
      </p:sp>
    </p:spTree>
    <p:extLst>
      <p:ext uri="{BB962C8B-B14F-4D97-AF65-F5344CB8AC3E}">
        <p14:creationId xmlns:p14="http://schemas.microsoft.com/office/powerpoint/2010/main" val="978590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Steps</a:t>
            </a:r>
            <a:endParaRPr lang="en-US" dirty="0"/>
          </a:p>
        </p:txBody>
      </p:sp>
      <p:sp>
        <p:nvSpPr>
          <p:cNvPr id="3" name="Content Placeholder 2"/>
          <p:cNvSpPr>
            <a:spLocks noGrp="1"/>
          </p:cNvSpPr>
          <p:nvPr>
            <p:ph idx="1"/>
          </p:nvPr>
        </p:nvSpPr>
        <p:spPr/>
        <p:txBody>
          <a:bodyPr>
            <a:normAutofit/>
          </a:bodyPr>
          <a:lstStyle/>
          <a:p>
            <a:r>
              <a:rPr lang="en-US" sz="5400" dirty="0" smtClean="0"/>
              <a:t>Goal development</a:t>
            </a:r>
          </a:p>
          <a:p>
            <a:r>
              <a:rPr lang="en-US" sz="5400" dirty="0" smtClean="0"/>
              <a:t>Development of action plan</a:t>
            </a:r>
          </a:p>
          <a:p>
            <a:r>
              <a:rPr lang="en-US" sz="5400" dirty="0" smtClean="0"/>
              <a:t>Implementation of the action plan</a:t>
            </a:r>
            <a:endParaRPr lang="en-US" sz="5400" dirty="0"/>
          </a:p>
        </p:txBody>
      </p:sp>
    </p:spTree>
    <p:extLst>
      <p:ext uri="{BB962C8B-B14F-4D97-AF65-F5344CB8AC3E}">
        <p14:creationId xmlns:p14="http://schemas.microsoft.com/office/powerpoint/2010/main" val="491881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Proposed Solutions Evaluation</a:t>
            </a:r>
            <a:endParaRPr lang="en-US" dirty="0"/>
          </a:p>
        </p:txBody>
      </p:sp>
      <p:sp>
        <p:nvSpPr>
          <p:cNvPr id="3" name="Content Placeholder 2"/>
          <p:cNvSpPr>
            <a:spLocks noGrp="1"/>
          </p:cNvSpPr>
          <p:nvPr>
            <p:ph idx="1"/>
          </p:nvPr>
        </p:nvSpPr>
        <p:spPr/>
        <p:txBody>
          <a:bodyPr>
            <a:normAutofit lnSpcReduction="10000"/>
          </a:bodyPr>
          <a:lstStyle/>
          <a:p>
            <a:r>
              <a:rPr lang="en-US" sz="4400" dirty="0" smtClean="0"/>
              <a:t>Evaluation to be done after every three months</a:t>
            </a:r>
          </a:p>
          <a:p>
            <a:r>
              <a:rPr lang="en-US" sz="4400" dirty="0" smtClean="0"/>
              <a:t>Formation of evaluation committee</a:t>
            </a:r>
          </a:p>
          <a:p>
            <a:r>
              <a:rPr lang="en-US" sz="4400" dirty="0" smtClean="0"/>
              <a:t>Customer feedback</a:t>
            </a:r>
          </a:p>
          <a:p>
            <a:r>
              <a:rPr lang="en-US" sz="4400" dirty="0" smtClean="0"/>
              <a:t>Customer survey</a:t>
            </a:r>
          </a:p>
          <a:p>
            <a:r>
              <a:rPr lang="en-US" sz="4400" dirty="0" smtClean="0"/>
              <a:t>Loan books performance</a:t>
            </a:r>
          </a:p>
        </p:txBody>
      </p:sp>
    </p:spTree>
    <p:extLst>
      <p:ext uri="{BB962C8B-B14F-4D97-AF65-F5344CB8AC3E}">
        <p14:creationId xmlns:p14="http://schemas.microsoft.com/office/powerpoint/2010/main" val="650734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lnSpcReduction="10000"/>
          </a:bodyPr>
          <a:lstStyle/>
          <a:p>
            <a:r>
              <a:rPr lang="en-US" dirty="0" err="1"/>
              <a:t>Cavico</a:t>
            </a:r>
            <a:r>
              <a:rPr lang="en-US" dirty="0"/>
              <a:t>, F. J., &amp; </a:t>
            </a:r>
            <a:r>
              <a:rPr lang="en-US" dirty="0" err="1"/>
              <a:t>Mujtaba</a:t>
            </a:r>
            <a:r>
              <a:rPr lang="en-US" dirty="0"/>
              <a:t>, B. G. (2017). Wells Fargo's fake accounts scandal and its legal and ethical implications for management. </a:t>
            </a:r>
            <a:r>
              <a:rPr lang="en-US" i="1" dirty="0"/>
              <a:t>SAM Advanced Management Journal</a:t>
            </a:r>
            <a:r>
              <a:rPr lang="en-US" dirty="0"/>
              <a:t>, </a:t>
            </a:r>
            <a:r>
              <a:rPr lang="en-US" i="1" dirty="0"/>
              <a:t>82</a:t>
            </a:r>
            <a:r>
              <a:rPr lang="en-US" dirty="0"/>
              <a:t>(2), 4.</a:t>
            </a:r>
          </a:p>
          <a:p>
            <a:r>
              <a:rPr lang="en-US" dirty="0" err="1"/>
              <a:t>Kostry</a:t>
            </a:r>
            <a:r>
              <a:rPr lang="en-US" dirty="0"/>
              <a:t>, N., Malloy, T., Wang, M., &amp; O’Rourke, J. S. (2017). </a:t>
            </a:r>
            <a:r>
              <a:rPr lang="en-US" i="1" dirty="0"/>
              <a:t>Wells </a:t>
            </a:r>
            <a:r>
              <a:rPr lang="en-US" i="1" dirty="0" err="1"/>
              <a:t>fargo</a:t>
            </a:r>
            <a:r>
              <a:rPr lang="en-US" i="1" dirty="0"/>
              <a:t> &amp; company: Accusations of illegal customer account management (A)</a:t>
            </a:r>
            <a:r>
              <a:rPr lang="en-US" dirty="0"/>
              <a:t>. The Eugene D. Fanning Center for Business Communication, Mendoza College of Business, University of Notre Dame.</a:t>
            </a:r>
          </a:p>
          <a:p>
            <a:r>
              <a:rPr lang="en-US" dirty="0" err="1"/>
              <a:t>Tayan</a:t>
            </a:r>
            <a:r>
              <a:rPr lang="en-US" dirty="0"/>
              <a:t>, B. (2019). The Wells Fargo cross-selling scandal. </a:t>
            </a:r>
            <a:r>
              <a:rPr lang="en-US" i="1" dirty="0"/>
              <a:t>Rock Center for Corporate Governance at Stanford University Closer Look Series: Topics, Issues and Controversies in Corporate Governance No. CGRP-62 Version</a:t>
            </a:r>
            <a:r>
              <a:rPr lang="en-US" dirty="0"/>
              <a:t>, </a:t>
            </a:r>
            <a:r>
              <a:rPr lang="en-US" i="1" dirty="0"/>
              <a:t>2</a:t>
            </a:r>
            <a:r>
              <a:rPr lang="en-US" dirty="0"/>
              <a:t>, 17-1.</a:t>
            </a:r>
          </a:p>
          <a:p>
            <a:r>
              <a:rPr lang="en-US" dirty="0" err="1"/>
              <a:t>Teo</a:t>
            </a:r>
            <a:r>
              <a:rPr lang="en-US" dirty="0"/>
              <a:t>, T. S., &amp; </a:t>
            </a:r>
            <a:r>
              <a:rPr lang="en-US" dirty="0" err="1"/>
              <a:t>Kimes</a:t>
            </a:r>
            <a:r>
              <a:rPr lang="en-US" dirty="0"/>
              <a:t>, S. E. (2019). </a:t>
            </a:r>
            <a:r>
              <a:rPr lang="en-US" i="1" dirty="0"/>
              <a:t>Wells </a:t>
            </a:r>
            <a:r>
              <a:rPr lang="en-US" i="1" dirty="0" err="1"/>
              <a:t>fargo</a:t>
            </a:r>
            <a:r>
              <a:rPr lang="en-US" i="1" dirty="0"/>
              <a:t> bank: The fake accounts scandal</a:t>
            </a:r>
            <a:r>
              <a:rPr lang="en-US" dirty="0"/>
              <a:t>. SAGE Publications: SAGE Business Cases Originals</a:t>
            </a:r>
            <a:r>
              <a:rPr lang="en-US" dirty="0" smtClean="0"/>
              <a:t>.</a:t>
            </a:r>
            <a:endParaRPr lang="en-US" dirty="0"/>
          </a:p>
        </p:txBody>
      </p:sp>
    </p:spTree>
    <p:extLst>
      <p:ext uri="{BB962C8B-B14F-4D97-AF65-F5344CB8AC3E}">
        <p14:creationId xmlns:p14="http://schemas.microsoft.com/office/powerpoint/2010/main" val="1053759960"/>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520</TotalTime>
  <Words>1147</Words>
  <Application>Microsoft Office PowerPoint</Application>
  <PresentationFormat>Widescreen</PresentationFormat>
  <Paragraphs>66</Paragraphs>
  <Slides>10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Century Gothic</vt:lpstr>
      <vt:lpstr>Times New Roman</vt:lpstr>
      <vt:lpstr>Vapor Trail</vt:lpstr>
      <vt:lpstr>Internal Business Proposal Presentation</vt:lpstr>
      <vt:lpstr>Wells Fargo Problem</vt:lpstr>
      <vt:lpstr>Research Findings</vt:lpstr>
      <vt:lpstr>Solution to Loss of Revenue</vt:lpstr>
      <vt:lpstr>Solutions to Miscommunication</vt:lpstr>
      <vt:lpstr>Proposed Primary Solutions For Implementation</vt:lpstr>
      <vt:lpstr>Solution Implementation</vt:lpstr>
      <vt:lpstr>Implementation Steps</vt:lpstr>
      <vt:lpstr>Proposed Solutions Evaluation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Internal Business Proposal Presentation</dc:title>
  <dc:creator>user</dc:creator>
  <cp:lastModifiedBy>MORRIS</cp:lastModifiedBy>
  <cp:revision>20</cp:revision>
  <dcterms:created xsi:type="dcterms:W3CDTF">2019-04-27T09:31:39Z</dcterms:created>
  <dcterms:modified xsi:type="dcterms:W3CDTF">2019-04-27T18:12:12Z</dcterms:modified>
</cp:coreProperties>
</file>