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72890" autoAdjust="0"/>
  </p:normalViewPr>
  <p:slideViewPr>
    <p:cSldViewPr snapToGrid="0">
      <p:cViewPr varScale="1">
        <p:scale>
          <a:sx n="52" d="100"/>
          <a:sy n="52" d="100"/>
        </p:scale>
        <p:origin x="-1404"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0DDBC-6BB3-435F-BDB1-DE19CD42C407}" type="datetimeFigureOut">
              <a:rPr lang="en-US" smtClean="0"/>
              <a:pPr/>
              <a:t>11/29/2020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FBA62-9FAC-408F-B554-69E3B1FB5669}" type="slidenum">
              <a:rPr lang="en-US" smtClean="0"/>
              <a:pPr/>
              <a:t>‹#›</a:t>
            </a:fld>
            <a:endParaRPr lang="en-US" dirty="0"/>
          </a:p>
        </p:txBody>
      </p:sp>
    </p:spTree>
    <p:extLst>
      <p:ext uri="{BB962C8B-B14F-4D97-AF65-F5344CB8AC3E}">
        <p14:creationId xmlns:p14="http://schemas.microsoft.com/office/powerpoint/2010/main" xmlns="" val="2437971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While working in the school registrar's office, I learned that I have strong analytical abilities. Upgrading the office to a more electronic –friendly environment required analyzing the current office setting and recommending improvements. Being able to think critically and analytically helped discover solutions that were needed to create an editable PDF to be placed on the university website. Being able to generate ideas in the school registrar's office consistently helped me look for ways to improve. This allowed me to contribute to the various discussion in many ways. Being organized during my internship helped me become efficient. This core strength meant that I performed my work well and on schedule as required</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2FFBA62-9FAC-408F-B554-69E3B1FB5669}" type="slidenum">
              <a:rPr lang="en-US" smtClean="0"/>
              <a:pPr/>
              <a:t>2</a:t>
            </a:fld>
            <a:endParaRPr lang="en-US" dirty="0"/>
          </a:p>
        </p:txBody>
      </p:sp>
    </p:spTree>
    <p:extLst>
      <p:ext uri="{BB962C8B-B14F-4D97-AF65-F5344CB8AC3E}">
        <p14:creationId xmlns:p14="http://schemas.microsoft.com/office/powerpoint/2010/main" xmlns="" val="3064994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Overall the internship met my experience and got to see how the real working environment was like, and I got to know some of my weakness based on the insights that I gained working for the school registrar office. I lacked experience because I was not familiar with the latest version of some software as I was using Nitro pro. Generally, it is difficult for me to ask questions because I default that I can solve problems independently. Although this works well in some situations, I learned this could be one of my weaknesses because I may need others' help to overcome factors beyond my control. Even after working on my project, I found out that I can be too critical of myself. A weakness I noticed throughout my internship, I felt I could have done more even if the work is objectively done well. Also, this could contribute to burnout and negative self-talk at work.</a:t>
            </a:r>
          </a:p>
          <a:p>
            <a:endParaRPr lang="en-US" dirty="0"/>
          </a:p>
        </p:txBody>
      </p:sp>
      <p:sp>
        <p:nvSpPr>
          <p:cNvPr id="4" name="Slide Number Placeholder 3"/>
          <p:cNvSpPr>
            <a:spLocks noGrp="1"/>
          </p:cNvSpPr>
          <p:nvPr>
            <p:ph type="sldNum" sz="quarter" idx="10"/>
          </p:nvPr>
        </p:nvSpPr>
        <p:spPr/>
        <p:txBody>
          <a:bodyPr/>
          <a:lstStyle/>
          <a:p>
            <a:fld id="{02FFBA62-9FAC-408F-B554-69E3B1FB5669}" type="slidenum">
              <a:rPr lang="en-US" smtClean="0"/>
              <a:pPr/>
              <a:t>3</a:t>
            </a:fld>
            <a:endParaRPr lang="en-US" dirty="0"/>
          </a:p>
        </p:txBody>
      </p:sp>
    </p:spTree>
    <p:extLst>
      <p:ext uri="{BB962C8B-B14F-4D97-AF65-F5344CB8AC3E}">
        <p14:creationId xmlns:p14="http://schemas.microsoft.com/office/powerpoint/2010/main" xmlns="" val="1963823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A strong work ethic is equally important as it sets the ideal of discipline and hard work essential for a successful career. After a quick look at my work ethic during my internship, I learned that I possess good work ethics with only a few improvements needed. The internship also provided me with an opportunity to work on my work ethic. Professional communication is a strong work ethic and one of the most important things I learned from the internship. This can help me know how to fulfill tasks related to my career and sharpen the skills that I already possess. Also, I learned that working in a professional setting for the first time can be difficult. The best way to navigate is to speak with people in a professional setting and equally staying focused. In addition, teamwork is essential to accomplish a high-quality task in any work setting (Bhattacharya &amp; Neelam, 2018).</a:t>
            </a:r>
          </a:p>
          <a:p>
            <a:endParaRPr lang="en-US" dirty="0"/>
          </a:p>
        </p:txBody>
      </p:sp>
      <p:sp>
        <p:nvSpPr>
          <p:cNvPr id="4" name="Slide Number Placeholder 3"/>
          <p:cNvSpPr>
            <a:spLocks noGrp="1"/>
          </p:cNvSpPr>
          <p:nvPr>
            <p:ph type="sldNum" sz="quarter" idx="10"/>
          </p:nvPr>
        </p:nvSpPr>
        <p:spPr/>
        <p:txBody>
          <a:bodyPr/>
          <a:lstStyle/>
          <a:p>
            <a:fld id="{02FFBA62-9FAC-408F-B554-69E3B1FB5669}" type="slidenum">
              <a:rPr lang="en-US" smtClean="0"/>
              <a:pPr/>
              <a:t>4</a:t>
            </a:fld>
            <a:endParaRPr lang="en-US" dirty="0"/>
          </a:p>
        </p:txBody>
      </p:sp>
    </p:spTree>
    <p:extLst>
      <p:ext uri="{BB962C8B-B14F-4D97-AF65-F5344CB8AC3E}">
        <p14:creationId xmlns:p14="http://schemas.microsoft.com/office/powerpoint/2010/main" xmlns="" val="3788536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I was tasked with duplicating office forms and creating an editable pdf to be placed on the university website. Subsequently, I was honored to be entrusted with such responsibility and serve the university. Arguably, that was one of the remarkable good outcomes of the internship assignment because it helped me feel the gap of job experience and gain exposure. I had the huge task to contribute directly to helping the office upgrade to a friendlier environment, and this was an eye-opening on my creativity and ability to make decisions. The internship has access to various tasks using Word docs, excel, and Nitro pro in real life experience.</a:t>
            </a:r>
          </a:p>
          <a:p>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2FFBA62-9FAC-408F-B554-69E3B1FB5669}" type="slidenum">
              <a:rPr lang="en-US" smtClean="0"/>
              <a:pPr/>
              <a:t>5</a:t>
            </a:fld>
            <a:endParaRPr lang="en-US" dirty="0"/>
          </a:p>
        </p:txBody>
      </p:sp>
    </p:spTree>
    <p:extLst>
      <p:ext uri="{BB962C8B-B14F-4D97-AF65-F5344CB8AC3E}">
        <p14:creationId xmlns:p14="http://schemas.microsoft.com/office/powerpoint/2010/main" xmlns="" val="3916223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Arguably what we learned in the course work was very small compared to what information technology is about. It is very fast, and therefore I think what is learned in class is just mere basics, and organization should accommodate interns and help them comprehend what will be in real life. Most of the things learned in class have limited applications since they are theories, and as I was doing my internship, I realize some tasks require specific knowledge and skills. Allowing the work environment to be more open encourages individuals to work with an individual with vast experience. Arguably mentoring and respectful treatment at work could help enhance the experience of the internship. Internships program should be more meaningful and structure in order for the potential experience to provide better outcomes (Platform &amp; Market, 2017).</a:t>
            </a:r>
          </a:p>
          <a:p>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02FFBA62-9FAC-408F-B554-69E3B1FB5669}" type="slidenum">
              <a:rPr lang="en-US" smtClean="0"/>
              <a:pPr/>
              <a:t>6</a:t>
            </a:fld>
            <a:endParaRPr lang="en-US" dirty="0"/>
          </a:p>
        </p:txBody>
      </p:sp>
    </p:spTree>
    <p:extLst>
      <p:ext uri="{BB962C8B-B14F-4D97-AF65-F5344CB8AC3E}">
        <p14:creationId xmlns:p14="http://schemas.microsoft.com/office/powerpoint/2010/main" xmlns="" val="2835693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Course work in Information technology entails learning of operational and design tasks related to software applications. Most professionals help incorporate and support viable IT solutions. The concept of designs helped create an editable PDF to be placed on the university website. The codes of work ethics in the IT setting greatly helped me during my internship. The tendency to apply an aspect of critical thinking was demonstrated by my willingness to ask questions to understand issues in the registrar's office from all angles. It is one of the many concepts that professors emphasized to pose a creative solution by an organization and is highly valued by employers.</a:t>
            </a:r>
          </a:p>
          <a:p>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2FFBA62-9FAC-408F-B554-69E3B1FB5669}" type="slidenum">
              <a:rPr lang="en-US" smtClean="0"/>
              <a:pPr/>
              <a:t>7</a:t>
            </a:fld>
            <a:endParaRPr lang="en-US" dirty="0"/>
          </a:p>
        </p:txBody>
      </p:sp>
    </p:spTree>
    <p:extLst>
      <p:ext uri="{BB962C8B-B14F-4D97-AF65-F5344CB8AC3E}">
        <p14:creationId xmlns:p14="http://schemas.microsoft.com/office/powerpoint/2010/main" xmlns="" val="1131149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The internship helped me have useful insights on how to excel in my career and subsequently get references for further growth. The experience from the internship would benefit my educational and career goals. It prepared me for the working environment and the real cultural setting at work. Such experience was good testing to my ability to think critically, analytically and use decent communication skills in my profession. Harnessing skills, knowledge and theoretical concepts learned in class as internship provide real-life exposure and experience through work life. Arguably the internship provided the bigger picture of a variety of tasks and responsibilities that will be crucial throughout career (Platform &amp; Market, 2017).</a:t>
            </a:r>
          </a:p>
          <a:p>
            <a:r>
              <a:rPr lang="en-US" sz="2800" kern="1200" dirty="0" smtClean="0">
                <a:solidFill>
                  <a:schemeClr val="tx1"/>
                </a:solidFill>
                <a:effectLst/>
                <a:latin typeface="Times New Roman" panose="02020603050405020304" pitchFamily="18" charset="0"/>
                <a:ea typeface="+mn-ea"/>
                <a:cs typeface="Times New Roman" panose="02020603050405020304" pitchFamily="18" charset="0"/>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2FFBA62-9FAC-408F-B554-69E3B1FB5669}" type="slidenum">
              <a:rPr lang="en-US" smtClean="0"/>
              <a:pPr/>
              <a:t>8</a:t>
            </a:fld>
            <a:endParaRPr lang="en-US" dirty="0"/>
          </a:p>
        </p:txBody>
      </p:sp>
    </p:spTree>
    <p:extLst>
      <p:ext uri="{BB962C8B-B14F-4D97-AF65-F5344CB8AC3E}">
        <p14:creationId xmlns:p14="http://schemas.microsoft.com/office/powerpoint/2010/main" xmlns="" val="1976933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FFBA62-9FAC-408F-B554-69E3B1FB5669}" type="slidenum">
              <a:rPr lang="en-US" smtClean="0"/>
              <a:pPr/>
              <a:t>9</a:t>
            </a:fld>
            <a:endParaRPr lang="en-US" dirty="0"/>
          </a:p>
        </p:txBody>
      </p:sp>
    </p:spTree>
    <p:extLst>
      <p:ext uri="{BB962C8B-B14F-4D97-AF65-F5344CB8AC3E}">
        <p14:creationId xmlns:p14="http://schemas.microsoft.com/office/powerpoint/2010/main" xmlns="" val="2581387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193366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1255498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1832294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537910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951289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1598420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3780696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3210619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280886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4213690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235896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2409170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432628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2338789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3314060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206866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F72DF51-9BEF-41C7-B79E-8401B2D44DC6}" type="datetimeFigureOut">
              <a:rPr lang="en-US" smtClean="0"/>
              <a:pPr/>
              <a:t>11/29/2020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F4D1C0-CBBD-45C6-ACA8-4EC03230901D}" type="slidenum">
              <a:rPr lang="en-US" smtClean="0"/>
              <a:pPr/>
              <a:t>‹#›</a:t>
            </a:fld>
            <a:endParaRPr lang="en-US" dirty="0"/>
          </a:p>
        </p:txBody>
      </p:sp>
    </p:spTree>
    <p:extLst>
      <p:ext uri="{BB962C8B-B14F-4D97-AF65-F5344CB8AC3E}">
        <p14:creationId xmlns:p14="http://schemas.microsoft.com/office/powerpoint/2010/main" xmlns="" val="22825241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9843" y="842682"/>
            <a:ext cx="7766936" cy="1757083"/>
          </a:xfrm>
        </p:spPr>
        <p:txBody>
          <a:bodyPr/>
          <a:lstStyle/>
          <a:p>
            <a:pPr algn="ctr"/>
            <a:r>
              <a:rPr lang="en-US" sz="6000" dirty="0" smtClean="0">
                <a:latin typeface="Times New Roman" panose="02020603050405020304" pitchFamily="18" charset="0"/>
                <a:cs typeface="Times New Roman" panose="02020603050405020304" pitchFamily="18" charset="0"/>
              </a:rPr>
              <a:t>Internship</a:t>
            </a:r>
            <a:r>
              <a:rPr lang="en-US" dirty="0" smtClean="0"/>
              <a:t> </a:t>
            </a:r>
            <a:endParaRPr lang="en-US" dirty="0"/>
          </a:p>
        </p:txBody>
      </p:sp>
      <p:sp>
        <p:nvSpPr>
          <p:cNvPr id="3" name="Subtitle 2"/>
          <p:cNvSpPr>
            <a:spLocks noGrp="1"/>
          </p:cNvSpPr>
          <p:nvPr>
            <p:ph type="subTitle" idx="1"/>
          </p:nvPr>
        </p:nvSpPr>
        <p:spPr>
          <a:xfrm>
            <a:off x="1507067" y="3538769"/>
            <a:ext cx="7766936" cy="1096899"/>
          </a:xfrm>
        </p:spPr>
        <p:txBody>
          <a:bodyPr>
            <a:normAutofit/>
          </a:bodyPr>
          <a:lstStyle/>
          <a:p>
            <a:pPr algn="ctr"/>
            <a:r>
              <a:rPr lang="en-US" sz="4400" dirty="0" smtClean="0">
                <a:latin typeface="Times New Roman" pitchFamily="18" charset="0"/>
                <a:cs typeface="Times New Roman" pitchFamily="18" charset="0"/>
              </a:rPr>
              <a:t>Presentation</a:t>
            </a:r>
            <a:endParaRPr lang="en-US" sz="4400" dirty="0">
              <a:latin typeface="Times New Roman" pitchFamily="18" charset="0"/>
              <a:cs typeface="Times New Roman" pitchFamily="18" charset="0"/>
            </a:endParaRPr>
          </a:p>
        </p:txBody>
      </p:sp>
    </p:spTree>
    <p:extLst>
      <p:ext uri="{BB962C8B-B14F-4D97-AF65-F5344CB8AC3E}">
        <p14:creationId xmlns:p14="http://schemas.microsoft.com/office/powerpoint/2010/main" xmlns="" val="77362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90381" y="177421"/>
            <a:ext cx="8011237" cy="1692322"/>
          </a:xfrm>
        </p:spPr>
        <p:txBody>
          <a:bodyPr>
            <a:normAutofit fontScale="90000"/>
          </a:bodyPr>
          <a:lstStyle/>
          <a:p>
            <a:pPr algn="ctr"/>
            <a:r>
              <a:rPr lang="en-US" sz="6000" b="1" dirty="0">
                <a:latin typeface="Times New Roman" panose="02020603050405020304" pitchFamily="18" charset="0"/>
                <a:cs typeface="Times New Roman" panose="02020603050405020304" pitchFamily="18" charset="0"/>
              </a:rPr>
              <a:t>Summary of Strengths</a:t>
            </a:r>
            <a:r>
              <a:rPr lang="en-US" dirty="0"/>
              <a:t/>
            </a:r>
            <a:br>
              <a:rPr lang="en-US" dirty="0"/>
            </a:br>
            <a:endParaRPr lang="en-US" dirty="0"/>
          </a:p>
        </p:txBody>
      </p:sp>
      <p:sp>
        <p:nvSpPr>
          <p:cNvPr id="3" name="Subtitle 2"/>
          <p:cNvSpPr>
            <a:spLocks noGrp="1"/>
          </p:cNvSpPr>
          <p:nvPr>
            <p:ph type="subTitle" idx="1"/>
          </p:nvPr>
        </p:nvSpPr>
        <p:spPr>
          <a:xfrm>
            <a:off x="493776" y="1739271"/>
            <a:ext cx="10010450" cy="2855794"/>
          </a:xfrm>
        </p:spPr>
        <p:txBody>
          <a:bodyPr/>
          <a:lstStyle/>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Strong analytical abilities</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Creativity</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Good organizational skills</a:t>
            </a:r>
          </a:p>
          <a:p>
            <a:endParaRPr lang="en-US" dirty="0"/>
          </a:p>
        </p:txBody>
      </p:sp>
    </p:spTree>
    <p:extLst>
      <p:ext uri="{BB962C8B-B14F-4D97-AF65-F5344CB8AC3E}">
        <p14:creationId xmlns:p14="http://schemas.microsoft.com/office/powerpoint/2010/main" xmlns="" val="288875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87525"/>
            <a:ext cx="9144000" cy="1845124"/>
          </a:xfrm>
        </p:spPr>
        <p:txBody>
          <a:bodyPr/>
          <a:lstStyle/>
          <a:p>
            <a:pPr algn="ctr"/>
            <a:r>
              <a:rPr lang="en-US" b="1" dirty="0">
                <a:latin typeface="Times New Roman" panose="02020603050405020304" pitchFamily="18" charset="0"/>
                <a:cs typeface="Times New Roman" panose="02020603050405020304" pitchFamily="18" charset="0"/>
              </a:rPr>
              <a:t>Summary of Weaknesses</a:t>
            </a:r>
            <a:r>
              <a:rPr lang="en-US" b="1" dirty="0"/>
              <a:t> </a:t>
            </a:r>
            <a:endParaRPr lang="en-US" dirty="0"/>
          </a:p>
        </p:txBody>
      </p:sp>
      <p:sp>
        <p:nvSpPr>
          <p:cNvPr id="3" name="Subtitle 2"/>
          <p:cNvSpPr>
            <a:spLocks noGrp="1"/>
          </p:cNvSpPr>
          <p:nvPr>
            <p:ph type="subTitle" idx="1"/>
          </p:nvPr>
        </p:nvSpPr>
        <p:spPr>
          <a:xfrm>
            <a:off x="1524000" y="2950235"/>
            <a:ext cx="9144000" cy="2846716"/>
          </a:xfrm>
        </p:spPr>
        <p:txBody>
          <a:bodyPr>
            <a:normAutofit/>
          </a:bodyPr>
          <a:lstStyle/>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Lack of experience</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Difficulty asking questions</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Self-critical</a:t>
            </a:r>
          </a:p>
          <a:p>
            <a:pPr marL="285750" indent="-285750" algn="l">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22531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8048" y="347472"/>
            <a:ext cx="9144000" cy="1591056"/>
          </a:xfrm>
        </p:spPr>
        <p:txBody>
          <a:bodyPr/>
          <a:lstStyle/>
          <a:p>
            <a:pPr algn="ctr"/>
            <a:r>
              <a:rPr lang="en-US" b="1" dirty="0" smtClean="0">
                <a:latin typeface="Times New Roman" panose="02020603050405020304" pitchFamily="18" charset="0"/>
                <a:cs typeface="Times New Roman" panose="02020603050405020304" pitchFamily="18" charset="0"/>
              </a:rPr>
              <a:t>Work Ethic</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96112" y="1751345"/>
            <a:ext cx="10588752" cy="2994212"/>
          </a:xfrm>
        </p:spPr>
        <p:txBody>
          <a:bodyPr/>
          <a:lstStyle/>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Professional communication</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Focus is equally important.</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Teamwork is important</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Emphasis on quality</a:t>
            </a:r>
          </a:p>
          <a:p>
            <a:endParaRPr lang="en-US" dirty="0"/>
          </a:p>
        </p:txBody>
      </p:sp>
    </p:spTree>
    <p:extLst>
      <p:ext uri="{BB962C8B-B14F-4D97-AF65-F5344CB8AC3E}">
        <p14:creationId xmlns:p14="http://schemas.microsoft.com/office/powerpoint/2010/main" xmlns="" val="350593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41045"/>
            <a:ext cx="9144000" cy="1638767"/>
          </a:xfrm>
        </p:spPr>
        <p:txBody>
          <a:bodyPr>
            <a:noAutofit/>
          </a:bodyPr>
          <a:lstStyle/>
          <a:p>
            <a:pPr algn="ctr"/>
            <a:r>
              <a:rPr lang="en-US" b="1" dirty="0">
                <a:latin typeface="Times New Roman" panose="02020603050405020304" pitchFamily="18" charset="0"/>
                <a:cs typeface="Times New Roman" panose="02020603050405020304" pitchFamily="18" charset="0"/>
              </a:rPr>
              <a:t>Evaluation of the </a:t>
            </a:r>
            <a:r>
              <a:rPr lang="en-US" b="1" dirty="0" smtClean="0">
                <a:latin typeface="Times New Roman" panose="02020603050405020304" pitchFamily="18" charset="0"/>
                <a:cs typeface="Times New Roman" panose="02020603050405020304" pitchFamily="18" charset="0"/>
              </a:rPr>
              <a:t>Internship</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932688" y="1851749"/>
            <a:ext cx="9662160" cy="3621742"/>
          </a:xfrm>
        </p:spPr>
        <p:txBody>
          <a:bodyPr/>
          <a:lstStyle/>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It was an honor working for the university.</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 was allowed and encouraged to make a decision.</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Job </a:t>
            </a:r>
            <a:r>
              <a:rPr lang="en-US" sz="2800" dirty="0" smtClean="0">
                <a:latin typeface="Times New Roman" panose="02020603050405020304" pitchFamily="18" charset="0"/>
                <a:cs typeface="Times New Roman" panose="02020603050405020304" pitchFamily="18" charset="0"/>
              </a:rPr>
              <a:t>experience and exposure</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876348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846" y="340660"/>
            <a:ext cx="11214847" cy="2384612"/>
          </a:xfrm>
        </p:spPr>
        <p:txBody>
          <a:bodyPr>
            <a:normAutofit fontScale="90000"/>
          </a:bodyPr>
          <a:lstStyle/>
          <a:p>
            <a:pPr algn="ctr"/>
            <a:r>
              <a:rPr lang="en-US" sz="6000" b="1" dirty="0">
                <a:latin typeface="Times New Roman" panose="02020603050405020304" pitchFamily="18" charset="0"/>
                <a:cs typeface="Times New Roman" panose="02020603050405020304" pitchFamily="18" charset="0"/>
              </a:rPr>
              <a:t>Evaluation of the internship what could have been better</a:t>
            </a:r>
            <a:r>
              <a:rPr lang="en-US" dirty="0"/>
              <a:t/>
            </a:r>
            <a:br>
              <a:rPr lang="en-US" dirty="0"/>
            </a:br>
            <a:endParaRPr lang="en-US" dirty="0"/>
          </a:p>
        </p:txBody>
      </p:sp>
      <p:sp>
        <p:nvSpPr>
          <p:cNvPr id="3" name="Subtitle 2"/>
          <p:cNvSpPr>
            <a:spLocks noGrp="1"/>
          </p:cNvSpPr>
          <p:nvPr>
            <p:ph type="subTitle" idx="1"/>
          </p:nvPr>
        </p:nvSpPr>
        <p:spPr>
          <a:xfrm>
            <a:off x="815788" y="2279903"/>
            <a:ext cx="9718100" cy="3478307"/>
          </a:xfrm>
        </p:spPr>
        <p:txBody>
          <a:bodyPr/>
          <a:lstStyle/>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Organizations can help accommodate interns more.</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environment at work should be more open.</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university should provide positive support.</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Internships program should be more meaningful and </a:t>
            </a:r>
            <a:r>
              <a:rPr lang="en-US" sz="2800" dirty="0" smtClean="0">
                <a:latin typeface="Times New Roman" panose="02020603050405020304" pitchFamily="18" charset="0"/>
                <a:cs typeface="Times New Roman" panose="02020603050405020304" pitchFamily="18" charset="0"/>
              </a:rPr>
              <a:t>structured</a:t>
            </a:r>
            <a:r>
              <a:rPr lang="en-US" dirty="0" smtClean="0"/>
              <a:t>.</a:t>
            </a:r>
            <a:endParaRPr lang="en-US" dirty="0"/>
          </a:p>
          <a:p>
            <a:r>
              <a:rPr lang="en-US" dirty="0"/>
              <a:t> </a:t>
            </a:r>
          </a:p>
          <a:p>
            <a:endParaRPr lang="en-US" dirty="0"/>
          </a:p>
        </p:txBody>
      </p:sp>
    </p:spTree>
    <p:extLst>
      <p:ext uri="{BB962C8B-B14F-4D97-AF65-F5344CB8AC3E}">
        <p14:creationId xmlns:p14="http://schemas.microsoft.com/office/powerpoint/2010/main" xmlns="" val="2163853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58589"/>
            <a:ext cx="9144000" cy="2277036"/>
          </a:xfrm>
        </p:spPr>
        <p:txBody>
          <a:bodyPr/>
          <a:lstStyle/>
          <a:p>
            <a:pPr algn="ctr"/>
            <a:r>
              <a:rPr lang="en-US" b="1" dirty="0">
                <a:latin typeface="Times New Roman" panose="02020603050405020304" pitchFamily="18" charset="0"/>
                <a:cs typeface="Times New Roman" panose="02020603050405020304" pitchFamily="18" charset="0"/>
              </a:rPr>
              <a:t>Course </a:t>
            </a:r>
            <a:r>
              <a:rPr lang="en-US" b="1" dirty="0" smtClean="0">
                <a:latin typeface="Times New Roman" panose="02020603050405020304" pitchFamily="18" charset="0"/>
                <a:cs typeface="Times New Roman" panose="02020603050405020304" pitchFamily="18" charset="0"/>
              </a:rPr>
              <a:t>Work</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Skills Learned </a:t>
            </a:r>
            <a:r>
              <a:rPr lang="en-US" b="1" dirty="0">
                <a:latin typeface="Times New Roman" panose="02020603050405020304" pitchFamily="18" charset="0"/>
                <a:cs typeface="Times New Roman" panose="02020603050405020304" pitchFamily="18" charset="0"/>
              </a:rPr>
              <a:t>in </a:t>
            </a:r>
            <a:r>
              <a:rPr lang="en-US" b="1" dirty="0" smtClean="0">
                <a:latin typeface="Times New Roman" panose="02020603050405020304" pitchFamily="18" charset="0"/>
                <a:cs typeface="Times New Roman" panose="02020603050405020304" pitchFamily="18" charset="0"/>
              </a:rPr>
              <a:t>School Used </a:t>
            </a:r>
            <a:r>
              <a:rPr lang="en-US" b="1" dirty="0">
                <a:latin typeface="Times New Roman" panose="02020603050405020304" pitchFamily="18" charset="0"/>
                <a:cs typeface="Times New Roman" panose="02020603050405020304" pitchFamily="18" charset="0"/>
              </a:rPr>
              <a:t>in </a:t>
            </a:r>
            <a:r>
              <a:rPr lang="en-US" b="1" dirty="0" smtClean="0">
                <a:latin typeface="Times New Roman" panose="02020603050405020304" pitchFamily="18" charset="0"/>
                <a:cs typeface="Times New Roman" panose="02020603050405020304" pitchFamily="18" charset="0"/>
              </a:rPr>
              <a:t>Internship</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004047" y="3334870"/>
            <a:ext cx="10201835" cy="3065930"/>
          </a:xfrm>
        </p:spPr>
        <p:txBody>
          <a:bodyPr/>
          <a:lstStyle/>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Operational and task designs in IT</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Work Ethics concepts </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Critical Thinking concepts</a:t>
            </a:r>
          </a:p>
          <a:p>
            <a:r>
              <a:rPr lang="en-US" dirty="0"/>
              <a:t> </a:t>
            </a:r>
          </a:p>
          <a:p>
            <a:endParaRPr lang="en-US" dirty="0"/>
          </a:p>
        </p:txBody>
      </p:sp>
    </p:spTree>
    <p:extLst>
      <p:ext uri="{BB962C8B-B14F-4D97-AF65-F5344CB8AC3E}">
        <p14:creationId xmlns:p14="http://schemas.microsoft.com/office/powerpoint/2010/main" xmlns="" val="3078465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9905" y="125507"/>
            <a:ext cx="10578353" cy="2438400"/>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Internship and the R</a:t>
            </a:r>
            <a:r>
              <a:rPr lang="en-US" b="1" dirty="0" smtClean="0">
                <a:latin typeface="Times New Roman" panose="02020603050405020304" pitchFamily="18" charset="0"/>
                <a:cs typeface="Times New Roman" panose="02020603050405020304" pitchFamily="18" charset="0"/>
              </a:rPr>
              <a:t>elations </a:t>
            </a:r>
            <a:r>
              <a:rPr lang="en-US" b="1" dirty="0">
                <a:latin typeface="Times New Roman" panose="02020603050405020304" pitchFamily="18" charset="0"/>
                <a:cs typeface="Times New Roman" panose="02020603050405020304" pitchFamily="18" charset="0"/>
              </a:rPr>
              <a:t>to </a:t>
            </a:r>
            <a:r>
              <a:rPr lang="en-US" b="1" dirty="0" smtClean="0">
                <a:latin typeface="Times New Roman" panose="02020603050405020304" pitchFamily="18" charset="0"/>
                <a:cs typeface="Times New Roman" panose="02020603050405020304" pitchFamily="18" charset="0"/>
              </a:rPr>
              <a:t>Future Educational Career Goals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039905" y="2904565"/>
            <a:ext cx="10237695" cy="3209364"/>
          </a:xfrm>
        </p:spPr>
        <p:txBody>
          <a:bodyPr>
            <a:normAutofit/>
          </a:bodyPr>
          <a:lstStyle/>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Reference for future growth in career</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Harnessing skills, knowledge and theoretical concepts learned in class.</a:t>
            </a:r>
          </a:p>
          <a:p>
            <a:pPr marL="285750" indent="-285750" algn="l">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Experience count for future career goals</a:t>
            </a:r>
          </a:p>
        </p:txBody>
      </p:sp>
    </p:spTree>
    <p:extLst>
      <p:ext uri="{BB962C8B-B14F-4D97-AF65-F5344CB8AC3E}">
        <p14:creationId xmlns:p14="http://schemas.microsoft.com/office/powerpoint/2010/main" xmlns="" val="309768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63775"/>
            <a:ext cx="9144000" cy="1029166"/>
          </a:xfrm>
        </p:spPr>
        <p:txBody>
          <a:bodyPr/>
          <a:lstStyle/>
          <a:p>
            <a:pPr algn="ctr"/>
            <a:r>
              <a:rPr lang="en-US" b="1" dirty="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9294" y="2008096"/>
            <a:ext cx="11833412" cy="4500282"/>
          </a:xfrm>
        </p:spPr>
        <p:txBody>
          <a:bodyPr>
            <a:noAutofit/>
          </a:bodyPr>
          <a:lstStyle/>
          <a:p>
            <a:pPr indent="-457200" algn="l">
              <a:lnSpc>
                <a:spcPct val="200000"/>
              </a:lnSpc>
            </a:pPr>
            <a:r>
              <a:rPr lang="en-US" sz="2800" dirty="0">
                <a:latin typeface="Times New Roman" panose="02020603050405020304" pitchFamily="18" charset="0"/>
                <a:cs typeface="Times New Roman" panose="02020603050405020304" pitchFamily="18" charset="0"/>
              </a:rPr>
              <a:t>Platform, N. L., &amp; Market, J. (2017). The positive implications of internships on early career outcomes. </a:t>
            </a:r>
            <a:r>
              <a:rPr lang="en-US" sz="2800" i="1" dirty="0">
                <a:latin typeface="Times New Roman" panose="02020603050405020304" pitchFamily="18" charset="0"/>
                <a:cs typeface="Times New Roman" panose="02020603050405020304" pitchFamily="18" charset="0"/>
              </a:rPr>
              <a:t>NACE Journal</a:t>
            </a:r>
            <a:r>
              <a:rPr lang="en-US" sz="2800" dirty="0">
                <a:latin typeface="Times New Roman" panose="02020603050405020304" pitchFamily="18" charset="0"/>
                <a:cs typeface="Times New Roman" panose="02020603050405020304" pitchFamily="18" charset="0"/>
              </a:rPr>
              <a:t>.</a:t>
            </a:r>
          </a:p>
          <a:p>
            <a:pPr indent="-457200" algn="l">
              <a:lnSpc>
                <a:spcPct val="200000"/>
              </a:lnSpc>
            </a:pPr>
            <a:r>
              <a:rPr lang="en-US" sz="2800" dirty="0">
                <a:latin typeface="Times New Roman" panose="02020603050405020304" pitchFamily="18" charset="0"/>
                <a:cs typeface="Times New Roman" panose="02020603050405020304" pitchFamily="18" charset="0"/>
              </a:rPr>
              <a:t>Bhattacharya, S., &amp; Neelam, N. (2018). Perceived value of internship experience: a try before you leap. </a:t>
            </a:r>
            <a:r>
              <a:rPr lang="en-US" sz="2800" i="1" dirty="0">
                <a:latin typeface="Times New Roman" panose="02020603050405020304" pitchFamily="18" charset="0"/>
                <a:cs typeface="Times New Roman" panose="02020603050405020304" pitchFamily="18" charset="0"/>
              </a:rPr>
              <a:t>Higher Education, Skills and Work-Based Learning</a:t>
            </a:r>
            <a:r>
              <a:rPr lang="en-US" sz="2800" dirty="0">
                <a:latin typeface="Times New Roman" panose="02020603050405020304" pitchFamily="18" charset="0"/>
                <a:cs typeface="Times New Roman" panose="02020603050405020304" pitchFamily="18" charset="0"/>
              </a:rPr>
              <a:t>.</a:t>
            </a:r>
          </a:p>
          <a:p>
            <a:pPr indent="-457200" algn="l">
              <a:lnSpc>
                <a:spcPct val="20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3308363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TotalTime>
  <Words>1145</Words>
  <Application>Microsoft Office PowerPoint</Application>
  <PresentationFormat>Custom</PresentationFormat>
  <Paragraphs>55</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Internship </vt:lpstr>
      <vt:lpstr>Summary of Strengths </vt:lpstr>
      <vt:lpstr>Summary of Weaknesses </vt:lpstr>
      <vt:lpstr>Work Ethic </vt:lpstr>
      <vt:lpstr>Evaluation of the Internship </vt:lpstr>
      <vt:lpstr>Evaluation of the internship what could have been better </vt:lpstr>
      <vt:lpstr>Course Work, Skills Learned in School Used in Internship</vt:lpstr>
      <vt:lpstr>Internship and the Relations to Future Educational Career Goals </vt:lpstr>
      <vt:lpstr>References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Kevin</cp:lastModifiedBy>
  <cp:revision>16</cp:revision>
  <dcterms:created xsi:type="dcterms:W3CDTF">2020-11-29T11:48:38Z</dcterms:created>
  <dcterms:modified xsi:type="dcterms:W3CDTF">2020-11-29T12:50:32Z</dcterms:modified>
</cp:coreProperties>
</file>