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3" autoAdjust="0"/>
    <p:restoredTop sz="94660"/>
  </p:normalViewPr>
  <p:slideViewPr>
    <p:cSldViewPr snapToGrid="0">
      <p:cViewPr varScale="1">
        <p:scale>
          <a:sx n="69" d="100"/>
          <a:sy n="69" d="100"/>
        </p:scale>
        <p:origin x="60"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B1141D-BDF3-4CF5-B74F-1B1EBCFB2848}" type="datetimeFigureOut">
              <a:rPr lang="en-US" smtClean="0"/>
              <a:t>9/22/2021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39EDCA-9C49-4FEA-A4EE-F1FB6707BAB2}" type="slidenum">
              <a:rPr lang="en-US" smtClean="0"/>
              <a:t>‹#›</a:t>
            </a:fld>
            <a:endParaRPr lang="en-US"/>
          </a:p>
        </p:txBody>
      </p:sp>
    </p:spTree>
    <p:extLst>
      <p:ext uri="{BB962C8B-B14F-4D97-AF65-F5344CB8AC3E}">
        <p14:creationId xmlns:p14="http://schemas.microsoft.com/office/powerpoint/2010/main" val="3697123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6EB3CF39-1423-4A5D-90D0-E8975630F9A8}" type="datetime1">
              <a:rPr lang="en-US" smtClean="0"/>
              <a:t>9/22/2021</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r>
              <a:rPr lang="en-US"/>
              <a:t>© 2019. Grand Canyon University. All Rights Reserved.</a:t>
            </a:r>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5C2E09-9D8F-40A3-99DF-241E54C2C94B}" type="datetime1">
              <a:rPr lang="en-US" smtClean="0"/>
              <a:t>9/22/2021</a:t>
            </a:fld>
            <a:endParaRPr lang="en-US" dirty="0"/>
          </a:p>
        </p:txBody>
      </p:sp>
      <p:sp>
        <p:nvSpPr>
          <p:cNvPr id="5" name="Footer Placeholder 4"/>
          <p:cNvSpPr>
            <a:spLocks noGrp="1"/>
          </p:cNvSpPr>
          <p:nvPr>
            <p:ph type="ftr" sz="quarter" idx="11"/>
          </p:nvPr>
        </p:nvSpPr>
        <p:spPr/>
        <p:txBody>
          <a:bodyPr/>
          <a:lstStyle/>
          <a:p>
            <a:r>
              <a:rPr lang="en-US"/>
              <a:t>© 2019. Grand Canyon University. All Rights Reserved.</a:t>
            </a:r>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CDFAA0-81B0-421D-BF94-4D0E5CE1A215}" type="datetime1">
              <a:rPr lang="en-US" smtClean="0"/>
              <a:t>9/22/2021</a:t>
            </a:fld>
            <a:endParaRPr lang="en-US" dirty="0"/>
          </a:p>
        </p:txBody>
      </p:sp>
      <p:sp>
        <p:nvSpPr>
          <p:cNvPr id="5" name="Footer Placeholder 4"/>
          <p:cNvSpPr>
            <a:spLocks noGrp="1"/>
          </p:cNvSpPr>
          <p:nvPr>
            <p:ph type="ftr" sz="quarter" idx="11"/>
          </p:nvPr>
        </p:nvSpPr>
        <p:spPr/>
        <p:txBody>
          <a:bodyPr/>
          <a:lstStyle/>
          <a:p>
            <a:r>
              <a:rPr lang="en-US"/>
              <a:t>© 2019. Grand Canyon University. All Rights Reserved.</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AB67360-D534-4A2D-BD42-CC9449748FEA}" type="datetime1">
              <a:rPr lang="en-US" smtClean="0"/>
              <a:t>9/22/2021</a:t>
            </a:fld>
            <a:endParaRPr lang="en-US" dirty="0"/>
          </a:p>
        </p:txBody>
      </p:sp>
      <p:sp>
        <p:nvSpPr>
          <p:cNvPr id="6" name="Footer Placeholder 5"/>
          <p:cNvSpPr>
            <a:spLocks noGrp="1"/>
          </p:cNvSpPr>
          <p:nvPr>
            <p:ph type="ftr" sz="quarter" idx="11"/>
          </p:nvPr>
        </p:nvSpPr>
        <p:spPr/>
        <p:txBody>
          <a:bodyPr/>
          <a:lstStyle/>
          <a:p>
            <a:r>
              <a:rPr lang="en-US"/>
              <a:t>© 2019. Grand Canyon University. All Rights Reserved.</a:t>
            </a:r>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F9F129-09B7-41F5-9330-B33227A44352}" type="datetime1">
              <a:rPr lang="en-US" smtClean="0"/>
              <a:t>9/22/2021</a:t>
            </a:fld>
            <a:endParaRPr lang="en-US" dirty="0"/>
          </a:p>
        </p:txBody>
      </p:sp>
      <p:sp>
        <p:nvSpPr>
          <p:cNvPr id="8" name="Footer Placeholder 7"/>
          <p:cNvSpPr>
            <a:spLocks noGrp="1"/>
          </p:cNvSpPr>
          <p:nvPr>
            <p:ph type="ftr" sz="quarter" idx="11"/>
          </p:nvPr>
        </p:nvSpPr>
        <p:spPr/>
        <p:txBody>
          <a:bodyPr/>
          <a:lstStyle/>
          <a:p>
            <a:r>
              <a:rPr lang="en-US"/>
              <a:t>© 2019. Grand Canyon University. All Rights Reserved.</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BED026-4B1B-4F60-B745-4646498C7B89}" type="datetime1">
              <a:rPr lang="en-US" smtClean="0"/>
              <a:t>9/22/2021</a:t>
            </a:fld>
            <a:endParaRPr lang="en-US" dirty="0"/>
          </a:p>
        </p:txBody>
      </p:sp>
      <p:sp>
        <p:nvSpPr>
          <p:cNvPr id="4" name="Footer Placeholder 3"/>
          <p:cNvSpPr>
            <a:spLocks noGrp="1"/>
          </p:cNvSpPr>
          <p:nvPr>
            <p:ph type="ftr" sz="quarter" idx="11"/>
          </p:nvPr>
        </p:nvSpPr>
        <p:spPr/>
        <p:txBody>
          <a:bodyPr/>
          <a:lstStyle/>
          <a:p>
            <a:r>
              <a:rPr lang="en-US"/>
              <a:t>© 2019. Grand Canyon University. All Rights Reserved.</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0AAC93-340C-4B03-A200-088557449530}" type="datetime1">
              <a:rPr lang="en-US" smtClean="0"/>
              <a:t>9/22/2021</a:t>
            </a:fld>
            <a:endParaRPr lang="en-US" dirty="0"/>
          </a:p>
        </p:txBody>
      </p:sp>
      <p:sp>
        <p:nvSpPr>
          <p:cNvPr id="3" name="Footer Placeholder 2"/>
          <p:cNvSpPr>
            <a:spLocks noGrp="1"/>
          </p:cNvSpPr>
          <p:nvPr>
            <p:ph type="ftr" sz="quarter" idx="11"/>
          </p:nvPr>
        </p:nvSpPr>
        <p:spPr/>
        <p:txBody>
          <a:bodyPr/>
          <a:lstStyle/>
          <a:p>
            <a:r>
              <a:rPr lang="en-US"/>
              <a:t>© 2019. Grand Canyon University. All Rights Reserved.</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62D79F-D676-4526-A475-1E9434009964}" type="datetime1">
              <a:rPr lang="en-US" smtClean="0"/>
              <a:t>9/22/2021</a:t>
            </a:fld>
            <a:endParaRPr lang="en-US" dirty="0"/>
          </a:p>
        </p:txBody>
      </p:sp>
      <p:sp>
        <p:nvSpPr>
          <p:cNvPr id="6" name="Footer Placeholder 5"/>
          <p:cNvSpPr>
            <a:spLocks noGrp="1"/>
          </p:cNvSpPr>
          <p:nvPr>
            <p:ph type="ftr" sz="quarter" idx="11"/>
          </p:nvPr>
        </p:nvSpPr>
        <p:spPr/>
        <p:txBody>
          <a:bodyPr/>
          <a:lstStyle/>
          <a:p>
            <a:r>
              <a:rPr lang="en-US"/>
              <a:t>© 2019. Grand Canyon University. All Rights Reserved.</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21DC17-88CD-4A8F-9A8E-BEB483795845}" type="datetime1">
              <a:rPr lang="en-US" smtClean="0"/>
              <a:t>9/22/2021</a:t>
            </a:fld>
            <a:endParaRPr lang="en-US" dirty="0"/>
          </a:p>
        </p:txBody>
      </p:sp>
      <p:sp>
        <p:nvSpPr>
          <p:cNvPr id="6" name="Footer Placeholder 5"/>
          <p:cNvSpPr>
            <a:spLocks noGrp="1"/>
          </p:cNvSpPr>
          <p:nvPr>
            <p:ph type="ftr" sz="quarter" idx="11"/>
          </p:nvPr>
        </p:nvSpPr>
        <p:spPr/>
        <p:txBody>
          <a:bodyPr/>
          <a:lstStyle/>
          <a:p>
            <a:r>
              <a:rPr lang="en-US"/>
              <a:t>© 2019. Grand Canyon University. All Rights Reserved.</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7FF6069-0E1A-4385-9E97-E20CF39D0D0E}" type="datetime1">
              <a:rPr lang="en-US" smtClean="0"/>
              <a:t>9/22/2021</a:t>
            </a:fld>
            <a:endParaRPr lang="en-US" dirty="0"/>
          </a:p>
        </p:txBody>
      </p:sp>
      <p:sp>
        <p:nvSpPr>
          <p:cNvPr id="6" name="Footer Placeholder 5"/>
          <p:cNvSpPr>
            <a:spLocks noGrp="1"/>
          </p:cNvSpPr>
          <p:nvPr>
            <p:ph type="ftr" sz="quarter" idx="11"/>
          </p:nvPr>
        </p:nvSpPr>
        <p:spPr/>
        <p:txBody>
          <a:bodyPr/>
          <a:lstStyle/>
          <a:p>
            <a:r>
              <a:rPr lang="en-US"/>
              <a:t>© 2019. Grand Canyon University. All Rights Reserved.</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243230-D8E9-48A6-966A-10D51A1B5C17}" type="datetime1">
              <a:rPr lang="en-US" smtClean="0"/>
              <a:t>9/22/2021</a:t>
            </a:fld>
            <a:endParaRPr lang="en-US" dirty="0"/>
          </a:p>
        </p:txBody>
      </p:sp>
      <p:sp>
        <p:nvSpPr>
          <p:cNvPr id="5" name="Footer Placeholder 4"/>
          <p:cNvSpPr>
            <a:spLocks noGrp="1"/>
          </p:cNvSpPr>
          <p:nvPr>
            <p:ph type="ftr" sz="quarter" idx="11"/>
          </p:nvPr>
        </p:nvSpPr>
        <p:spPr/>
        <p:txBody>
          <a:bodyPr/>
          <a:lstStyle/>
          <a:p>
            <a:r>
              <a:rPr lang="en-US"/>
              <a:t>© 2019. Grand Canyon University. All Rights Reserved.</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9EBC29-C2C5-4278-BFC0-DF57274429E0}" type="datetime1">
              <a:rPr lang="en-US" smtClean="0"/>
              <a:t>9/22/2021</a:t>
            </a:fld>
            <a:endParaRPr lang="en-US" dirty="0"/>
          </a:p>
        </p:txBody>
      </p:sp>
      <p:sp>
        <p:nvSpPr>
          <p:cNvPr id="5" name="Footer Placeholder 4"/>
          <p:cNvSpPr>
            <a:spLocks noGrp="1"/>
          </p:cNvSpPr>
          <p:nvPr>
            <p:ph type="ftr" sz="quarter" idx="11"/>
          </p:nvPr>
        </p:nvSpPr>
        <p:spPr/>
        <p:txBody>
          <a:bodyPr/>
          <a:lstStyle/>
          <a:p>
            <a:r>
              <a:rPr lang="en-US"/>
              <a:t>© 2019. Grand Canyon University. All Rights Reserved.</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47350A-E7C6-4819-810F-64F53E2C5446}" type="datetime1">
              <a:rPr lang="en-US" smtClean="0"/>
              <a:t>9/22/2021</a:t>
            </a:fld>
            <a:endParaRPr lang="en-US" dirty="0"/>
          </a:p>
        </p:txBody>
      </p:sp>
      <p:sp>
        <p:nvSpPr>
          <p:cNvPr id="5" name="Footer Placeholder 4"/>
          <p:cNvSpPr>
            <a:spLocks noGrp="1"/>
          </p:cNvSpPr>
          <p:nvPr>
            <p:ph type="ftr" sz="quarter" idx="11"/>
          </p:nvPr>
        </p:nvSpPr>
        <p:spPr/>
        <p:txBody>
          <a:bodyPr/>
          <a:lstStyle/>
          <a:p>
            <a:r>
              <a:rPr lang="en-US"/>
              <a:t>© 2019. Grand Canyon University. All Rights Reserved.</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62D385-5EAA-4C06-89BC-C2A81BE14F37}" type="datetime1">
              <a:rPr lang="en-US" smtClean="0"/>
              <a:t>9/22/2021</a:t>
            </a:fld>
            <a:endParaRPr lang="en-US" dirty="0"/>
          </a:p>
        </p:txBody>
      </p:sp>
      <p:sp>
        <p:nvSpPr>
          <p:cNvPr id="5" name="Footer Placeholder 4"/>
          <p:cNvSpPr>
            <a:spLocks noGrp="1"/>
          </p:cNvSpPr>
          <p:nvPr>
            <p:ph type="ftr" sz="quarter" idx="11"/>
          </p:nvPr>
        </p:nvSpPr>
        <p:spPr/>
        <p:txBody>
          <a:bodyPr/>
          <a:lstStyle/>
          <a:p>
            <a:r>
              <a:rPr lang="en-US"/>
              <a:t>© 2019. Grand Canyon University. All Rights Reserved.</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A4E588-F5D8-4B06-8A26-22790E026333}" type="datetime1">
              <a:rPr lang="en-US" smtClean="0"/>
              <a:t>9/22/2021</a:t>
            </a:fld>
            <a:endParaRPr lang="en-US" dirty="0"/>
          </a:p>
        </p:txBody>
      </p:sp>
      <p:sp>
        <p:nvSpPr>
          <p:cNvPr id="5" name="Footer Placeholder 4"/>
          <p:cNvSpPr>
            <a:spLocks noGrp="1"/>
          </p:cNvSpPr>
          <p:nvPr>
            <p:ph type="ftr" sz="quarter" idx="11"/>
          </p:nvPr>
        </p:nvSpPr>
        <p:spPr/>
        <p:txBody>
          <a:bodyPr/>
          <a:lstStyle/>
          <a:p>
            <a:r>
              <a:rPr lang="en-US"/>
              <a:t>© 2019. Grand Canyon University. All Rights Reserved.</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6BB766-5CAB-4FE1-9C8B-805F994DF3A8}" type="datetime1">
              <a:rPr lang="en-US" smtClean="0"/>
              <a:t>9/22/2021</a:t>
            </a:fld>
            <a:endParaRPr lang="en-US" dirty="0"/>
          </a:p>
        </p:txBody>
      </p:sp>
      <p:sp>
        <p:nvSpPr>
          <p:cNvPr id="5" name="Footer Placeholder 4"/>
          <p:cNvSpPr>
            <a:spLocks noGrp="1"/>
          </p:cNvSpPr>
          <p:nvPr>
            <p:ph type="ftr" sz="quarter" idx="11"/>
          </p:nvPr>
        </p:nvSpPr>
        <p:spPr/>
        <p:txBody>
          <a:bodyPr/>
          <a:lstStyle/>
          <a:p>
            <a:r>
              <a:rPr lang="en-US"/>
              <a:t>© 2019. Grand Canyon University. All Rights Reserved.</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EA6172-2D47-49DC-9C75-D2E05D8D2BAE}" type="datetime1">
              <a:rPr lang="en-US" smtClean="0"/>
              <a:t>9/22/2021</a:t>
            </a:fld>
            <a:endParaRPr lang="en-US" dirty="0"/>
          </a:p>
        </p:txBody>
      </p:sp>
      <p:sp>
        <p:nvSpPr>
          <p:cNvPr id="5" name="Footer Placeholder 4"/>
          <p:cNvSpPr>
            <a:spLocks noGrp="1"/>
          </p:cNvSpPr>
          <p:nvPr>
            <p:ph type="ftr" sz="quarter" idx="11"/>
          </p:nvPr>
        </p:nvSpPr>
        <p:spPr/>
        <p:txBody>
          <a:bodyPr/>
          <a:lstStyle/>
          <a:p>
            <a:r>
              <a:rPr lang="en-US"/>
              <a:t>© 2019. Grand Canyon University. All Rights Reserved.</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0A5450B-82EF-469D-9E80-0D21DAC8AA0D}" type="datetime1">
              <a:rPr lang="en-US" smtClean="0"/>
              <a:t>9/22/2021</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 2019. Grand Canyon University. All Rights Reserved.</a:t>
            </a:r>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hf sldNum="0"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mayoclinic.org/diseases-conditions/mental-illness/in-depth/intervention/art-2004745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2645B-3F33-4A15-90CD-8065A73491E1}"/>
              </a:ext>
            </a:extLst>
          </p:cNvPr>
          <p:cNvSpPr>
            <a:spLocks noGrp="1"/>
          </p:cNvSpPr>
          <p:nvPr>
            <p:ph type="ctrTitle"/>
          </p:nvPr>
        </p:nvSpPr>
        <p:spPr>
          <a:xfrm>
            <a:off x="3131127" y="1871131"/>
            <a:ext cx="6376940" cy="927487"/>
          </a:xfrm>
        </p:spPr>
        <p:txBody>
          <a:bodyPr/>
          <a:lstStyle/>
          <a:p>
            <a:r>
              <a:rPr lang="en-US" sz="3200" b="1" dirty="0"/>
              <a:t>Intervention Strategies</a:t>
            </a:r>
          </a:p>
        </p:txBody>
      </p:sp>
      <p:sp>
        <p:nvSpPr>
          <p:cNvPr id="3" name="Subtitle 2">
            <a:extLst>
              <a:ext uri="{FF2B5EF4-FFF2-40B4-BE49-F238E27FC236}">
                <a16:creationId xmlns:a16="http://schemas.microsoft.com/office/drawing/2014/main" id="{2535E4EC-0ECF-4CCC-9E5C-4AB910A7483D}"/>
              </a:ext>
            </a:extLst>
          </p:cNvPr>
          <p:cNvSpPr>
            <a:spLocks noGrp="1"/>
          </p:cNvSpPr>
          <p:nvPr>
            <p:ph type="subTitle" idx="1"/>
          </p:nvPr>
        </p:nvSpPr>
        <p:spPr>
          <a:xfrm>
            <a:off x="2692398" y="2798619"/>
            <a:ext cx="6815669" cy="2133600"/>
          </a:xfrm>
        </p:spPr>
        <p:txBody>
          <a:bodyPr>
            <a:normAutofit lnSpcReduction="10000"/>
          </a:bodyPr>
          <a:lstStyle/>
          <a:p>
            <a:r>
              <a:rPr lang="en-US" dirty="0"/>
              <a:t>Author </a:t>
            </a:r>
          </a:p>
          <a:p>
            <a:r>
              <a:rPr lang="en-US" dirty="0"/>
              <a:t>Institutional Affiliation </a:t>
            </a:r>
          </a:p>
          <a:p>
            <a:r>
              <a:rPr lang="en-US" dirty="0"/>
              <a:t>Instructor </a:t>
            </a:r>
          </a:p>
          <a:p>
            <a:r>
              <a:rPr lang="en-US" dirty="0"/>
              <a:t>Course code </a:t>
            </a:r>
          </a:p>
          <a:p>
            <a:r>
              <a:rPr lang="en-US" dirty="0"/>
              <a:t>Date of submission </a:t>
            </a:r>
          </a:p>
        </p:txBody>
      </p:sp>
      <p:sp>
        <p:nvSpPr>
          <p:cNvPr id="4" name="Footer Placeholder 3">
            <a:extLst>
              <a:ext uri="{FF2B5EF4-FFF2-40B4-BE49-F238E27FC236}">
                <a16:creationId xmlns:a16="http://schemas.microsoft.com/office/drawing/2014/main" id="{DD4C807F-1CE1-4A3F-A4D8-51F8ACA23808}"/>
              </a:ext>
            </a:extLst>
          </p:cNvPr>
          <p:cNvSpPr>
            <a:spLocks noGrp="1"/>
          </p:cNvSpPr>
          <p:nvPr>
            <p:ph type="ftr" sz="quarter" idx="11"/>
          </p:nvPr>
        </p:nvSpPr>
        <p:spPr/>
        <p:txBody>
          <a:bodyPr/>
          <a:lstStyle/>
          <a:p>
            <a:r>
              <a:rPr lang="en-US"/>
              <a:t>© 2019. Grand Canyon University. All Rights Reserved.</a:t>
            </a:r>
            <a:endParaRPr lang="en-US" dirty="0"/>
          </a:p>
        </p:txBody>
      </p:sp>
    </p:spTree>
    <p:extLst>
      <p:ext uri="{BB962C8B-B14F-4D97-AF65-F5344CB8AC3E}">
        <p14:creationId xmlns:p14="http://schemas.microsoft.com/office/powerpoint/2010/main" val="2107573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5AAA6E-F4A9-4AAE-B868-E7C1898EA5EE}"/>
              </a:ext>
            </a:extLst>
          </p:cNvPr>
          <p:cNvSpPr>
            <a:spLocks noGrp="1"/>
          </p:cNvSpPr>
          <p:nvPr>
            <p:ph idx="1"/>
          </p:nvPr>
        </p:nvSpPr>
        <p:spPr/>
        <p:txBody>
          <a:bodyPr>
            <a:normAutofit fontScale="92500" lnSpcReduction="10000"/>
          </a:bodyPr>
          <a:lstStyle/>
          <a:p>
            <a:pPr algn="just"/>
            <a:r>
              <a:rPr lang="en-US" dirty="0"/>
              <a:t>An intervention plan refers to a critically planned procedure by friends and family members that are usually executed through consultation from psychiatrists, doctors, and other professionals like drug counselors. </a:t>
            </a:r>
          </a:p>
          <a:p>
            <a:pPr algn="just"/>
            <a:r>
              <a:rPr lang="en-US" dirty="0"/>
              <a:t>In the first scenario, it is essential to note that the students have witnessed a traumatic event. </a:t>
            </a:r>
          </a:p>
          <a:p>
            <a:pPr algn="just"/>
            <a:r>
              <a:rPr lang="en-US" dirty="0"/>
              <a:t>Therefore, implementing an effective intervention strategy is necessary to help the young students cope with the traumatic event. </a:t>
            </a:r>
          </a:p>
          <a:p>
            <a:pPr algn="just"/>
            <a:r>
              <a:rPr lang="en-US" dirty="0"/>
              <a:t>In this scenario, notably, two types of trauma need to be addressed effectively to avoid potential long-term effects.</a:t>
            </a:r>
          </a:p>
        </p:txBody>
      </p:sp>
      <p:sp>
        <p:nvSpPr>
          <p:cNvPr id="4" name="Footer Placeholder 3">
            <a:extLst>
              <a:ext uri="{FF2B5EF4-FFF2-40B4-BE49-F238E27FC236}">
                <a16:creationId xmlns:a16="http://schemas.microsoft.com/office/drawing/2014/main" id="{5491429E-B2C3-406A-8B0E-AE6851D73440}"/>
              </a:ext>
            </a:extLst>
          </p:cNvPr>
          <p:cNvSpPr>
            <a:spLocks noGrp="1"/>
          </p:cNvSpPr>
          <p:nvPr>
            <p:ph type="ftr" sz="quarter" idx="11"/>
          </p:nvPr>
        </p:nvSpPr>
        <p:spPr/>
        <p:txBody>
          <a:bodyPr/>
          <a:lstStyle/>
          <a:p>
            <a:r>
              <a:rPr lang="en-US"/>
              <a:t>© 2019. Grand Canyon University. All Rights Reserved.</a:t>
            </a:r>
            <a:endParaRPr lang="en-US" dirty="0"/>
          </a:p>
        </p:txBody>
      </p:sp>
    </p:spTree>
    <p:extLst>
      <p:ext uri="{BB962C8B-B14F-4D97-AF65-F5344CB8AC3E}">
        <p14:creationId xmlns:p14="http://schemas.microsoft.com/office/powerpoint/2010/main" val="2094864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ADF291-4CF8-4C11-A6A1-5ED47D69C6C3}"/>
              </a:ext>
            </a:extLst>
          </p:cNvPr>
          <p:cNvSpPr>
            <a:spLocks noGrp="1"/>
          </p:cNvSpPr>
          <p:nvPr>
            <p:ph idx="1"/>
          </p:nvPr>
        </p:nvSpPr>
        <p:spPr/>
        <p:txBody>
          <a:bodyPr>
            <a:normAutofit/>
          </a:bodyPr>
          <a:lstStyle/>
          <a:p>
            <a:pPr algn="just"/>
            <a:r>
              <a:rPr lang="en-US" sz="2000" dirty="0"/>
              <a:t>Ben's daughter, Sierra, has been observably exposed to chronic trauma through repeated and prolonged domestic violence and arguments between Ben and her mother. </a:t>
            </a:r>
          </a:p>
          <a:p>
            <a:pPr algn="just"/>
            <a:r>
              <a:rPr lang="en-US" sz="2000" dirty="0"/>
              <a:t>Additionally, the single incident of shooting witnessed by the other students may result in acute trauma among the other students if not properly managed. </a:t>
            </a:r>
          </a:p>
        </p:txBody>
      </p:sp>
      <p:sp>
        <p:nvSpPr>
          <p:cNvPr id="4" name="Footer Placeholder 3">
            <a:extLst>
              <a:ext uri="{FF2B5EF4-FFF2-40B4-BE49-F238E27FC236}">
                <a16:creationId xmlns:a16="http://schemas.microsoft.com/office/drawing/2014/main" id="{48EA968A-8C4C-4C22-98C5-A280C23D3163}"/>
              </a:ext>
            </a:extLst>
          </p:cNvPr>
          <p:cNvSpPr>
            <a:spLocks noGrp="1"/>
          </p:cNvSpPr>
          <p:nvPr>
            <p:ph type="ftr" sz="quarter" idx="11"/>
          </p:nvPr>
        </p:nvSpPr>
        <p:spPr/>
        <p:txBody>
          <a:bodyPr/>
          <a:lstStyle/>
          <a:p>
            <a:r>
              <a:rPr lang="en-US"/>
              <a:t>© 2019. Grand Canyon University. All Rights Reserved.</a:t>
            </a:r>
            <a:endParaRPr lang="en-US" dirty="0"/>
          </a:p>
        </p:txBody>
      </p:sp>
    </p:spTree>
    <p:extLst>
      <p:ext uri="{BB962C8B-B14F-4D97-AF65-F5344CB8AC3E}">
        <p14:creationId xmlns:p14="http://schemas.microsoft.com/office/powerpoint/2010/main" val="3528040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8553C98-3AE0-49BD-AAEE-A51F58716365}"/>
              </a:ext>
            </a:extLst>
          </p:cNvPr>
          <p:cNvSpPr>
            <a:spLocks noGrp="1"/>
          </p:cNvSpPr>
          <p:nvPr>
            <p:ph type="title"/>
          </p:nvPr>
        </p:nvSpPr>
        <p:spPr/>
        <p:txBody>
          <a:bodyPr>
            <a:normAutofit/>
          </a:bodyPr>
          <a:lstStyle/>
          <a:p>
            <a:r>
              <a:rPr lang="en-US" sz="3600" b="1" dirty="0"/>
              <a:t>Psychological First Aid (PFA)</a:t>
            </a:r>
          </a:p>
        </p:txBody>
      </p:sp>
      <p:sp>
        <p:nvSpPr>
          <p:cNvPr id="3" name="Content Placeholder 2">
            <a:extLst>
              <a:ext uri="{FF2B5EF4-FFF2-40B4-BE49-F238E27FC236}">
                <a16:creationId xmlns:a16="http://schemas.microsoft.com/office/drawing/2014/main" id="{F4708806-51A8-4295-BA1F-D19297A6F8DE}"/>
              </a:ext>
            </a:extLst>
          </p:cNvPr>
          <p:cNvSpPr>
            <a:spLocks noGrp="1"/>
          </p:cNvSpPr>
          <p:nvPr>
            <p:ph idx="1"/>
          </p:nvPr>
        </p:nvSpPr>
        <p:spPr>
          <a:xfrm>
            <a:off x="1295401" y="2556932"/>
            <a:ext cx="9601196" cy="3318936"/>
          </a:xfrm>
        </p:spPr>
        <p:txBody>
          <a:bodyPr>
            <a:normAutofit fontScale="92500" lnSpcReduction="10000"/>
          </a:bodyPr>
          <a:lstStyle/>
          <a:p>
            <a:pPr algn="just"/>
            <a:r>
              <a:rPr lang="en-US" dirty="0"/>
              <a:t>In the wake of similar traumatic incidents, comfort, support, and reassurance can make the children feel safe, help them manage their fears effectively, guide them through their grief, and consequently help them recover healthily.</a:t>
            </a:r>
          </a:p>
          <a:p>
            <a:pPr algn="just"/>
            <a:r>
              <a:rPr lang="en-US" dirty="0"/>
              <a:t>For this scenario, I consider </a:t>
            </a:r>
            <a:r>
              <a:rPr lang="en-US" b="1" dirty="0"/>
              <a:t>Psychological First Aid (PFA</a:t>
            </a:r>
            <a:r>
              <a:rPr lang="en-US" dirty="0"/>
              <a:t>) the best intervention strategy to ensure that the other students successfully recover from the traumatic incident. </a:t>
            </a:r>
          </a:p>
          <a:p>
            <a:pPr algn="just"/>
            <a:r>
              <a:rPr lang="en-US" dirty="0"/>
              <a:t>Understandably, this intervention is focused on reducing traumatic stress reactions and the onset of PTSD. </a:t>
            </a:r>
          </a:p>
          <a:p>
            <a:pPr algn="just"/>
            <a:r>
              <a:rPr lang="en-US" dirty="0"/>
              <a:t>It should be implemented immediately after a traumatic event (Ruzek et al., 2007).</a:t>
            </a:r>
          </a:p>
        </p:txBody>
      </p:sp>
      <p:sp>
        <p:nvSpPr>
          <p:cNvPr id="4" name="Footer Placeholder 3">
            <a:extLst>
              <a:ext uri="{FF2B5EF4-FFF2-40B4-BE49-F238E27FC236}">
                <a16:creationId xmlns:a16="http://schemas.microsoft.com/office/drawing/2014/main" id="{9E80C634-2626-41B3-BD2A-A0904380F99F}"/>
              </a:ext>
            </a:extLst>
          </p:cNvPr>
          <p:cNvSpPr>
            <a:spLocks noGrp="1"/>
          </p:cNvSpPr>
          <p:nvPr>
            <p:ph type="ftr" sz="quarter" idx="11"/>
          </p:nvPr>
        </p:nvSpPr>
        <p:spPr>
          <a:xfrm>
            <a:off x="1295401" y="5969000"/>
            <a:ext cx="7305900" cy="279400"/>
          </a:xfrm>
        </p:spPr>
        <p:txBody>
          <a:bodyPr/>
          <a:lstStyle/>
          <a:p>
            <a:r>
              <a:rPr lang="en-US"/>
              <a:t>© 2019. Grand Canyon University. All Rights Reserved.</a:t>
            </a:r>
            <a:endParaRPr lang="en-US" dirty="0"/>
          </a:p>
        </p:txBody>
      </p:sp>
    </p:spTree>
    <p:extLst>
      <p:ext uri="{BB962C8B-B14F-4D97-AF65-F5344CB8AC3E}">
        <p14:creationId xmlns:p14="http://schemas.microsoft.com/office/powerpoint/2010/main" val="3939271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D35F32-0B27-4F7A-84D4-A41DE1B9F7F5}"/>
              </a:ext>
            </a:extLst>
          </p:cNvPr>
          <p:cNvSpPr>
            <a:spLocks noGrp="1"/>
          </p:cNvSpPr>
          <p:nvPr>
            <p:ph idx="1"/>
          </p:nvPr>
        </p:nvSpPr>
        <p:spPr/>
        <p:txBody>
          <a:bodyPr>
            <a:normAutofit fontScale="92500"/>
          </a:bodyPr>
          <a:lstStyle/>
          <a:p>
            <a:pPr algn="just"/>
            <a:r>
              <a:rPr lang="en-US" dirty="0"/>
              <a:t>The main goal of this intervention strategy is to </a:t>
            </a:r>
            <a:r>
              <a:rPr lang="en-US" b="1" dirty="0"/>
              <a:t>decrease post-traumatic stress </a:t>
            </a:r>
            <a:r>
              <a:rPr lang="en-US" dirty="0"/>
              <a:t>reactions by </a:t>
            </a:r>
            <a:r>
              <a:rPr lang="en-US" b="1" dirty="0"/>
              <a:t>increasing communication and family support </a:t>
            </a:r>
            <a:r>
              <a:rPr lang="en-US" dirty="0"/>
              <a:t>for young children. </a:t>
            </a:r>
          </a:p>
          <a:p>
            <a:pPr algn="just"/>
            <a:r>
              <a:rPr lang="en-US" dirty="0"/>
              <a:t>In the application of this strategy, after the traumatic event, it is important to make the children feel safe. </a:t>
            </a:r>
          </a:p>
          <a:p>
            <a:pPr algn="just"/>
            <a:r>
              <a:rPr lang="en-US" dirty="0"/>
              <a:t>Giving the students reassurance gives them a feeling of security. Arguably, this is usually critical after a disturbing event. </a:t>
            </a:r>
          </a:p>
          <a:p>
            <a:pPr algn="just"/>
            <a:r>
              <a:rPr lang="en-US" dirty="0"/>
              <a:t>In part, it may act as a critical incident stress management strategy because it also </a:t>
            </a:r>
            <a:r>
              <a:rPr lang="en-US" b="1" dirty="0"/>
              <a:t>focuses on an immediate and identifiable problem</a:t>
            </a:r>
            <a:r>
              <a:rPr lang="en-US" dirty="0"/>
              <a:t>. </a:t>
            </a:r>
          </a:p>
        </p:txBody>
      </p:sp>
      <p:sp>
        <p:nvSpPr>
          <p:cNvPr id="4" name="Footer Placeholder 3">
            <a:extLst>
              <a:ext uri="{FF2B5EF4-FFF2-40B4-BE49-F238E27FC236}">
                <a16:creationId xmlns:a16="http://schemas.microsoft.com/office/drawing/2014/main" id="{649EA047-B154-401C-A502-6BD28711BA52}"/>
              </a:ext>
            </a:extLst>
          </p:cNvPr>
          <p:cNvSpPr>
            <a:spLocks noGrp="1"/>
          </p:cNvSpPr>
          <p:nvPr>
            <p:ph type="ftr" sz="quarter" idx="11"/>
          </p:nvPr>
        </p:nvSpPr>
        <p:spPr/>
        <p:txBody>
          <a:bodyPr/>
          <a:lstStyle/>
          <a:p>
            <a:r>
              <a:rPr lang="en-US"/>
              <a:t>© 2019. Grand Canyon University. All Rights Reserved.</a:t>
            </a:r>
            <a:endParaRPr lang="en-US" dirty="0"/>
          </a:p>
        </p:txBody>
      </p:sp>
    </p:spTree>
    <p:extLst>
      <p:ext uri="{BB962C8B-B14F-4D97-AF65-F5344CB8AC3E}">
        <p14:creationId xmlns:p14="http://schemas.microsoft.com/office/powerpoint/2010/main" val="1559205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C056DE-1059-4D75-B992-71D611F0BC58}"/>
              </a:ext>
            </a:extLst>
          </p:cNvPr>
          <p:cNvSpPr>
            <a:spLocks noGrp="1"/>
          </p:cNvSpPr>
          <p:nvPr>
            <p:ph idx="1"/>
          </p:nvPr>
        </p:nvSpPr>
        <p:spPr>
          <a:xfrm>
            <a:off x="1295401" y="2452255"/>
            <a:ext cx="9601196" cy="3423613"/>
          </a:xfrm>
        </p:spPr>
        <p:txBody>
          <a:bodyPr>
            <a:normAutofit fontScale="70000" lnSpcReduction="20000"/>
          </a:bodyPr>
          <a:lstStyle/>
          <a:p>
            <a:pPr algn="just"/>
            <a:r>
              <a:rPr lang="en-US" dirty="0"/>
              <a:t>With this strategy, it is important to act calm because children usually look to adults for reassurance. </a:t>
            </a:r>
          </a:p>
          <a:p>
            <a:pPr algn="just"/>
            <a:r>
              <a:rPr lang="en-US" dirty="0"/>
              <a:t>In this view, communication should be free of anxiety because children can easily pick up on anxiety. </a:t>
            </a:r>
          </a:p>
          <a:p>
            <a:pPr algn="just"/>
            <a:r>
              <a:rPr lang="en-US" dirty="0"/>
              <a:t>This strategy also encompasses the application of distraction which is considered an effective strategy by giving them a sense of normalcy. </a:t>
            </a:r>
          </a:p>
          <a:p>
            <a:pPr algn="just"/>
            <a:r>
              <a:rPr lang="en-US" dirty="0"/>
              <a:t>In trying to understand the situation, it is recommended to understand how the children view the situation. </a:t>
            </a:r>
          </a:p>
          <a:p>
            <a:pPr algn="just"/>
            <a:r>
              <a:rPr lang="en-US" dirty="0"/>
              <a:t>This is essential in crafting effective coping strategies for the children that would go a long way in helping them forget about the traumatic incident. </a:t>
            </a:r>
          </a:p>
          <a:p>
            <a:pPr algn="just"/>
            <a:r>
              <a:rPr lang="en-US" dirty="0"/>
              <a:t>I have chosen this intervention strategy because it is considered effective in the aftermath of a disaster and terrorism-related activities.</a:t>
            </a:r>
          </a:p>
          <a:p>
            <a:pPr algn="just"/>
            <a:r>
              <a:rPr lang="en-US" dirty="0"/>
              <a:t>PFA is important in fostering short-term and long-term adaptive functioning.</a:t>
            </a:r>
          </a:p>
        </p:txBody>
      </p:sp>
      <p:sp>
        <p:nvSpPr>
          <p:cNvPr id="4" name="Footer Placeholder 3">
            <a:extLst>
              <a:ext uri="{FF2B5EF4-FFF2-40B4-BE49-F238E27FC236}">
                <a16:creationId xmlns:a16="http://schemas.microsoft.com/office/drawing/2014/main" id="{A872683F-62CB-45F5-8EB8-50233A6E4B7E}"/>
              </a:ext>
            </a:extLst>
          </p:cNvPr>
          <p:cNvSpPr>
            <a:spLocks noGrp="1"/>
          </p:cNvSpPr>
          <p:nvPr>
            <p:ph type="ftr" sz="quarter" idx="11"/>
          </p:nvPr>
        </p:nvSpPr>
        <p:spPr/>
        <p:txBody>
          <a:bodyPr/>
          <a:lstStyle/>
          <a:p>
            <a:r>
              <a:rPr lang="en-US"/>
              <a:t>© 2019. Grand Canyon University. All Rights Reserved.</a:t>
            </a:r>
            <a:endParaRPr lang="en-US" dirty="0"/>
          </a:p>
        </p:txBody>
      </p:sp>
    </p:spTree>
    <p:extLst>
      <p:ext uri="{BB962C8B-B14F-4D97-AF65-F5344CB8AC3E}">
        <p14:creationId xmlns:p14="http://schemas.microsoft.com/office/powerpoint/2010/main" val="1464008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5E79339-DA48-44F1-8222-7EFAD6CD76D8}"/>
              </a:ext>
            </a:extLst>
          </p:cNvPr>
          <p:cNvSpPr>
            <a:spLocks noGrp="1"/>
          </p:cNvSpPr>
          <p:nvPr>
            <p:ph type="title"/>
          </p:nvPr>
        </p:nvSpPr>
        <p:spPr/>
        <p:txBody>
          <a:bodyPr>
            <a:normAutofit/>
          </a:bodyPr>
          <a:lstStyle/>
          <a:p>
            <a:r>
              <a:rPr lang="en-US" sz="3200" b="1" dirty="0"/>
              <a:t>Family Traumatic Stress Intervention</a:t>
            </a:r>
          </a:p>
        </p:txBody>
      </p:sp>
      <p:sp>
        <p:nvSpPr>
          <p:cNvPr id="3" name="Content Placeholder 2">
            <a:extLst>
              <a:ext uri="{FF2B5EF4-FFF2-40B4-BE49-F238E27FC236}">
                <a16:creationId xmlns:a16="http://schemas.microsoft.com/office/drawing/2014/main" id="{F2B03339-09B7-4C00-9DA1-A5111FB055B6}"/>
              </a:ext>
            </a:extLst>
          </p:cNvPr>
          <p:cNvSpPr>
            <a:spLocks noGrp="1"/>
          </p:cNvSpPr>
          <p:nvPr>
            <p:ph idx="1"/>
          </p:nvPr>
        </p:nvSpPr>
        <p:spPr>
          <a:xfrm>
            <a:off x="1295401" y="2556932"/>
            <a:ext cx="9601196" cy="3318936"/>
          </a:xfrm>
        </p:spPr>
        <p:txBody>
          <a:bodyPr>
            <a:normAutofit fontScale="92500" lnSpcReduction="20000"/>
          </a:bodyPr>
          <a:lstStyle/>
          <a:p>
            <a:r>
              <a:rPr lang="en-US" dirty="0"/>
              <a:t>For Sierra, child and family traumatic stress intervention may be effective in her scenario. </a:t>
            </a:r>
          </a:p>
          <a:p>
            <a:r>
              <a:rPr lang="en-US" dirty="0"/>
              <a:t>This intervention strategy focuses on the risk factors, including poor social or family support and poor coping skills in the aftermath of a potentially traumatic event (Hahn </a:t>
            </a:r>
            <a:r>
              <a:rPr lang="en-US" i="1" dirty="0"/>
              <a:t>et al.,</a:t>
            </a:r>
            <a:r>
              <a:rPr lang="en-US" dirty="0"/>
              <a:t> 2019). </a:t>
            </a:r>
          </a:p>
          <a:p>
            <a:r>
              <a:rPr lang="en-US" dirty="0"/>
              <a:t>For Ben’s daughter Sierra, increasing communication between her and the caregivers about feelings, symptoms, and behavior would enhance the caregiver’s support to the child. </a:t>
            </a:r>
          </a:p>
          <a:p>
            <a:r>
              <a:rPr lang="en-US" dirty="0"/>
              <a:t>Additionally, teaching her specific behavioral skills can enhance her ability to cope with traumatic stress reactions at home. </a:t>
            </a:r>
          </a:p>
        </p:txBody>
      </p:sp>
      <p:sp>
        <p:nvSpPr>
          <p:cNvPr id="4" name="Footer Placeholder 3">
            <a:extLst>
              <a:ext uri="{FF2B5EF4-FFF2-40B4-BE49-F238E27FC236}">
                <a16:creationId xmlns:a16="http://schemas.microsoft.com/office/drawing/2014/main" id="{C40B7376-48F6-4FCD-9C56-8CDEA877C2A2}"/>
              </a:ext>
            </a:extLst>
          </p:cNvPr>
          <p:cNvSpPr>
            <a:spLocks noGrp="1"/>
          </p:cNvSpPr>
          <p:nvPr>
            <p:ph type="ftr" sz="quarter" idx="11"/>
          </p:nvPr>
        </p:nvSpPr>
        <p:spPr>
          <a:xfrm>
            <a:off x="1295401" y="5969000"/>
            <a:ext cx="7305900" cy="279400"/>
          </a:xfrm>
        </p:spPr>
        <p:txBody>
          <a:bodyPr/>
          <a:lstStyle/>
          <a:p>
            <a:r>
              <a:rPr lang="en-US"/>
              <a:t>© 2019. Grand Canyon University. All Rights Reserved.</a:t>
            </a:r>
            <a:endParaRPr lang="en-US" dirty="0"/>
          </a:p>
        </p:txBody>
      </p:sp>
    </p:spTree>
    <p:extLst>
      <p:ext uri="{BB962C8B-B14F-4D97-AF65-F5344CB8AC3E}">
        <p14:creationId xmlns:p14="http://schemas.microsoft.com/office/powerpoint/2010/main" val="2042390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432A5E2-CA51-46ED-AE80-5825ACA5291B}"/>
              </a:ext>
            </a:extLst>
          </p:cNvPr>
          <p:cNvSpPr>
            <a:spLocks noGrp="1"/>
          </p:cNvSpPr>
          <p:nvPr>
            <p:ph type="title"/>
          </p:nvPr>
        </p:nvSpPr>
        <p:spPr/>
        <p:txBody>
          <a:bodyPr>
            <a:normAutofit/>
          </a:bodyPr>
          <a:lstStyle/>
          <a:p>
            <a:r>
              <a:rPr lang="en-US" sz="3600" b="1" dirty="0"/>
              <a:t>Joshua’s scenario</a:t>
            </a:r>
          </a:p>
        </p:txBody>
      </p:sp>
      <p:sp>
        <p:nvSpPr>
          <p:cNvPr id="3" name="Content Placeholder 2">
            <a:extLst>
              <a:ext uri="{FF2B5EF4-FFF2-40B4-BE49-F238E27FC236}">
                <a16:creationId xmlns:a16="http://schemas.microsoft.com/office/drawing/2014/main" id="{420330EE-0D87-45D7-B91C-262EE9C70625}"/>
              </a:ext>
            </a:extLst>
          </p:cNvPr>
          <p:cNvSpPr>
            <a:spLocks noGrp="1"/>
          </p:cNvSpPr>
          <p:nvPr>
            <p:ph idx="1"/>
          </p:nvPr>
        </p:nvSpPr>
        <p:spPr>
          <a:xfrm>
            <a:off x="1295401" y="2556932"/>
            <a:ext cx="9601196" cy="3318936"/>
          </a:xfrm>
        </p:spPr>
        <p:txBody>
          <a:bodyPr>
            <a:normAutofit fontScale="85000" lnSpcReduction="10000"/>
          </a:bodyPr>
          <a:lstStyle/>
          <a:p>
            <a:pPr algn="just"/>
            <a:r>
              <a:rPr lang="en-US" dirty="0"/>
              <a:t>Joshua’s scenario is pertaining to drug use and consequent suicidal ideation.</a:t>
            </a:r>
          </a:p>
          <a:p>
            <a:pPr algn="just"/>
            <a:r>
              <a:rPr lang="en-US" dirty="0"/>
              <a:t>In this view, I consider </a:t>
            </a:r>
            <a:r>
              <a:rPr lang="en-US" b="1" dirty="0"/>
              <a:t>family intervention </a:t>
            </a:r>
            <a:r>
              <a:rPr lang="en-US" dirty="0"/>
              <a:t>as the ideal strategy to address the situation. </a:t>
            </a:r>
          </a:p>
          <a:p>
            <a:pPr algn="just"/>
            <a:r>
              <a:rPr lang="en-US" dirty="0"/>
              <a:t>Evidence drawn from past research indicates that the strategy has been successful, particularly for people struggling with addiction and are unwilling to seek treatment.</a:t>
            </a:r>
          </a:p>
          <a:p>
            <a:pPr algn="just"/>
            <a:r>
              <a:rPr lang="en-US" dirty="0"/>
              <a:t>This is usually because they may not easily recognize their behavior's negative effects on themselves and others. </a:t>
            </a:r>
          </a:p>
          <a:p>
            <a:pPr algn="just"/>
            <a:r>
              <a:rPr lang="en-US" dirty="0"/>
              <a:t>This intervention would believably present Joshua with a structured opportunity to make changes before things get worse, consequently motivating him to seek or accept help. </a:t>
            </a:r>
          </a:p>
        </p:txBody>
      </p:sp>
      <p:sp>
        <p:nvSpPr>
          <p:cNvPr id="4" name="Footer Placeholder 3">
            <a:extLst>
              <a:ext uri="{FF2B5EF4-FFF2-40B4-BE49-F238E27FC236}">
                <a16:creationId xmlns:a16="http://schemas.microsoft.com/office/drawing/2014/main" id="{A78ED50F-2D03-4F44-B048-F2F94AAF2FA8}"/>
              </a:ext>
            </a:extLst>
          </p:cNvPr>
          <p:cNvSpPr>
            <a:spLocks noGrp="1"/>
          </p:cNvSpPr>
          <p:nvPr>
            <p:ph type="ftr" sz="quarter" idx="11"/>
          </p:nvPr>
        </p:nvSpPr>
        <p:spPr>
          <a:xfrm>
            <a:off x="1295401" y="5969000"/>
            <a:ext cx="7305900" cy="279400"/>
          </a:xfrm>
        </p:spPr>
        <p:txBody>
          <a:bodyPr/>
          <a:lstStyle/>
          <a:p>
            <a:r>
              <a:rPr lang="en-US"/>
              <a:t>© 2019. Grand Canyon University. All Rights Reserved.</a:t>
            </a:r>
            <a:endParaRPr lang="en-US" dirty="0"/>
          </a:p>
        </p:txBody>
      </p:sp>
    </p:spTree>
    <p:extLst>
      <p:ext uri="{BB962C8B-B14F-4D97-AF65-F5344CB8AC3E}">
        <p14:creationId xmlns:p14="http://schemas.microsoft.com/office/powerpoint/2010/main" val="3840270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12731D-180F-4172-9CD1-755DD06E3A0A}"/>
              </a:ext>
            </a:extLst>
          </p:cNvPr>
          <p:cNvSpPr>
            <a:spLocks noGrp="1"/>
          </p:cNvSpPr>
          <p:nvPr>
            <p:ph idx="1"/>
          </p:nvPr>
        </p:nvSpPr>
        <p:spPr/>
        <p:txBody>
          <a:bodyPr>
            <a:normAutofit lnSpcReduction="10000"/>
          </a:bodyPr>
          <a:lstStyle/>
          <a:p>
            <a:pPr algn="just"/>
            <a:r>
              <a:rPr lang="en-US" dirty="0"/>
              <a:t>The family intervention involves a carefully planned process by family and friends as directed by licensed alcohol or drug counselor to confront the addicted individual and ask him to accept treatment. </a:t>
            </a:r>
          </a:p>
          <a:p>
            <a:pPr algn="just"/>
            <a:r>
              <a:rPr lang="en-US" dirty="0"/>
              <a:t>In this strategy, the family members provide specific examples of destructive behaviors and their impacts (Mayo Clinic, n.d.). </a:t>
            </a:r>
          </a:p>
          <a:p>
            <a:pPr algn="just"/>
            <a:r>
              <a:rPr lang="en-US" dirty="0"/>
              <a:t>Family engagement has proven critical in drug use scenarios by helping the addicted members stay in treatment and avoid relapsing. </a:t>
            </a:r>
          </a:p>
          <a:p>
            <a:pPr algn="just"/>
            <a:r>
              <a:rPr lang="en-US" dirty="0"/>
              <a:t>The family can help an addicted individual achieve and maintain sobriety. </a:t>
            </a:r>
          </a:p>
        </p:txBody>
      </p:sp>
      <p:sp>
        <p:nvSpPr>
          <p:cNvPr id="4" name="Footer Placeholder 3">
            <a:extLst>
              <a:ext uri="{FF2B5EF4-FFF2-40B4-BE49-F238E27FC236}">
                <a16:creationId xmlns:a16="http://schemas.microsoft.com/office/drawing/2014/main" id="{1F3F30CA-9A65-42D2-BE86-AE53321814D5}"/>
              </a:ext>
            </a:extLst>
          </p:cNvPr>
          <p:cNvSpPr>
            <a:spLocks noGrp="1"/>
          </p:cNvSpPr>
          <p:nvPr>
            <p:ph type="ftr" sz="quarter" idx="11"/>
          </p:nvPr>
        </p:nvSpPr>
        <p:spPr/>
        <p:txBody>
          <a:bodyPr/>
          <a:lstStyle/>
          <a:p>
            <a:r>
              <a:rPr lang="en-US"/>
              <a:t>© 2019. Grand Canyon University. All Rights Reserved.</a:t>
            </a:r>
            <a:endParaRPr lang="en-US" dirty="0"/>
          </a:p>
        </p:txBody>
      </p:sp>
    </p:spTree>
    <p:extLst>
      <p:ext uri="{BB962C8B-B14F-4D97-AF65-F5344CB8AC3E}">
        <p14:creationId xmlns:p14="http://schemas.microsoft.com/office/powerpoint/2010/main" val="4118979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2CBB376-1BFA-4EA4-8CF4-EA454DC1A6EA}"/>
              </a:ext>
            </a:extLst>
          </p:cNvPr>
          <p:cNvSpPr>
            <a:spLocks noGrp="1"/>
          </p:cNvSpPr>
          <p:nvPr>
            <p:ph type="title"/>
          </p:nvPr>
        </p:nvSpPr>
        <p:spPr/>
        <p:txBody>
          <a:bodyPr>
            <a:normAutofit/>
          </a:bodyPr>
          <a:lstStyle/>
          <a:p>
            <a:r>
              <a:rPr lang="en-US" sz="3600" b="1" dirty="0"/>
              <a:t>Cognitive Behavioral Therapy</a:t>
            </a:r>
          </a:p>
        </p:txBody>
      </p:sp>
      <p:sp>
        <p:nvSpPr>
          <p:cNvPr id="3" name="Content Placeholder 2">
            <a:extLst>
              <a:ext uri="{FF2B5EF4-FFF2-40B4-BE49-F238E27FC236}">
                <a16:creationId xmlns:a16="http://schemas.microsoft.com/office/drawing/2014/main" id="{C237C500-0755-49A2-AAFB-11828CE59573}"/>
              </a:ext>
            </a:extLst>
          </p:cNvPr>
          <p:cNvSpPr>
            <a:spLocks noGrp="1"/>
          </p:cNvSpPr>
          <p:nvPr>
            <p:ph idx="1"/>
          </p:nvPr>
        </p:nvSpPr>
        <p:spPr>
          <a:xfrm>
            <a:off x="1295401" y="2556932"/>
            <a:ext cx="9601196" cy="3318936"/>
          </a:xfrm>
        </p:spPr>
        <p:txBody>
          <a:bodyPr>
            <a:normAutofit fontScale="92500" lnSpcReduction="10000"/>
          </a:bodyPr>
          <a:lstStyle/>
          <a:p>
            <a:r>
              <a:rPr lang="en-US" dirty="0"/>
              <a:t>Because Joshua has indicated a high likelihood of committing suicide, it is important through this intervention for family members to stay around him always and remove any suicidal thoughts by listening to him. </a:t>
            </a:r>
          </a:p>
          <a:p>
            <a:r>
              <a:rPr lang="en-US" dirty="0"/>
              <a:t>Through the help of a counselor, cognitive behavioral therapy can also be effective in this situation. </a:t>
            </a:r>
          </a:p>
          <a:p>
            <a:r>
              <a:rPr lang="en-US" dirty="0"/>
              <a:t>This short-term technique can help him find new ways to behave by changing his thought patterns. </a:t>
            </a:r>
          </a:p>
          <a:p>
            <a:r>
              <a:rPr lang="en-US" dirty="0"/>
              <a:t>CBT works on the basis that the way we think and interpret life's events affects how we behave and, ultimately, how we feel. </a:t>
            </a:r>
          </a:p>
        </p:txBody>
      </p:sp>
      <p:sp>
        <p:nvSpPr>
          <p:cNvPr id="4" name="Footer Placeholder 3">
            <a:extLst>
              <a:ext uri="{FF2B5EF4-FFF2-40B4-BE49-F238E27FC236}">
                <a16:creationId xmlns:a16="http://schemas.microsoft.com/office/drawing/2014/main" id="{A6148DF7-99C2-4431-BB0C-0E2EBBBBFFA8}"/>
              </a:ext>
            </a:extLst>
          </p:cNvPr>
          <p:cNvSpPr>
            <a:spLocks noGrp="1"/>
          </p:cNvSpPr>
          <p:nvPr>
            <p:ph type="ftr" sz="quarter" idx="11"/>
          </p:nvPr>
        </p:nvSpPr>
        <p:spPr>
          <a:xfrm>
            <a:off x="1295401" y="5969000"/>
            <a:ext cx="7305900" cy="279400"/>
          </a:xfrm>
        </p:spPr>
        <p:txBody>
          <a:bodyPr/>
          <a:lstStyle/>
          <a:p>
            <a:r>
              <a:rPr lang="en-US"/>
              <a:t>© 2019. Grand Canyon University. All Rights Reserved.</a:t>
            </a:r>
            <a:endParaRPr lang="en-US" dirty="0"/>
          </a:p>
        </p:txBody>
      </p:sp>
    </p:spTree>
    <p:extLst>
      <p:ext uri="{BB962C8B-B14F-4D97-AF65-F5344CB8AC3E}">
        <p14:creationId xmlns:p14="http://schemas.microsoft.com/office/powerpoint/2010/main" val="2013714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33A36E-4C4B-4562-90DB-C043146D05A9}"/>
              </a:ext>
            </a:extLst>
          </p:cNvPr>
          <p:cNvSpPr>
            <a:spLocks noGrp="1"/>
          </p:cNvSpPr>
          <p:nvPr>
            <p:ph idx="1"/>
          </p:nvPr>
        </p:nvSpPr>
        <p:spPr/>
        <p:txBody>
          <a:bodyPr/>
          <a:lstStyle/>
          <a:p>
            <a:r>
              <a:rPr lang="en-US" dirty="0"/>
              <a:t>Studies have shown that it is helpful in many situations. </a:t>
            </a:r>
          </a:p>
          <a:p>
            <a:r>
              <a:rPr lang="en-US" dirty="0"/>
              <a:t>The strategy focuses on the present-day challenges, thoughts, and behaviors.</a:t>
            </a:r>
          </a:p>
          <a:p>
            <a:r>
              <a:rPr lang="en-US" dirty="0"/>
              <a:t>CBT is a collaborative therapy, requiring the individual and counselor to work together. </a:t>
            </a:r>
          </a:p>
          <a:p>
            <a:r>
              <a:rPr lang="en-US" dirty="0"/>
              <a:t>According to the American Psychological Association (APA), the person eventually learns to become their own therapist (Craske, 2010). </a:t>
            </a:r>
          </a:p>
        </p:txBody>
      </p:sp>
      <p:sp>
        <p:nvSpPr>
          <p:cNvPr id="4" name="Footer Placeholder 3">
            <a:extLst>
              <a:ext uri="{FF2B5EF4-FFF2-40B4-BE49-F238E27FC236}">
                <a16:creationId xmlns:a16="http://schemas.microsoft.com/office/drawing/2014/main" id="{74036947-7215-4A2A-BBD4-45E3B66B6C7F}"/>
              </a:ext>
            </a:extLst>
          </p:cNvPr>
          <p:cNvSpPr>
            <a:spLocks noGrp="1"/>
          </p:cNvSpPr>
          <p:nvPr>
            <p:ph type="ftr" sz="quarter" idx="11"/>
          </p:nvPr>
        </p:nvSpPr>
        <p:spPr/>
        <p:txBody>
          <a:bodyPr/>
          <a:lstStyle/>
          <a:p>
            <a:r>
              <a:rPr lang="en-US" sz="1600" dirty="0"/>
              <a:t>© 2019. Grand Canyon University. All Rights Reserved.</a:t>
            </a:r>
          </a:p>
        </p:txBody>
      </p:sp>
    </p:spTree>
    <p:extLst>
      <p:ext uri="{BB962C8B-B14F-4D97-AF65-F5344CB8AC3E}">
        <p14:creationId xmlns:p14="http://schemas.microsoft.com/office/powerpoint/2010/main" val="3066938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E6EF6-D14D-4CD6-98C2-984CD547D10D}"/>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226BEDB5-1CCA-4E53-9B41-0A2606A9303C}"/>
              </a:ext>
            </a:extLst>
          </p:cNvPr>
          <p:cNvSpPr>
            <a:spLocks noGrp="1"/>
          </p:cNvSpPr>
          <p:nvPr>
            <p:ph idx="1"/>
          </p:nvPr>
        </p:nvSpPr>
        <p:spPr/>
        <p:txBody>
          <a:bodyPr>
            <a:normAutofit fontScale="85000" lnSpcReduction="10000"/>
          </a:bodyPr>
          <a:lstStyle/>
          <a:p>
            <a:r>
              <a:rPr lang="en-US" dirty="0"/>
              <a:t>Craske, M. G. (2010). Cognitive–behavioral therapy. American Psychological Association.</a:t>
            </a:r>
          </a:p>
          <a:p>
            <a:r>
              <a:rPr lang="en-US" dirty="0"/>
              <a:t>Ruzek, J. I., </a:t>
            </a:r>
            <a:r>
              <a:rPr lang="en-US" dirty="0" err="1"/>
              <a:t>Brymer</a:t>
            </a:r>
            <a:r>
              <a:rPr lang="en-US" dirty="0"/>
              <a:t>, M. J., Jacobs, A. K., Layne, C. M., </a:t>
            </a:r>
            <a:r>
              <a:rPr lang="en-US" dirty="0" err="1"/>
              <a:t>Vernberg</a:t>
            </a:r>
            <a:r>
              <a:rPr lang="en-US" dirty="0"/>
              <a:t>, E. M., &amp; Watson, P. J. (2007). Psychological first aid. Journal of Mental Health Counseling, 29(1), 17-49.</a:t>
            </a:r>
          </a:p>
          <a:p>
            <a:r>
              <a:rPr lang="en-US" dirty="0"/>
              <a:t>Intervention: Help a loved one overcome addiction. (2021). Retrieved 22 September 2021, from </a:t>
            </a:r>
            <a:r>
              <a:rPr lang="en-US" dirty="0">
                <a:hlinkClick r:id="rId2"/>
              </a:rPr>
              <a:t>https://www.mayoclinic.org/diseases-conditions/mental-illness/in-depth/intervention/art-20047451</a:t>
            </a:r>
            <a:endParaRPr lang="en-US" dirty="0"/>
          </a:p>
          <a:p>
            <a:r>
              <a:rPr lang="en-US" dirty="0"/>
              <a:t>Suicidal thoughts - How to support someone. (2021). Retrieved 22 September 2021, from https://www.rethink.org/advice-and-information/carers-hub/suicidal-thoughts-how-to-support-someone/</a:t>
            </a:r>
          </a:p>
        </p:txBody>
      </p:sp>
      <p:sp>
        <p:nvSpPr>
          <p:cNvPr id="4" name="Footer Placeholder 3">
            <a:extLst>
              <a:ext uri="{FF2B5EF4-FFF2-40B4-BE49-F238E27FC236}">
                <a16:creationId xmlns:a16="http://schemas.microsoft.com/office/drawing/2014/main" id="{2FFE7B35-5B83-422A-AA20-AC67B40E76DA}"/>
              </a:ext>
            </a:extLst>
          </p:cNvPr>
          <p:cNvSpPr>
            <a:spLocks noGrp="1"/>
          </p:cNvSpPr>
          <p:nvPr>
            <p:ph type="ftr" sz="quarter" idx="11"/>
          </p:nvPr>
        </p:nvSpPr>
        <p:spPr/>
        <p:txBody>
          <a:bodyPr/>
          <a:lstStyle/>
          <a:p>
            <a:r>
              <a:rPr lang="en-US" dirty="0"/>
              <a:t>© 2019. Grand Canyon University. All Rights Reserved.</a:t>
            </a:r>
          </a:p>
        </p:txBody>
      </p:sp>
    </p:spTree>
    <p:extLst>
      <p:ext uri="{BB962C8B-B14F-4D97-AF65-F5344CB8AC3E}">
        <p14:creationId xmlns:p14="http://schemas.microsoft.com/office/powerpoint/2010/main" val="377976607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35</TotalTime>
  <Words>1217</Words>
  <Application>Microsoft Office PowerPoint</Application>
  <PresentationFormat>Widescreen</PresentationFormat>
  <Paragraphs>69</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Garamond</vt:lpstr>
      <vt:lpstr>Organic</vt:lpstr>
      <vt:lpstr>Intervention Strategies</vt:lpstr>
      <vt:lpstr>PowerPoint Presentation</vt:lpstr>
      <vt:lpstr>PowerPoint Presentation</vt:lpstr>
      <vt:lpstr>Psychological First Aid (PFA)</vt:lpstr>
      <vt:lpstr>PowerPoint Presentation</vt:lpstr>
      <vt:lpstr>PowerPoint Presentation</vt:lpstr>
      <vt:lpstr>Family Traumatic Stress Intervention</vt:lpstr>
      <vt:lpstr>Joshua’s scenario</vt:lpstr>
      <vt:lpstr>PowerPoint Presentation</vt:lpstr>
      <vt:lpstr>Cognitive Behavioral Therapy</vt:lpstr>
      <vt:lpstr>PowerPoint Presentation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 User</dc:creator>
  <cp:lastModifiedBy>HP User</cp:lastModifiedBy>
  <cp:revision>22</cp:revision>
  <dcterms:created xsi:type="dcterms:W3CDTF">2021-09-22T12:15:25Z</dcterms:created>
  <dcterms:modified xsi:type="dcterms:W3CDTF">2021-09-22T12:51:14Z</dcterms:modified>
</cp:coreProperties>
</file>