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1228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679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6675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650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322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629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9451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47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7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1477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2/23/2021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7376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2/23/2021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6657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economicsdiscussion.net/human-resource-management/types-of-interviews/31893" TargetMode="External"/><Relationship Id="rId2" Type="http://schemas.openxmlformats.org/officeDocument/2006/relationships/hyperlink" Target="https://www.vanderbilt.edu/lapop/news/082909-english-interviewermanual.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C459-768C-4718-B898-D4E97E3125FC}"/>
              </a:ext>
            </a:extLst>
          </p:cNvPr>
          <p:cNvSpPr>
            <a:spLocks noGrp="1"/>
          </p:cNvSpPr>
          <p:nvPr>
            <p:ph type="ctrTitle"/>
          </p:nvPr>
        </p:nvSpPr>
        <p:spPr>
          <a:xfrm>
            <a:off x="2279234" y="2466108"/>
            <a:ext cx="8637073" cy="3117273"/>
          </a:xfrm>
        </p:spPr>
        <p:txBody>
          <a:bodyPr>
            <a:normAutofit fontScale="90000"/>
          </a:bodyPr>
          <a:lstStyle/>
          <a:p>
            <a:pPr algn="ctr"/>
            <a:r>
              <a:rPr lang="en-US" sz="3200" b="1" cap="none" dirty="0"/>
              <a:t>Interview</a:t>
            </a:r>
            <a:r>
              <a:rPr lang="en-US" sz="3200" cap="none" dirty="0"/>
              <a:t> </a:t>
            </a:r>
            <a:br>
              <a:rPr lang="en-US" sz="3200" cap="none" dirty="0"/>
            </a:br>
            <a:br>
              <a:rPr lang="en-US" sz="3200" cap="none" dirty="0"/>
            </a:br>
            <a:br>
              <a:rPr lang="en-US" sz="3200" cap="none" dirty="0"/>
            </a:br>
            <a:br>
              <a:rPr lang="en-US" sz="3200" cap="none" dirty="0"/>
            </a:br>
            <a:r>
              <a:rPr lang="en-US" sz="3200" cap="none" dirty="0"/>
              <a:t>Author </a:t>
            </a:r>
            <a:br>
              <a:rPr lang="en-US" sz="3200" cap="none" dirty="0"/>
            </a:br>
            <a:r>
              <a:rPr lang="en-US" sz="3200" cap="none" dirty="0"/>
              <a:t>Institutional Affiliation</a:t>
            </a:r>
            <a:br>
              <a:rPr lang="en-US" sz="3200" cap="none" dirty="0"/>
            </a:br>
            <a:r>
              <a:rPr lang="en-US" sz="3200" cap="none" dirty="0"/>
              <a:t>Instructor </a:t>
            </a:r>
            <a:br>
              <a:rPr lang="en-US" sz="3200" cap="none" dirty="0"/>
            </a:br>
            <a:r>
              <a:rPr lang="en-US" sz="3200" cap="none" dirty="0"/>
              <a:t>Course code </a:t>
            </a:r>
            <a:br>
              <a:rPr lang="en-US" sz="3200" cap="none" dirty="0"/>
            </a:br>
            <a:r>
              <a:rPr lang="en-US" sz="3200" cap="none" dirty="0"/>
              <a:t>Date of submission</a:t>
            </a:r>
          </a:p>
        </p:txBody>
      </p:sp>
    </p:spTree>
    <p:extLst>
      <p:ext uri="{BB962C8B-B14F-4D97-AF65-F5344CB8AC3E}">
        <p14:creationId xmlns:p14="http://schemas.microsoft.com/office/powerpoint/2010/main" val="2425759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BBB8E3-C43E-4CC8-90BD-6DFCEE6E1FA4}"/>
              </a:ext>
            </a:extLst>
          </p:cNvPr>
          <p:cNvSpPr>
            <a:spLocks noGrp="1"/>
          </p:cNvSpPr>
          <p:nvPr>
            <p:ph idx="1"/>
          </p:nvPr>
        </p:nvSpPr>
        <p:spPr/>
        <p:txBody>
          <a:bodyPr/>
          <a:lstStyle/>
          <a:p>
            <a:pPr algn="just">
              <a:lnSpc>
                <a:spcPct val="150000"/>
              </a:lnSpc>
            </a:pPr>
            <a:r>
              <a:rPr lang="en-US" dirty="0"/>
              <a:t>During the interview, based on the questions they present, interviewers are required to identify and resolve inconsistencies in the responses given by the interviewees by posing appropriate questions or explanations. </a:t>
            </a:r>
          </a:p>
          <a:p>
            <a:pPr algn="just">
              <a:lnSpc>
                <a:spcPct val="150000"/>
              </a:lnSpc>
            </a:pPr>
            <a:r>
              <a:rPr lang="en-US" dirty="0"/>
              <a:t>Similarly, they are also required to compile the data obtained from that interview especially for a possible future reference. </a:t>
            </a:r>
          </a:p>
        </p:txBody>
      </p:sp>
    </p:spTree>
    <p:extLst>
      <p:ext uri="{BB962C8B-B14F-4D97-AF65-F5344CB8AC3E}">
        <p14:creationId xmlns:p14="http://schemas.microsoft.com/office/powerpoint/2010/main" val="2710243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E0FA6D-70C5-4FA3-BF6B-2B365FE04B64}"/>
              </a:ext>
            </a:extLst>
          </p:cNvPr>
          <p:cNvSpPr>
            <a:spLocks noGrp="1"/>
          </p:cNvSpPr>
          <p:nvPr>
            <p:ph idx="1"/>
          </p:nvPr>
        </p:nvSpPr>
        <p:spPr/>
        <p:txBody>
          <a:bodyPr/>
          <a:lstStyle/>
          <a:p>
            <a:r>
              <a:rPr lang="en-US" dirty="0"/>
              <a:t>Towards the end of the interview, interviewers need to review and crosscheck the information obtained from an interview for completeness and accuracy before the interview activity comes to an end. </a:t>
            </a:r>
          </a:p>
          <a:p>
            <a:r>
              <a:rPr lang="en-US" dirty="0"/>
              <a:t>At the end of the interview, they are required to explain to the interviewees the interview procedure and answer any questions that they may have. </a:t>
            </a:r>
          </a:p>
          <a:p>
            <a:r>
              <a:rPr lang="en-US" dirty="0"/>
              <a:t>Also, they need to let them know when to expect feedback from the interview.</a:t>
            </a:r>
          </a:p>
        </p:txBody>
      </p:sp>
    </p:spTree>
    <p:extLst>
      <p:ext uri="{BB962C8B-B14F-4D97-AF65-F5344CB8AC3E}">
        <p14:creationId xmlns:p14="http://schemas.microsoft.com/office/powerpoint/2010/main" val="2721582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E15-7A71-4510-B1B4-89BA73625033}"/>
              </a:ext>
            </a:extLst>
          </p:cNvPr>
          <p:cNvSpPr>
            <a:spLocks noGrp="1"/>
          </p:cNvSpPr>
          <p:nvPr>
            <p:ph type="title"/>
          </p:nvPr>
        </p:nvSpPr>
        <p:spPr>
          <a:xfrm>
            <a:off x="1451579" y="1149927"/>
            <a:ext cx="9603275" cy="703827"/>
          </a:xfrm>
        </p:spPr>
        <p:txBody>
          <a:bodyPr/>
          <a:lstStyle/>
          <a:p>
            <a:pPr algn="ctr"/>
            <a:r>
              <a:rPr lang="en-US" b="1" cap="none" dirty="0"/>
              <a:t>Role of the interviewees</a:t>
            </a:r>
          </a:p>
        </p:txBody>
      </p:sp>
      <p:sp>
        <p:nvSpPr>
          <p:cNvPr id="3" name="Content Placeholder 2">
            <a:extLst>
              <a:ext uri="{FF2B5EF4-FFF2-40B4-BE49-F238E27FC236}">
                <a16:creationId xmlns:a16="http://schemas.microsoft.com/office/drawing/2014/main" id="{6786A26A-A7E4-4361-9979-3A0B17C6A3E0}"/>
              </a:ext>
            </a:extLst>
          </p:cNvPr>
          <p:cNvSpPr>
            <a:spLocks noGrp="1"/>
          </p:cNvSpPr>
          <p:nvPr>
            <p:ph idx="1"/>
          </p:nvPr>
        </p:nvSpPr>
        <p:spPr/>
        <p:txBody>
          <a:bodyPr>
            <a:normAutofit fontScale="92500"/>
          </a:bodyPr>
          <a:lstStyle/>
          <a:p>
            <a:pPr algn="just"/>
            <a:r>
              <a:rPr lang="en-US" dirty="0"/>
              <a:t>Before the actual interview begins, interviewees are required to promptly answer the casual questions from the interviewers.</a:t>
            </a:r>
          </a:p>
          <a:p>
            <a:pPr algn="just"/>
            <a:r>
              <a:rPr lang="en-US" dirty="0"/>
              <a:t> Similarly, during the interview, they are required to pose questions to the interviewers in case they need explanations on some points or to have the questions rephrased. </a:t>
            </a:r>
          </a:p>
          <a:p>
            <a:pPr algn="just"/>
            <a:r>
              <a:rPr lang="en-US" dirty="0"/>
              <a:t>During the interview, their main role is to attempt to explain the relevance of their skills and previous experience to the position they are applying for (Alsaawi, 2014).</a:t>
            </a:r>
          </a:p>
          <a:p>
            <a:pPr algn="just"/>
            <a:r>
              <a:rPr lang="en-US" dirty="0"/>
              <a:t>At the end of the interview, interviewees are usually required to ask for the contacts of the interviewers and let them know that they are happy with the whole process of the interview.</a:t>
            </a:r>
          </a:p>
        </p:txBody>
      </p:sp>
    </p:spTree>
    <p:extLst>
      <p:ext uri="{BB962C8B-B14F-4D97-AF65-F5344CB8AC3E}">
        <p14:creationId xmlns:p14="http://schemas.microsoft.com/office/powerpoint/2010/main" val="1446545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C033E-8A04-4FAB-A793-401A7A3418E2}"/>
              </a:ext>
            </a:extLst>
          </p:cNvPr>
          <p:cNvSpPr>
            <a:spLocks noGrp="1"/>
          </p:cNvSpPr>
          <p:nvPr>
            <p:ph type="title"/>
          </p:nvPr>
        </p:nvSpPr>
        <p:spPr>
          <a:xfrm>
            <a:off x="1451579" y="1219200"/>
            <a:ext cx="9603275" cy="634554"/>
          </a:xfrm>
        </p:spPr>
        <p:txBody>
          <a:bodyPr/>
          <a:lstStyle/>
          <a:p>
            <a:pPr algn="ctr"/>
            <a:r>
              <a:rPr lang="en-US" b="1" cap="none" dirty="0"/>
              <a:t>References </a:t>
            </a:r>
          </a:p>
        </p:txBody>
      </p:sp>
      <p:sp>
        <p:nvSpPr>
          <p:cNvPr id="3" name="Content Placeholder 2">
            <a:extLst>
              <a:ext uri="{FF2B5EF4-FFF2-40B4-BE49-F238E27FC236}">
                <a16:creationId xmlns:a16="http://schemas.microsoft.com/office/drawing/2014/main" id="{DB5F62B6-B241-42B1-A871-9610DCEF8E74}"/>
              </a:ext>
            </a:extLst>
          </p:cNvPr>
          <p:cNvSpPr>
            <a:spLocks noGrp="1"/>
          </p:cNvSpPr>
          <p:nvPr>
            <p:ph idx="1"/>
          </p:nvPr>
        </p:nvSpPr>
        <p:spPr/>
        <p:txBody>
          <a:bodyPr/>
          <a:lstStyle/>
          <a:p>
            <a:r>
              <a:rPr lang="en-US" dirty="0"/>
              <a:t>Vanderbilt University. 2021). Retrieved 23 February 2021, from </a:t>
            </a:r>
            <a:r>
              <a:rPr lang="en-US" dirty="0">
                <a:hlinkClick r:id="rId2"/>
              </a:rPr>
              <a:t>https://www.vanderbilt.edu/lapop/news/082909-english-interviewermanual.pdf</a:t>
            </a:r>
            <a:endParaRPr lang="en-US" dirty="0"/>
          </a:p>
          <a:p>
            <a:r>
              <a:rPr lang="en-US" dirty="0"/>
              <a:t>Kvale, S. (2008). Doing interviews. Sage.</a:t>
            </a:r>
          </a:p>
          <a:p>
            <a:r>
              <a:rPr lang="en-US" dirty="0"/>
              <a:t>Roulston, K. (2014). Analysing interviews. The SAGE handbook of qualitative data analysis, 297-312.</a:t>
            </a:r>
          </a:p>
          <a:p>
            <a:r>
              <a:rPr lang="en-US" dirty="0"/>
              <a:t>Types of Interviews: Top 8 Types of Interviews. (2021). Retrieved 23 February 2021, from </a:t>
            </a:r>
            <a:r>
              <a:rPr lang="en-US" dirty="0">
                <a:hlinkClick r:id="rId3"/>
              </a:rPr>
              <a:t>https://www.economicsdiscussion.net/human-resource-management/types-of-interviews/31893</a:t>
            </a:r>
            <a:endParaRPr lang="en-US" dirty="0"/>
          </a:p>
          <a:p>
            <a:endParaRPr lang="en-US" dirty="0"/>
          </a:p>
        </p:txBody>
      </p:sp>
    </p:spTree>
    <p:extLst>
      <p:ext uri="{BB962C8B-B14F-4D97-AF65-F5344CB8AC3E}">
        <p14:creationId xmlns:p14="http://schemas.microsoft.com/office/powerpoint/2010/main" val="2527358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5F3CB-AEAF-4017-9F2C-72F536ECBBD9}"/>
              </a:ext>
            </a:extLst>
          </p:cNvPr>
          <p:cNvSpPr>
            <a:spLocks noGrp="1"/>
          </p:cNvSpPr>
          <p:nvPr>
            <p:ph idx="1"/>
          </p:nvPr>
        </p:nvSpPr>
        <p:spPr/>
        <p:txBody>
          <a:bodyPr/>
          <a:lstStyle/>
          <a:p>
            <a:r>
              <a:rPr lang="en-US" dirty="0"/>
              <a:t>Alsaawi, A. (2014). A critical review of qualitative interviews. European Journal of Business and Social Sciences, 3(4).</a:t>
            </a:r>
          </a:p>
          <a:p>
            <a:r>
              <a:rPr lang="en-US" dirty="0"/>
              <a:t>Legard, R., Keegan, J., &amp; Ward, K. (2003). In-depth interviews. Qualitative research practice: A guide for social science students and researchers, 6(1), 138-169.</a:t>
            </a:r>
          </a:p>
          <a:p>
            <a:r>
              <a:rPr lang="en-US" dirty="0"/>
              <a:t>Mears, C. L. (2012). In-depth interviews. Research methods and methodologies in education, 19, 170-176.</a:t>
            </a:r>
          </a:p>
          <a:p>
            <a:endParaRPr lang="en-US" dirty="0"/>
          </a:p>
        </p:txBody>
      </p:sp>
    </p:spTree>
    <p:extLst>
      <p:ext uri="{BB962C8B-B14F-4D97-AF65-F5344CB8AC3E}">
        <p14:creationId xmlns:p14="http://schemas.microsoft.com/office/powerpoint/2010/main" val="302413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92042-8DD4-41CA-94B4-215F6D49D6C8}"/>
              </a:ext>
            </a:extLst>
          </p:cNvPr>
          <p:cNvSpPr>
            <a:spLocks noGrp="1"/>
          </p:cNvSpPr>
          <p:nvPr>
            <p:ph type="title"/>
          </p:nvPr>
        </p:nvSpPr>
        <p:spPr>
          <a:xfrm>
            <a:off x="1451579" y="1219200"/>
            <a:ext cx="9603275" cy="634554"/>
          </a:xfrm>
        </p:spPr>
        <p:txBody>
          <a:bodyPr/>
          <a:lstStyle/>
          <a:p>
            <a:pPr algn="ctr"/>
            <a:r>
              <a:rPr lang="en-US" b="1" cap="none" dirty="0">
                <a:latin typeface="Consolas" panose="020B0609020204030204" pitchFamily="49" charset="0"/>
              </a:rPr>
              <a:t>Steps of an interview</a:t>
            </a:r>
          </a:p>
        </p:txBody>
      </p:sp>
      <p:sp>
        <p:nvSpPr>
          <p:cNvPr id="3" name="Content Placeholder 2">
            <a:extLst>
              <a:ext uri="{FF2B5EF4-FFF2-40B4-BE49-F238E27FC236}">
                <a16:creationId xmlns:a16="http://schemas.microsoft.com/office/drawing/2014/main" id="{0C3A19AE-11CB-4186-93CA-477A7756B814}"/>
              </a:ext>
            </a:extLst>
          </p:cNvPr>
          <p:cNvSpPr>
            <a:spLocks noGrp="1"/>
          </p:cNvSpPr>
          <p:nvPr>
            <p:ph idx="1"/>
          </p:nvPr>
        </p:nvSpPr>
        <p:spPr>
          <a:xfrm>
            <a:off x="1451579" y="2015732"/>
            <a:ext cx="9603275" cy="4149541"/>
          </a:xfrm>
        </p:spPr>
        <p:txBody>
          <a:bodyPr>
            <a:normAutofit lnSpcReduction="10000"/>
          </a:bodyPr>
          <a:lstStyle/>
          <a:p>
            <a:pPr algn="just"/>
            <a:r>
              <a:rPr lang="en-US" dirty="0"/>
              <a:t>Interviews are typically broken down into 5 important steps which help the interviewers and the interviewers understanding the process more efficiently. </a:t>
            </a:r>
          </a:p>
          <a:p>
            <a:pPr algn="just"/>
            <a:r>
              <a:rPr lang="en-US" dirty="0"/>
              <a:t>Understanding these crucial steps arguably helps in standardizing the process consequently helping the interviewers in recruiting candidates who are more qualified to handle the contractual positions (Roulston, 2014).</a:t>
            </a:r>
          </a:p>
          <a:p>
            <a:pPr marL="0" indent="0" algn="ctr">
              <a:buNone/>
            </a:pPr>
            <a:r>
              <a:rPr lang="en-US" b="1" dirty="0"/>
              <a:t>Introductions </a:t>
            </a:r>
          </a:p>
          <a:p>
            <a:pPr algn="just"/>
            <a:r>
              <a:rPr lang="en-US" dirty="0"/>
              <a:t>The introductions represent the first initial step where the interviewers and the interviewees make the first impression. </a:t>
            </a:r>
          </a:p>
          <a:p>
            <a:pPr algn="just"/>
            <a:r>
              <a:rPr lang="en-US" dirty="0"/>
              <a:t>This step involves the common exchange of names, small talks and casual questions which are not usually related to the interview in any way. </a:t>
            </a:r>
          </a:p>
        </p:txBody>
      </p:sp>
    </p:spTree>
    <p:extLst>
      <p:ext uri="{BB962C8B-B14F-4D97-AF65-F5344CB8AC3E}">
        <p14:creationId xmlns:p14="http://schemas.microsoft.com/office/powerpoint/2010/main" val="2018818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BC5BA-CC87-47EB-BD02-A31DB6D8D5A9}"/>
              </a:ext>
            </a:extLst>
          </p:cNvPr>
          <p:cNvSpPr>
            <a:spLocks noGrp="1"/>
          </p:cNvSpPr>
          <p:nvPr>
            <p:ph type="title"/>
          </p:nvPr>
        </p:nvSpPr>
        <p:spPr>
          <a:xfrm>
            <a:off x="1451579" y="1330036"/>
            <a:ext cx="9603275" cy="523718"/>
          </a:xfrm>
        </p:spPr>
        <p:txBody>
          <a:bodyPr>
            <a:normAutofit fontScale="90000"/>
          </a:bodyPr>
          <a:lstStyle/>
          <a:p>
            <a:r>
              <a:rPr lang="en-US" b="1" dirty="0">
                <a:latin typeface="Consolas" panose="020B0609020204030204" pitchFamily="49" charset="0"/>
              </a:rPr>
              <a:t> Cont..</a:t>
            </a:r>
          </a:p>
        </p:txBody>
      </p:sp>
      <p:sp>
        <p:nvSpPr>
          <p:cNvPr id="3" name="Content Placeholder 2">
            <a:extLst>
              <a:ext uri="{FF2B5EF4-FFF2-40B4-BE49-F238E27FC236}">
                <a16:creationId xmlns:a16="http://schemas.microsoft.com/office/drawing/2014/main" id="{B1EE081F-DA05-4952-9B22-EB6F42A8B8A2}"/>
              </a:ext>
            </a:extLst>
          </p:cNvPr>
          <p:cNvSpPr>
            <a:spLocks noGrp="1"/>
          </p:cNvSpPr>
          <p:nvPr>
            <p:ph idx="1"/>
          </p:nvPr>
        </p:nvSpPr>
        <p:spPr>
          <a:xfrm>
            <a:off x="1451579" y="2015732"/>
            <a:ext cx="9603275" cy="4037749"/>
          </a:xfrm>
        </p:spPr>
        <p:txBody>
          <a:bodyPr>
            <a:normAutofit fontScale="92500" lnSpcReduction="10000"/>
          </a:bodyPr>
          <a:lstStyle/>
          <a:p>
            <a:pPr algn="just"/>
            <a:r>
              <a:rPr lang="en-US" dirty="0"/>
              <a:t>Topics during introductions may include weather, traffic and even hobbies. </a:t>
            </a:r>
          </a:p>
          <a:p>
            <a:pPr algn="just"/>
            <a:r>
              <a:rPr lang="en-US" dirty="0"/>
              <a:t>During introductions, the interviewees are presented with the chance of impressing the interviewers. </a:t>
            </a:r>
          </a:p>
          <a:p>
            <a:pPr algn="just"/>
            <a:r>
              <a:rPr lang="en-US" dirty="0"/>
              <a:t>Ideally, introductions are particularly meant to help make the interviewees more relaxed. </a:t>
            </a:r>
          </a:p>
          <a:p>
            <a:pPr marL="0" indent="0" algn="ctr">
              <a:buNone/>
            </a:pPr>
            <a:r>
              <a:rPr lang="en-US" b="1" dirty="0"/>
              <a:t>Broad questions and answers </a:t>
            </a:r>
          </a:p>
          <a:p>
            <a:pPr algn="just"/>
            <a:r>
              <a:rPr lang="en-US" dirty="0"/>
              <a:t>This is the second step where the interviewers would begin to ask questions about the interviewee, their education, previous work experience, interest and goals and other items on the resume which they may want more explanation about (Kvale, 2018).</a:t>
            </a:r>
          </a:p>
          <a:p>
            <a:pPr algn="just"/>
            <a:r>
              <a:rPr lang="en-US" dirty="0"/>
              <a:t>Similarly, interviewees may also be asked about the organization and the job position they are intending to occupy. </a:t>
            </a:r>
          </a:p>
        </p:txBody>
      </p:sp>
    </p:spTree>
    <p:extLst>
      <p:ext uri="{BB962C8B-B14F-4D97-AF65-F5344CB8AC3E}">
        <p14:creationId xmlns:p14="http://schemas.microsoft.com/office/powerpoint/2010/main" val="2313794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832AA-9FB0-449A-9CEC-64243E37D0F3}"/>
              </a:ext>
            </a:extLst>
          </p:cNvPr>
          <p:cNvSpPr>
            <a:spLocks noGrp="1"/>
          </p:cNvSpPr>
          <p:nvPr>
            <p:ph type="title"/>
          </p:nvPr>
        </p:nvSpPr>
        <p:spPr>
          <a:xfrm>
            <a:off x="1451579" y="1316182"/>
            <a:ext cx="9603275" cy="537572"/>
          </a:xfrm>
        </p:spPr>
        <p:txBody>
          <a:bodyPr/>
          <a:lstStyle/>
          <a:p>
            <a:r>
              <a:rPr lang="en-US" b="1" dirty="0">
                <a:latin typeface="Consolas" panose="020B0609020204030204" pitchFamily="49" charset="0"/>
              </a:rPr>
              <a:t>Cont</a:t>
            </a:r>
            <a:r>
              <a:rPr lang="en-US" dirty="0"/>
              <a:t>..</a:t>
            </a:r>
          </a:p>
        </p:txBody>
      </p:sp>
      <p:sp>
        <p:nvSpPr>
          <p:cNvPr id="3" name="Content Placeholder 2">
            <a:extLst>
              <a:ext uri="{FF2B5EF4-FFF2-40B4-BE49-F238E27FC236}">
                <a16:creationId xmlns:a16="http://schemas.microsoft.com/office/drawing/2014/main" id="{3B7B5EAD-77E0-4AD9-BAC8-A25FA176D413}"/>
              </a:ext>
            </a:extLst>
          </p:cNvPr>
          <p:cNvSpPr>
            <a:spLocks noGrp="1"/>
          </p:cNvSpPr>
          <p:nvPr>
            <p:ph idx="1"/>
          </p:nvPr>
        </p:nvSpPr>
        <p:spPr>
          <a:xfrm>
            <a:off x="1451579" y="2015732"/>
            <a:ext cx="9603275" cy="4037749"/>
          </a:xfrm>
        </p:spPr>
        <p:txBody>
          <a:bodyPr>
            <a:normAutofit lnSpcReduction="10000"/>
          </a:bodyPr>
          <a:lstStyle/>
          <a:p>
            <a:pPr algn="just"/>
            <a:r>
              <a:rPr lang="en-US" dirty="0"/>
              <a:t>On the other hand, interviewees are expected to answer these questions promptly and with a lot of accuracies. </a:t>
            </a:r>
          </a:p>
          <a:p>
            <a:pPr marL="0" indent="0" algn="ctr">
              <a:buNone/>
            </a:pPr>
            <a:r>
              <a:rPr lang="en-US" b="1" dirty="0"/>
              <a:t>Position related questions </a:t>
            </a:r>
          </a:p>
          <a:p>
            <a:pPr algn="just"/>
            <a:r>
              <a:rPr lang="en-US" dirty="0"/>
              <a:t>At this stage, the interviewers particular concentrate more on questions relating to the details of the job and the company and how the interviewee may fit (Alsaawi, 2014).</a:t>
            </a:r>
          </a:p>
          <a:p>
            <a:pPr algn="just"/>
            <a:r>
              <a:rPr lang="en-US" dirty="0"/>
              <a:t>Interviewees are given the chance to explain their qualifications and experiences, indicating how they fit the requirements of the job. </a:t>
            </a:r>
          </a:p>
          <a:p>
            <a:pPr algn="just"/>
            <a:r>
              <a:rPr lang="en-US" dirty="0"/>
              <a:t>Besides the general skills and qualifications at this stage, the interviewers are also concerned with ensuring that the individuals being interviewed posses work ethics and values.</a:t>
            </a:r>
          </a:p>
        </p:txBody>
      </p:sp>
    </p:spTree>
    <p:extLst>
      <p:ext uri="{BB962C8B-B14F-4D97-AF65-F5344CB8AC3E}">
        <p14:creationId xmlns:p14="http://schemas.microsoft.com/office/powerpoint/2010/main" val="144284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B5B6A-5FC4-4477-86CE-9B55C3408FF8}"/>
              </a:ext>
            </a:extLst>
          </p:cNvPr>
          <p:cNvSpPr>
            <a:spLocks noGrp="1"/>
          </p:cNvSpPr>
          <p:nvPr>
            <p:ph type="title"/>
          </p:nvPr>
        </p:nvSpPr>
        <p:spPr>
          <a:xfrm>
            <a:off x="1451579" y="1233055"/>
            <a:ext cx="9603275" cy="620699"/>
          </a:xfrm>
        </p:spPr>
        <p:txBody>
          <a:bodyPr/>
          <a:lstStyle/>
          <a:p>
            <a:r>
              <a:rPr lang="en-US" b="1" dirty="0">
                <a:latin typeface="Consolas" panose="020B0609020204030204" pitchFamily="49" charset="0"/>
              </a:rPr>
              <a:t>Cont</a:t>
            </a:r>
            <a:r>
              <a:rPr lang="en-US" dirty="0"/>
              <a:t>..</a:t>
            </a:r>
          </a:p>
        </p:txBody>
      </p:sp>
      <p:sp>
        <p:nvSpPr>
          <p:cNvPr id="3" name="Content Placeholder 2">
            <a:extLst>
              <a:ext uri="{FF2B5EF4-FFF2-40B4-BE49-F238E27FC236}">
                <a16:creationId xmlns:a16="http://schemas.microsoft.com/office/drawing/2014/main" id="{DCC3084A-8BFE-47F0-B06B-30D66E5BC2C5}"/>
              </a:ext>
            </a:extLst>
          </p:cNvPr>
          <p:cNvSpPr>
            <a:spLocks noGrp="1"/>
          </p:cNvSpPr>
          <p:nvPr>
            <p:ph idx="1"/>
          </p:nvPr>
        </p:nvSpPr>
        <p:spPr/>
        <p:txBody>
          <a:bodyPr>
            <a:normAutofit/>
          </a:bodyPr>
          <a:lstStyle/>
          <a:p>
            <a:pPr marL="0" indent="0" algn="ctr">
              <a:buNone/>
            </a:pPr>
            <a:r>
              <a:rPr lang="en-US" b="1" dirty="0"/>
              <a:t>Conclusion </a:t>
            </a:r>
          </a:p>
          <a:p>
            <a:pPr algn="just"/>
            <a:r>
              <a:rPr lang="en-US" dirty="0"/>
              <a:t>At this stage, the interviewers give a summary of what has been said and also give clarification regarding the questions that the interviewee may pose. </a:t>
            </a:r>
          </a:p>
          <a:p>
            <a:pPr algn="just"/>
            <a:r>
              <a:rPr lang="en-US" dirty="0"/>
              <a:t>The interviewee may also be given another chance to particularly reiterate their interest in the company and how they are uniquely qualified for the position they are intending to occupy. </a:t>
            </a:r>
          </a:p>
          <a:p>
            <a:pPr algn="just"/>
            <a:r>
              <a:rPr lang="en-US" dirty="0"/>
              <a:t>The interviewers may thank the interviewees and let them know when next they would be contacted. </a:t>
            </a:r>
          </a:p>
        </p:txBody>
      </p:sp>
    </p:spTree>
    <p:extLst>
      <p:ext uri="{BB962C8B-B14F-4D97-AF65-F5344CB8AC3E}">
        <p14:creationId xmlns:p14="http://schemas.microsoft.com/office/powerpoint/2010/main" val="1124534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41266-63CB-476E-A16D-9E8626936DAC}"/>
              </a:ext>
            </a:extLst>
          </p:cNvPr>
          <p:cNvSpPr>
            <a:spLocks noGrp="1"/>
          </p:cNvSpPr>
          <p:nvPr>
            <p:ph type="title"/>
          </p:nvPr>
        </p:nvSpPr>
        <p:spPr>
          <a:xfrm>
            <a:off x="1451579" y="1391655"/>
            <a:ext cx="9603275" cy="462099"/>
          </a:xfrm>
        </p:spPr>
        <p:txBody>
          <a:bodyPr>
            <a:normAutofit fontScale="90000"/>
          </a:bodyPr>
          <a:lstStyle/>
          <a:p>
            <a:pPr algn="ctr"/>
            <a:r>
              <a:rPr lang="en-US" cap="none" dirty="0"/>
              <a:t>Types of interviews </a:t>
            </a:r>
          </a:p>
        </p:txBody>
      </p:sp>
      <p:sp>
        <p:nvSpPr>
          <p:cNvPr id="3" name="Content Placeholder 2">
            <a:extLst>
              <a:ext uri="{FF2B5EF4-FFF2-40B4-BE49-F238E27FC236}">
                <a16:creationId xmlns:a16="http://schemas.microsoft.com/office/drawing/2014/main" id="{5F1E3B68-850F-45AE-A46E-FE068D5BD3A5}"/>
              </a:ext>
            </a:extLst>
          </p:cNvPr>
          <p:cNvSpPr>
            <a:spLocks noGrp="1"/>
          </p:cNvSpPr>
          <p:nvPr>
            <p:ph idx="1"/>
          </p:nvPr>
        </p:nvSpPr>
        <p:spPr>
          <a:xfrm>
            <a:off x="1451579" y="2015732"/>
            <a:ext cx="9603275" cy="3650777"/>
          </a:xfrm>
        </p:spPr>
        <p:txBody>
          <a:bodyPr/>
          <a:lstStyle/>
          <a:p>
            <a:pPr marL="0" indent="0" algn="ctr">
              <a:buNone/>
            </a:pPr>
            <a:r>
              <a:rPr lang="en-US" b="1" dirty="0"/>
              <a:t>Information gathering interviews</a:t>
            </a:r>
          </a:p>
          <a:p>
            <a:pPr algn="just"/>
            <a:r>
              <a:rPr lang="en-US" sz="1800" dirty="0"/>
              <a:t>Information gathering interviews usually formulated on the question and answer format is usually meant to obtain opinions of the interviewee and their feelings about the current state of affairs among other things (Mears, 2012).</a:t>
            </a:r>
          </a:p>
          <a:p>
            <a:pPr algn="just"/>
            <a:r>
              <a:rPr lang="en-US" sz="1800" dirty="0"/>
              <a:t>Information gathering interviews are usually purpose-oriented. </a:t>
            </a:r>
          </a:p>
          <a:p>
            <a:pPr algn="just"/>
            <a:r>
              <a:rPr lang="en-US" sz="1800" dirty="0"/>
              <a:t>The information obtained from such interviews can be used in becoming objective and more inclusive. </a:t>
            </a:r>
          </a:p>
        </p:txBody>
      </p:sp>
    </p:spTree>
    <p:extLst>
      <p:ext uri="{BB962C8B-B14F-4D97-AF65-F5344CB8AC3E}">
        <p14:creationId xmlns:p14="http://schemas.microsoft.com/office/powerpoint/2010/main" val="396311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F642-2DDA-42F0-8AE3-B8BD8B02D575}"/>
              </a:ext>
            </a:extLst>
          </p:cNvPr>
          <p:cNvSpPr>
            <a:spLocks noGrp="1"/>
          </p:cNvSpPr>
          <p:nvPr>
            <p:ph type="title"/>
          </p:nvPr>
        </p:nvSpPr>
        <p:spPr>
          <a:xfrm>
            <a:off x="1451579" y="1108364"/>
            <a:ext cx="9603275" cy="745390"/>
          </a:xfrm>
        </p:spPr>
        <p:txBody>
          <a:bodyPr/>
          <a:lstStyle/>
          <a:p>
            <a:r>
              <a:rPr lang="en-US" b="1" dirty="0">
                <a:latin typeface="Consolas" panose="020B0609020204030204" pitchFamily="49" charset="0"/>
              </a:rPr>
              <a:t>Cont</a:t>
            </a:r>
            <a:r>
              <a:rPr lang="en-US" dirty="0"/>
              <a:t>..</a:t>
            </a:r>
          </a:p>
        </p:txBody>
      </p:sp>
      <p:sp>
        <p:nvSpPr>
          <p:cNvPr id="3" name="Content Placeholder 2">
            <a:extLst>
              <a:ext uri="{FF2B5EF4-FFF2-40B4-BE49-F238E27FC236}">
                <a16:creationId xmlns:a16="http://schemas.microsoft.com/office/drawing/2014/main" id="{AC86AF9C-BCC3-4C51-9D3D-71C0B4A3E086}"/>
              </a:ext>
            </a:extLst>
          </p:cNvPr>
          <p:cNvSpPr>
            <a:spLocks noGrp="1"/>
          </p:cNvSpPr>
          <p:nvPr>
            <p:ph idx="1"/>
          </p:nvPr>
        </p:nvSpPr>
        <p:spPr/>
        <p:txBody>
          <a:bodyPr>
            <a:normAutofit/>
          </a:bodyPr>
          <a:lstStyle/>
          <a:p>
            <a:pPr marL="0" indent="0" algn="ctr">
              <a:lnSpc>
                <a:spcPct val="150000"/>
              </a:lnSpc>
              <a:buNone/>
            </a:pPr>
            <a:r>
              <a:rPr lang="en-US" sz="1800" b="1" dirty="0"/>
              <a:t>Job interviews</a:t>
            </a:r>
          </a:p>
          <a:p>
            <a:pPr algn="just">
              <a:lnSpc>
                <a:spcPct val="150000"/>
              </a:lnSpc>
            </a:pPr>
            <a:r>
              <a:rPr lang="en-US" sz="1800" dirty="0"/>
              <a:t>Job interviews typically refer to the conversion between a job applicant and a potential employer. </a:t>
            </a:r>
          </a:p>
          <a:p>
            <a:pPr algn="just">
              <a:lnSpc>
                <a:spcPct val="150000"/>
              </a:lnSpc>
            </a:pPr>
            <a:r>
              <a:rPr lang="en-US" sz="1800" dirty="0"/>
              <a:t>During job interviews, employers are able to determine the suitability of the candidates before them. </a:t>
            </a:r>
          </a:p>
          <a:p>
            <a:pPr algn="just">
              <a:lnSpc>
                <a:spcPct val="150000"/>
              </a:lnSpc>
            </a:pPr>
            <a:r>
              <a:rPr lang="en-US" sz="1800" dirty="0"/>
              <a:t>Similarly, applicants are also able to appraise the employers to determine if their needs would be met by the organization. </a:t>
            </a:r>
          </a:p>
        </p:txBody>
      </p:sp>
    </p:spTree>
    <p:extLst>
      <p:ext uri="{BB962C8B-B14F-4D97-AF65-F5344CB8AC3E}">
        <p14:creationId xmlns:p14="http://schemas.microsoft.com/office/powerpoint/2010/main" val="1513210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AA025-0AC1-45DD-90D0-448EC51CD953}"/>
              </a:ext>
            </a:extLst>
          </p:cNvPr>
          <p:cNvSpPr>
            <a:spLocks noGrp="1"/>
          </p:cNvSpPr>
          <p:nvPr>
            <p:ph type="title"/>
          </p:nvPr>
        </p:nvSpPr>
        <p:spPr>
          <a:xfrm>
            <a:off x="1451579" y="1205345"/>
            <a:ext cx="9603275" cy="648409"/>
          </a:xfrm>
        </p:spPr>
        <p:txBody>
          <a:bodyPr/>
          <a:lstStyle/>
          <a:p>
            <a:r>
              <a:rPr lang="en-US" b="1" dirty="0">
                <a:latin typeface="Consolas" panose="020B0609020204030204" pitchFamily="49" charset="0"/>
              </a:rPr>
              <a:t>Cont</a:t>
            </a:r>
            <a:r>
              <a:rPr lang="en-US" dirty="0"/>
              <a:t>..</a:t>
            </a:r>
          </a:p>
        </p:txBody>
      </p:sp>
      <p:sp>
        <p:nvSpPr>
          <p:cNvPr id="3" name="Content Placeholder 2">
            <a:extLst>
              <a:ext uri="{FF2B5EF4-FFF2-40B4-BE49-F238E27FC236}">
                <a16:creationId xmlns:a16="http://schemas.microsoft.com/office/drawing/2014/main" id="{4F17EF9A-503C-424B-9678-26F56513049D}"/>
              </a:ext>
            </a:extLst>
          </p:cNvPr>
          <p:cNvSpPr>
            <a:spLocks noGrp="1"/>
          </p:cNvSpPr>
          <p:nvPr>
            <p:ph idx="1"/>
          </p:nvPr>
        </p:nvSpPr>
        <p:spPr>
          <a:xfrm>
            <a:off x="1451579" y="2015732"/>
            <a:ext cx="9603275" cy="4218813"/>
          </a:xfrm>
        </p:spPr>
        <p:txBody>
          <a:bodyPr>
            <a:normAutofit/>
          </a:bodyPr>
          <a:lstStyle/>
          <a:p>
            <a:pPr marL="0" indent="0" algn="ctr">
              <a:lnSpc>
                <a:spcPct val="150000"/>
              </a:lnSpc>
              <a:buNone/>
            </a:pPr>
            <a:r>
              <a:rPr lang="en-US" b="1" dirty="0"/>
              <a:t>Appraisal interviews</a:t>
            </a:r>
          </a:p>
          <a:p>
            <a:pPr algn="just">
              <a:lnSpc>
                <a:spcPct val="150000"/>
              </a:lnSpc>
            </a:pPr>
            <a:r>
              <a:rPr lang="en-US" dirty="0"/>
              <a:t>Appraisal interviews refer to honest conversations usually between employers and employees where employers attempt to analyze previous performance records of their employees to consequently help them in setting goals for the next sessions (Mears, 2014).</a:t>
            </a:r>
          </a:p>
          <a:p>
            <a:pPr algn="just">
              <a:lnSpc>
                <a:spcPct val="150000"/>
              </a:lnSpc>
            </a:pPr>
            <a:r>
              <a:rPr lang="en-US" dirty="0"/>
              <a:t>Employers and employees discuss their cooperation during these interviews and set development objectives for their organizations ensuring that employees work well to improve the business results of the company.</a:t>
            </a:r>
          </a:p>
        </p:txBody>
      </p:sp>
    </p:spTree>
    <p:extLst>
      <p:ext uri="{BB962C8B-B14F-4D97-AF65-F5344CB8AC3E}">
        <p14:creationId xmlns:p14="http://schemas.microsoft.com/office/powerpoint/2010/main" val="3438253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FA4C6-39C2-41B9-9AE9-470683E822BA}"/>
              </a:ext>
            </a:extLst>
          </p:cNvPr>
          <p:cNvSpPr>
            <a:spLocks noGrp="1"/>
          </p:cNvSpPr>
          <p:nvPr>
            <p:ph type="title"/>
          </p:nvPr>
        </p:nvSpPr>
        <p:spPr>
          <a:xfrm>
            <a:off x="1451579" y="1205345"/>
            <a:ext cx="9603275" cy="648409"/>
          </a:xfrm>
        </p:spPr>
        <p:txBody>
          <a:bodyPr/>
          <a:lstStyle/>
          <a:p>
            <a:pPr algn="ctr"/>
            <a:r>
              <a:rPr lang="en-US" b="1" cap="none" dirty="0">
                <a:latin typeface="Consolas" panose="020B0609020204030204" pitchFamily="49" charset="0"/>
              </a:rPr>
              <a:t>Roles of interviewers </a:t>
            </a:r>
          </a:p>
        </p:txBody>
      </p:sp>
      <p:sp>
        <p:nvSpPr>
          <p:cNvPr id="3" name="Content Placeholder 2">
            <a:extLst>
              <a:ext uri="{FF2B5EF4-FFF2-40B4-BE49-F238E27FC236}">
                <a16:creationId xmlns:a16="http://schemas.microsoft.com/office/drawing/2014/main" id="{DD42D49A-78E0-49A6-87C9-8FF81DA78D50}"/>
              </a:ext>
            </a:extLst>
          </p:cNvPr>
          <p:cNvSpPr>
            <a:spLocks noGrp="1"/>
          </p:cNvSpPr>
          <p:nvPr>
            <p:ph idx="1"/>
          </p:nvPr>
        </p:nvSpPr>
        <p:spPr>
          <a:xfrm>
            <a:off x="1451579" y="2015732"/>
            <a:ext cx="9603275" cy="3636923"/>
          </a:xfrm>
        </p:spPr>
        <p:txBody>
          <a:bodyPr>
            <a:normAutofit/>
          </a:bodyPr>
          <a:lstStyle/>
          <a:p>
            <a:pPr algn="just">
              <a:lnSpc>
                <a:spcPct val="150000"/>
              </a:lnSpc>
            </a:pPr>
            <a:r>
              <a:rPr lang="en-US" dirty="0"/>
              <a:t>In the beginning, the interviewers are required to make the interviewees comfortable by greeting them and welcoming them to the venue of the interview. </a:t>
            </a:r>
          </a:p>
          <a:p>
            <a:pPr algn="just">
              <a:lnSpc>
                <a:spcPct val="150000"/>
              </a:lnSpc>
            </a:pPr>
            <a:r>
              <a:rPr lang="en-US" dirty="0"/>
              <a:t>After this, the interviewers need to proceed and ask questions in accordance with the laid down procedures (Legard </a:t>
            </a:r>
            <a:r>
              <a:rPr lang="en-US" i="1" dirty="0"/>
              <a:t>et al. </a:t>
            </a:r>
            <a:r>
              <a:rPr lang="en-US" dirty="0"/>
              <a:t>2003).</a:t>
            </a:r>
          </a:p>
          <a:p>
            <a:pPr algn="just">
              <a:lnSpc>
                <a:spcPct val="150000"/>
              </a:lnSpc>
            </a:pPr>
            <a:r>
              <a:rPr lang="en-US" dirty="0"/>
              <a:t>Before the actual interview begins, interviewers have the responsibility of getting as much information about the applicants as possible especially information relating to name, address, age and religious preference.</a:t>
            </a:r>
          </a:p>
        </p:txBody>
      </p:sp>
    </p:spTree>
    <p:extLst>
      <p:ext uri="{BB962C8B-B14F-4D97-AF65-F5344CB8AC3E}">
        <p14:creationId xmlns:p14="http://schemas.microsoft.com/office/powerpoint/2010/main" val="207685108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50</TotalTime>
  <Words>1126</Words>
  <Application>Microsoft Office PowerPoint</Application>
  <PresentationFormat>Widescreen</PresentationFormat>
  <Paragraphs>61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Consolas</vt:lpstr>
      <vt:lpstr>Gill Sans MT</vt:lpstr>
      <vt:lpstr>Gallery</vt:lpstr>
      <vt:lpstr>Interview     Author  Institutional Affiliation Instructor  Course code  Date of submission</vt:lpstr>
      <vt:lpstr>Steps of an interview</vt:lpstr>
      <vt:lpstr> Cont..</vt:lpstr>
      <vt:lpstr>Cont..</vt:lpstr>
      <vt:lpstr>Cont..</vt:lpstr>
      <vt:lpstr>Types of interviews </vt:lpstr>
      <vt:lpstr>Cont..</vt:lpstr>
      <vt:lpstr>Cont..</vt:lpstr>
      <vt:lpstr>Roles of interviewers </vt:lpstr>
      <vt:lpstr>PowerPoint Presentation</vt:lpstr>
      <vt:lpstr>PowerPoint Presentation</vt:lpstr>
      <vt:lpstr>Role of the interviewees</vt:lpstr>
      <vt:lpstr>References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31</cp:revision>
  <dcterms:created xsi:type="dcterms:W3CDTF">2021-02-23T14:19:22Z</dcterms:created>
  <dcterms:modified xsi:type="dcterms:W3CDTF">2021-02-23T15:09:34Z</dcterms:modified>
</cp:coreProperties>
</file>