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21"/>
  </p:notesMasterIdLst>
  <p:sldIdLst>
    <p:sldId id="256" r:id="rId2"/>
    <p:sldId id="277" r:id="rId3"/>
    <p:sldId id="278" r:id="rId4"/>
    <p:sldId id="258" r:id="rId5"/>
    <p:sldId id="25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9" autoAdjust="0"/>
    <p:restoredTop sz="94660"/>
  </p:normalViewPr>
  <p:slideViewPr>
    <p:cSldViewPr snapToGrid="0" snapToObjects="1">
      <p:cViewPr varScale="1">
        <p:scale>
          <a:sx n="75" d="100"/>
          <a:sy n="75" d="100"/>
        </p:scale>
        <p:origin x="-187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E14ABA-DC05-8348-ADD5-3EF264102934}" type="datetimeFigureOut">
              <a:rPr lang="en-US" smtClean="0"/>
              <a:pPr/>
              <a:t>9/11/18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713290-4475-714E-8061-EAFCF262F4C8}" type="slidenum">
              <a:rPr lang="en-US" smtClean="0"/>
              <a:pPr/>
              <a:t>‹#›</a:t>
            </a:fld>
            <a:endParaRPr lang="en-US" dirty="0"/>
          </a:p>
        </p:txBody>
      </p:sp>
    </p:spTree>
    <p:extLst>
      <p:ext uri="{BB962C8B-B14F-4D97-AF65-F5344CB8AC3E}">
        <p14:creationId xmlns:p14="http://schemas.microsoft.com/office/powerpoint/2010/main" val="175416204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do you think? What was going on</a:t>
            </a:r>
            <a:r>
              <a:rPr lang="en-US" baseline="0" dirty="0" smtClean="0"/>
              <a:t> there during this time?</a:t>
            </a:r>
          </a:p>
          <a:p>
            <a:endParaRPr lang="en-US" dirty="0"/>
          </a:p>
        </p:txBody>
      </p:sp>
      <p:sp>
        <p:nvSpPr>
          <p:cNvPr id="4" name="Slide Number Placeholder 3"/>
          <p:cNvSpPr>
            <a:spLocks noGrp="1"/>
          </p:cNvSpPr>
          <p:nvPr>
            <p:ph type="sldNum" sz="quarter" idx="10"/>
          </p:nvPr>
        </p:nvSpPr>
        <p:spPr/>
        <p:txBody>
          <a:bodyPr/>
          <a:lstStyle/>
          <a:p>
            <a:fld id="{4E713290-4475-714E-8061-EAFCF262F4C8}" type="slidenum">
              <a:rPr lang="en-US" smtClean="0"/>
              <a:pPr/>
              <a:t>4</a:t>
            </a:fld>
            <a:endParaRPr lang="en-US" dirty="0"/>
          </a:p>
        </p:txBody>
      </p:sp>
    </p:spTree>
    <p:extLst>
      <p:ext uri="{BB962C8B-B14F-4D97-AF65-F5344CB8AC3E}">
        <p14:creationId xmlns:p14="http://schemas.microsoft.com/office/powerpoint/2010/main" val="413562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713290-4475-714E-8061-EAFCF262F4C8}" type="slidenum">
              <a:rPr lang="en-US" smtClean="0"/>
              <a:pPr/>
              <a:t>9</a:t>
            </a:fld>
            <a:endParaRPr lang="en-US" dirty="0"/>
          </a:p>
        </p:txBody>
      </p:sp>
    </p:spTree>
    <p:extLst>
      <p:ext uri="{BB962C8B-B14F-4D97-AF65-F5344CB8AC3E}">
        <p14:creationId xmlns:p14="http://schemas.microsoft.com/office/powerpoint/2010/main" val="2490533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713290-4475-714E-8061-EAFCF262F4C8}" type="slidenum">
              <a:rPr lang="en-US" smtClean="0"/>
              <a:pPr/>
              <a:t>10</a:t>
            </a:fld>
            <a:endParaRPr lang="en-US" dirty="0"/>
          </a:p>
        </p:txBody>
      </p:sp>
    </p:spTree>
    <p:extLst>
      <p:ext uri="{BB962C8B-B14F-4D97-AF65-F5344CB8AC3E}">
        <p14:creationId xmlns:p14="http://schemas.microsoft.com/office/powerpoint/2010/main" val="1821032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713290-4475-714E-8061-EAFCF262F4C8}" type="slidenum">
              <a:rPr lang="en-US" smtClean="0"/>
              <a:pPr/>
              <a:t>17</a:t>
            </a:fld>
            <a:endParaRPr lang="en-US" dirty="0"/>
          </a:p>
        </p:txBody>
      </p:sp>
    </p:spTree>
    <p:extLst>
      <p:ext uri="{BB962C8B-B14F-4D97-AF65-F5344CB8AC3E}">
        <p14:creationId xmlns:p14="http://schemas.microsoft.com/office/powerpoint/2010/main" val="880809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C8A432C8-69A7-458B-9684-2BFA64B31948}" type="datetime2">
              <a:rPr lang="en-US" smtClean="0"/>
              <a:pPr/>
              <a:t>Tuesday, September 11, 18</a:t>
            </a:fld>
            <a:endParaRPr lang="en-US" dirty="0"/>
          </a:p>
        </p:txBody>
      </p:sp>
      <p:sp>
        <p:nvSpPr>
          <p:cNvPr id="17" name="Footer Placeholder 16"/>
          <p:cNvSpPr>
            <a:spLocks noGrp="1"/>
          </p:cNvSpPr>
          <p:nvPr>
            <p:ph type="ftr" sz="quarter" idx="11"/>
          </p:nvPr>
        </p:nvSpPr>
        <p:spPr/>
        <p:txBody>
          <a:bodyPr/>
          <a:lstStyle/>
          <a:p>
            <a:pPr algn="r"/>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CFEC368-1D7A-4F81-ABF6-AE0E36BAF64C}"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C057FC-95B6-4D89-AFDA-ABA33EE921E5}" type="datetime2">
              <a:rPr lang="en-US" smtClean="0"/>
              <a:pPr/>
              <a:t>Tuesday, September 11, 18</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4549AC-EB31-477F-92A9-B1988E232878}" type="datetime2">
              <a:rPr lang="en-US" smtClean="0"/>
              <a:pPr/>
              <a:t>Tuesday, September 11, 18</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396A3A3-94A6-4E5B-AF39-173ACA3E61CC}" type="datetime2">
              <a:rPr lang="en-US" smtClean="0"/>
              <a:pPr/>
              <a:t>Tuesday, September 11, 18</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pPr/>
              <a:t>Tuesday, September 11, 18</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pPr algn="r"/>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0CFEC368-1D7A-4F81-ABF6-AE0E36BAF64C}"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CEBA98F-560C-4997-81C4-81D4D9187EAB}" type="datetime2">
              <a:rPr lang="en-US" smtClean="0"/>
              <a:pPr/>
              <a:t>Tuesday, September 11, 18</a:t>
            </a:fld>
            <a:endParaRPr lang="en-US" dirty="0"/>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50972B2-CA5C-437D-87D0-8081271A9E4B}" type="datetime2">
              <a:rPr lang="en-US" smtClean="0"/>
              <a:pPr/>
              <a:t>Tuesday, September 11, 18</a:t>
            </a:fld>
            <a:endParaRPr lang="en-US" dirty="0"/>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9CD4847-11EF-4466-A8AD-85CDB7B49118}" type="datetime2">
              <a:rPr lang="en-US" smtClean="0"/>
              <a:pPr/>
              <a:t>Tuesday, September 11, 18</a:t>
            </a:fld>
            <a:endParaRPr lang="en-US" dirty="0"/>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Tuesday, September 11, 18</a:t>
            </a:fld>
            <a:endParaRPr lang="en-US" dirty="0"/>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pPr/>
              <a:t>Tuesday, September 11, 18</a:t>
            </a:fld>
            <a:endParaRPr lang="en-US" dirty="0"/>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pPr/>
              <a:t>Tuesday, September 11, 18</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pPr algn="r"/>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0CFEC368-1D7A-4F81-ABF6-AE0E36BAF64C}"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80CB818-7379-467D-8E76-EF9D9074A26C}" type="datetime2">
              <a:rPr lang="en-US" smtClean="0"/>
              <a:pPr/>
              <a:t>Tuesday, September 11, 18</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r"/>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youtube.com/watch?v=psJk0dW2fPc"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lTTvKwCylF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GYln_S2PVY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Classical Sociological Theory</a:t>
            </a:r>
          </a:p>
          <a:p>
            <a:r>
              <a:rPr lang="en-US" dirty="0" smtClean="0">
                <a:hlinkClick r:id="rId2"/>
              </a:rPr>
              <a:t>http://www.youtube.com/watch?v=psJk0dW2fPc</a:t>
            </a:r>
            <a:endParaRPr lang="en-US" dirty="0" smtClean="0"/>
          </a:p>
          <a:p>
            <a:endParaRPr lang="en-US" dirty="0"/>
          </a:p>
        </p:txBody>
      </p:sp>
      <p:sp>
        <p:nvSpPr>
          <p:cNvPr id="2" name="Title 1"/>
          <p:cNvSpPr>
            <a:spLocks noGrp="1"/>
          </p:cNvSpPr>
          <p:nvPr>
            <p:ph type="ctrTitle"/>
          </p:nvPr>
        </p:nvSpPr>
        <p:spPr/>
        <p:txBody>
          <a:bodyPr/>
          <a:lstStyle/>
          <a:p>
            <a:r>
              <a:rPr lang="en-US" dirty="0" smtClean="0"/>
              <a:t>Introduction </a:t>
            </a:r>
            <a:endParaRPr lang="en-US" dirty="0"/>
          </a:p>
        </p:txBody>
      </p:sp>
    </p:spTree>
    <p:extLst>
      <p:ext uri="{BB962C8B-B14F-4D97-AF65-F5344CB8AC3E}">
        <p14:creationId xmlns:p14="http://schemas.microsoft.com/office/powerpoint/2010/main" val="33379116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Enlightenment</a:t>
            </a:r>
            <a:endParaRPr lang="en-US" dirty="0"/>
          </a:p>
        </p:txBody>
      </p:sp>
      <p:sp>
        <p:nvSpPr>
          <p:cNvPr id="3" name="Content Placeholder 2"/>
          <p:cNvSpPr>
            <a:spLocks noGrp="1"/>
          </p:cNvSpPr>
          <p:nvPr>
            <p:ph sz="quarter" idx="1"/>
          </p:nvPr>
        </p:nvSpPr>
        <p:spPr/>
        <p:txBody>
          <a:bodyPr>
            <a:normAutofit fontScale="55000" lnSpcReduction="20000"/>
          </a:bodyPr>
          <a:lstStyle/>
          <a:p>
            <a:r>
              <a:rPr lang="en-US" dirty="0" smtClean="0"/>
              <a:t>The Enlightenment  is an important period in history and has had a huge influence on sociologists. </a:t>
            </a:r>
          </a:p>
          <a:p>
            <a:r>
              <a:rPr lang="en-US" dirty="0" smtClean="0"/>
              <a:t>New ideas that challenged the old	</a:t>
            </a:r>
          </a:p>
          <a:p>
            <a:r>
              <a:rPr lang="en-US" dirty="0" smtClean="0"/>
              <a:t>Major thinkers: Charles Montesquieu (1689-1755) and Jean Jacques Rousseau (1712-1789)</a:t>
            </a:r>
          </a:p>
          <a:p>
            <a:r>
              <a:rPr lang="en-US" dirty="0" smtClean="0"/>
              <a:t>Thinkers of the enlightenment want to big ideas of how the world work and to test them scientifically</a:t>
            </a:r>
          </a:p>
          <a:p>
            <a:r>
              <a:rPr lang="en-US" dirty="0" smtClean="0"/>
              <a:t>This is the age of SCIENCE</a:t>
            </a:r>
          </a:p>
          <a:p>
            <a:r>
              <a:rPr lang="en-US" dirty="0" smtClean="0"/>
              <a:t>So if the natural world was dominated by natural laws then the social world must be too</a:t>
            </a:r>
          </a:p>
          <a:p>
            <a:r>
              <a:rPr lang="en-US" dirty="0" smtClean="0"/>
              <a:t>This might seem like something that is normal to us– the belief in science– but you need to think about how much people placed their faith in the supernatural and in god. God and religion were a BIG DEAL then – people didn’t question a number of things such as – their lot in life (i.e. why they were peasants), or why kings were kings (they were preordained by god)</a:t>
            </a:r>
          </a:p>
          <a:p>
            <a:r>
              <a:rPr lang="en-US" dirty="0" smtClean="0"/>
              <a:t>But the ENLIGHTMENT changed all of this and people (big thinkers and philosophers) started to question if god had all the answer. Science and rational thinking was introduced. This is also the time when we have the development of civil society- so people begin to debate in public and open areas. This is a way of sharing and learning new ideas-  such as – you guessed it – SCIENCE. Trying to grasp how the natural and then social world works. </a:t>
            </a:r>
          </a:p>
          <a:p>
            <a:r>
              <a:rPr lang="en-US" dirty="0" smtClean="0"/>
              <a:t>The Enlightenment also brings with it ideas of laws, rational rules – REASON</a:t>
            </a:r>
          </a:p>
          <a:p>
            <a:r>
              <a:rPr lang="en-US" dirty="0" smtClean="0"/>
              <a:t>The Enlightenment Enlightenment was not so much a fixed set of ideas, but a new attitude, a new method of thought.  One of the most important aspects of this new attitude was an emphasis on reason.</a:t>
            </a:r>
          </a:p>
          <a:p>
            <a:endParaRPr lang="en-US" dirty="0" smtClean="0"/>
          </a:p>
          <a:p>
            <a:endParaRPr lang="en-US" dirty="0" smtClean="0"/>
          </a:p>
        </p:txBody>
      </p:sp>
    </p:spTree>
    <p:extLst>
      <p:ext uri="{BB962C8B-B14F-4D97-AF65-F5344CB8AC3E}">
        <p14:creationId xmlns:p14="http://schemas.microsoft.com/office/powerpoint/2010/main" val="404159184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Enlightenment</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It is these ideas of REASON that gave birth to sociology in the mid-19</a:t>
            </a:r>
            <a:r>
              <a:rPr lang="en-US" baseline="30000" dirty="0" smtClean="0"/>
              <a:t>th</a:t>
            </a:r>
            <a:r>
              <a:rPr lang="en-US" dirty="0" smtClean="0"/>
              <a:t> century.</a:t>
            </a:r>
          </a:p>
          <a:p>
            <a:r>
              <a:rPr lang="en-US" dirty="0" smtClean="0"/>
              <a:t>The idea behind this new discipline (sociology) was that we could study society scientifically (with rational rules and laws) much the same way we think about and study biology or chemistry. </a:t>
            </a:r>
          </a:p>
          <a:p>
            <a:r>
              <a:rPr lang="en-US" dirty="0" smtClean="0"/>
              <a:t>Indeed, the French intellectual </a:t>
            </a:r>
            <a:r>
              <a:rPr lang="en-US" b="1" dirty="0" smtClean="0"/>
              <a:t>Auguste Comte </a:t>
            </a:r>
            <a:r>
              <a:rPr lang="en-US" dirty="0" smtClean="0"/>
              <a:t>(1798–1857), who coined the term “sociology” in 1839, also used the term “social physics” to refer to this new discipline and his organic conceptualization of society. However, it was the French theorist </a:t>
            </a:r>
            <a:r>
              <a:rPr lang="en-US" b="1" dirty="0" smtClean="0"/>
              <a:t>Émile Durkheim </a:t>
            </a:r>
            <a:r>
              <a:rPr lang="en-US" dirty="0" smtClean="0"/>
              <a:t>(1858–1917) who arguably was most instrumental in laying the groundwork for the emerging discipline of sociology.</a:t>
            </a:r>
          </a:p>
          <a:p>
            <a:endParaRPr lang="en-US" dirty="0" smtClean="0"/>
          </a:p>
          <a:p>
            <a:endParaRPr lang="en-US" dirty="0" smtClean="0"/>
          </a:p>
        </p:txBody>
      </p:sp>
    </p:spTree>
    <p:extLst>
      <p:ext uri="{BB962C8B-B14F-4D97-AF65-F5344CB8AC3E}">
        <p14:creationId xmlns:p14="http://schemas.microsoft.com/office/powerpoint/2010/main" val="23594763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Sociologists CORE theorists?</a:t>
            </a:r>
            <a:endParaRPr lang="en-US" dirty="0"/>
          </a:p>
        </p:txBody>
      </p:sp>
      <p:sp>
        <p:nvSpPr>
          <p:cNvPr id="3" name="Content Placeholder 2"/>
          <p:cNvSpPr>
            <a:spLocks noGrp="1"/>
          </p:cNvSpPr>
          <p:nvPr>
            <p:ph sz="quarter" idx="1"/>
          </p:nvPr>
        </p:nvSpPr>
        <p:spPr/>
        <p:txBody>
          <a:bodyPr/>
          <a:lstStyle/>
          <a:p>
            <a:pPr>
              <a:lnSpc>
                <a:spcPct val="90000"/>
              </a:lnSpc>
            </a:pPr>
            <a:r>
              <a:rPr lang="en-US" i="1" dirty="0" smtClean="0"/>
              <a:t>Durkheim</a:t>
            </a:r>
            <a:r>
              <a:rPr lang="en-US" dirty="0" smtClean="0"/>
              <a:t> emphasized that while the primary domain of psychology is to understand processes internal to the individual (for example, personality or instincts), the primary domain of sociology is </a:t>
            </a:r>
            <a:r>
              <a:rPr lang="en-US" b="1" dirty="0" smtClean="0"/>
              <a:t>social facts</a:t>
            </a:r>
            <a:r>
              <a:rPr lang="en-US" dirty="0" smtClean="0"/>
              <a:t>; that is, conditions and circumstances external to the individual that, nevertheless, determine one’s course of action. Social facts do not come from within they are outside of the person but influence how we act and think – (more on this later when we get to Durkheim – this is just a taste)</a:t>
            </a:r>
            <a:endParaRPr lang="en-US" dirty="0"/>
          </a:p>
        </p:txBody>
      </p:sp>
    </p:spTree>
    <p:extLst>
      <p:ext uri="{BB962C8B-B14F-4D97-AF65-F5344CB8AC3E}">
        <p14:creationId xmlns:p14="http://schemas.microsoft.com/office/powerpoint/2010/main" val="31323241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Sociologists CORE theorists?</a:t>
            </a:r>
            <a:endParaRPr lang="en-US" dirty="0"/>
          </a:p>
        </p:txBody>
      </p:sp>
      <p:sp>
        <p:nvSpPr>
          <p:cNvPr id="3" name="Content Placeholder 2"/>
          <p:cNvSpPr>
            <a:spLocks noGrp="1"/>
          </p:cNvSpPr>
          <p:nvPr>
            <p:ph sz="quarter" idx="1"/>
          </p:nvPr>
        </p:nvSpPr>
        <p:spPr/>
        <p:txBody>
          <a:bodyPr>
            <a:normAutofit lnSpcReduction="10000"/>
          </a:bodyPr>
          <a:lstStyle/>
          <a:p>
            <a:r>
              <a:rPr lang="en-US" i="1" dirty="0" smtClean="0"/>
              <a:t>Marx</a:t>
            </a:r>
            <a:r>
              <a:rPr lang="en-US" dirty="0" smtClean="0"/>
              <a:t> analyzed not only the economic dynamics of capitalism, but also the social and moral problems inherent to the capitalist system. He was interested and wrote about how this new system (think back to the BBC documentary) changed the way of life and the moral and social problem capitalism brings with it. </a:t>
            </a:r>
          </a:p>
          <a:p>
            <a:pPr>
              <a:buNone/>
            </a:pPr>
            <a:endParaRPr lang="en-US" dirty="0" smtClean="0"/>
          </a:p>
          <a:p>
            <a:r>
              <a:rPr lang="en-US" i="1" dirty="0" smtClean="0"/>
              <a:t>Weber</a:t>
            </a:r>
            <a:r>
              <a:rPr lang="en-US" dirty="0" smtClean="0"/>
              <a:t> combined a methodical, scientific approach with a concern about both the material conditions and idea systems of modern societies. Weber was also interested in capitalism but in a different way than Marx– how did Capitalism emerge – what are the new systems and how do they work?</a:t>
            </a:r>
          </a:p>
          <a:p>
            <a:pPr lvl="1"/>
            <a:endParaRPr lang="en-US" dirty="0" smtClean="0"/>
          </a:p>
        </p:txBody>
      </p:sp>
    </p:spTree>
    <p:extLst>
      <p:ext uri="{BB962C8B-B14F-4D97-AF65-F5344CB8AC3E}">
        <p14:creationId xmlns:p14="http://schemas.microsoft.com/office/powerpoint/2010/main" val="329939585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Navigating Social Theory</a:t>
            </a:r>
            <a:endParaRPr lang="en-US" dirty="0"/>
          </a:p>
        </p:txBody>
      </p:sp>
      <p:sp>
        <p:nvSpPr>
          <p:cNvPr id="3" name="Content Placeholder 2"/>
          <p:cNvSpPr>
            <a:spLocks noGrp="1"/>
          </p:cNvSpPr>
          <p:nvPr>
            <p:ph sz="quarter" idx="1"/>
          </p:nvPr>
        </p:nvSpPr>
        <p:spPr/>
        <p:txBody>
          <a:bodyPr>
            <a:normAutofit lnSpcReduction="10000"/>
          </a:bodyPr>
          <a:lstStyle/>
          <a:p>
            <a:pPr>
              <a:lnSpc>
                <a:spcPct val="80000"/>
              </a:lnSpc>
            </a:pPr>
            <a:r>
              <a:rPr lang="en-US" dirty="0" smtClean="0"/>
              <a:t>One of the ways we think about it is that society is  pictured as an overarching system that works </a:t>
            </a:r>
            <a:r>
              <a:rPr lang="en-US" i="1" dirty="0" smtClean="0"/>
              <a:t>down </a:t>
            </a:r>
            <a:r>
              <a:rPr lang="en-US" dirty="0" smtClean="0"/>
              <a:t>on individuals and groups to determine the shape of the social order.  You can think about it as the cloud above us that influences how we think and act– this cloud is society with its norms, rules, codes, laws. </a:t>
            </a:r>
          </a:p>
          <a:p>
            <a:pPr>
              <a:lnSpc>
                <a:spcPct val="80000"/>
              </a:lnSpc>
              <a:buNone/>
            </a:pPr>
            <a:endParaRPr lang="en-US" dirty="0" smtClean="0"/>
          </a:p>
          <a:p>
            <a:pPr>
              <a:lnSpc>
                <a:spcPct val="80000"/>
              </a:lnSpc>
            </a:pPr>
            <a:r>
              <a:rPr lang="en-US" dirty="0" smtClean="0"/>
              <a:t>Society is understood as a reality “sui generis” that operates according to its own logic distinct from the will of individuals.  This means that it is not influenced by individuals – society acts alone</a:t>
            </a:r>
          </a:p>
          <a:p>
            <a:pPr>
              <a:lnSpc>
                <a:spcPct val="80000"/>
              </a:lnSpc>
              <a:buNone/>
            </a:pPr>
            <a:endParaRPr lang="en-US" dirty="0" smtClean="0"/>
          </a:p>
          <a:p>
            <a:pPr>
              <a:lnSpc>
                <a:spcPct val="80000"/>
              </a:lnSpc>
            </a:pPr>
            <a:r>
              <a:rPr lang="en-US" dirty="0" smtClean="0"/>
              <a:t>Thinking about society this way (a top down approach) has assumed many different names—macro, holistic, objectivist, structuralist, and the book uses the name collectivist. </a:t>
            </a:r>
          </a:p>
          <a:p>
            <a:pPr marL="182880" lvl="1"/>
            <a:endParaRPr lang="en-US" dirty="0"/>
          </a:p>
        </p:txBody>
      </p:sp>
      <p:sp>
        <p:nvSpPr>
          <p:cNvPr id="6" name="TextBox 5"/>
          <p:cNvSpPr txBox="1"/>
          <p:nvPr/>
        </p:nvSpPr>
        <p:spPr>
          <a:xfrm>
            <a:off x="4253557" y="2570316"/>
            <a:ext cx="4697273" cy="2585323"/>
          </a:xfrm>
          <a:prstGeom prst="rect">
            <a:avLst/>
          </a:prstGeom>
          <a:noFill/>
        </p:spPr>
        <p:txBody>
          <a:bodyPr wrap="square" rtlCol="0">
            <a:spAutoFit/>
          </a:bodyPr>
          <a:lstStyle/>
          <a:p>
            <a:pPr marL="285750" indent="-285750">
              <a:buFontTx/>
              <a:buChar char="-"/>
            </a:pPr>
            <a:endParaRPr lang="en-US" dirty="0" smtClean="0"/>
          </a:p>
          <a:p>
            <a:pPr marL="285750" indent="-285750">
              <a:buFontTx/>
              <a:buChar char="-"/>
            </a:pPr>
            <a:endParaRPr lang="en-US" dirty="0" smtClean="0"/>
          </a:p>
          <a:p>
            <a:pPr marL="285750" indent="-285750">
              <a:buFontTx/>
              <a:buChar char="-"/>
            </a:pPr>
            <a:endParaRPr lang="en-US" dirty="0" smtClean="0"/>
          </a:p>
          <a:p>
            <a:endParaRPr lang="en-US" dirty="0" smtClean="0"/>
          </a:p>
          <a:p>
            <a:endParaRPr lang="en-US" dirty="0"/>
          </a:p>
          <a:p>
            <a:endParaRPr lang="en-US" dirty="0" smtClean="0"/>
          </a:p>
          <a:p>
            <a:endParaRPr lang="en-US" dirty="0"/>
          </a:p>
          <a:p>
            <a:endParaRPr lang="en-US" dirty="0" smtClean="0"/>
          </a:p>
          <a:p>
            <a:endParaRPr lang="en-US" dirty="0" smtClean="0"/>
          </a:p>
        </p:txBody>
      </p:sp>
    </p:spTree>
    <p:extLst>
      <p:ext uri="{BB962C8B-B14F-4D97-AF65-F5344CB8AC3E}">
        <p14:creationId xmlns:p14="http://schemas.microsoft.com/office/powerpoint/2010/main" val="19659621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Navigating Social Theory</a:t>
            </a:r>
            <a:endParaRPr lang="en-US" dirty="0"/>
          </a:p>
        </p:txBody>
      </p:sp>
      <p:sp>
        <p:nvSpPr>
          <p:cNvPr id="3" name="Content Placeholder 2"/>
          <p:cNvSpPr>
            <a:spLocks noGrp="1"/>
          </p:cNvSpPr>
          <p:nvPr>
            <p:ph sz="quarter" idx="1"/>
          </p:nvPr>
        </p:nvSpPr>
        <p:spPr/>
        <p:txBody>
          <a:bodyPr/>
          <a:lstStyle/>
          <a:p>
            <a:pPr>
              <a:lnSpc>
                <a:spcPct val="80000"/>
              </a:lnSpc>
            </a:pPr>
            <a:r>
              <a:rPr lang="en-US" dirty="0" smtClean="0"/>
              <a:t>At the other end of the spectrum some theories hold that it is individuals and groups creating, re-creating, or altering the social order that works </a:t>
            </a:r>
            <a:r>
              <a:rPr lang="en-US" i="1" dirty="0" smtClean="0"/>
              <a:t>up </a:t>
            </a:r>
            <a:r>
              <a:rPr lang="en-US" dirty="0" smtClean="0"/>
              <a:t>to produce society. </a:t>
            </a:r>
          </a:p>
          <a:p>
            <a:pPr>
              <a:lnSpc>
                <a:spcPct val="80000"/>
              </a:lnSpc>
              <a:buNone/>
            </a:pPr>
            <a:endParaRPr lang="en-US" dirty="0" smtClean="0"/>
          </a:p>
          <a:p>
            <a:pPr>
              <a:lnSpc>
                <a:spcPct val="80000"/>
              </a:lnSpc>
            </a:pPr>
            <a:r>
              <a:rPr lang="en-US" dirty="0" smtClean="0"/>
              <a:t>This position grants more autonomy to actors, as they are seen as relatively free to reproduce the patterns and routines of social life (i.e., the social order) or transform them.  In sociology we call this having agency-  we make choices and these choices affect society and can effect change. </a:t>
            </a:r>
          </a:p>
          <a:p>
            <a:pPr>
              <a:lnSpc>
                <a:spcPct val="80000"/>
              </a:lnSpc>
              <a:buNone/>
            </a:pPr>
            <a:endParaRPr lang="en-US" dirty="0" smtClean="0"/>
          </a:p>
          <a:p>
            <a:pPr>
              <a:lnSpc>
                <a:spcPct val="80000"/>
              </a:lnSpc>
            </a:pPr>
            <a:r>
              <a:rPr lang="en-US" dirty="0" smtClean="0"/>
              <a:t>Over time, this orientation has earned several names as well—micro, elementarism, subjectivist, and the book uses the term </a:t>
            </a:r>
            <a:r>
              <a:rPr lang="en-US" b="1" dirty="0" smtClean="0"/>
              <a:t>individualist</a:t>
            </a:r>
            <a:r>
              <a:rPr lang="en-US" dirty="0" smtClean="0"/>
              <a:t>.</a:t>
            </a:r>
          </a:p>
          <a:p>
            <a:endParaRPr lang="en-US" dirty="0"/>
          </a:p>
        </p:txBody>
      </p:sp>
    </p:spTree>
    <p:extLst>
      <p:ext uri="{BB962C8B-B14F-4D97-AF65-F5344CB8AC3E}">
        <p14:creationId xmlns:p14="http://schemas.microsoft.com/office/powerpoint/2010/main" val="225047756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Navigating Social Theory - Action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A big part of social theory is to understand why people act the way they do. People act in ways that we call rational and non-rational. </a:t>
            </a:r>
          </a:p>
          <a:p>
            <a:r>
              <a:rPr lang="en-US" dirty="0" smtClean="0"/>
              <a:t>Actions can be nonrational– what that means is that these actions (think of falling in love for example) are guided by values, norms, traditions, unconscious desires, and/or emotional states. Helping someone out just because it is the right thing to do is an example of nonrational action. </a:t>
            </a:r>
          </a:p>
          <a:p>
            <a:r>
              <a:rPr lang="en-US" dirty="0" smtClean="0"/>
              <a:t>The rationalist – those who believe that action is rational –believe that individual and group actions are motivated primarily by the attempt to maximize rewards while minimizing costs. So what this might mean is that you are helping someone out because in the future you will need this persons help. You are maximizing your rewards. See the difference between the two?</a:t>
            </a:r>
          </a:p>
          <a:p>
            <a:endParaRPr lang="en-US" dirty="0" smtClean="0"/>
          </a:p>
          <a:p>
            <a:endParaRPr lang="en-US" dirty="0" smtClean="0"/>
          </a:p>
          <a:p>
            <a:pPr lvl="1"/>
            <a:endParaRPr lang="en-US" dirty="0"/>
          </a:p>
        </p:txBody>
      </p:sp>
    </p:spTree>
    <p:extLst>
      <p:ext uri="{BB962C8B-B14F-4D97-AF65-F5344CB8AC3E}">
        <p14:creationId xmlns:p14="http://schemas.microsoft.com/office/powerpoint/2010/main" val="276229195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we think about social theory?</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We think about the macro (remember coming from above – society is a cloud/force that acts upon us) versus micro or individualist which is where  the individual acts and effects change on society. We can think of macro theory as one where society is organized from above and acts over individuals and micro theory as one where the individuals themselves have much more agency in how society is organized.</a:t>
            </a:r>
          </a:p>
          <a:p>
            <a:r>
              <a:rPr lang="en-US" dirty="0" smtClean="0"/>
              <a:t>At the same time we also think about action- rational and non-rational action. </a:t>
            </a:r>
          </a:p>
          <a:p>
            <a:r>
              <a:rPr lang="en-US" dirty="0" smtClean="0"/>
              <a:t>See next slide from the book</a:t>
            </a:r>
          </a:p>
          <a:p>
            <a:pPr lvl="3"/>
            <a:endParaRPr lang="en-US" dirty="0"/>
          </a:p>
          <a:p>
            <a:pPr lvl="3"/>
            <a:endParaRPr lang="en-US" dirty="0" smtClean="0"/>
          </a:p>
          <a:p>
            <a:pPr lvl="1"/>
            <a:endParaRPr lang="en-US" dirty="0"/>
          </a:p>
          <a:p>
            <a:pPr lvl="1"/>
            <a:endParaRPr lang="en-US" dirty="0"/>
          </a:p>
        </p:txBody>
      </p:sp>
    </p:spTree>
    <p:extLst>
      <p:ext uri="{BB962C8B-B14F-4D97-AF65-F5344CB8AC3E}">
        <p14:creationId xmlns:p14="http://schemas.microsoft.com/office/powerpoint/2010/main" val="24044560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7B9899"/>
                </a:solidFill>
              </a:rPr>
              <a:t>THEORISTS’ BASIC ORIENTATION</a:t>
            </a:r>
            <a:endParaRPr lang="en-US" dirty="0"/>
          </a:p>
        </p:txBody>
      </p:sp>
      <p:sp>
        <p:nvSpPr>
          <p:cNvPr id="3" name="Content Placeholder 2"/>
          <p:cNvSpPr>
            <a:spLocks noGrp="1"/>
          </p:cNvSpPr>
          <p:nvPr>
            <p:ph sz="quarter" idx="1"/>
          </p:nvPr>
        </p:nvSpPr>
        <p:spPr/>
        <p:txBody>
          <a:bodyPr/>
          <a:lstStyle/>
          <a:p>
            <a:pPr marL="0" indent="0">
              <a:buNone/>
            </a:pPr>
            <a:endParaRPr lang="en-US" dirty="0" smtClean="0"/>
          </a:p>
        </p:txBody>
      </p:sp>
      <p:pic>
        <p:nvPicPr>
          <p:cNvPr id="4" name="Picture 3"/>
          <p:cNvPicPr>
            <a:picLocks noChangeAspect="1" noChangeArrowheads="1"/>
          </p:cNvPicPr>
          <p:nvPr/>
        </p:nvPicPr>
        <p:blipFill>
          <a:blip r:embed="rId2"/>
          <a:srcRect/>
          <a:stretch>
            <a:fillRect/>
          </a:stretch>
        </p:blipFill>
        <p:spPr bwMode="auto">
          <a:xfrm>
            <a:off x="457200" y="1600200"/>
            <a:ext cx="6967753" cy="4951621"/>
          </a:xfrm>
          <a:prstGeom prst="rect">
            <a:avLst/>
          </a:prstGeom>
          <a:noFill/>
          <a:ln w="9525">
            <a:noFill/>
            <a:miter lim="800000"/>
            <a:headEnd/>
            <a:tailEnd/>
          </a:ln>
        </p:spPr>
      </p:pic>
    </p:spTree>
    <p:extLst>
      <p:ext uri="{BB962C8B-B14F-4D97-AF65-F5344CB8AC3E}">
        <p14:creationId xmlns:p14="http://schemas.microsoft.com/office/powerpoint/2010/main" val="49710838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previous slide…</a:t>
            </a:r>
            <a:endParaRPr lang="en-US" dirty="0"/>
          </a:p>
        </p:txBody>
      </p:sp>
      <p:sp>
        <p:nvSpPr>
          <p:cNvPr id="3" name="Content Placeholder 2"/>
          <p:cNvSpPr>
            <a:spLocks noGrp="1"/>
          </p:cNvSpPr>
          <p:nvPr>
            <p:ph sz="quarter" idx="1"/>
          </p:nvPr>
        </p:nvSpPr>
        <p:spPr/>
        <p:txBody>
          <a:bodyPr/>
          <a:lstStyle/>
          <a:p>
            <a:r>
              <a:rPr lang="en-US" dirty="0" smtClean="0"/>
              <a:t>It is a map of where the different theorists are situated </a:t>
            </a:r>
          </a:p>
          <a:p>
            <a:pPr lvl="1"/>
            <a:r>
              <a:rPr lang="en-US" dirty="0" smtClean="0"/>
              <a:t>For example Durkheim’s theories are based on the idea that action is mostly (but not all –otherwise it would be towards the end of the arrow) nonrational and mostly collectivist (macro). This may seem confusing for now but it will make more sense as we go further into the different theorists,- so don’t worry too much about it for now. </a:t>
            </a:r>
          </a:p>
          <a:p>
            <a:pPr lvl="1"/>
            <a:r>
              <a:rPr lang="en-US" dirty="0" smtClean="0"/>
              <a:t>it is essential to remember that this four-cell table is an analytical device that helps us understand and compare and contrast theorists better, but it does not mirror or reflect reality.</a:t>
            </a:r>
          </a:p>
          <a:p>
            <a:pPr lvl="1">
              <a:buNone/>
            </a:pPr>
            <a:endParaRPr lang="en-US" dirty="0" smtClean="0"/>
          </a:p>
          <a:p>
            <a:pPr lvl="1">
              <a:buNone/>
            </a:pPr>
            <a:endParaRPr lang="en-US" dirty="0" smtClean="0"/>
          </a:p>
          <a:p>
            <a:pPr lvl="2"/>
            <a:endParaRPr lang="en-US" dirty="0"/>
          </a:p>
          <a:p>
            <a:pPr lvl="2"/>
            <a:endParaRPr lang="en-US" dirty="0"/>
          </a:p>
        </p:txBody>
      </p:sp>
    </p:spTree>
    <p:extLst>
      <p:ext uri="{BB962C8B-B14F-4D97-AF65-F5344CB8AC3E}">
        <p14:creationId xmlns:p14="http://schemas.microsoft.com/office/powerpoint/2010/main" val="346936829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04800" y="228600"/>
            <a:ext cx="8534400" cy="758825"/>
          </a:xfrm>
        </p:spPr>
        <p:txBody>
          <a:bodyPr/>
          <a:lstStyle/>
          <a:p>
            <a:pPr fontAlgn="auto">
              <a:spcAft>
                <a:spcPts val="0"/>
              </a:spcAft>
              <a:defRPr/>
            </a:pPr>
            <a:r>
              <a:rPr lang="en-US" dirty="0" smtClean="0">
                <a:solidFill>
                  <a:srgbClr val="7B9899"/>
                </a:solidFill>
                <a:latin typeface="Georgia" charset="0"/>
                <a:ea typeface="+mj-ea"/>
                <a:cs typeface="+mj-cs"/>
              </a:rPr>
              <a:t>Introduction</a:t>
            </a:r>
            <a:endParaRPr lang="en-US" dirty="0">
              <a:solidFill>
                <a:srgbClr val="7B9899"/>
              </a:solidFill>
              <a:latin typeface="Georgia" charset="0"/>
              <a:ea typeface="+mj-ea"/>
              <a:cs typeface="+mj-cs"/>
            </a:endParaRPr>
          </a:p>
        </p:txBody>
      </p:sp>
      <p:sp>
        <p:nvSpPr>
          <p:cNvPr id="6146" name="Rectangle 3"/>
          <p:cNvSpPr>
            <a:spLocks noGrp="1" noChangeArrowheads="1"/>
          </p:cNvSpPr>
          <p:nvPr>
            <p:ph sz="quarter" idx="1"/>
          </p:nvPr>
        </p:nvSpPr>
        <p:spPr/>
        <p:txBody>
          <a:bodyPr>
            <a:normAutofit fontScale="77500" lnSpcReduction="20000"/>
          </a:bodyPr>
          <a:lstStyle/>
          <a:p>
            <a:r>
              <a:rPr lang="en-US" sz="2800" dirty="0">
                <a:latin typeface="Georgia" pitchFamily="-84" charset="0"/>
              </a:rPr>
              <a:t>Theory is vital to making sense of social life because it holds assorted observations and facts together</a:t>
            </a:r>
            <a:r>
              <a:rPr lang="en-US" sz="2800" dirty="0" smtClean="0">
                <a:latin typeface="Georgia" pitchFamily="-84" charset="0"/>
              </a:rPr>
              <a:t>. In essence theory is “how we make sense of things”. One of the best ways to think about this sociologically is to think about journalists. Theory is what separates sociologists from journalists. We observe facts in the world and apply a theory to these facts (or devise a theory) about how the world works. Without theory sociologists are no different than journalists.</a:t>
            </a:r>
          </a:p>
          <a:p>
            <a:r>
              <a:rPr lang="en-US" sz="2800" dirty="0">
                <a:latin typeface="Georgia" pitchFamily="-84" charset="0"/>
              </a:rPr>
              <a:t>Facts make sense only because we interpret them using preexisting categories and assumptions; that is, </a:t>
            </a:r>
            <a:r>
              <a:rPr lang="ja-JP" altLang="en-US" sz="2800" dirty="0">
                <a:latin typeface="Georgia" pitchFamily="-84" charset="0"/>
              </a:rPr>
              <a:t>“</a:t>
            </a:r>
            <a:r>
              <a:rPr lang="en-US" altLang="ja-JP" sz="2800" dirty="0">
                <a:latin typeface="Georgia" pitchFamily="-84" charset="0"/>
              </a:rPr>
              <a:t>theories.</a:t>
            </a:r>
            <a:r>
              <a:rPr lang="ja-JP" altLang="en-US" sz="2800" dirty="0">
                <a:latin typeface="Georgia" pitchFamily="-84" charset="0"/>
              </a:rPr>
              <a:t>”</a:t>
            </a:r>
            <a:r>
              <a:rPr lang="en-US" altLang="ja-JP" sz="2800" dirty="0">
                <a:latin typeface="Georgia" pitchFamily="-84" charset="0"/>
              </a:rPr>
              <a:t> </a:t>
            </a:r>
          </a:p>
          <a:p>
            <a:r>
              <a:rPr lang="en-US" sz="2800" dirty="0">
                <a:latin typeface="Georgia" pitchFamily="-84" charset="0"/>
              </a:rPr>
              <a:t>The point is that even so-called facts are based on implicit assumptions and unacknowledged presuppositions.</a:t>
            </a:r>
            <a:r>
              <a:rPr lang="en-US" sz="2800" dirty="0" smtClean="0">
                <a:latin typeface="Georgia" pitchFamily="-84" charset="0"/>
              </a:rPr>
              <a:t> </a:t>
            </a:r>
          </a:p>
          <a:p>
            <a:endParaRPr lang="en-US" sz="2800" dirty="0" smtClean="0">
              <a:latin typeface="Georgia" pitchFamily="-84" charset="0"/>
            </a:endParaRPr>
          </a:p>
          <a:p>
            <a:endParaRPr lang="en-US" sz="2800" dirty="0">
              <a:latin typeface="Georgia" pitchFamily="-84" charset="0"/>
            </a:endParaRPr>
          </a:p>
          <a:p>
            <a:pPr>
              <a:buFont typeface="Wingdings 2" pitchFamily="-84" charset="2"/>
              <a:buNone/>
            </a:pPr>
            <a:endParaRPr lang="en-US" sz="2800" dirty="0">
              <a:latin typeface="Georgia" pitchFamily="-84"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fontAlgn="auto">
              <a:spcAft>
                <a:spcPts val="0"/>
              </a:spcAft>
              <a:defRPr/>
            </a:pPr>
            <a:r>
              <a:rPr lang="en-US" dirty="0" smtClean="0">
                <a:solidFill>
                  <a:srgbClr val="7B9899"/>
                </a:solidFill>
                <a:latin typeface="Georgia" charset="0"/>
                <a:ea typeface="+mj-ea"/>
                <a:cs typeface="+mj-cs"/>
              </a:rPr>
              <a:t>Introduction</a:t>
            </a:r>
            <a:endParaRPr lang="en-US" dirty="0">
              <a:solidFill>
                <a:srgbClr val="7B9899"/>
              </a:solidFill>
              <a:latin typeface="Georgia" charset="0"/>
              <a:ea typeface="+mj-ea"/>
              <a:cs typeface="+mj-cs"/>
            </a:endParaRPr>
          </a:p>
        </p:txBody>
      </p:sp>
      <p:sp>
        <p:nvSpPr>
          <p:cNvPr id="7170" name="Rectangle 3"/>
          <p:cNvSpPr>
            <a:spLocks noGrp="1" noChangeArrowheads="1"/>
          </p:cNvSpPr>
          <p:nvPr>
            <p:ph sz="quarter" idx="1"/>
          </p:nvPr>
        </p:nvSpPr>
        <p:spPr>
          <a:xfrm>
            <a:off x="301625" y="1676400"/>
            <a:ext cx="8504238" cy="4572000"/>
          </a:xfrm>
        </p:spPr>
        <p:txBody>
          <a:bodyPr>
            <a:normAutofit fontScale="85000" lnSpcReduction="20000"/>
          </a:bodyPr>
          <a:lstStyle/>
          <a:p>
            <a:r>
              <a:rPr lang="en-US" sz="2800" dirty="0">
                <a:latin typeface="Georgia" pitchFamily="-84" charset="0"/>
              </a:rPr>
              <a:t>Whether we are consciously aware of them or not, our everyday life is filled with theories as we seek to understand the world around us.</a:t>
            </a:r>
            <a:r>
              <a:rPr lang="en-US" sz="2800" dirty="0" smtClean="0">
                <a:latin typeface="Georgia" pitchFamily="-84" charset="0"/>
              </a:rPr>
              <a:t> Every time we ask a question that is relevant to our life (why are we in school? Why is a degree important? What is the root of inequality?) We are applying or attempting to answer this sociologically.</a:t>
            </a:r>
          </a:p>
          <a:p>
            <a:pPr>
              <a:buFont typeface="Wingdings 2" pitchFamily="-84" charset="2"/>
              <a:buNone/>
            </a:pPr>
            <a:endParaRPr lang="en-US" sz="2800" dirty="0">
              <a:latin typeface="Georgia" pitchFamily="-84" charset="0"/>
            </a:endParaRPr>
          </a:p>
          <a:p>
            <a:r>
              <a:rPr lang="en-US" sz="2800" dirty="0">
                <a:latin typeface="Georgia" pitchFamily="-84" charset="0"/>
              </a:rPr>
              <a:t>The importance of formal sociological theorizing is that it makes assumptions and categories explicit; hence open to examination, scrutiny, and reformulation</a:t>
            </a:r>
            <a:r>
              <a:rPr lang="en-US" sz="2800" dirty="0" smtClean="0">
                <a:latin typeface="Georgia" pitchFamily="-84" charset="0"/>
              </a:rPr>
              <a:t>. So this means that in essence, we cannot take things for granted and sociological theory gives us the tools to really examine and understand why social life is organized the way it is and how change happens.</a:t>
            </a:r>
          </a:p>
          <a:p>
            <a:endParaRPr lang="en-US" sz="2800" dirty="0">
              <a:latin typeface="Georgia" pitchFamily="-84"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Sociology</a:t>
            </a:r>
            <a:endParaRPr lang="en-US" dirty="0"/>
          </a:p>
        </p:txBody>
      </p:sp>
      <p:sp>
        <p:nvSpPr>
          <p:cNvPr id="3" name="Content Placeholder 2"/>
          <p:cNvSpPr>
            <a:spLocks noGrp="1"/>
          </p:cNvSpPr>
          <p:nvPr>
            <p:ph sz="quarter" idx="1"/>
          </p:nvPr>
        </p:nvSpPr>
        <p:spPr/>
        <p:txBody>
          <a:bodyPr>
            <a:normAutofit fontScale="85000" lnSpcReduction="10000"/>
          </a:bodyPr>
          <a:lstStyle/>
          <a:p>
            <a:r>
              <a:rPr lang="en-US" dirty="0" smtClean="0">
                <a:latin typeface="Georgia" pitchFamily="-84" charset="0"/>
              </a:rPr>
              <a:t>By </a:t>
            </a:r>
            <a:r>
              <a:rPr lang="ja-JP" altLang="en-US" dirty="0" smtClean="0">
                <a:latin typeface="Georgia" pitchFamily="-84" charset="0"/>
              </a:rPr>
              <a:t>“</a:t>
            </a:r>
            <a:r>
              <a:rPr lang="en-US" altLang="ja-JP" dirty="0" smtClean="0">
                <a:latin typeface="Georgia" pitchFamily="-84" charset="0"/>
              </a:rPr>
              <a:t>classical</a:t>
            </a:r>
            <a:r>
              <a:rPr lang="ja-JP" altLang="en-US" dirty="0" smtClean="0">
                <a:latin typeface="Georgia" pitchFamily="-84" charset="0"/>
              </a:rPr>
              <a:t>”</a:t>
            </a:r>
            <a:r>
              <a:rPr lang="en-US" altLang="ja-JP" dirty="0" smtClean="0">
                <a:latin typeface="Georgia" pitchFamily="-84" charset="0"/>
              </a:rPr>
              <a:t> sociological theory, we mean the era during which sociology first emerged as a discipline and was then institutionalized in universities—the mid-19th to early 20th centuries.</a:t>
            </a:r>
          </a:p>
          <a:p>
            <a:r>
              <a:rPr lang="en-US" altLang="ja-JP" dirty="0" smtClean="0">
                <a:latin typeface="Georgia" pitchFamily="-84" charset="0"/>
              </a:rPr>
              <a:t>So what does this really mean? </a:t>
            </a:r>
          </a:p>
          <a:p>
            <a:pPr lvl="1"/>
            <a:r>
              <a:rPr lang="en-US" altLang="ja-JP" dirty="0" smtClean="0">
                <a:latin typeface="Georgia" pitchFamily="-84" charset="0"/>
              </a:rPr>
              <a:t>In essence Karl Marx, Emile Durkheim and Max Weber. They are what we call the sociological “canon”. And many of theories that came later are built on these. They were among the first to write and publish (it was likely that others thought about and even wrote about these issues and theories but for a number of reasons their work was not read as widely) theories on how the world works in social-scientific way.</a:t>
            </a:r>
          </a:p>
          <a:p>
            <a:pPr lvl="1"/>
            <a:r>
              <a:rPr lang="en-US" altLang="ja-JP" dirty="0" smtClean="0">
                <a:latin typeface="Georgia" pitchFamily="-84" charset="0"/>
              </a:rPr>
              <a:t>This was happening in Europe during the 1800’s. This was a time of great social, economic and political transformation.</a:t>
            </a:r>
          </a:p>
          <a:p>
            <a:pPr lvl="1"/>
            <a:endParaRPr lang="en-US" altLang="ja-JP" dirty="0" smtClean="0">
              <a:latin typeface="Georgia" pitchFamily="-84" charset="0"/>
            </a:endParaRPr>
          </a:p>
          <a:p>
            <a:pPr lvl="1"/>
            <a:endParaRPr lang="en-US" altLang="ja-JP" dirty="0" smtClean="0">
              <a:latin typeface="Georgia" pitchFamily="-84" charset="0"/>
            </a:endParaRPr>
          </a:p>
          <a:p>
            <a:pPr lvl="1">
              <a:buNone/>
            </a:pPr>
            <a:endParaRPr lang="en-US" altLang="ja-JP" dirty="0" smtClean="0">
              <a:latin typeface="Georgia" pitchFamily="-84" charset="0"/>
            </a:endParaRPr>
          </a:p>
          <a:p>
            <a:pPr lvl="1"/>
            <a:endParaRPr lang="en-US" dirty="0" smtClean="0"/>
          </a:p>
          <a:p>
            <a:pPr marL="274320" lvl="1" indent="0">
              <a:buNone/>
            </a:pPr>
            <a:endParaRPr lang="en-US" dirty="0" smtClean="0"/>
          </a:p>
        </p:txBody>
      </p:sp>
    </p:spTree>
    <p:extLst>
      <p:ext uri="{BB962C8B-B14F-4D97-AF65-F5344CB8AC3E}">
        <p14:creationId xmlns:p14="http://schemas.microsoft.com/office/powerpoint/2010/main" val="116364650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Social Forces in the Development of Sociological Theory</a:t>
            </a:r>
            <a:endParaRPr lang="en-US" dirty="0"/>
          </a:p>
        </p:txBody>
      </p:sp>
      <p:sp>
        <p:nvSpPr>
          <p:cNvPr id="3" name="Content Placeholder 2"/>
          <p:cNvSpPr>
            <a:spLocks noGrp="1"/>
          </p:cNvSpPr>
          <p:nvPr>
            <p:ph sz="quarter" idx="1"/>
          </p:nvPr>
        </p:nvSpPr>
        <p:spPr/>
        <p:txBody>
          <a:bodyPr>
            <a:normAutofit fontScale="92500"/>
          </a:bodyPr>
          <a:lstStyle/>
          <a:p>
            <a:r>
              <a:rPr lang="en-US" dirty="0" smtClean="0"/>
              <a:t>We will focus on the social conditions of the 19</a:t>
            </a:r>
            <a:r>
              <a:rPr lang="en-US" baseline="30000" dirty="0" smtClean="0"/>
              <a:t>th</a:t>
            </a:r>
            <a:r>
              <a:rPr lang="en-US" dirty="0" smtClean="0"/>
              <a:t> and 20</a:t>
            </a:r>
            <a:r>
              <a:rPr lang="en-US" baseline="30000" dirty="0" smtClean="0"/>
              <a:t>th</a:t>
            </a:r>
            <a:r>
              <a:rPr lang="en-US" dirty="0" smtClean="0"/>
              <a:t> century</a:t>
            </a:r>
          </a:p>
          <a:p>
            <a:r>
              <a:rPr lang="en-US" dirty="0" smtClean="0"/>
              <a:t>What do we mean by social conditions?</a:t>
            </a:r>
          </a:p>
          <a:p>
            <a:r>
              <a:rPr lang="en-US" dirty="0" smtClean="0"/>
              <a:t>In essence, what is going on in the social world that influences daily lives. Some examples of what was happening then are: </a:t>
            </a:r>
          </a:p>
          <a:p>
            <a:pPr lvl="1"/>
            <a:r>
              <a:rPr lang="en-US" dirty="0" smtClean="0"/>
              <a:t>Political Revolutions</a:t>
            </a:r>
          </a:p>
          <a:p>
            <a:pPr lvl="1"/>
            <a:r>
              <a:rPr lang="en-US" dirty="0" smtClean="0"/>
              <a:t>The Industrial Revolution and the Rise of Capitalism</a:t>
            </a:r>
          </a:p>
          <a:p>
            <a:pPr lvl="1"/>
            <a:r>
              <a:rPr lang="en-US" dirty="0" smtClean="0"/>
              <a:t>The Rise of Socialism</a:t>
            </a:r>
          </a:p>
          <a:p>
            <a:pPr lvl="1"/>
            <a:r>
              <a:rPr lang="en-US" dirty="0" smtClean="0"/>
              <a:t>Feminism</a:t>
            </a:r>
          </a:p>
          <a:p>
            <a:pPr lvl="1"/>
            <a:r>
              <a:rPr lang="en-US" dirty="0" smtClean="0"/>
              <a:t>Urbanization</a:t>
            </a:r>
          </a:p>
          <a:p>
            <a:pPr lvl="1"/>
            <a:r>
              <a:rPr lang="en-US" dirty="0" smtClean="0"/>
              <a:t>Religious Change</a:t>
            </a:r>
          </a:p>
          <a:p>
            <a:pPr lvl="1"/>
            <a:r>
              <a:rPr lang="en-US" dirty="0" smtClean="0"/>
              <a:t>The Growth of Science</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29844996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Revolution</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The French Revolution 1789</a:t>
            </a:r>
          </a:p>
          <a:p>
            <a:r>
              <a:rPr lang="en-US" dirty="0" smtClean="0">
                <a:hlinkClick r:id="rId2"/>
              </a:rPr>
              <a:t>https://www.youtube.com/watch?v=lTTvKwCylFY</a:t>
            </a:r>
            <a:endParaRPr lang="en-US" dirty="0" smtClean="0"/>
          </a:p>
          <a:p>
            <a:endParaRPr lang="en-US" dirty="0" smtClean="0"/>
          </a:p>
          <a:p>
            <a:r>
              <a:rPr lang="en-US" dirty="0" smtClean="0"/>
              <a:t>Please watch the link above – a quick crash course</a:t>
            </a:r>
          </a:p>
          <a:p>
            <a:pPr lvl="1"/>
            <a:r>
              <a:rPr lang="en-US" dirty="0" smtClean="0"/>
              <a:t>It was different from the American Revolution </a:t>
            </a:r>
          </a:p>
          <a:p>
            <a:pPr lvl="1"/>
            <a:r>
              <a:rPr lang="en-US" dirty="0" smtClean="0"/>
              <a:t>Why do you think?</a:t>
            </a:r>
          </a:p>
          <a:p>
            <a:pPr lvl="1"/>
            <a:r>
              <a:rPr lang="en-US" dirty="0" smtClean="0"/>
              <a:t>It DID bring about everlasting change such recognizing the importance human rights/ </a:t>
            </a:r>
          </a:p>
          <a:p>
            <a:pPr lvl="1"/>
            <a:r>
              <a:rPr lang="en-US" dirty="0" smtClean="0"/>
              <a:t> sociologists were concerned with the negative?</a:t>
            </a:r>
          </a:p>
          <a:p>
            <a:pPr lvl="1"/>
            <a:r>
              <a:rPr lang="en-US" dirty="0" smtClean="0"/>
              <a:t>What are these?</a:t>
            </a:r>
          </a:p>
          <a:p>
            <a:pPr lvl="2"/>
            <a:r>
              <a:rPr lang="en-US" dirty="0" smtClean="0"/>
              <a:t>Disorder – people were used to living under an authoritarian rule that. People believed that kings and queens were ordained to reign because their “royal blood” gave them this right. It was not questioned. Until it was. So now – sociologist begin to try to understand what causes change, and how people and society re-organize with changes in political regimes.</a:t>
            </a:r>
          </a:p>
        </p:txBody>
      </p:sp>
    </p:spTree>
    <p:extLst>
      <p:ext uri="{BB962C8B-B14F-4D97-AF65-F5344CB8AC3E}">
        <p14:creationId xmlns:p14="http://schemas.microsoft.com/office/powerpoint/2010/main" val="4631581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par>
                                <p:cTn id="39" presetID="1" presetClass="entr" presetSubtype="0" fill="hold" grpId="1"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2"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2"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childTnLst>
                                </p:cTn>
                              </p:par>
                              <p:par>
                                <p:cTn id="51" presetID="1" presetClass="entr" presetSubtype="0" fill="hold" grpId="2"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childTnLst>
                                </p:cTn>
                              </p:par>
                              <p:par>
                                <p:cTn id="53" presetID="1" presetClass="entr" presetSubtype="0" fill="hold" grpId="2" nodeType="with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childTnLst>
                                </p:cTn>
                              </p:par>
                              <p:par>
                                <p:cTn id="55" presetID="1" presetClass="entr" presetSubtype="0" fill="hold" grpId="2" nodeType="with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childTnLst>
                                </p:cTn>
                              </p:par>
                              <p:par>
                                <p:cTn id="57" presetID="1" presetClass="entr" presetSubtype="0" fill="hold" grpId="2"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childTnLst>
                                </p:cTn>
                              </p:par>
                              <p:par>
                                <p:cTn id="59" presetID="1" presetClass="entr" presetSubtype="0" fill="hold" grpId="2"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childTnLst>
                                </p:cTn>
                              </p:par>
                              <p:par>
                                <p:cTn id="61" presetID="1" presetClass="entr" presetSubtype="0" fill="hold" grpId="2" nodeType="with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P spid="3" grpId="2"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Industrial Revolution and the Rise of Capitalism</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A number of events that worked together to form the world into a an industrial one from an agricultural one</a:t>
            </a:r>
          </a:p>
          <a:p>
            <a:r>
              <a:rPr lang="en-US" dirty="0" smtClean="0"/>
              <a:t>Watch : </a:t>
            </a:r>
          </a:p>
          <a:p>
            <a:r>
              <a:rPr lang="en-US" dirty="0">
                <a:hlinkClick r:id="rId2"/>
              </a:rPr>
              <a:t>https://www.youtube.com/watch?v=</a:t>
            </a:r>
            <a:r>
              <a:rPr lang="en-US" dirty="0" smtClean="0">
                <a:hlinkClick r:id="rId2"/>
              </a:rPr>
              <a:t>GYln_S2PVYA</a:t>
            </a:r>
            <a:endParaRPr lang="en-US" dirty="0" smtClean="0"/>
          </a:p>
          <a:p>
            <a:endParaRPr lang="en-US" dirty="0"/>
          </a:p>
          <a:p>
            <a:r>
              <a:rPr lang="en-US" dirty="0" smtClean="0"/>
              <a:t>After watching the video think about the following questions”</a:t>
            </a:r>
          </a:p>
          <a:p>
            <a:r>
              <a:rPr lang="en-US" dirty="0" smtClean="0"/>
              <a:t>What’s new?</a:t>
            </a:r>
          </a:p>
          <a:p>
            <a:pPr lvl="1"/>
            <a:r>
              <a:rPr lang="en-US" dirty="0" smtClean="0"/>
              <a:t>What drove the industrial revolution?</a:t>
            </a:r>
          </a:p>
          <a:p>
            <a:pPr lvl="1"/>
            <a:r>
              <a:rPr lang="en-US" dirty="0" smtClean="0"/>
              <a:t>What are the new technologies?</a:t>
            </a:r>
          </a:p>
          <a:p>
            <a:pPr lvl="1"/>
            <a:r>
              <a:rPr lang="en-US" dirty="0" smtClean="0"/>
              <a:t>What does that change?</a:t>
            </a:r>
          </a:p>
          <a:p>
            <a:pPr lvl="1"/>
            <a:r>
              <a:rPr lang="en-US" dirty="0" smtClean="0"/>
              <a:t>How do social classes change when we have new technologies?</a:t>
            </a:r>
          </a:p>
          <a:p>
            <a:pPr lvl="1"/>
            <a:endParaRPr lang="en-US" dirty="0" smtClean="0"/>
          </a:p>
        </p:txBody>
      </p:sp>
    </p:spTree>
    <p:extLst>
      <p:ext uri="{BB962C8B-B14F-4D97-AF65-F5344CB8AC3E}">
        <p14:creationId xmlns:p14="http://schemas.microsoft.com/office/powerpoint/2010/main" val="185074643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Rise of Socialis</a:t>
            </a:r>
            <a:r>
              <a:rPr lang="en-US" dirty="0"/>
              <a:t>m</a:t>
            </a:r>
          </a:p>
        </p:txBody>
      </p:sp>
      <p:sp>
        <p:nvSpPr>
          <p:cNvPr id="3" name="Content Placeholder 2"/>
          <p:cNvSpPr>
            <a:spLocks noGrp="1"/>
          </p:cNvSpPr>
          <p:nvPr>
            <p:ph sz="quarter" idx="1"/>
          </p:nvPr>
        </p:nvSpPr>
        <p:spPr/>
        <p:txBody>
          <a:bodyPr>
            <a:normAutofit lnSpcReduction="10000"/>
          </a:bodyPr>
          <a:lstStyle/>
          <a:p>
            <a:r>
              <a:rPr lang="en-US" dirty="0" smtClean="0"/>
              <a:t>A set of changes aimed at coping with the excesses of the industrial system and capitalism</a:t>
            </a:r>
          </a:p>
          <a:p>
            <a:pPr lvl="1"/>
            <a:r>
              <a:rPr lang="en-US" dirty="0" smtClean="0"/>
              <a:t>In essence as we saw in the documentary- things changed radically when society went from being organized as a a feudal agricultural economy to a capitalist, industrialist one.</a:t>
            </a:r>
          </a:p>
          <a:p>
            <a:pPr lvl="1"/>
            <a:r>
              <a:rPr lang="en-US" dirty="0" smtClean="0"/>
              <a:t>People had to leave the countryside to go look for work in the city, their whole way of life changed. Children were put to work, food was scarce, cities were overcrowded.  People’s worlds turned upside down.</a:t>
            </a:r>
          </a:p>
          <a:p>
            <a:r>
              <a:rPr lang="en-US" dirty="0" smtClean="0"/>
              <a:t>Marx and Engels as well as others of the time called for the end of capitalism and towards a more equal and just society- socialist economies.</a:t>
            </a:r>
          </a:p>
          <a:p>
            <a:endParaRPr lang="en-US" dirty="0" smtClean="0"/>
          </a:p>
          <a:p>
            <a:endParaRPr lang="en-US" dirty="0"/>
          </a:p>
        </p:txBody>
      </p:sp>
    </p:spTree>
    <p:extLst>
      <p:ext uri="{BB962C8B-B14F-4D97-AF65-F5344CB8AC3E}">
        <p14:creationId xmlns:p14="http://schemas.microsoft.com/office/powerpoint/2010/main" val="32446074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Urbanization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Why does this period experience large urbanization?</a:t>
            </a:r>
          </a:p>
          <a:p>
            <a:pPr lvl="1"/>
            <a:r>
              <a:rPr lang="en-US" dirty="0" smtClean="0"/>
              <a:t>This is where the jobs are – imagine as the aristocracy has to give up their land and people also see more opportunities in the city – they all move there. </a:t>
            </a:r>
          </a:p>
          <a:p>
            <a:pPr lvl="1"/>
            <a:r>
              <a:rPr lang="en-US" dirty="0" smtClean="0"/>
              <a:t>The cities back then (think back to old books about London  - Dickens) were filthy, dirty, disease ridden places, They were overcrowded and unsanitary.  There were poor services, the plumbing and sewer systems could not keep up with all of those new inhabitants. Over time, governments stepped in with regulations about how many people can live an an apartment, cities instituted better ways to deal with garbage, sewer systems, water. Noise</a:t>
            </a:r>
          </a:p>
          <a:p>
            <a:pPr lvl="1"/>
            <a:r>
              <a:rPr lang="en-US" dirty="0" smtClean="0"/>
              <a:t>How are cities different today then they were back then?</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6288381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ＭＳ ゴシック"/>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ヒラギノ明朝 Pro W3"/>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Equity.thmx</Template>
  <TotalTime>6008</TotalTime>
  <Words>2008</Words>
  <Application>Microsoft Macintosh PowerPoint</Application>
  <PresentationFormat>On-screen Show (4:3)</PresentationFormat>
  <Paragraphs>128</Paragraphs>
  <Slides>19</Slides>
  <Notes>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Equity</vt:lpstr>
      <vt:lpstr>Introduction </vt:lpstr>
      <vt:lpstr>Introduction</vt:lpstr>
      <vt:lpstr>Introduction</vt:lpstr>
      <vt:lpstr>Classical Sociology</vt:lpstr>
      <vt:lpstr>Social Forces in the Development of Sociological Theory</vt:lpstr>
      <vt:lpstr>Political Revolution</vt:lpstr>
      <vt:lpstr>Industrial Revolution and the Rise of Capitalism</vt:lpstr>
      <vt:lpstr>The Rise of Socialism</vt:lpstr>
      <vt:lpstr>Urbanization</vt:lpstr>
      <vt:lpstr>The Enlightenment</vt:lpstr>
      <vt:lpstr>The Enlightenment</vt:lpstr>
      <vt:lpstr>Sociologists CORE theorists?</vt:lpstr>
      <vt:lpstr>Sociologists CORE theorists?</vt:lpstr>
      <vt:lpstr>Navigating Social Theory</vt:lpstr>
      <vt:lpstr>Navigating Social Theory</vt:lpstr>
      <vt:lpstr>Navigating Social Theory - Action</vt:lpstr>
      <vt:lpstr>How we think about social theory?</vt:lpstr>
      <vt:lpstr>THEORISTS’ BASIC ORIENTATION</vt:lpstr>
      <vt:lpstr>The previous slide…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dc:title>
  <dc:creator>Laura</dc:creator>
  <cp:lastModifiedBy>Laura Limonic</cp:lastModifiedBy>
  <cp:revision>33</cp:revision>
  <dcterms:created xsi:type="dcterms:W3CDTF">2014-09-04T15:01:58Z</dcterms:created>
  <dcterms:modified xsi:type="dcterms:W3CDTF">2018-09-11T14:19:26Z</dcterms:modified>
</cp:coreProperties>
</file>