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sldIdLst>
    <p:sldId id="272" r:id="rId2"/>
    <p:sldId id="337" r:id="rId3"/>
    <p:sldId id="338" r:id="rId4"/>
    <p:sldId id="307" r:id="rId5"/>
    <p:sldId id="310" r:id="rId6"/>
    <p:sldId id="308" r:id="rId7"/>
    <p:sldId id="311" r:id="rId8"/>
    <p:sldId id="312" r:id="rId9"/>
    <p:sldId id="313" r:id="rId10"/>
    <p:sldId id="314" r:id="rId11"/>
    <p:sldId id="309" r:id="rId12"/>
    <p:sldId id="315" r:id="rId13"/>
    <p:sldId id="304" r:id="rId14"/>
    <p:sldId id="316" r:id="rId15"/>
    <p:sldId id="317" r:id="rId16"/>
    <p:sldId id="318" r:id="rId17"/>
    <p:sldId id="319" r:id="rId18"/>
    <p:sldId id="320" r:id="rId19"/>
    <p:sldId id="321" r:id="rId20"/>
    <p:sldId id="322" r:id="rId21"/>
    <p:sldId id="323" r:id="rId22"/>
    <p:sldId id="324" r:id="rId23"/>
    <p:sldId id="340" r:id="rId24"/>
    <p:sldId id="342" r:id="rId25"/>
    <p:sldId id="341" r:id="rId26"/>
    <p:sldId id="325" r:id="rId27"/>
    <p:sldId id="305" r:id="rId28"/>
    <p:sldId id="306" r:id="rId29"/>
    <p:sldId id="326" r:id="rId30"/>
    <p:sldId id="335" r:id="rId31"/>
    <p:sldId id="336" r:id="rId32"/>
    <p:sldId id="339" r:id="rId3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87" autoAdjust="0"/>
    <p:restoredTop sz="86400" autoAdjust="0"/>
  </p:normalViewPr>
  <p:slideViewPr>
    <p:cSldViewPr>
      <p:cViewPr varScale="1">
        <p:scale>
          <a:sx n="101" d="100"/>
          <a:sy n="101" d="100"/>
        </p:scale>
        <p:origin x="-798" y="-84"/>
      </p:cViewPr>
      <p:guideLst>
        <p:guide orient="horz" pos="2160"/>
        <p:guide pos="2880"/>
      </p:guideLst>
    </p:cSldViewPr>
  </p:slideViewPr>
  <p:outlineViewPr>
    <p:cViewPr>
      <p:scale>
        <a:sx n="33" d="100"/>
        <a:sy n="33" d="100"/>
      </p:scale>
      <p:origin x="0" y="1422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pPr>
                  <a:defRPr/>
                </a:pPr>
                <a:endParaRPr lang="en-US"/>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defRPr/>
                </a:pPr>
                <a:endParaRPr lang="en-US"/>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en-US"/>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defRPr/>
              </a:pPr>
              <a:endParaRPr lang="en-US"/>
            </a:p>
          </p:txBody>
        </p:sp>
        <p:sp>
          <p:nvSpPr>
            <p:cNvPr id="8"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grpSp>
      <p:sp>
        <p:nvSpPr>
          <p:cNvPr id="80908" name="Rectangle 12"/>
          <p:cNvSpPr>
            <a:spLocks noGrp="1" noChangeArrowheads="1"/>
          </p:cNvSpPr>
          <p:nvPr>
            <p:ph type="ctrTitle"/>
          </p:nvPr>
        </p:nvSpPr>
        <p:spPr>
          <a:xfrm>
            <a:off x="990600" y="1828800"/>
            <a:ext cx="7772400" cy="1143000"/>
          </a:xfrm>
        </p:spPr>
        <p:txBody>
          <a:bodyPr/>
          <a:lstStyle>
            <a:lvl1pPr>
              <a:defRPr/>
            </a:lvl1pPr>
          </a:lstStyle>
          <a:p>
            <a:r>
              <a:rPr lang="en-US"/>
              <a:t>Click to edit Master title style</a:t>
            </a:r>
          </a:p>
        </p:txBody>
      </p:sp>
      <p:sp>
        <p:nvSpPr>
          <p:cNvPr id="80909"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B463EDCE-FDBE-43B2-ADB7-F9D6213D8A25}" type="slidenum">
              <a:rPr lang="en-US"/>
              <a:pPr>
                <a:defRPr/>
              </a:pPr>
              <a:t>‹#›</a:t>
            </a:fld>
            <a:endParaRPr lang="en-US"/>
          </a:p>
        </p:txBody>
      </p:sp>
    </p:spTree>
    <p:extLst>
      <p:ext uri="{BB962C8B-B14F-4D97-AF65-F5344CB8AC3E}">
        <p14:creationId xmlns:p14="http://schemas.microsoft.com/office/powerpoint/2010/main" val="1528816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7B15E051-4A6C-452B-9C83-A439FCD52E05}" type="slidenum">
              <a:rPr lang="en-US"/>
              <a:pPr>
                <a:defRPr/>
              </a:pPr>
              <a:t>‹#›</a:t>
            </a:fld>
            <a:endParaRPr lang="en-US"/>
          </a:p>
        </p:txBody>
      </p:sp>
    </p:spTree>
    <p:extLst>
      <p:ext uri="{BB962C8B-B14F-4D97-AF65-F5344CB8AC3E}">
        <p14:creationId xmlns:p14="http://schemas.microsoft.com/office/powerpoint/2010/main" val="1397572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0952FCA9-9C00-4A1C-B24C-C6C10E08FB0D}" type="slidenum">
              <a:rPr lang="en-US"/>
              <a:pPr>
                <a:defRPr/>
              </a:pPr>
              <a:t>‹#›</a:t>
            </a:fld>
            <a:endParaRPr lang="en-US"/>
          </a:p>
        </p:txBody>
      </p:sp>
    </p:spTree>
    <p:extLst>
      <p:ext uri="{BB962C8B-B14F-4D97-AF65-F5344CB8AC3E}">
        <p14:creationId xmlns:p14="http://schemas.microsoft.com/office/powerpoint/2010/main" val="327701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8E247C31-83F2-4078-85B7-3E1EDE0762B4}" type="slidenum">
              <a:rPr lang="en-US"/>
              <a:pPr>
                <a:defRPr/>
              </a:pPr>
              <a:t>‹#›</a:t>
            </a:fld>
            <a:endParaRPr lang="en-US"/>
          </a:p>
        </p:txBody>
      </p:sp>
    </p:spTree>
    <p:extLst>
      <p:ext uri="{BB962C8B-B14F-4D97-AF65-F5344CB8AC3E}">
        <p14:creationId xmlns:p14="http://schemas.microsoft.com/office/powerpoint/2010/main" val="1636592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pPr>
              <a:defRPr/>
            </a:pPr>
            <a:fld id="{4FCC7504-8260-42C5-8988-F27452EC5475}" type="slidenum">
              <a:rPr lang="en-US"/>
              <a:pPr>
                <a:defRPr/>
              </a:pPr>
              <a:t>‹#›</a:t>
            </a:fld>
            <a:endParaRPr lang="en-US"/>
          </a:p>
        </p:txBody>
      </p:sp>
    </p:spTree>
    <p:extLst>
      <p:ext uri="{BB962C8B-B14F-4D97-AF65-F5344CB8AC3E}">
        <p14:creationId xmlns:p14="http://schemas.microsoft.com/office/powerpoint/2010/main" val="1058657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5A451914-4C68-4DB0-B3E3-F0B38ECD5362}" type="slidenum">
              <a:rPr lang="en-US"/>
              <a:pPr>
                <a:defRPr/>
              </a:pPr>
              <a:t>‹#›</a:t>
            </a:fld>
            <a:endParaRPr lang="en-US"/>
          </a:p>
        </p:txBody>
      </p:sp>
    </p:spTree>
    <p:extLst>
      <p:ext uri="{BB962C8B-B14F-4D97-AF65-F5344CB8AC3E}">
        <p14:creationId xmlns:p14="http://schemas.microsoft.com/office/powerpoint/2010/main" val="3294171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pPr>
              <a:defRPr/>
            </a:pPr>
            <a:fld id="{2874BD16-BA81-437F-AA92-FDCD61DCEA54}" type="slidenum">
              <a:rPr lang="en-US"/>
              <a:pPr>
                <a:defRPr/>
              </a:pPr>
              <a:t>‹#›</a:t>
            </a:fld>
            <a:endParaRPr lang="en-US"/>
          </a:p>
        </p:txBody>
      </p:sp>
    </p:spTree>
    <p:extLst>
      <p:ext uri="{BB962C8B-B14F-4D97-AF65-F5344CB8AC3E}">
        <p14:creationId xmlns:p14="http://schemas.microsoft.com/office/powerpoint/2010/main" val="3688729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91A6C568-8640-4D15-9732-6709C06B3C08}" type="slidenum">
              <a:rPr lang="en-US"/>
              <a:pPr>
                <a:defRPr/>
              </a:pPr>
              <a:t>‹#›</a:t>
            </a:fld>
            <a:endParaRPr lang="en-US"/>
          </a:p>
        </p:txBody>
      </p:sp>
    </p:spTree>
    <p:extLst>
      <p:ext uri="{BB962C8B-B14F-4D97-AF65-F5344CB8AC3E}">
        <p14:creationId xmlns:p14="http://schemas.microsoft.com/office/powerpoint/2010/main" val="2767413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C84D395D-9969-4896-9B02-846C67C3DBF8}" type="slidenum">
              <a:rPr lang="en-US"/>
              <a:pPr>
                <a:defRPr/>
              </a:pPr>
              <a:t>‹#›</a:t>
            </a:fld>
            <a:endParaRPr lang="en-US"/>
          </a:p>
        </p:txBody>
      </p:sp>
    </p:spTree>
    <p:extLst>
      <p:ext uri="{BB962C8B-B14F-4D97-AF65-F5344CB8AC3E}">
        <p14:creationId xmlns:p14="http://schemas.microsoft.com/office/powerpoint/2010/main" val="1163918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68956E16-D479-4747-9010-668BC1263FD8}" type="slidenum">
              <a:rPr lang="en-US"/>
              <a:pPr>
                <a:defRPr/>
              </a:pPr>
              <a:t>‹#›</a:t>
            </a:fld>
            <a:endParaRPr lang="en-US"/>
          </a:p>
        </p:txBody>
      </p:sp>
    </p:spTree>
    <p:extLst>
      <p:ext uri="{BB962C8B-B14F-4D97-AF65-F5344CB8AC3E}">
        <p14:creationId xmlns:p14="http://schemas.microsoft.com/office/powerpoint/2010/main" val="2259216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617538"/>
            <a:ext cx="1951038" cy="5514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617538"/>
            <a:ext cx="5700712" cy="5514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B363AD18-BDFB-418F-9E0F-9735AAF2E8E7}" type="slidenum">
              <a:rPr lang="en-US"/>
              <a:pPr>
                <a:defRPr/>
              </a:pPr>
              <a:t>‹#›</a:t>
            </a:fld>
            <a:endParaRPr lang="en-US"/>
          </a:p>
        </p:txBody>
      </p:sp>
    </p:spTree>
    <p:extLst>
      <p:ext uri="{BB962C8B-B14F-4D97-AF65-F5344CB8AC3E}">
        <p14:creationId xmlns:p14="http://schemas.microsoft.com/office/powerpoint/2010/main" val="3606089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lgn="ctr">
              <a:defRPr/>
            </a:pPr>
            <a:endParaRPr kumimoji="1" lang="en-US"/>
          </a:p>
        </p:txBody>
      </p:sp>
      <p:sp>
        <p:nvSpPr>
          <p:cNvPr id="7987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kumimoji="1" lang="en-US"/>
          </a:p>
        </p:txBody>
      </p:sp>
      <p:sp>
        <p:nvSpPr>
          <p:cNvPr id="79876"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lgn="ctr">
              <a:defRPr/>
            </a:pPr>
            <a:endParaRPr kumimoji="1" lang="en-US"/>
          </a:p>
        </p:txBody>
      </p:sp>
      <p:sp>
        <p:nvSpPr>
          <p:cNvPr id="7987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kumimoji="1" lang="en-US"/>
          </a:p>
        </p:txBody>
      </p:sp>
      <p:sp>
        <p:nvSpPr>
          <p:cNvPr id="7987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en-US"/>
          </a:p>
        </p:txBody>
      </p:sp>
      <p:sp>
        <p:nvSpPr>
          <p:cNvPr id="79879"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lgn="ctr">
              <a:defRPr/>
            </a:pPr>
            <a:endParaRPr kumimoji="1" lang="en-US"/>
          </a:p>
        </p:txBody>
      </p:sp>
      <p:sp>
        <p:nvSpPr>
          <p:cNvPr id="7988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en-US"/>
          </a:p>
        </p:txBody>
      </p:sp>
      <p:sp>
        <p:nvSpPr>
          <p:cNvPr id="1033" name="Rectangle 9"/>
          <p:cNvSpPr>
            <a:spLocks noGrp="1" noChangeArrowheads="1"/>
          </p:cNvSpPr>
          <p:nvPr>
            <p:ph type="title"/>
          </p:nvPr>
        </p:nvSpPr>
        <p:spPr bwMode="auto">
          <a:xfrm>
            <a:off x="1150938" y="617538"/>
            <a:ext cx="77930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4" name="Rectangle 10"/>
          <p:cNvSpPr>
            <a:spLocks noGrp="1" noChangeArrowheads="1"/>
          </p:cNvSpPr>
          <p:nvPr>
            <p:ph type="body" idx="1"/>
          </p:nvPr>
        </p:nvSpPr>
        <p:spPr bwMode="auto">
          <a:xfrm>
            <a:off x="1182688" y="201771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883" name="Rectangle 11"/>
          <p:cNvSpPr>
            <a:spLocks noGrp="1" noChangeArrowheads="1"/>
          </p:cNvSpPr>
          <p:nvPr>
            <p:ph type="dt" sz="half" idx="2"/>
          </p:nvPr>
        </p:nvSpPr>
        <p:spPr bwMode="auto">
          <a:xfrm>
            <a:off x="9144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defRPr/>
            </a:pPr>
            <a:endParaRPr lang="en-US"/>
          </a:p>
        </p:txBody>
      </p:sp>
      <p:sp>
        <p:nvSpPr>
          <p:cNvPr id="79884" name="Rectangle 12"/>
          <p:cNvSpPr>
            <a:spLocks noGrp="1" noChangeArrowheads="1"/>
          </p:cNvSpPr>
          <p:nvPr>
            <p:ph type="ftr" sz="quarter" idx="3"/>
          </p:nvPr>
        </p:nvSpPr>
        <p:spPr bwMode="auto">
          <a:xfrm>
            <a:off x="3352800" y="63246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a:p>
        </p:txBody>
      </p:sp>
      <p:sp>
        <p:nvSpPr>
          <p:cNvPr id="79885" name="Rectangle 13"/>
          <p:cNvSpPr>
            <a:spLocks noGrp="1" noChangeArrowheads="1"/>
          </p:cNvSpPr>
          <p:nvPr>
            <p:ph type="sldNum" sz="quarter" idx="4"/>
          </p:nvPr>
        </p:nvSpPr>
        <p:spPr bwMode="auto">
          <a:xfrm>
            <a:off x="67818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190935A4-61A1-486B-B93B-A3BFC056E5A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48"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charset="0"/>
        </a:defRPr>
      </a:lvl2pPr>
      <a:lvl3pPr algn="l" rtl="0" eaLnBrk="0" fontAlgn="base" hangingPunct="0">
        <a:spcBef>
          <a:spcPct val="0"/>
        </a:spcBef>
        <a:spcAft>
          <a:spcPct val="0"/>
        </a:spcAft>
        <a:defRPr sz="4400">
          <a:solidFill>
            <a:schemeClr val="tx2"/>
          </a:solidFill>
          <a:latin typeface="Tahoma" charset="0"/>
        </a:defRPr>
      </a:lvl3pPr>
      <a:lvl4pPr algn="l" rtl="0" eaLnBrk="0" fontAlgn="base" hangingPunct="0">
        <a:spcBef>
          <a:spcPct val="0"/>
        </a:spcBef>
        <a:spcAft>
          <a:spcPct val="0"/>
        </a:spcAft>
        <a:defRPr sz="4400">
          <a:solidFill>
            <a:schemeClr val="tx2"/>
          </a:solidFill>
          <a:latin typeface="Tahoma" charset="0"/>
        </a:defRPr>
      </a:lvl4pPr>
      <a:lvl5pPr algn="l" rtl="0" eaLnBrk="0" fontAlgn="base" hangingPunct="0">
        <a:spcBef>
          <a:spcPct val="0"/>
        </a:spcBef>
        <a:spcAft>
          <a:spcPct val="0"/>
        </a:spcAft>
        <a:defRPr sz="4400">
          <a:solidFill>
            <a:schemeClr val="tx2"/>
          </a:solidFill>
          <a:latin typeface="Tahoma" charset="0"/>
        </a:defRPr>
      </a:lvl5pPr>
      <a:lvl6pPr marL="457200" algn="l" rtl="0" fontAlgn="base">
        <a:spcBef>
          <a:spcPct val="0"/>
        </a:spcBef>
        <a:spcAft>
          <a:spcPct val="0"/>
        </a:spcAft>
        <a:defRPr sz="4400">
          <a:solidFill>
            <a:schemeClr val="tx2"/>
          </a:solidFill>
          <a:latin typeface="Tahoma" charset="0"/>
        </a:defRPr>
      </a:lvl6pPr>
      <a:lvl7pPr marL="914400" algn="l" rtl="0" fontAlgn="base">
        <a:spcBef>
          <a:spcPct val="0"/>
        </a:spcBef>
        <a:spcAft>
          <a:spcPct val="0"/>
        </a:spcAft>
        <a:defRPr sz="4400">
          <a:solidFill>
            <a:schemeClr val="tx2"/>
          </a:solidFill>
          <a:latin typeface="Tahoma" charset="0"/>
        </a:defRPr>
      </a:lvl7pPr>
      <a:lvl8pPr marL="1371600" algn="l" rtl="0" fontAlgn="base">
        <a:spcBef>
          <a:spcPct val="0"/>
        </a:spcBef>
        <a:spcAft>
          <a:spcPct val="0"/>
        </a:spcAft>
        <a:defRPr sz="4400">
          <a:solidFill>
            <a:schemeClr val="tx2"/>
          </a:solidFill>
          <a:latin typeface="Tahoma" charset="0"/>
        </a:defRPr>
      </a:lvl8pPr>
      <a:lvl9pPr marL="1828800" algn="l" rtl="0" fontAlgn="base">
        <a:spcBef>
          <a:spcPct val="0"/>
        </a:spcBef>
        <a:spcAft>
          <a:spcPct val="0"/>
        </a:spcAft>
        <a:defRPr sz="4400">
          <a:solidFill>
            <a:schemeClr val="tx2"/>
          </a:solidFill>
          <a:latin typeface="Tahoma"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a:xfrm>
            <a:off x="990600" y="990600"/>
            <a:ext cx="7467600" cy="2349500"/>
          </a:xfrm>
        </p:spPr>
        <p:txBody>
          <a:bodyPr/>
          <a:lstStyle/>
          <a:p>
            <a:pPr algn="ctr" eaLnBrk="1" hangingPunct="1"/>
            <a:r>
              <a:rPr lang="en-US" dirty="0" smtClean="0"/>
              <a:t>Introduction </a:t>
            </a:r>
            <a:r>
              <a:rPr lang="en-US" dirty="0" smtClean="0"/>
              <a:t>to </a:t>
            </a:r>
            <a:r>
              <a:rPr lang="en-US" dirty="0" smtClean="0"/>
              <a:t>the Course:</a:t>
            </a:r>
            <a:r>
              <a:rPr lang="en-US" baseline="0" dirty="0" smtClean="0"/>
              <a:t> </a:t>
            </a:r>
            <a:br>
              <a:rPr lang="en-US" baseline="0" dirty="0" smtClean="0"/>
            </a:br>
            <a:r>
              <a:rPr lang="en-US" baseline="0" dirty="0" smtClean="0"/>
              <a:t>A Few Important Points to Begin From</a:t>
            </a:r>
            <a:endParaRPr lang="en-US" dirty="0" smtClean="0"/>
          </a:p>
        </p:txBody>
      </p:sp>
      <p:sp>
        <p:nvSpPr>
          <p:cNvPr id="28675" name="Rectangle 3"/>
          <p:cNvSpPr>
            <a:spLocks noGrp="1" noChangeArrowheads="1"/>
          </p:cNvSpPr>
          <p:nvPr>
            <p:ph type="subTitle" idx="1"/>
          </p:nvPr>
        </p:nvSpPr>
        <p:spPr>
          <a:xfrm>
            <a:off x="1219200" y="3962400"/>
            <a:ext cx="6400800" cy="1828800"/>
          </a:xfrm>
        </p:spPr>
        <p:txBody>
          <a:bodyPr/>
          <a:lstStyle/>
          <a:p>
            <a:pPr eaLnBrk="1" hangingPunct="1"/>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28674"/>
                                        </p:tgtEl>
                                        <p:attrNameLst>
                                          <p:attrName>style.visibility</p:attrName>
                                        </p:attrNameLst>
                                      </p:cBhvr>
                                      <p:to>
                                        <p:strVal val="visible"/>
                                      </p:to>
                                    </p:set>
                                    <p:anim to="" calcmode="lin" valueType="num">
                                      <p:cBhvr>
                                        <p:cTn id="7" dur="1" fill="hold"/>
                                        <p:tgtEl>
                                          <p:spTgt spid="28674"/>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nodePh="1">
                                  <p:stCondLst>
                                    <p:cond delay="0"/>
                                  </p:stCondLst>
                                  <p:endCondLst>
                                    <p:cond evt="begin" delay="0">
                                      <p:tn val="10"/>
                                    </p:cond>
                                  </p:endCondLst>
                                  <p:childTnLst>
                                    <p:set>
                                      <p:cBhvr>
                                        <p:cTn id="11" dur="1" fill="hold">
                                          <p:stCondLst>
                                            <p:cond delay="0"/>
                                          </p:stCondLst>
                                        </p:cTn>
                                        <p:tgtEl>
                                          <p:spTgt spid="28675">
                                            <p:txEl>
                                              <p:pRg st="0" end="0"/>
                                            </p:txEl>
                                          </p:spTgt>
                                        </p:tgtEl>
                                        <p:attrNameLst>
                                          <p:attrName>style.visibility</p:attrName>
                                        </p:attrNameLst>
                                      </p:cBhvr>
                                      <p:to>
                                        <p:strVal val="visible"/>
                                      </p:to>
                                    </p:set>
                                    <p:animEffect transition="in" filter="box(out)">
                                      <p:cBhvr>
                                        <p:cTn id="12" dur="500"/>
                                        <p:tgtEl>
                                          <p:spTgt spid="28675">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smtClean="0"/>
              <a:t>What does this course study?</a:t>
            </a:r>
          </a:p>
        </p:txBody>
      </p:sp>
      <p:sp>
        <p:nvSpPr>
          <p:cNvPr id="4099" name="Content Placeholder 2"/>
          <p:cNvSpPr>
            <a:spLocks noGrp="1"/>
          </p:cNvSpPr>
          <p:nvPr>
            <p:ph idx="1"/>
          </p:nvPr>
        </p:nvSpPr>
        <p:spPr/>
        <p:txBody>
          <a:bodyPr/>
          <a:lstStyle/>
          <a:p>
            <a:r>
              <a:rPr lang="en-US" dirty="0" smtClean="0"/>
              <a:t>Human societies</a:t>
            </a:r>
          </a:p>
          <a:p>
            <a:r>
              <a:rPr lang="en-US" dirty="0" smtClean="0"/>
              <a:t>Cultures</a:t>
            </a:r>
          </a:p>
          <a:p>
            <a:r>
              <a:rPr lang="en-US" dirty="0" smtClean="0"/>
              <a:t>Human behavior as groups</a:t>
            </a:r>
          </a:p>
          <a:p>
            <a:r>
              <a:rPr lang="en-US" dirty="0" smtClean="0"/>
              <a:t>What cause different behaviors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smtClean="0"/>
              <a:t>Today’s topics</a:t>
            </a:r>
          </a:p>
        </p:txBody>
      </p:sp>
      <p:sp>
        <p:nvSpPr>
          <p:cNvPr id="5123" name="Content Placeholder 2"/>
          <p:cNvSpPr>
            <a:spLocks noGrp="1"/>
          </p:cNvSpPr>
          <p:nvPr>
            <p:ph idx="1"/>
          </p:nvPr>
        </p:nvSpPr>
        <p:spPr/>
        <p:txBody>
          <a:bodyPr/>
          <a:lstStyle/>
          <a:p>
            <a:r>
              <a:rPr lang="en-US" dirty="0" smtClean="0"/>
              <a:t>Knowledge structure</a:t>
            </a:r>
          </a:p>
          <a:p>
            <a:r>
              <a:rPr lang="en-US" dirty="0" smtClean="0"/>
              <a:t>A few common deceptions</a:t>
            </a:r>
          </a:p>
          <a:p>
            <a:r>
              <a:rPr lang="en-US" dirty="0" smtClean="0"/>
              <a:t>How to study sociology well</a:t>
            </a:r>
          </a:p>
          <a:p>
            <a:r>
              <a:rPr lang="en-US" dirty="0" smtClean="0"/>
              <a:t>Structuralism/sociological perspective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mtClean="0"/>
              <a:t>How is knowledge acquired?</a:t>
            </a:r>
          </a:p>
        </p:txBody>
      </p:sp>
      <p:sp>
        <p:nvSpPr>
          <p:cNvPr id="6147" name="Content Placeholder 2"/>
          <p:cNvSpPr>
            <a:spLocks noGrp="1"/>
          </p:cNvSpPr>
          <p:nvPr>
            <p:ph idx="1"/>
          </p:nvPr>
        </p:nvSpPr>
        <p:spPr/>
        <p:txBody>
          <a:bodyPr/>
          <a:lstStyle/>
          <a:p>
            <a:r>
              <a:rPr lang="en-US" dirty="0" smtClean="0"/>
              <a:t>At a glance, there is no formula. Individuals seem to differ widely in how they acquire knowledge.</a:t>
            </a:r>
          </a:p>
          <a:p>
            <a:r>
              <a:rPr lang="en-US" dirty="0" smtClean="0"/>
              <a:t>With some </a:t>
            </a:r>
            <a:r>
              <a:rPr lang="en-US" b="1" i="1" dirty="0" smtClean="0"/>
              <a:t>observation</a:t>
            </a:r>
            <a:r>
              <a:rPr lang="en-US" dirty="0" smtClean="0"/>
              <a:t>, one may find that there are effective ways of gaining knowledge, when one realizes that knowledge is </a:t>
            </a:r>
            <a:r>
              <a:rPr lang="en-US" b="1" i="1" dirty="0" smtClean="0"/>
              <a:t>structured</a:t>
            </a:r>
            <a:r>
              <a:rPr lang="en-US" dirty="0" smtClean="0"/>
              <a:t> and that our brains have </a:t>
            </a:r>
            <a:r>
              <a:rPr lang="en-US" b="1" i="1" dirty="0" smtClean="0"/>
              <a:t>habits</a:t>
            </a:r>
            <a:r>
              <a:rPr lang="en-US" dirty="0" smtClean="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t>Observation</a:t>
            </a:r>
          </a:p>
        </p:txBody>
      </p:sp>
      <p:sp>
        <p:nvSpPr>
          <p:cNvPr id="7171" name="Content Placeholder 2"/>
          <p:cNvSpPr>
            <a:spLocks noGrp="1"/>
          </p:cNvSpPr>
          <p:nvPr>
            <p:ph idx="1"/>
          </p:nvPr>
        </p:nvSpPr>
        <p:spPr/>
        <p:txBody>
          <a:bodyPr/>
          <a:lstStyle/>
          <a:p>
            <a:r>
              <a:rPr lang="en-US" dirty="0" smtClean="0"/>
              <a:t>Scientists acknowledge that observing is the beginning of knowing.</a:t>
            </a:r>
          </a:p>
          <a:p>
            <a:r>
              <a:rPr lang="en-US" dirty="0" smtClean="0"/>
              <a:t>Be observant. Pay attention. As the adage goes, “None so blind as those who will not see. None so deaf as those who will not hear.”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150938" y="617538"/>
            <a:ext cx="7793037" cy="754062"/>
          </a:xfrm>
        </p:spPr>
        <p:txBody>
          <a:bodyPr/>
          <a:lstStyle/>
          <a:p>
            <a:r>
              <a:rPr lang="en-US" smtClean="0"/>
              <a:t>Different knowledge </a:t>
            </a:r>
          </a:p>
        </p:txBody>
      </p:sp>
      <p:sp>
        <p:nvSpPr>
          <p:cNvPr id="8195" name="Content Placeholder 2"/>
          <p:cNvSpPr>
            <a:spLocks noGrp="1"/>
          </p:cNvSpPr>
          <p:nvPr>
            <p:ph idx="1"/>
          </p:nvPr>
        </p:nvSpPr>
        <p:spPr>
          <a:xfrm>
            <a:off x="1143000" y="1524000"/>
            <a:ext cx="7772400" cy="4876800"/>
          </a:xfrm>
        </p:spPr>
        <p:txBody>
          <a:bodyPr/>
          <a:lstStyle/>
          <a:p>
            <a:r>
              <a:rPr lang="en-US" sz="2800" dirty="0" smtClean="0"/>
              <a:t>There are different kinds of knowledge:</a:t>
            </a:r>
          </a:p>
          <a:p>
            <a:pPr lvl="1"/>
            <a:r>
              <a:rPr lang="en-US" sz="2400" dirty="0" smtClean="0"/>
              <a:t>Scientific knowledge (facts, natural, social sciences, etc.)</a:t>
            </a:r>
          </a:p>
          <a:p>
            <a:pPr lvl="1"/>
            <a:r>
              <a:rPr lang="en-US" sz="2400" dirty="0" smtClean="0"/>
              <a:t>Religious knowledge (meanings, faith, etc.)</a:t>
            </a:r>
          </a:p>
          <a:p>
            <a:pPr lvl="1"/>
            <a:r>
              <a:rPr lang="en-US" sz="2400" dirty="0" smtClean="0"/>
              <a:t>Liberal arts (literature, arts, philosophy, history, etc.)</a:t>
            </a:r>
          </a:p>
          <a:p>
            <a:pPr lvl="1"/>
            <a:r>
              <a:rPr lang="en-US" sz="2400" dirty="0" smtClean="0"/>
              <a:t>Skills as knowledge (driving, cooking, sewing, making furniture, etc.)</a:t>
            </a:r>
          </a:p>
          <a:p>
            <a:pPr lvl="1"/>
            <a:r>
              <a:rPr lang="en-US" sz="2400" dirty="0" smtClean="0"/>
              <a:t>…</a:t>
            </a:r>
          </a:p>
          <a:p>
            <a:r>
              <a:rPr lang="en-US" sz="2800" dirty="0" smtClean="0"/>
              <a:t>Each kind requires its own way of knowing. One usually doesn’t learn to make furniture by reading. … However,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t>Stop to think</a:t>
            </a:r>
          </a:p>
        </p:txBody>
      </p:sp>
      <p:sp>
        <p:nvSpPr>
          <p:cNvPr id="9219" name="Content Placeholder 2"/>
          <p:cNvSpPr>
            <a:spLocks noGrp="1"/>
          </p:cNvSpPr>
          <p:nvPr>
            <p:ph idx="1"/>
          </p:nvPr>
        </p:nvSpPr>
        <p:spPr/>
        <p:txBody>
          <a:bodyPr/>
          <a:lstStyle/>
          <a:p>
            <a:r>
              <a:rPr lang="en-US" dirty="0" smtClean="0"/>
              <a:t>Do carpenters who like to read tend to be more creative?</a:t>
            </a:r>
          </a:p>
          <a:p>
            <a:r>
              <a:rPr lang="en-US" dirty="0" smtClean="0"/>
              <a:t>Are cooks (skill) who know a lot about nutrition (science) superior?</a:t>
            </a:r>
          </a:p>
          <a:p>
            <a:r>
              <a:rPr lang="en-US" dirty="0" smtClean="0"/>
              <a:t>…</a:t>
            </a:r>
          </a:p>
          <a:p>
            <a:pPr>
              <a:buFont typeface="Wingdings" pitchFamily="2" charset="2"/>
              <a:buNone/>
            </a:pPr>
            <a:endParaRPr lang="en-US"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t>Commonality of scientific knowledge</a:t>
            </a:r>
          </a:p>
        </p:txBody>
      </p:sp>
      <p:sp>
        <p:nvSpPr>
          <p:cNvPr id="10243" name="Content Placeholder 2"/>
          <p:cNvSpPr>
            <a:spLocks noGrp="1"/>
          </p:cNvSpPr>
          <p:nvPr>
            <p:ph idx="1"/>
          </p:nvPr>
        </p:nvSpPr>
        <p:spPr/>
        <p:txBody>
          <a:bodyPr/>
          <a:lstStyle/>
          <a:p>
            <a:r>
              <a:rPr lang="en-US" dirty="0" smtClean="0"/>
              <a:t>Empirical (you experience, gain it by doing)</a:t>
            </a:r>
          </a:p>
          <a:p>
            <a:r>
              <a:rPr lang="en-US" dirty="0" smtClean="0"/>
              <a:t>General (not singular about single cases)</a:t>
            </a:r>
          </a:p>
          <a:p>
            <a:r>
              <a:rPr lang="en-US" dirty="0" smtClean="0"/>
              <a:t>Related (to other domains of knowledge)</a:t>
            </a:r>
          </a:p>
          <a:p>
            <a:r>
              <a:rPr lang="en-US" dirty="0" smtClean="0"/>
              <a:t>Transferrable (reading as a shortcut)</a:t>
            </a:r>
          </a:p>
          <a:p>
            <a:r>
              <a:rPr lang="en-US" dirty="0" smtClean="0"/>
              <a:t>Process (gained over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t>Knowledge is structured</a:t>
            </a:r>
          </a:p>
        </p:txBody>
      </p:sp>
      <p:sp>
        <p:nvSpPr>
          <p:cNvPr id="11267" name="Content Placeholder 2"/>
          <p:cNvSpPr>
            <a:spLocks noGrp="1"/>
          </p:cNvSpPr>
          <p:nvPr>
            <p:ph idx="1"/>
          </p:nvPr>
        </p:nvSpPr>
        <p:spPr/>
        <p:txBody>
          <a:bodyPr/>
          <a:lstStyle/>
          <a:p>
            <a:r>
              <a:rPr lang="en-US" dirty="0" smtClean="0"/>
              <a:t>Knowledge can be organized.</a:t>
            </a:r>
          </a:p>
          <a:p>
            <a:r>
              <a:rPr lang="en-US" dirty="0" smtClean="0"/>
              <a:t>Acquiring knowledge entails both experience and reading.</a:t>
            </a:r>
          </a:p>
          <a:p>
            <a:r>
              <a:rPr lang="en-US" dirty="0" smtClean="0"/>
              <a:t>Reading and experiences are mutually complementary. Ignoring</a:t>
            </a:r>
            <a:r>
              <a:rPr lang="en-US" baseline="0" dirty="0" smtClean="0"/>
              <a:t> one of the two is like having only one leg.</a:t>
            </a:r>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dirty="0" smtClean="0"/>
              <a:t>The theoretical nature of knowledge</a:t>
            </a:r>
          </a:p>
        </p:txBody>
      </p:sp>
      <p:sp>
        <p:nvSpPr>
          <p:cNvPr id="12291" name="Content Placeholder 2"/>
          <p:cNvSpPr>
            <a:spLocks noGrp="1"/>
          </p:cNvSpPr>
          <p:nvPr>
            <p:ph idx="1"/>
          </p:nvPr>
        </p:nvSpPr>
        <p:spPr/>
        <p:txBody>
          <a:bodyPr/>
          <a:lstStyle/>
          <a:p>
            <a:r>
              <a:rPr lang="en-US" sz="2800" dirty="0" smtClean="0"/>
              <a:t>Knowledge is organized by theories.</a:t>
            </a:r>
          </a:p>
          <a:p>
            <a:r>
              <a:rPr lang="en-US" sz="2800" dirty="0" smtClean="0"/>
              <a:t>The core of any field of research/knowledge is its theories.</a:t>
            </a:r>
          </a:p>
          <a:p>
            <a:r>
              <a:rPr lang="en-US" sz="2800" dirty="0" smtClean="0"/>
              <a:t>One reason why many people don’t like theory is that they have not learned to see the underlying structure of things – they see what things appear to</a:t>
            </a:r>
            <a:r>
              <a:rPr lang="en-US" sz="2800" baseline="0" dirty="0" smtClean="0"/>
              <a:t> them</a:t>
            </a:r>
            <a:r>
              <a:rPr lang="en-US" sz="2800" dirty="0" smtClean="0"/>
              <a:t>. Once they see the underlying structure, they will appreciate theories</a:t>
            </a:r>
            <a:r>
              <a:rPr lang="en-US" sz="2800" baseline="0" dirty="0" smtClean="0"/>
              <a:t> because theories tell them more about what they see now.</a:t>
            </a:r>
            <a:endParaRPr lang="en-US" sz="2800"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dirty="0" smtClean="0"/>
              <a:t>Our brains have habits.</a:t>
            </a:r>
          </a:p>
        </p:txBody>
      </p:sp>
      <p:sp>
        <p:nvSpPr>
          <p:cNvPr id="13315" name="Content Placeholder 2"/>
          <p:cNvSpPr>
            <a:spLocks noGrp="1"/>
          </p:cNvSpPr>
          <p:nvPr>
            <p:ph idx="1"/>
          </p:nvPr>
        </p:nvSpPr>
        <p:spPr>
          <a:xfrm>
            <a:off x="1182688" y="2017712"/>
            <a:ext cx="7772400" cy="4306887"/>
          </a:xfrm>
        </p:spPr>
        <p:txBody>
          <a:bodyPr/>
          <a:lstStyle/>
          <a:p>
            <a:r>
              <a:rPr lang="en-US" sz="2400" dirty="0" smtClean="0"/>
              <a:t>Our brains are built to forget rather than remember. We forget much more of what we see or experience than we remember.</a:t>
            </a:r>
          </a:p>
          <a:p>
            <a:r>
              <a:rPr lang="en-US" sz="2400" dirty="0" smtClean="0"/>
              <a:t>People</a:t>
            </a:r>
            <a:r>
              <a:rPr lang="en-US" sz="2400" baseline="0" dirty="0" smtClean="0"/>
              <a:t> try to overcome this “natural tendency” by shaping “better” habits for their brains</a:t>
            </a:r>
            <a:r>
              <a:rPr lang="en-US" sz="2400" dirty="0" smtClean="0"/>
              <a:t> – to retain things.</a:t>
            </a:r>
          </a:p>
          <a:p>
            <a:r>
              <a:rPr lang="en-US" sz="2400" dirty="0" smtClean="0"/>
              <a:t>What do we retain? Things that make good sense to us. What we have learned to understand as well as experienced.</a:t>
            </a:r>
          </a:p>
          <a:p>
            <a:r>
              <a:rPr lang="en-US" sz="2400" dirty="0" smtClean="0"/>
              <a:t>This happens when we read about, actively analyze, think over, and actually do things.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dirty="0" smtClean="0"/>
              <a:t>An ancient Chinese adage</a:t>
            </a:r>
          </a:p>
        </p:txBody>
      </p:sp>
      <p:sp>
        <p:nvSpPr>
          <p:cNvPr id="14339" name="Content Placeholder 2"/>
          <p:cNvSpPr>
            <a:spLocks noGrp="1"/>
          </p:cNvSpPr>
          <p:nvPr>
            <p:ph idx="1"/>
          </p:nvPr>
        </p:nvSpPr>
        <p:spPr/>
        <p:txBody>
          <a:bodyPr/>
          <a:lstStyle/>
          <a:p>
            <a:pPr marL="342900" marR="0" indent="-342900" algn="l" defTabSz="914400" rtl="0" eaLnBrk="0" fontAlgn="base" latinLnBrk="0" hangingPunct="0">
              <a:lnSpc>
                <a:spcPct val="100000"/>
              </a:lnSpc>
              <a:spcBef>
                <a:spcPct val="20000"/>
              </a:spcBef>
              <a:spcAft>
                <a:spcPct val="0"/>
              </a:spcAft>
              <a:buClr>
                <a:schemeClr val="folHlink"/>
              </a:buClr>
              <a:buSzPct val="60000"/>
              <a:buFont typeface="Wingdings" pitchFamily="2" charset="2"/>
              <a:buChar char="n"/>
              <a:tabLst/>
              <a:defRPr/>
            </a:pPr>
            <a:r>
              <a:rPr lang="zh-CN" altLang="en-US" dirty="0" smtClean="0">
                <a:ea typeface="宋体" charset="-122"/>
              </a:rPr>
              <a:t>学而不思则罔，思而不学则殆</a:t>
            </a:r>
            <a:r>
              <a:rPr lang="en-US" altLang="zh-CN" dirty="0" smtClean="0">
                <a:ea typeface="宋体" charset="-122"/>
              </a:rPr>
              <a:t>.</a:t>
            </a:r>
            <a:r>
              <a:rPr lang="zh-CN" altLang="en-US" dirty="0" smtClean="0">
                <a:ea typeface="宋体" charset="-122"/>
              </a:rPr>
              <a:t> </a:t>
            </a:r>
            <a:r>
              <a:rPr lang="en-US" altLang="zh-CN" dirty="0" smtClean="0">
                <a:ea typeface="宋体" charset="-122"/>
                <a:sym typeface="Wingdings" pitchFamily="2" charset="2"/>
              </a:rPr>
              <a:t></a:t>
            </a:r>
          </a:p>
          <a:p>
            <a:r>
              <a:rPr lang="en-US" dirty="0" smtClean="0"/>
              <a:t>In English: Reading without thinking results in confusion left by the inundating information; thinking without reading leads to dangers as a result of uninformed crazy ideas.</a:t>
            </a:r>
          </a:p>
          <a:p>
            <a:r>
              <a:rPr lang="en-US" dirty="0" smtClean="0"/>
              <a:t>There are</a:t>
            </a:r>
            <a:r>
              <a:rPr lang="en-US" baseline="0" dirty="0" smtClean="0"/>
              <a:t> numerous illustrations for this in social life.</a:t>
            </a:r>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How to study sociology well</a:t>
            </a:r>
          </a:p>
        </p:txBody>
      </p:sp>
      <p:sp>
        <p:nvSpPr>
          <p:cNvPr id="15363" name="Rectangle 3"/>
          <p:cNvSpPr>
            <a:spLocks noGrp="1" noChangeArrowheads="1"/>
          </p:cNvSpPr>
          <p:nvPr>
            <p:ph type="body" idx="1"/>
          </p:nvPr>
        </p:nvSpPr>
        <p:spPr/>
        <p:txBody>
          <a:bodyPr/>
          <a:lstStyle/>
          <a:p>
            <a:pPr eaLnBrk="1" hangingPunct="1"/>
            <a:r>
              <a:rPr lang="en-US" sz="2600" dirty="0" smtClean="0"/>
              <a:t>Recognize the great deception</a:t>
            </a:r>
          </a:p>
          <a:p>
            <a:pPr eaLnBrk="1" hangingPunct="1"/>
            <a:r>
              <a:rPr lang="en-US" sz="2600" dirty="0" smtClean="0"/>
              <a:t>Learn the importance and usefulness of sociology</a:t>
            </a:r>
          </a:p>
          <a:p>
            <a:pPr eaLnBrk="1" hangingPunct="1"/>
            <a:r>
              <a:rPr lang="en-US" sz="2600" dirty="0" smtClean="0"/>
              <a:t>Develop a genuine interest (really possible?)</a:t>
            </a:r>
          </a:p>
          <a:p>
            <a:pPr eaLnBrk="1" hangingPunct="1"/>
            <a:r>
              <a:rPr lang="en-US" sz="2600" dirty="0" smtClean="0"/>
              <a:t>Grasp the theoretical perspectives (sociological imagination: Recognize the two levels of observation of social life.)</a:t>
            </a:r>
          </a:p>
          <a:p>
            <a:pPr eaLnBrk="1" hangingPunct="1"/>
            <a:r>
              <a:rPr lang="en-US" sz="2600" dirty="0" smtClean="0"/>
              <a:t>Learn the </a:t>
            </a:r>
            <a:r>
              <a:rPr lang="en-US" sz="2600" dirty="0" err="1" smtClean="0"/>
              <a:t>structuralist</a:t>
            </a:r>
            <a:r>
              <a:rPr lang="en-US" sz="2600" dirty="0" smtClean="0"/>
              <a:t> approach and recognize the limitations of the individualist approach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The great deception</a:t>
            </a:r>
          </a:p>
        </p:txBody>
      </p:sp>
      <p:sp>
        <p:nvSpPr>
          <p:cNvPr id="16387" name="Content Placeholder 2"/>
          <p:cNvSpPr>
            <a:spLocks noGrp="1"/>
          </p:cNvSpPr>
          <p:nvPr>
            <p:ph idx="1"/>
          </p:nvPr>
        </p:nvSpPr>
        <p:spPr/>
        <p:txBody>
          <a:bodyPr/>
          <a:lstStyle/>
          <a:p>
            <a:r>
              <a:rPr lang="en-US" dirty="0" smtClean="0"/>
              <a:t>“Since we live in this society for years, we know this society.”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t>Example 1</a:t>
            </a:r>
          </a:p>
        </p:txBody>
      </p:sp>
      <p:sp>
        <p:nvSpPr>
          <p:cNvPr id="17411" name="Content Placeholder 2"/>
          <p:cNvSpPr>
            <a:spLocks noGrp="1"/>
          </p:cNvSpPr>
          <p:nvPr>
            <p:ph idx="1"/>
          </p:nvPr>
        </p:nvSpPr>
        <p:spPr/>
        <p:txBody>
          <a:bodyPr/>
          <a:lstStyle/>
          <a:p>
            <a:r>
              <a:rPr lang="en-US" sz="2800" dirty="0" smtClean="0"/>
              <a:t>Orrin Hatch, who currently serves as ranking member of the Senate Finance Committee, who served as the chairman or ranking member of the Senate Judiciary Committee from 1993 to </a:t>
            </a:r>
            <a:r>
              <a:rPr lang="en-US" sz="2800" dirty="0" smtClean="0"/>
              <a:t>2005, </a:t>
            </a:r>
            <a:r>
              <a:rPr lang="en-US" sz="2800" dirty="0" smtClean="0"/>
              <a:t>said about violent criminals of the United States: “Lock them up and throw away the key!”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t>What does that mean?</a:t>
            </a:r>
          </a:p>
        </p:txBody>
      </p:sp>
      <p:sp>
        <p:nvSpPr>
          <p:cNvPr id="18435" name="Content Placeholder 2"/>
          <p:cNvSpPr>
            <a:spLocks noGrp="1"/>
          </p:cNvSpPr>
          <p:nvPr>
            <p:ph idx="1"/>
          </p:nvPr>
        </p:nvSpPr>
        <p:spPr/>
        <p:txBody>
          <a:bodyPr/>
          <a:lstStyle/>
          <a:p>
            <a:r>
              <a:rPr lang="en-US" sz="2800" dirty="0" smtClean="0"/>
              <a:t>He </a:t>
            </a:r>
            <a:r>
              <a:rPr lang="en-US" sz="2800" dirty="0" smtClean="0"/>
              <a:t>sees criminals </a:t>
            </a:r>
            <a:r>
              <a:rPr lang="en-US" sz="2800" dirty="0" smtClean="0"/>
              <a:t>as causes of violent crime – an individualist approach.</a:t>
            </a:r>
          </a:p>
          <a:p>
            <a:r>
              <a:rPr lang="en-US" sz="2800" dirty="0" smtClean="0"/>
              <a:t>As a result of going after the criminals and ignore the true causes – structural poverty and individual materialism – the U.S. prisons are overfilled with criminals. And there are more to come!</a:t>
            </a:r>
          </a:p>
          <a:p>
            <a:r>
              <a:rPr lang="en-US" sz="2800" dirty="0" smtClean="0"/>
              <a:t>Does Orrin Hatch really know our society</a:t>
            </a:r>
            <a:r>
              <a:rPr lang="en-US" sz="2800" dirty="0" smtClean="0"/>
              <a:t>? He</a:t>
            </a:r>
            <a:r>
              <a:rPr lang="en-US" sz="2800" baseline="0" dirty="0" smtClean="0"/>
              <a:t> sees individuals only, not the society, unfortunately</a:t>
            </a:r>
            <a:r>
              <a:rPr lang="en-US" sz="2800" dirty="0" smtClean="0"/>
              <a:t>!</a:t>
            </a:r>
            <a:endParaRPr lang="en-US" sz="2800"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dirty="0" smtClean="0"/>
              <a:t>Example 2</a:t>
            </a:r>
          </a:p>
        </p:txBody>
      </p:sp>
      <p:sp>
        <p:nvSpPr>
          <p:cNvPr id="19459" name="Content Placeholder 2"/>
          <p:cNvSpPr>
            <a:spLocks noGrp="1"/>
          </p:cNvSpPr>
          <p:nvPr>
            <p:ph idx="1"/>
          </p:nvPr>
        </p:nvSpPr>
        <p:spPr/>
        <p:txBody>
          <a:bodyPr/>
          <a:lstStyle/>
          <a:p>
            <a:pPr eaLnBrk="1" hangingPunct="1"/>
            <a:r>
              <a:rPr lang="en-US" sz="2400" dirty="0" smtClean="0"/>
              <a:t>Many Americans “know” that the poor are lazy and that they are poor because they don’t work hard. </a:t>
            </a:r>
          </a:p>
          <a:p>
            <a:pPr eaLnBrk="1" hangingPunct="1"/>
            <a:r>
              <a:rPr lang="en-US" sz="2400" dirty="0" smtClean="0"/>
              <a:t>The Census data show that before the economic crisis </a:t>
            </a:r>
            <a:r>
              <a:rPr lang="en-US" sz="2400" b="1" i="1" dirty="0" smtClean="0"/>
              <a:t>low-income Americans were working more hours than before and more hours than their European counterparts</a:t>
            </a:r>
            <a:r>
              <a:rPr lang="en-US" sz="2400" dirty="0" smtClean="0"/>
              <a:t>. </a:t>
            </a:r>
            <a:endParaRPr lang="en-US" sz="2400" dirty="0" smtClean="0"/>
          </a:p>
          <a:p>
            <a:r>
              <a:rPr lang="en-US" sz="2400" dirty="0" smtClean="0"/>
              <a:t>Does it make sense </a:t>
            </a:r>
            <a:r>
              <a:rPr lang="en-US" sz="2400" dirty="0" smtClean="0"/>
              <a:t>that “lazy” </a:t>
            </a:r>
            <a:r>
              <a:rPr lang="en-US" sz="2400" dirty="0" smtClean="0"/>
              <a:t>people work more and more hours? </a:t>
            </a:r>
            <a:r>
              <a:rPr lang="en-US" sz="2400" dirty="0" smtClean="0"/>
              <a:t>The absurdity becomes</a:t>
            </a:r>
            <a:r>
              <a:rPr lang="en-US" sz="2400" baseline="0" dirty="0" smtClean="0"/>
              <a:t> amazing once you get to know the facts – hard data.</a:t>
            </a:r>
            <a:endParaRPr lang="en-US" sz="2400"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smtClean="0"/>
              <a:t>Example 3</a:t>
            </a:r>
          </a:p>
        </p:txBody>
      </p:sp>
      <p:sp>
        <p:nvSpPr>
          <p:cNvPr id="20483" name="Content Placeholder 2"/>
          <p:cNvSpPr>
            <a:spLocks noGrp="1"/>
          </p:cNvSpPr>
          <p:nvPr>
            <p:ph idx="1"/>
          </p:nvPr>
        </p:nvSpPr>
        <p:spPr/>
        <p:txBody>
          <a:bodyPr/>
          <a:lstStyle/>
          <a:p>
            <a:r>
              <a:rPr lang="en-US" sz="2800" dirty="0" smtClean="0"/>
              <a:t>My friend David </a:t>
            </a:r>
            <a:r>
              <a:rPr lang="en-US" sz="2800" dirty="0" smtClean="0"/>
              <a:t>Rowley’s grandma has never read anything by or about Karl Marx, but she insists that Marx is a “monster,” and that “he is like Hitler!”</a:t>
            </a:r>
          </a:p>
          <a:p>
            <a:r>
              <a:rPr lang="en-US" sz="2800" dirty="0" smtClean="0"/>
              <a:t>David’s grandma really knows nothing about Marx, and yet she is adamant about her claim.</a:t>
            </a:r>
          </a:p>
          <a:p>
            <a:r>
              <a:rPr lang="en-US" sz="2800" dirty="0" smtClean="0"/>
              <a:t>What gets her to so convinced? Knowledge or ideology?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dirty="0" smtClean="0"/>
              <a:t>Confusion of opinion with knowledge</a:t>
            </a:r>
          </a:p>
        </p:txBody>
      </p:sp>
      <p:sp>
        <p:nvSpPr>
          <p:cNvPr id="21507" name="Content Placeholder 2"/>
          <p:cNvSpPr>
            <a:spLocks noGrp="1"/>
          </p:cNvSpPr>
          <p:nvPr>
            <p:ph idx="1"/>
          </p:nvPr>
        </p:nvSpPr>
        <p:spPr/>
        <p:txBody>
          <a:bodyPr/>
          <a:lstStyle/>
          <a:p>
            <a:r>
              <a:rPr lang="en-US" dirty="0" smtClean="0"/>
              <a:t>The above examples have one thing in common: They all take their opinions as knowledge.</a:t>
            </a:r>
          </a:p>
          <a:p>
            <a:r>
              <a:rPr lang="en-US" dirty="0" smtClean="0"/>
              <a:t>That is a grossly dangerous mistake.</a:t>
            </a:r>
          </a:p>
          <a:p>
            <a:r>
              <a:rPr lang="en-US" dirty="0" smtClean="0"/>
              <a:t>Do you share that mistake?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dirty="0" smtClean="0"/>
              <a:t>Importance and usefulness</a:t>
            </a:r>
          </a:p>
        </p:txBody>
      </p:sp>
      <p:sp>
        <p:nvSpPr>
          <p:cNvPr id="22531" name="Content Placeholder 2"/>
          <p:cNvSpPr>
            <a:spLocks noGrp="1"/>
          </p:cNvSpPr>
          <p:nvPr>
            <p:ph idx="1"/>
          </p:nvPr>
        </p:nvSpPr>
        <p:spPr/>
        <p:txBody>
          <a:bodyPr/>
          <a:lstStyle/>
          <a:p>
            <a:r>
              <a:rPr lang="en-US" dirty="0"/>
              <a:t>T</a:t>
            </a:r>
            <a:r>
              <a:rPr lang="en-US" dirty="0" smtClean="0"/>
              <a:t>he above example illustrate the importance of sociological knowledge, or rather, the serious problems of lack of sociological knowledge.</a:t>
            </a:r>
          </a:p>
          <a:p>
            <a:r>
              <a:rPr lang="en-US" dirty="0" smtClean="0"/>
              <a:t>Is sociological knowledge useful for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smtClean="0"/>
              <a:t>The usefulness 1</a:t>
            </a:r>
          </a:p>
        </p:txBody>
      </p:sp>
      <p:sp>
        <p:nvSpPr>
          <p:cNvPr id="23555" name="Content Placeholder 2"/>
          <p:cNvSpPr>
            <a:spLocks noGrp="1"/>
          </p:cNvSpPr>
          <p:nvPr>
            <p:ph idx="1"/>
          </p:nvPr>
        </p:nvSpPr>
        <p:spPr/>
        <p:txBody>
          <a:bodyPr/>
          <a:lstStyle/>
          <a:p>
            <a:r>
              <a:rPr lang="en-US" dirty="0" smtClean="0"/>
              <a:t>Less than 50 percent college students graduate in the United States.</a:t>
            </a:r>
          </a:p>
          <a:p>
            <a:r>
              <a:rPr lang="en-US" dirty="0" smtClean="0"/>
              <a:t>Government budget cuts makes college education more expensive and financial aid more difficult to obtain.</a:t>
            </a:r>
          </a:p>
          <a:p>
            <a:r>
              <a:rPr lang="en-US" dirty="0" smtClean="0"/>
              <a:t>Does the above information tell you what to do about your own choices in college and in political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The usefulness 2</a:t>
            </a:r>
          </a:p>
        </p:txBody>
      </p:sp>
      <p:sp>
        <p:nvSpPr>
          <p:cNvPr id="24579" name="Content Placeholder 2"/>
          <p:cNvSpPr>
            <a:spLocks noGrp="1"/>
          </p:cNvSpPr>
          <p:nvPr>
            <p:ph idx="1"/>
          </p:nvPr>
        </p:nvSpPr>
        <p:spPr/>
        <p:txBody>
          <a:bodyPr/>
          <a:lstStyle/>
          <a:p>
            <a:r>
              <a:rPr lang="en-US" sz="2600" dirty="0" smtClean="0"/>
              <a:t>A friend of my daughter is a college graduate, makes less than $40,000 a year, and is strongly against medical care reform.</a:t>
            </a:r>
          </a:p>
          <a:p>
            <a:r>
              <a:rPr lang="en-US" sz="2600" dirty="0" smtClean="0"/>
              <a:t>His step-son was recently hospitalized in a for-profit hospital and medical bills escalated to $50,000 in a few weeks. </a:t>
            </a:r>
          </a:p>
          <a:p>
            <a:r>
              <a:rPr lang="en-US" sz="2600" dirty="0" smtClean="0"/>
              <a:t>He and his wife love each other very much, but now they are discussing divorce. </a:t>
            </a:r>
          </a:p>
          <a:p>
            <a:r>
              <a:rPr lang="en-US" sz="2600" dirty="0" smtClean="0"/>
              <a:t>In what way could sociological knowledge be useful 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levels of “truths”</a:t>
            </a:r>
            <a:endParaRPr lang="en-US" dirty="0"/>
          </a:p>
        </p:txBody>
      </p:sp>
      <p:sp>
        <p:nvSpPr>
          <p:cNvPr id="3" name="Content Placeholder 2"/>
          <p:cNvSpPr>
            <a:spLocks noGrp="1"/>
          </p:cNvSpPr>
          <p:nvPr>
            <p:ph idx="1"/>
          </p:nvPr>
        </p:nvSpPr>
        <p:spPr/>
        <p:txBody>
          <a:bodyPr/>
          <a:lstStyle/>
          <a:p>
            <a:r>
              <a:rPr lang="en-US" sz="2800" dirty="0" smtClean="0"/>
              <a:t>The individual level truth:</a:t>
            </a:r>
            <a:r>
              <a:rPr lang="en-US" sz="2800" baseline="0" dirty="0" smtClean="0"/>
              <a:t> What can be true ONLY at the individual level that may or may not have an impact on the individual’s life.</a:t>
            </a:r>
          </a:p>
          <a:p>
            <a:r>
              <a:rPr lang="en-US" sz="2800" baseline="0" dirty="0" smtClean="0"/>
              <a:t>Macro/community/societal level truth: What is true in the </a:t>
            </a:r>
            <a:r>
              <a:rPr lang="en-US" sz="2800" dirty="0"/>
              <a:t>structural </a:t>
            </a:r>
            <a:r>
              <a:rPr lang="en-US" sz="2800" baseline="0" dirty="0" smtClean="0"/>
              <a:t>organization of the society that serves as a facilitator for or constraint over the individual’s life.</a:t>
            </a:r>
          </a:p>
        </p:txBody>
      </p:sp>
    </p:spTree>
    <p:extLst>
      <p:ext uri="{BB962C8B-B14F-4D97-AF65-F5344CB8AC3E}">
        <p14:creationId xmlns:p14="http://schemas.microsoft.com/office/powerpoint/2010/main" val="3433626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a:t>
            </a:r>
            <a:r>
              <a:rPr lang="en-US" baseline="0" dirty="0" smtClean="0"/>
              <a:t> difference</a:t>
            </a:r>
            <a:endParaRPr lang="en-US" dirty="0"/>
          </a:p>
        </p:txBody>
      </p:sp>
      <p:sp>
        <p:nvSpPr>
          <p:cNvPr id="3" name="Content Placeholder 2"/>
          <p:cNvSpPr>
            <a:spLocks noGrp="1"/>
          </p:cNvSpPr>
          <p:nvPr>
            <p:ph idx="1"/>
          </p:nvPr>
        </p:nvSpPr>
        <p:spPr/>
        <p:txBody>
          <a:bodyPr/>
          <a:lstStyle/>
          <a:p>
            <a:pPr marL="342900" marR="0" indent="-342900" algn="l" defTabSz="914400" rtl="0" eaLnBrk="0" fontAlgn="base" latinLnBrk="0" hangingPunct="0">
              <a:lnSpc>
                <a:spcPct val="100000"/>
              </a:lnSpc>
              <a:spcBef>
                <a:spcPct val="20000"/>
              </a:spcBef>
              <a:spcAft>
                <a:spcPct val="0"/>
              </a:spcAft>
              <a:buClr>
                <a:schemeClr val="folHlink"/>
              </a:buClr>
              <a:buSzPct val="60000"/>
              <a:buFont typeface="Wingdings" pitchFamily="2" charset="2"/>
              <a:buChar char="n"/>
              <a:tabLst/>
              <a:defRPr/>
            </a:pPr>
            <a:r>
              <a:rPr lang="en-US" sz="3200" baseline="0" dirty="0" smtClean="0"/>
              <a:t>Most people see individuals as creators of their own life</a:t>
            </a:r>
            <a:r>
              <a:rPr lang="en-US" sz="3200" dirty="0" smtClean="0"/>
              <a:t> experiences</a:t>
            </a:r>
            <a:r>
              <a:rPr lang="en-US" sz="3200" baseline="0" dirty="0" smtClean="0"/>
              <a:t>.</a:t>
            </a:r>
            <a:r>
              <a:rPr lang="en-US" sz="3200" dirty="0" smtClean="0"/>
              <a:t> </a:t>
            </a:r>
            <a:r>
              <a:rPr lang="en-US" sz="3200" baseline="0" dirty="0" smtClean="0"/>
              <a:t>They ignore</a:t>
            </a:r>
            <a:r>
              <a:rPr lang="en-US" sz="3200" dirty="0" smtClean="0"/>
              <a:t> the huge impact of resources availability on individual biographies. </a:t>
            </a:r>
          </a:p>
          <a:p>
            <a:pPr marL="342900" marR="0" indent="-342900" algn="l" defTabSz="914400" rtl="0" eaLnBrk="0" fontAlgn="base" latinLnBrk="0" hangingPunct="0">
              <a:lnSpc>
                <a:spcPct val="100000"/>
              </a:lnSpc>
              <a:spcBef>
                <a:spcPct val="20000"/>
              </a:spcBef>
              <a:spcAft>
                <a:spcPct val="0"/>
              </a:spcAft>
              <a:buClr>
                <a:schemeClr val="folHlink"/>
              </a:buClr>
              <a:buSzPct val="60000"/>
              <a:buFont typeface="Wingdings" pitchFamily="2" charset="2"/>
              <a:buChar char="n"/>
              <a:tabLst/>
              <a:defRPr/>
            </a:pPr>
            <a:r>
              <a:rPr lang="en-US" sz="3200" baseline="0" dirty="0" smtClean="0"/>
              <a:t>Sociologists see the way society is organized which allocates the resources by group and then understand how individuals as group member fare in social life.</a:t>
            </a:r>
            <a:endParaRPr lang="en-US" sz="3200" dirty="0" smtClean="0"/>
          </a:p>
        </p:txBody>
      </p:sp>
    </p:spTree>
    <p:extLst>
      <p:ext uri="{BB962C8B-B14F-4D97-AF65-F5344CB8AC3E}">
        <p14:creationId xmlns:p14="http://schemas.microsoft.com/office/powerpoint/2010/main" val="764153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Stop to think</a:t>
            </a:r>
            <a:endParaRPr lang="en-US" dirty="0"/>
          </a:p>
        </p:txBody>
      </p:sp>
      <p:sp>
        <p:nvSpPr>
          <p:cNvPr id="3" name="Content Placeholder 2"/>
          <p:cNvSpPr>
            <a:spLocks noGrp="1"/>
          </p:cNvSpPr>
          <p:nvPr>
            <p:ph idx="1"/>
          </p:nvPr>
        </p:nvSpPr>
        <p:spPr/>
        <p:txBody>
          <a:bodyPr/>
          <a:lstStyle/>
          <a:p>
            <a:r>
              <a:rPr lang="en-US" dirty="0" smtClean="0"/>
              <a:t>A former student told me that “income distribution” in</a:t>
            </a:r>
            <a:r>
              <a:rPr lang="en-US" baseline="0" dirty="0" smtClean="0"/>
              <a:t> the textbook for Introduction to Sociology </a:t>
            </a:r>
            <a:r>
              <a:rPr lang="en-US" dirty="0" smtClean="0"/>
              <a:t>didn’t make sense to him</a:t>
            </a:r>
            <a:r>
              <a:rPr lang="en-US" baseline="0" dirty="0" smtClean="0"/>
              <a:t> because one’s income is earned, not distributed.</a:t>
            </a:r>
          </a:p>
          <a:p>
            <a:r>
              <a:rPr lang="en-US" baseline="0" dirty="0" smtClean="0"/>
              <a:t>Explore and explain why sociologists and economists often use the term “income </a:t>
            </a:r>
            <a:r>
              <a:rPr lang="en-US" baseline="0" dirty="0" smtClean="0"/>
              <a:t>distribution.”</a:t>
            </a:r>
            <a:endParaRPr lang="en-US" dirty="0"/>
          </a:p>
        </p:txBody>
      </p:sp>
    </p:spTree>
    <p:extLst>
      <p:ext uri="{BB962C8B-B14F-4D97-AF65-F5344CB8AC3E}">
        <p14:creationId xmlns:p14="http://schemas.microsoft.com/office/powerpoint/2010/main" val="3361502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smtClean="0"/>
              <a:t>Develop a genuine interest</a:t>
            </a:r>
          </a:p>
        </p:txBody>
      </p:sp>
      <p:sp>
        <p:nvSpPr>
          <p:cNvPr id="25603" name="Content Placeholder 2"/>
          <p:cNvSpPr>
            <a:spLocks noGrp="1"/>
          </p:cNvSpPr>
          <p:nvPr>
            <p:ph idx="1"/>
          </p:nvPr>
        </p:nvSpPr>
        <p:spPr/>
        <p:txBody>
          <a:bodyPr/>
          <a:lstStyle/>
          <a:p>
            <a:r>
              <a:rPr lang="en-US" dirty="0" smtClean="0"/>
              <a:t>Develop a genuine interest</a:t>
            </a:r>
            <a:r>
              <a:rPr lang="en-US" baseline="0" dirty="0" smtClean="0"/>
              <a:t> in sociology, get informed about social issues, and take informed actions in order to improve our society, your own life, and the life of your children. </a:t>
            </a:r>
            <a:endParaRPr lang="en-US"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t>The sociological perspective</a:t>
            </a:r>
          </a:p>
        </p:txBody>
      </p:sp>
      <p:sp>
        <p:nvSpPr>
          <p:cNvPr id="26627" name="Rectangle 3"/>
          <p:cNvSpPr>
            <a:spLocks noGrp="1" noChangeArrowheads="1"/>
          </p:cNvSpPr>
          <p:nvPr>
            <p:ph type="body" idx="1"/>
          </p:nvPr>
        </p:nvSpPr>
        <p:spPr/>
        <p:txBody>
          <a:bodyPr/>
          <a:lstStyle/>
          <a:p>
            <a:pPr eaLnBrk="1" hangingPunct="1"/>
            <a:r>
              <a:rPr lang="en-US" dirty="0" smtClean="0"/>
              <a:t>The sociological imagination (</a:t>
            </a:r>
            <a:r>
              <a:rPr lang="en-US" dirty="0" smtClean="0"/>
              <a:t>p.8)</a:t>
            </a:r>
            <a:endParaRPr lang="en-US" dirty="0" smtClean="0"/>
          </a:p>
          <a:p>
            <a:pPr eaLnBrk="1" hangingPunct="1"/>
            <a:r>
              <a:rPr lang="en-US" dirty="0" smtClean="0"/>
              <a:t>The functionalist (</a:t>
            </a:r>
            <a:r>
              <a:rPr lang="en-US" dirty="0" smtClean="0"/>
              <a:t>p.24)</a:t>
            </a:r>
            <a:endParaRPr lang="en-US" dirty="0" smtClean="0"/>
          </a:p>
          <a:p>
            <a:pPr eaLnBrk="1" hangingPunct="1"/>
            <a:r>
              <a:rPr lang="en-US" dirty="0" smtClean="0"/>
              <a:t>The conflict (</a:t>
            </a:r>
            <a:r>
              <a:rPr lang="en-US" dirty="0" smtClean="0"/>
              <a:t>p.25)</a:t>
            </a:r>
            <a:endParaRPr lang="en-US" dirty="0" smtClean="0"/>
          </a:p>
          <a:p>
            <a:pPr eaLnBrk="1" hangingPunct="1"/>
            <a:r>
              <a:rPr lang="en-US" dirty="0" smtClean="0"/>
              <a:t>The symbolic </a:t>
            </a:r>
            <a:r>
              <a:rPr lang="en-US" dirty="0" err="1" smtClean="0"/>
              <a:t>interactionist</a:t>
            </a:r>
            <a:r>
              <a:rPr lang="en-US" dirty="0" smtClean="0"/>
              <a:t> (</a:t>
            </a:r>
            <a:r>
              <a:rPr lang="en-US" dirty="0" smtClean="0"/>
              <a:t>p.26)</a:t>
            </a:r>
            <a:endParaRPr lang="en-US"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dirty="0" smtClean="0"/>
              <a:t>The sociological imagination (</a:t>
            </a:r>
            <a:r>
              <a:rPr lang="en-US" dirty="0" smtClean="0"/>
              <a:t>pp.8-12)</a:t>
            </a:r>
            <a:endParaRPr lang="en-US" dirty="0" smtClean="0"/>
          </a:p>
        </p:txBody>
      </p:sp>
      <p:sp>
        <p:nvSpPr>
          <p:cNvPr id="27651" name="Content Placeholder 2"/>
          <p:cNvSpPr>
            <a:spLocks noGrp="1"/>
          </p:cNvSpPr>
          <p:nvPr>
            <p:ph idx="1"/>
          </p:nvPr>
        </p:nvSpPr>
        <p:spPr/>
        <p:txBody>
          <a:bodyPr/>
          <a:lstStyle/>
          <a:p>
            <a:r>
              <a:rPr lang="en-US" smtClean="0"/>
              <a:t>Private troubles</a:t>
            </a:r>
          </a:p>
          <a:p>
            <a:r>
              <a:rPr lang="en-US" smtClean="0"/>
              <a:t>Public issues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smtClean="0"/>
              <a:t>Structuralism vs. individualism</a:t>
            </a:r>
          </a:p>
        </p:txBody>
      </p:sp>
      <p:sp>
        <p:nvSpPr>
          <p:cNvPr id="28675" name="Content Placeholder 2"/>
          <p:cNvSpPr>
            <a:spLocks noGrp="1"/>
          </p:cNvSpPr>
          <p:nvPr>
            <p:ph idx="1"/>
          </p:nvPr>
        </p:nvSpPr>
        <p:spPr/>
        <p:txBody>
          <a:bodyPr/>
          <a:lstStyle/>
          <a:p>
            <a:r>
              <a:rPr lang="en-US" sz="2800" dirty="0" smtClean="0"/>
              <a:t>Methodological structuralism</a:t>
            </a:r>
          </a:p>
          <a:p>
            <a:pPr lvl="1"/>
            <a:r>
              <a:rPr lang="en-US" sz="2400" dirty="0" smtClean="0"/>
              <a:t>Social phenomenon or social behavior is examined in the CONTEXT of larger social structure. How social structure shape behavior. For instance, how does the medical care delivery system cause marriage to fall apart in the United States or cause individuals and families to declare bankruptcy.</a:t>
            </a:r>
          </a:p>
          <a:p>
            <a:pPr lvl="1"/>
            <a:r>
              <a:rPr lang="en-US" sz="2400" dirty="0" smtClean="0"/>
              <a:t>Note: People in other industrial nations STRUCTURED with universal medical care coverage do not divorce or declare bankruptcy for health reasons.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smtClean="0"/>
              <a:t>Structuralism vs. individualism</a:t>
            </a:r>
          </a:p>
        </p:txBody>
      </p:sp>
      <p:sp>
        <p:nvSpPr>
          <p:cNvPr id="29699" name="Content Placeholder 2"/>
          <p:cNvSpPr>
            <a:spLocks noGrp="1"/>
          </p:cNvSpPr>
          <p:nvPr>
            <p:ph idx="1"/>
          </p:nvPr>
        </p:nvSpPr>
        <p:spPr/>
        <p:txBody>
          <a:bodyPr/>
          <a:lstStyle/>
          <a:p>
            <a:r>
              <a:rPr lang="en-US" dirty="0" smtClean="0"/>
              <a:t>Methodological individualism</a:t>
            </a:r>
          </a:p>
          <a:p>
            <a:pPr lvl="1"/>
            <a:r>
              <a:rPr lang="en-US" sz="2200" dirty="0" smtClean="0"/>
              <a:t>Social phenomenon or social behavior is examined in the ABSENCE of larger social structure. Using The Usefulness 2 above for instance, the illness of the child is perceived as an individual failure, the consequence of which should be born by the child or the family. The inability for the parents to pay the soaring bills is also seen as a personal failure, not as a result of the medical care delivery system that charge the highest prices in the world. The subsequent divorce is perceived as a personal choice – the couple could choose to stay together.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dirty="0" smtClean="0"/>
              <a:t>The limitations of methodological individualism</a:t>
            </a:r>
          </a:p>
        </p:txBody>
      </p:sp>
      <p:sp>
        <p:nvSpPr>
          <p:cNvPr id="30723" name="Content Placeholder 2"/>
          <p:cNvSpPr>
            <a:spLocks noGrp="1"/>
          </p:cNvSpPr>
          <p:nvPr>
            <p:ph idx="1"/>
          </p:nvPr>
        </p:nvSpPr>
        <p:spPr/>
        <p:txBody>
          <a:bodyPr/>
          <a:lstStyle/>
          <a:p>
            <a:r>
              <a:rPr lang="en-US" sz="2000" dirty="0" smtClean="0"/>
              <a:t>Sees the tree but lose sight of the forest, and as a result fails to understand the tree.</a:t>
            </a:r>
          </a:p>
          <a:p>
            <a:r>
              <a:rPr lang="en-US" sz="2000" dirty="0" smtClean="0"/>
              <a:t>Inability to relate issues in question to any independent variable, therefore fails to locate the causes.</a:t>
            </a:r>
          </a:p>
          <a:p>
            <a:r>
              <a:rPr lang="en-US" sz="2000" dirty="0" smtClean="0"/>
              <a:t>Virtually claims that individuals behave for no other reason but him/herself. In other words, there is no need to search for the causes. It is already assumed once and for all: One chooses to do what one does. Adages</a:t>
            </a:r>
            <a:r>
              <a:rPr lang="en-US" sz="2000" baseline="0" dirty="0" smtClean="0"/>
              <a:t> such as “Individuals are creatures of the environment” does not make any sense here.</a:t>
            </a:r>
            <a:endParaRPr lang="en-US" sz="2000" dirty="0" smtClean="0"/>
          </a:p>
          <a:p>
            <a:r>
              <a:rPr lang="en-US" sz="2000" dirty="0" smtClean="0"/>
              <a:t>Belongs to methodological reductionism that represents a faulty inference and reasoning.</a:t>
            </a:r>
          </a:p>
          <a:p>
            <a:endParaRPr lang="en-US" sz="2800"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a:t>
            </a:r>
            <a:r>
              <a:rPr lang="en-US" baseline="0" dirty="0" smtClean="0"/>
              <a:t> come</a:t>
            </a:r>
            <a:endParaRPr lang="en-US" dirty="0"/>
          </a:p>
        </p:txBody>
      </p:sp>
      <p:sp>
        <p:nvSpPr>
          <p:cNvPr id="3" name="Content Placeholder 2"/>
          <p:cNvSpPr>
            <a:spLocks noGrp="1"/>
          </p:cNvSpPr>
          <p:nvPr>
            <p:ph idx="1"/>
          </p:nvPr>
        </p:nvSpPr>
        <p:spPr/>
        <p:txBody>
          <a:bodyPr/>
          <a:lstStyle/>
          <a:p>
            <a:r>
              <a:rPr lang="en-US" dirty="0" smtClean="0"/>
              <a:t>Many issues touched in this first PowerPoint presentation</a:t>
            </a:r>
            <a:r>
              <a:rPr lang="en-US" baseline="0" dirty="0" smtClean="0"/>
              <a:t> cannot make full sense as of now before we seriously explore the sociological perspectives</a:t>
            </a:r>
            <a:r>
              <a:rPr lang="en-US" baseline="0" dirty="0" smtClean="0"/>
              <a:t>. </a:t>
            </a:r>
          </a:p>
          <a:p>
            <a:pPr marL="342900" marR="0" indent="-342900" algn="l" defTabSz="914400" rtl="0" eaLnBrk="0" fontAlgn="base" latinLnBrk="0" hangingPunct="0">
              <a:lnSpc>
                <a:spcPct val="100000"/>
              </a:lnSpc>
              <a:spcBef>
                <a:spcPct val="20000"/>
              </a:spcBef>
              <a:spcAft>
                <a:spcPct val="0"/>
              </a:spcAft>
              <a:buClr>
                <a:schemeClr val="folHlink"/>
              </a:buClr>
              <a:buSzPct val="60000"/>
              <a:buFont typeface="Wingdings" pitchFamily="2" charset="2"/>
              <a:buChar char="n"/>
              <a:tabLst/>
              <a:defRPr/>
            </a:pPr>
            <a:r>
              <a:rPr lang="en-US" baseline="0" dirty="0" smtClean="0"/>
              <a:t>We are going to do that in this course.</a:t>
            </a:r>
          </a:p>
          <a:p>
            <a:r>
              <a:rPr lang="en-US" baseline="0" dirty="0" smtClean="0"/>
              <a:t>However, many of the points discussed here may serve as important general guidelines.</a:t>
            </a:r>
            <a:endParaRPr lang="en-US" baseline="0" dirty="0" smtClean="0"/>
          </a:p>
        </p:txBody>
      </p:sp>
    </p:spTree>
    <p:extLst>
      <p:ext uri="{BB962C8B-B14F-4D97-AF65-F5344CB8AC3E}">
        <p14:creationId xmlns:p14="http://schemas.microsoft.com/office/powerpoint/2010/main" val="1400573720"/>
      </p:ext>
    </p:extLst>
  </p:cSld>
  <p:clrMapOvr>
    <a:masterClrMapping/>
  </p:clrMapOvr>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931</TotalTime>
  <Words>1676</Words>
  <Application>Microsoft Office PowerPoint</Application>
  <PresentationFormat>On-screen Show (4:3)</PresentationFormat>
  <Paragraphs>125</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Blends</vt:lpstr>
      <vt:lpstr>Introduction to the Course:  A Few Important Points to Begin From</vt:lpstr>
      <vt:lpstr>What does this course study?</vt:lpstr>
      <vt:lpstr>Today’s topics</vt:lpstr>
      <vt:lpstr>How is knowledge acquired?</vt:lpstr>
      <vt:lpstr>Observation</vt:lpstr>
      <vt:lpstr>Different knowledge </vt:lpstr>
      <vt:lpstr>Stop to think</vt:lpstr>
      <vt:lpstr>Commonality of scientific knowledge</vt:lpstr>
      <vt:lpstr>Knowledge is structured</vt:lpstr>
      <vt:lpstr>The theoretical nature of knowledge</vt:lpstr>
      <vt:lpstr>Our brains have habits.</vt:lpstr>
      <vt:lpstr>An ancient Chinese adage</vt:lpstr>
      <vt:lpstr>How to study sociology well</vt:lpstr>
      <vt:lpstr>The great deception</vt:lpstr>
      <vt:lpstr>Example 1</vt:lpstr>
      <vt:lpstr>What does that mean?</vt:lpstr>
      <vt:lpstr>Example 2</vt:lpstr>
      <vt:lpstr>Example 3</vt:lpstr>
      <vt:lpstr>Confusion of opinion with knowledge</vt:lpstr>
      <vt:lpstr>Importance and usefulness</vt:lpstr>
      <vt:lpstr>The usefulness 1</vt:lpstr>
      <vt:lpstr>The usefulness 2</vt:lpstr>
      <vt:lpstr>Two levels of “truths”</vt:lpstr>
      <vt:lpstr>The difference</vt:lpstr>
      <vt:lpstr>Stop to think</vt:lpstr>
      <vt:lpstr>Develop a genuine interest</vt:lpstr>
      <vt:lpstr>The sociological perspective</vt:lpstr>
      <vt:lpstr>The sociological imagination (pp.8-12)</vt:lpstr>
      <vt:lpstr>Structuralism vs. individualism</vt:lpstr>
      <vt:lpstr>Structuralism vs. individualism</vt:lpstr>
      <vt:lpstr>The limitations of methodological individualism</vt:lpstr>
      <vt:lpstr>To come</vt:lpstr>
    </vt:vector>
  </TitlesOfParts>
  <Company>Georgia Southern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The Sociological Perspective</dc:title>
  <dc:creator>Faculty/Staff/Student</dc:creator>
  <cp:lastModifiedBy>Pidi Zhang</cp:lastModifiedBy>
  <cp:revision>83</cp:revision>
  <dcterms:created xsi:type="dcterms:W3CDTF">2002-01-08T15:17:07Z</dcterms:created>
  <dcterms:modified xsi:type="dcterms:W3CDTF">2013-06-25T19:13:16Z</dcterms:modified>
</cp:coreProperties>
</file>