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16"/>
  </p:notesMasterIdLst>
  <p:sldIdLst>
    <p:sldId id="604" r:id="rId3"/>
    <p:sldId id="576" r:id="rId4"/>
    <p:sldId id="543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60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6" autoAdjust="0"/>
    <p:restoredTop sz="90426" autoAdjust="0"/>
  </p:normalViewPr>
  <p:slideViewPr>
    <p:cSldViewPr>
      <p:cViewPr varScale="1">
        <p:scale>
          <a:sx n="82" d="100"/>
          <a:sy n="82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13" Type="http://schemas.openxmlformats.org/officeDocument/2006/relationships/audio" Target="../media/audio4.bin"/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slide" Target="../slides/slide10.xml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3.wav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7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8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9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3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6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910507" y="1295400"/>
            <a:ext cx="3246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2" y="1600200"/>
            <a:ext cx="751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590800" y="904846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NBA BASKET COURT</a:t>
            </a:r>
            <a:endParaRPr lang="en-US" sz="2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62000" y="990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FIBA BASKET COURT</a:t>
            </a:r>
            <a:endParaRPr lang="en-US" altLang="en-US" sz="4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63317"/>
            <a:ext cx="7162800" cy="379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685800" y="762000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SPANISH NATIONAL TEAM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590800"/>
            <a:ext cx="6540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basketball?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882799"/>
            <a:ext cx="7566025" cy="414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1313">
              <a:lnSpc>
                <a:spcPct val="100000"/>
              </a:lnSpc>
              <a:spcBef>
                <a:spcPts val="650"/>
              </a:spcBef>
            </a:pPr>
            <a:r>
              <a:rPr lang="en-US" altLang="en-US" sz="3000" b="1" dirty="0">
                <a:solidFill>
                  <a:srgbClr val="FFFFFF"/>
                </a:solidFill>
                <a:latin typeface="Tahoma" panose="020B0604030504040204" pitchFamily="34" charset="0"/>
              </a:rPr>
              <a:t>Basketball</a:t>
            </a:r>
            <a:r>
              <a:rPr lang="en-US" altLang="en-US" sz="3000" dirty="0">
                <a:solidFill>
                  <a:srgbClr val="FFFFFF"/>
                </a:solidFill>
                <a:latin typeface="Tahoma" panose="020B0604030504040204" pitchFamily="34" charset="0"/>
              </a:rPr>
              <a:t> is a team sport.</a:t>
            </a:r>
          </a:p>
          <a:p>
            <a:pPr marL="342900" indent="-341313">
              <a:lnSpc>
                <a:spcPct val="100000"/>
              </a:lnSpc>
              <a:spcBef>
                <a:spcPts val="650"/>
              </a:spcBef>
            </a:pPr>
            <a:r>
              <a:rPr lang="en-US" altLang="en-US" sz="3000" dirty="0">
                <a:solidFill>
                  <a:srgbClr val="FFFFFF"/>
                </a:solidFill>
                <a:latin typeface="Tahoma" panose="020B0604030504040204" pitchFamily="34" charset="0"/>
              </a:rPr>
              <a:t>It is played indoors.</a:t>
            </a:r>
          </a:p>
          <a:p>
            <a:pPr marL="342900" indent="-341313">
              <a:lnSpc>
                <a:spcPct val="100000"/>
              </a:lnSpc>
              <a:spcBef>
                <a:spcPts val="650"/>
              </a:spcBef>
            </a:pPr>
            <a:r>
              <a:rPr lang="en-US" altLang="en-US" sz="3000" dirty="0">
                <a:solidFill>
                  <a:srgbClr val="FFFFFF"/>
                </a:solidFill>
                <a:latin typeface="Tahoma" panose="020B0604030504040204" pitchFamily="34" charset="0"/>
              </a:rPr>
              <a:t>Two teams of five players each try to score</a:t>
            </a:r>
          </a:p>
          <a:p>
            <a:pPr marL="342900" indent="-341313">
              <a:lnSpc>
                <a:spcPct val="100000"/>
              </a:lnSpc>
              <a:spcBef>
                <a:spcPts val="650"/>
              </a:spcBef>
            </a:pPr>
            <a:r>
              <a:rPr lang="en-US" altLang="en-US" sz="3000" dirty="0">
                <a:solidFill>
                  <a:srgbClr val="FFFFFF"/>
                </a:solidFill>
                <a:latin typeface="Tahoma" panose="020B0604030504040204" pitchFamily="34" charset="0"/>
              </a:rPr>
              <a:t>points against one another by throwing a ball through a 3 m high hoop. </a:t>
            </a:r>
          </a:p>
          <a:p>
            <a:pPr marL="342900" indent="-341313">
              <a:lnSpc>
                <a:spcPct val="100000"/>
              </a:lnSpc>
              <a:spcBef>
                <a:spcPts val="650"/>
              </a:spcBef>
            </a:pPr>
            <a:r>
              <a:rPr lang="en-US" altLang="en-US" sz="3000" dirty="0">
                <a:solidFill>
                  <a:srgbClr val="FFFFFF"/>
                </a:solidFill>
                <a:latin typeface="Tahoma" panose="020B0604030504040204" pitchFamily="34" charset="0"/>
              </a:rPr>
              <a:t>Each hoop is placed at the end of a rectangular court. </a:t>
            </a:r>
            <a:endParaRPr lang="en-US" altLang="en-US" sz="30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38200" y="1524000"/>
            <a:ext cx="7566025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341313">
              <a:lnSpc>
                <a:spcPct val="90000"/>
              </a:lnSpc>
              <a:spcBef>
                <a:spcPts val="563"/>
              </a:spcBef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4000" dirty="0">
                <a:solidFill>
                  <a:srgbClr val="00B050"/>
                </a:solidFill>
              </a:rPr>
              <a:t>James Naismith, </a:t>
            </a:r>
          </a:p>
          <a:p>
            <a:pPr indent="-341313">
              <a:lnSpc>
                <a:spcPct val="90000"/>
              </a:lnSpc>
              <a:spcBef>
                <a:spcPts val="563"/>
              </a:spcBef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4000" dirty="0">
                <a:solidFill>
                  <a:srgbClr val="00B050"/>
                </a:solidFill>
              </a:rPr>
              <a:t>a Canadian physical education instructor invented basketball in 1891. Back then the game was played with an ordinary soccer ball and peach baskets between 2</a:t>
            </a:r>
            <a:endParaRPr lang="en-US" altLang="en-US" sz="4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066800" y="8382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HISTORY OF BASKETBALL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566025" cy="43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Soon metal rims replaced the peach baskets with netting underneath. Later people cut the netting so that the ball could go through.</a:t>
            </a:r>
          </a:p>
          <a:p>
            <a:pPr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800" dirty="0" err="1">
                <a:solidFill>
                  <a:srgbClr val="FFFFFF"/>
                </a:solidFill>
                <a:latin typeface="Tahoma" panose="020B0604030504040204" pitchFamily="34" charset="0"/>
              </a:rPr>
              <a:t>Senda</a:t>
            </a:r>
            <a:r>
              <a:rPr lang="en-U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 Abbott first introduced basketball to woman in 1892. </a:t>
            </a:r>
          </a:p>
          <a:p>
            <a:pPr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Professional basketball started in 1869 in New Jersey, USA. </a:t>
            </a:r>
            <a:endParaRPr lang="en-US" altLang="en-US" sz="28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447800" y="1454801"/>
            <a:ext cx="619442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563"/>
              </a:spcBef>
              <a:buClr>
                <a:srgbClr val="00CCFF"/>
              </a:buClr>
              <a:buSzPct val="65000"/>
              <a:buNone/>
            </a:pPr>
            <a:r>
              <a:rPr lang="en-US" alt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HOW IS BASKETBALL PLAYED</a:t>
            </a:r>
            <a:endParaRPr lang="en-US" altLang="en-US" sz="66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38200" y="1066800"/>
            <a:ext cx="7566025" cy="39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Basketball is played by two teams who score points by throwing a ball into the opposing team's basket. The team who scores the most points are the winners.</a:t>
            </a:r>
            <a:r>
              <a:rPr lang="en-US" altLang="en-U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Each team has a squad of 12 players to choose from. Five of those players are allowed on the court at any one time, with unlimited substitutions. </a:t>
            </a: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Players can move the ball around the court by passing, tapping, throwing, rolling or dribbling.</a:t>
            </a:r>
            <a:endParaRPr lang="en-US" altLang="en-US" sz="27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38200" y="990600"/>
            <a:ext cx="756602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The game consists of four quarters of 10 minutes each, with a 15-minute break at half-time. </a:t>
            </a:r>
          </a:p>
          <a:p>
            <a:pPr>
              <a:lnSpc>
                <a:spcPct val="9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There are also two-minutes interval between the first and second periods, and between the third and fourth periods. </a:t>
            </a:r>
          </a:p>
          <a:p>
            <a:pPr>
              <a:lnSpc>
                <a:spcPct val="9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If the game is tied after the fourth period, it continues with an extra period of five minutes, then as many five-minute periods as are necessary to break the tie. </a:t>
            </a:r>
            <a:endParaRPr lang="en-US" altLang="en-US" sz="28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914400" y="619243"/>
            <a:ext cx="7566025" cy="49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00CCFF"/>
              </a:buClr>
              <a:buSzPct val="65000"/>
              <a:buNone/>
            </a:pPr>
            <a:r>
              <a:rPr lang="en-US" altLang="en-US" sz="6000" b="1" dirty="0" smtClean="0">
                <a:solidFill>
                  <a:srgbClr val="6E081B"/>
                </a:solidFill>
                <a:latin typeface="Tahoma" panose="020B0604030504040204" pitchFamily="34" charset="0"/>
              </a:rPr>
              <a:t>	Main </a:t>
            </a:r>
            <a:r>
              <a:rPr lang="en-US" altLang="en-US" sz="6000" b="1" dirty="0">
                <a:solidFill>
                  <a:srgbClr val="6E081B"/>
                </a:solidFill>
                <a:latin typeface="Tahoma" panose="020B0604030504040204" pitchFamily="34" charset="0"/>
              </a:rPr>
              <a:t>officials </a:t>
            </a:r>
            <a:endParaRPr lang="en-US" altLang="en-US" sz="6000" b="1" dirty="0" smtClean="0">
              <a:solidFill>
                <a:srgbClr val="6E081B"/>
              </a:solidFill>
              <a:latin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488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000" b="1" dirty="0" smtClean="0">
                <a:solidFill>
                  <a:srgbClr val="00B050"/>
                </a:solidFill>
                <a:latin typeface="Tahoma" panose="020B0604030504040204" pitchFamily="34" charset="0"/>
              </a:rPr>
              <a:t>include </a:t>
            </a: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one referee and one umpire. </a:t>
            </a:r>
          </a:p>
          <a:p>
            <a:pPr algn="just">
              <a:lnSpc>
                <a:spcPct val="90000"/>
              </a:lnSpc>
              <a:spcBef>
                <a:spcPts val="488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The court is divided between them and they swap places after each foul involving a free throw penalty, as well as after each jump ball decision. </a:t>
            </a:r>
          </a:p>
          <a:p>
            <a:pPr algn="just">
              <a:lnSpc>
                <a:spcPct val="90000"/>
              </a:lnSpc>
              <a:spcBef>
                <a:spcPts val="488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They use whistles and hand signals to make and explain their decisions. </a:t>
            </a:r>
          </a:p>
          <a:p>
            <a:pPr algn="just">
              <a:lnSpc>
                <a:spcPct val="90000"/>
              </a:lnSpc>
              <a:spcBef>
                <a:spcPts val="488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Each game begins with a jump ball. </a:t>
            </a:r>
          </a:p>
          <a:p>
            <a:pPr algn="just">
              <a:lnSpc>
                <a:spcPct val="90000"/>
              </a:lnSpc>
              <a:spcBef>
                <a:spcPts val="488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The referee throws the ball into the air in the </a:t>
            </a:r>
            <a:r>
              <a:rPr lang="en-US" altLang="en-US" sz="2000" b="1" dirty="0" err="1">
                <a:solidFill>
                  <a:srgbClr val="00B050"/>
                </a:solidFill>
                <a:latin typeface="Tahoma" panose="020B0604030504040204" pitchFamily="34" charset="0"/>
              </a:rPr>
              <a:t>centre</a:t>
            </a: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 circle and two opposing players leap up and try to tap it away. </a:t>
            </a:r>
          </a:p>
          <a:p>
            <a:pPr algn="just">
              <a:lnSpc>
                <a:spcPct val="90000"/>
              </a:lnSpc>
              <a:spcBef>
                <a:spcPts val="563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Each player is allowed two taps before the ball hits the ground, a basket, a backboard or another player. 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276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Tahoma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Windows User</cp:lastModifiedBy>
  <cp:revision>115</cp:revision>
  <dcterms:created xsi:type="dcterms:W3CDTF">1999-10-07T17:16:48Z</dcterms:created>
  <dcterms:modified xsi:type="dcterms:W3CDTF">2021-03-03T08:23:44Z</dcterms:modified>
  <cp:category>Game Shows</cp:category>
</cp:coreProperties>
</file>