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7" r:id="rId1"/>
  </p:sld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95747" autoAdjust="0"/>
  </p:normalViewPr>
  <p:slideViewPr>
    <p:cSldViewPr snapToGrid="0" snapToObjects="1">
      <p:cViewPr varScale="1">
        <p:scale>
          <a:sx n="82" d="100"/>
          <a:sy n="82" d="100"/>
        </p:scale>
        <p:origin x="893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432" y="368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9DEE49-5FF0-BC43-A4BE-8F3CFDC5B3D7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FAB386-9598-0F46-8C8D-025B8AF03A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378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</p:spPr>
        <p:txBody>
          <a:bodyPr anchor="b" anchorCtr="0"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-23813" y="6502400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latin typeface="Calibri" pitchFamily="34" charset="0"/>
              </a:defRPr>
            </a:lvl1pPr>
            <a:lvl2pPr>
              <a:defRPr>
                <a:solidFill>
                  <a:schemeClr val="bg2"/>
                </a:solidFill>
                <a:latin typeface="Calibri" pitchFamily="34" charset="0"/>
              </a:defRPr>
            </a:lvl2pPr>
            <a:lvl3pPr>
              <a:defRPr>
                <a:solidFill>
                  <a:schemeClr val="bg2"/>
                </a:solidFill>
                <a:latin typeface="Calibri" pitchFamily="34" charset="0"/>
              </a:defRPr>
            </a:lvl3pPr>
            <a:lvl4pPr>
              <a:defRPr>
                <a:solidFill>
                  <a:schemeClr val="bg2"/>
                </a:solidFill>
                <a:latin typeface="Calibri" pitchFamily="34" charset="0"/>
              </a:defRPr>
            </a:lvl4pPr>
            <a:lvl5pPr>
              <a:defRPr>
                <a:solidFill>
                  <a:schemeClr val="bg2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0" y="6492875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Johnson,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Organizational Ethics 3e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, © 2015 SAGE Publications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</p:spPr>
        <p:txBody>
          <a:bodyPr anchor="ctr" anchorCtr="0"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>
            <a:solidFill>
              <a:schemeClr val="tx2"/>
            </a:solidFill>
          </a:ln>
          <a:effectLst>
            <a:innerShdw blurRad="101600" dist="76200" dir="13500000">
              <a:prstClr val="black">
                <a:alpha val="57000"/>
              </a:prstClr>
            </a:innerShdw>
          </a:effectLst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2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Font typeface="Calisto MT" pitchFamily="18" charset="0"/>
              <a:buNone/>
              <a:defRPr sz="1800" kern="1200">
                <a:solidFill>
                  <a:schemeClr val="bg2"/>
                </a:solidFill>
                <a:effectLst/>
                <a:latin typeface="Calibri" pitchFamily="34" charset="0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791" y="1828800"/>
            <a:ext cx="3566160" cy="4297363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  <a:latin typeface="Calibri" pitchFamily="34" charset="0"/>
              </a:defRPr>
            </a:lvl1pPr>
            <a:lvl2pPr>
              <a:defRPr sz="1800">
                <a:solidFill>
                  <a:schemeClr val="bg2"/>
                </a:solidFill>
                <a:latin typeface="Calibri" pitchFamily="34" charset="0"/>
              </a:defRPr>
            </a:lvl2pPr>
            <a:lvl3pPr>
              <a:defRPr sz="1800">
                <a:solidFill>
                  <a:schemeClr val="bg2"/>
                </a:solidFill>
                <a:latin typeface="Calibri" pitchFamily="34" charset="0"/>
              </a:defRPr>
            </a:lvl3pPr>
            <a:lvl4pPr>
              <a:defRPr sz="1800">
                <a:solidFill>
                  <a:schemeClr val="bg2"/>
                </a:solidFill>
                <a:latin typeface="Calibri" pitchFamily="34" charset="0"/>
              </a:defRPr>
            </a:lvl4pPr>
            <a:lvl5pPr>
              <a:defRPr sz="1800">
                <a:solidFill>
                  <a:schemeClr val="bg2"/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>
                <a:effectLst/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732585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791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>
                <a:effectLst/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791" y="2393576"/>
            <a:ext cx="3566160" cy="3732585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401" y="273050"/>
            <a:ext cx="3959352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5104"/>
            <a:ext cx="3962400" cy="3200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7000" y="6356350"/>
            <a:ext cx="1622612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1553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48338"/>
            <a:ext cx="762000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4608" y="264907"/>
            <a:ext cx="3959352" cy="6328186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0801"/>
            <a:ext cx="3959352" cy="320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Font typeface="Calisto MT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70048" y="6356350"/>
            <a:ext cx="1627632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280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38129"/>
            <a:ext cx="758952" cy="576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>
              <a:defRPr sz="36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Calisto MT" pitchFamily="18" charset="0"/>
              <a:buNone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900" y="265176"/>
            <a:ext cx="8458200" cy="3697224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ct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2"/>
          <a:srcRect r="14719"/>
          <a:stretch>
            <a:fillRect/>
          </a:stretch>
        </p:blipFill>
        <p:spPr>
          <a:xfrm>
            <a:off x="0" y="4482"/>
            <a:ext cx="77981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457200"/>
            <a:ext cx="1219200" cy="5668963"/>
          </a:xfrm>
        </p:spPr>
        <p:txBody>
          <a:bodyPr vert="eaVert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457200"/>
            <a:ext cx="6383337" cy="56689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1066800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5400000" flipH="1">
            <a:off x="4421262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AGEFS01\Departments\SagePub\HigherEd\EdAcq\Books\Our Documents\EdAcq\Katie\03_Maggie\Johnson 3e\PPTs\masterslide.jpg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-23813" y="-9525"/>
            <a:ext cx="9191626" cy="6877050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8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-23813" y="6502400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3800" kern="1200">
          <a:solidFill>
            <a:schemeClr val="bg2"/>
          </a:solidFill>
          <a:effectLst/>
          <a:latin typeface="Calibri" pitchFamily="34" charset="0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Calisto MT" pitchFamily="18" charset="0"/>
        <a:buChar char="•"/>
        <a:defRPr sz="24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22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20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18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18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SAGEFS01\Departments\SagePub\HigherEd\EdAcq\Books\Our Documents\EdAcq\Katie\03_Maggie\Johnson 3e\PPTs\chaptersl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39148" y="-32238"/>
            <a:ext cx="9402418" cy="700453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39148" y="1"/>
            <a:ext cx="9402418" cy="1181100"/>
          </a:xfrm>
        </p:spPr>
        <p:txBody>
          <a:bodyPr/>
          <a:lstStyle/>
          <a:p>
            <a:r>
              <a:rPr lang="en-US" sz="4800" b="1" dirty="0"/>
              <a:t>Chapter 1: Ethical Perspectives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14400"/>
          </a:xfrm>
        </p:spPr>
        <p:txBody>
          <a:bodyPr/>
          <a:lstStyle/>
          <a:p>
            <a:r>
              <a:rPr lang="en-US" sz="4000" dirty="0"/>
              <a:t>Utilitarianism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63" y="1266825"/>
            <a:ext cx="8412162" cy="5086350"/>
          </a:xfrm>
        </p:spPr>
        <p:txBody>
          <a:bodyPr/>
          <a:lstStyle/>
          <a:p>
            <a:pPr>
              <a:buNone/>
            </a:pPr>
            <a:r>
              <a:rPr lang="en-US" sz="2800" i="1" dirty="0"/>
              <a:t>“</a:t>
            </a:r>
            <a:r>
              <a:rPr lang="en-US" sz="2800" b="1" i="1" dirty="0"/>
              <a:t>Do the Greatest Good for the Greatest Number</a:t>
            </a:r>
            <a:r>
              <a:rPr lang="en-US" sz="2800" b="1" dirty="0"/>
              <a:t>”</a:t>
            </a:r>
          </a:p>
          <a:p>
            <a:r>
              <a:rPr lang="en-US" dirty="0"/>
              <a:t>Theorists:  Jeremy Bentham (1748-1832), John Stuart Mill (1806-1873)</a:t>
            </a:r>
          </a:p>
          <a:p>
            <a:r>
              <a:rPr lang="en-US" dirty="0"/>
              <a:t> </a:t>
            </a:r>
            <a:r>
              <a:rPr lang="en-US" u="sng" dirty="0"/>
              <a:t>Premise</a:t>
            </a:r>
            <a:r>
              <a:rPr lang="en-US" dirty="0"/>
              <a:t>: make decisions based on their outcomes or consequences (</a:t>
            </a:r>
            <a:r>
              <a:rPr lang="en-US" i="1" dirty="0" err="1"/>
              <a:t>consequentialism</a:t>
            </a:r>
            <a:r>
              <a:rPr lang="en-US" dirty="0"/>
              <a:t>)</a:t>
            </a:r>
          </a:p>
          <a:p>
            <a:r>
              <a:rPr lang="en-US" dirty="0"/>
              <a:t>The best decisions</a:t>
            </a:r>
          </a:p>
          <a:p>
            <a:pPr lvl="1"/>
            <a:r>
              <a:rPr lang="en-US" dirty="0"/>
              <a:t>generate the most benefits relative to their disadvantages</a:t>
            </a:r>
          </a:p>
          <a:p>
            <a:pPr lvl="1"/>
            <a:r>
              <a:rPr lang="en-US" dirty="0"/>
              <a:t>benefit the largest number of people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/>
          <a:lstStyle/>
          <a:p>
            <a:r>
              <a:rPr lang="en-US" sz="4000" dirty="0"/>
              <a:t>Utilitarianism: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987" y="1304925"/>
            <a:ext cx="8440737" cy="5019675"/>
          </a:xfrm>
        </p:spPr>
        <p:txBody>
          <a:bodyPr>
            <a:normAutofit/>
          </a:bodyPr>
          <a:lstStyle/>
          <a:p>
            <a:pPr lvl="0"/>
            <a:r>
              <a:rPr lang="en-US" sz="2800" u="sng" dirty="0"/>
              <a:t>Strengths</a:t>
            </a:r>
          </a:p>
          <a:p>
            <a:pPr lvl="1"/>
            <a:r>
              <a:rPr lang="en-US" sz="2400" dirty="0"/>
              <a:t>Promotes human welfare</a:t>
            </a:r>
          </a:p>
          <a:p>
            <a:pPr lvl="1"/>
            <a:r>
              <a:rPr lang="en-US" sz="2400" dirty="0"/>
              <a:t>Commonly</a:t>
            </a:r>
            <a:r>
              <a:rPr lang="en-US" sz="2400" baseline="0" dirty="0"/>
              <a:t> used</a:t>
            </a:r>
          </a:p>
          <a:p>
            <a:pPr lvl="1"/>
            <a:r>
              <a:rPr lang="en-US" sz="2400" baseline="0" dirty="0"/>
              <a:t>Appropriate for policy decisions and emergency situations</a:t>
            </a:r>
          </a:p>
          <a:p>
            <a:pPr lvl="0"/>
            <a:r>
              <a:rPr lang="en-US" sz="2800" u="sng" baseline="0" dirty="0"/>
              <a:t>Weaknesses</a:t>
            </a:r>
          </a:p>
          <a:p>
            <a:pPr lvl="1"/>
            <a:r>
              <a:rPr lang="en-US" sz="2400" baseline="0" dirty="0"/>
              <a:t>Hard</a:t>
            </a:r>
            <a:r>
              <a:rPr lang="en-US" sz="2400" dirty="0"/>
              <a:t> to </a:t>
            </a:r>
            <a:r>
              <a:rPr lang="en-US" sz="2400" baseline="0" dirty="0"/>
              <a:t>define and measure the “greatest good.”</a:t>
            </a:r>
          </a:p>
          <a:p>
            <a:pPr lvl="1"/>
            <a:r>
              <a:rPr lang="en-US" sz="2400" baseline="0" dirty="0"/>
              <a:t>Hard to identify all possible consequences of a choice</a:t>
            </a:r>
          </a:p>
          <a:p>
            <a:pPr lvl="1"/>
            <a:r>
              <a:rPr lang="en-US" sz="2400" baseline="0" dirty="0"/>
              <a:t>We favor short term consequences and personal interests when making choices</a:t>
            </a:r>
          </a:p>
          <a:p>
            <a:pPr lvl="1"/>
            <a:r>
              <a:rPr lang="en-US" sz="2400" baseline="0" dirty="0"/>
              <a:t>Overlooks the needs of the individual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1">
              <a:buNone/>
            </a:pPr>
            <a:endParaRPr lang="en-US" dirty="0"/>
          </a:p>
          <a:p>
            <a:pPr lvl="0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14400"/>
          </a:xfrm>
        </p:spPr>
        <p:txBody>
          <a:bodyPr/>
          <a:lstStyle/>
          <a:p>
            <a:r>
              <a:rPr lang="en-US" sz="4000" dirty="0"/>
              <a:t>Kant’s Categorical Imperative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62" y="1323975"/>
            <a:ext cx="8478837" cy="5048250"/>
          </a:xfrm>
        </p:spPr>
        <p:txBody>
          <a:bodyPr/>
          <a:lstStyle/>
          <a:p>
            <a:pPr>
              <a:buNone/>
            </a:pPr>
            <a:r>
              <a:rPr lang="en-US" sz="2800" i="1" dirty="0"/>
              <a:t>“</a:t>
            </a:r>
            <a:r>
              <a:rPr lang="en-US" sz="2800" b="1" i="1" dirty="0"/>
              <a:t>Do What’s Right Despite the Consequences”</a:t>
            </a:r>
          </a:p>
          <a:p>
            <a:r>
              <a:rPr lang="en-US" dirty="0"/>
              <a:t>Theorist: Immanuel Kant (1724-1804)</a:t>
            </a:r>
          </a:p>
          <a:p>
            <a:r>
              <a:rPr lang="en-US" u="sng" dirty="0"/>
              <a:t>Premise</a:t>
            </a:r>
            <a:r>
              <a:rPr lang="en-US" dirty="0"/>
              <a:t>:</a:t>
            </a:r>
            <a:r>
              <a:rPr lang="en-US" baseline="0" dirty="0"/>
              <a:t>  do your duty (</a:t>
            </a:r>
            <a:r>
              <a:rPr lang="en-US" i="1" baseline="0" dirty="0"/>
              <a:t>deontological</a:t>
            </a:r>
            <a:r>
              <a:rPr lang="en-US" baseline="0" dirty="0"/>
              <a:t>)</a:t>
            </a:r>
          </a:p>
          <a:p>
            <a:r>
              <a:rPr lang="en-US" i="1" baseline="0" dirty="0"/>
              <a:t>Categorical Imperative</a:t>
            </a:r>
            <a:r>
              <a:rPr lang="en-US" baseline="0" dirty="0"/>
              <a:t>:  to determine if </a:t>
            </a:r>
            <a:r>
              <a:rPr lang="en-US" dirty="0"/>
              <a:t>a</a:t>
            </a:r>
            <a:r>
              <a:rPr lang="en-US" baseline="0" dirty="0"/>
              <a:t> behavior is moral, decide if it should be universally followed, without exception</a:t>
            </a:r>
          </a:p>
          <a:p>
            <a:r>
              <a:rPr lang="en-US" baseline="0" dirty="0"/>
              <a:t>Treat “humanity as an end” (respect for persons)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14400"/>
          </a:xfrm>
        </p:spPr>
        <p:txBody>
          <a:bodyPr/>
          <a:lstStyle/>
          <a:p>
            <a:r>
              <a:rPr lang="en-US" sz="4000" dirty="0"/>
              <a:t>Kant’s Categorical Imperative: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63" y="1285875"/>
            <a:ext cx="8183562" cy="5105400"/>
          </a:xfrm>
        </p:spPr>
        <p:txBody>
          <a:bodyPr/>
          <a:lstStyle/>
          <a:p>
            <a:pPr>
              <a:buNone/>
            </a:pPr>
            <a:r>
              <a:rPr lang="en-US" sz="2800" u="sng" dirty="0"/>
              <a:t>Strengths</a:t>
            </a:r>
          </a:p>
          <a:p>
            <a:pPr lvl="1">
              <a:buNone/>
            </a:pPr>
            <a:r>
              <a:rPr lang="en-US" sz="2400" dirty="0"/>
              <a:t>Prevents unethical behavior</a:t>
            </a:r>
          </a:p>
          <a:p>
            <a:pPr lvl="1">
              <a:buNone/>
            </a:pPr>
            <a:r>
              <a:rPr lang="en-US" sz="2400" dirty="0"/>
              <a:t>Builds moral courage</a:t>
            </a:r>
          </a:p>
          <a:p>
            <a:pPr lvl="1">
              <a:buNone/>
            </a:pPr>
            <a:r>
              <a:rPr lang="en-US" sz="2400" dirty="0"/>
              <a:t>Recognizes that people are intrinsically valuable</a:t>
            </a:r>
          </a:p>
          <a:p>
            <a:pPr>
              <a:buNone/>
            </a:pPr>
            <a:r>
              <a:rPr lang="en-US" sz="2800" u="sng" dirty="0"/>
              <a:t>Weaknesses</a:t>
            </a:r>
          </a:p>
          <a:p>
            <a:pPr lvl="1">
              <a:buNone/>
            </a:pPr>
            <a:r>
              <a:rPr lang="en-US" sz="2400" dirty="0"/>
              <a:t>There appear to be exceptions</a:t>
            </a:r>
            <a:r>
              <a:rPr lang="en-US" sz="2400" baseline="0" dirty="0"/>
              <a:t> to universal principles</a:t>
            </a:r>
          </a:p>
          <a:p>
            <a:pPr lvl="1">
              <a:buNone/>
            </a:pPr>
            <a:r>
              <a:rPr lang="en-US" sz="2400" baseline="0" dirty="0"/>
              <a:t>Following misguided duties</a:t>
            </a:r>
          </a:p>
          <a:p>
            <a:pPr lvl="1">
              <a:buNone/>
            </a:pPr>
            <a:r>
              <a:rPr lang="en-US" sz="2400" dirty="0"/>
              <a:t>Duties may conflict with one another</a:t>
            </a:r>
            <a:endParaRPr lang="en-US" sz="2400" baseline="0" dirty="0"/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/>
          <a:lstStyle/>
          <a:p>
            <a:r>
              <a:rPr lang="en-US" sz="4000" dirty="0"/>
              <a:t>Rawls Justice as Fairness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638" y="1066800"/>
            <a:ext cx="8869362" cy="55721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i="1" dirty="0"/>
              <a:t>“</a:t>
            </a:r>
            <a:r>
              <a:rPr lang="en-US" sz="2800" b="1" i="1" dirty="0"/>
              <a:t>Balancing Freedom and Equality”</a:t>
            </a:r>
          </a:p>
          <a:p>
            <a:r>
              <a:rPr lang="en-US" i="0" dirty="0"/>
              <a:t>Theorist:  John Rawls</a:t>
            </a:r>
          </a:p>
          <a:p>
            <a:r>
              <a:rPr lang="en-US" i="0" dirty="0"/>
              <a:t>Two principles of justice</a:t>
            </a:r>
          </a:p>
          <a:p>
            <a:pPr lvl="1"/>
            <a:r>
              <a:rPr lang="en-US" sz="1900" b="1" i="0" dirty="0"/>
              <a:t>Principle</a:t>
            </a:r>
            <a:r>
              <a:rPr lang="en-US" sz="1900" b="1" i="0" baseline="0" dirty="0"/>
              <a:t> 1</a:t>
            </a:r>
            <a:r>
              <a:rPr lang="en-US" sz="1900" i="0" baseline="0" dirty="0"/>
              <a:t>:  Each person has an equal right to </a:t>
            </a:r>
            <a:r>
              <a:rPr lang="en-US" sz="1900" dirty="0"/>
              <a:t>the same basic liberties that are compatible with similar liberties for all. (</a:t>
            </a:r>
            <a:r>
              <a:rPr lang="en-US" sz="1900" i="1" dirty="0"/>
              <a:t>equal liberty</a:t>
            </a:r>
            <a:r>
              <a:rPr lang="en-US" sz="1900" dirty="0"/>
              <a:t>)</a:t>
            </a:r>
          </a:p>
          <a:p>
            <a:pPr lvl="1"/>
            <a:r>
              <a:rPr lang="en-US" sz="1900" b="1" i="0" dirty="0"/>
              <a:t>Principle 2</a:t>
            </a:r>
            <a:r>
              <a:rPr lang="en-US" sz="1900" i="0" dirty="0"/>
              <a:t>: Social and economic inequalities </a:t>
            </a:r>
            <a:r>
              <a:rPr lang="en-US" sz="1900" dirty="0"/>
              <a:t>are to satisfy two</a:t>
            </a:r>
            <a:r>
              <a:rPr lang="en-US" sz="1900" baseline="0" dirty="0"/>
              <a:t> conditions</a:t>
            </a:r>
            <a:r>
              <a:rPr lang="en-US" sz="1900" dirty="0"/>
              <a:t>: (a) they are to be attached to offices and positions open to all under conditions of fair equality of opportunity (</a:t>
            </a:r>
            <a:r>
              <a:rPr lang="en-US" sz="1900" i="1" dirty="0"/>
              <a:t>equal opportunity principle</a:t>
            </a:r>
            <a:r>
              <a:rPr lang="en-US" sz="1900" dirty="0"/>
              <a:t>), and (</a:t>
            </a:r>
            <a:r>
              <a:rPr lang="en-US" sz="1900" dirty="0" err="1"/>
              <a:t>b</a:t>
            </a:r>
            <a:r>
              <a:rPr lang="en-US" sz="1900" dirty="0"/>
              <a:t>) they are to be to the greatest benefit of the least advantaged members of society. (</a:t>
            </a:r>
            <a:r>
              <a:rPr lang="en-US" sz="1900" i="1" dirty="0"/>
              <a:t>difference principle</a:t>
            </a:r>
            <a:r>
              <a:rPr lang="en-US" sz="1900" dirty="0"/>
              <a:t>)</a:t>
            </a:r>
          </a:p>
          <a:p>
            <a:r>
              <a:rPr lang="en-US" i="0" dirty="0"/>
              <a:t>Step</a:t>
            </a:r>
            <a:r>
              <a:rPr lang="en-US" i="0" baseline="0" dirty="0"/>
              <a:t> behind a </a:t>
            </a:r>
            <a:r>
              <a:rPr lang="en-US" i="1" baseline="0" dirty="0"/>
              <a:t>veil of ignorance </a:t>
            </a:r>
            <a:r>
              <a:rPr lang="en-US" i="0" baseline="0" dirty="0"/>
              <a:t>when making decisions</a:t>
            </a:r>
          </a:p>
          <a:p>
            <a:r>
              <a:rPr lang="en-US" i="0" baseline="0" dirty="0"/>
              <a:t>Base decisions on the </a:t>
            </a:r>
            <a:r>
              <a:rPr lang="en-US" i="1" baseline="0" dirty="0" err="1"/>
              <a:t>maximin</a:t>
            </a:r>
            <a:r>
              <a:rPr lang="en-US" i="1" baseline="0" dirty="0"/>
              <a:t> rule</a:t>
            </a:r>
            <a:r>
              <a:rPr lang="en-US" baseline="0" dirty="0"/>
              <a:t>--the</a:t>
            </a:r>
            <a:r>
              <a:rPr lang="en-US" dirty="0"/>
              <a:t> best choice is the one that guarantees a minimum level of benefits</a:t>
            </a:r>
            <a:endParaRPr lang="en-US" i="1" baseline="0" dirty="0"/>
          </a:p>
          <a:p>
            <a:endParaRPr lang="en-US" sz="1600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33450"/>
          </a:xfrm>
        </p:spPr>
        <p:txBody>
          <a:bodyPr/>
          <a:lstStyle/>
          <a:p>
            <a:r>
              <a:rPr lang="en-US" sz="4000" dirty="0"/>
              <a:t>Justice as Fairness: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362" y="1238250"/>
            <a:ext cx="8497887" cy="5048250"/>
          </a:xfrm>
        </p:spPr>
        <p:txBody>
          <a:bodyPr>
            <a:normAutofit/>
          </a:bodyPr>
          <a:lstStyle/>
          <a:p>
            <a:r>
              <a:rPr lang="en-US" sz="2800" u="sng" dirty="0"/>
              <a:t>Strengths</a:t>
            </a:r>
          </a:p>
          <a:p>
            <a:pPr lvl="1"/>
            <a:r>
              <a:rPr lang="en-US" sz="2400" dirty="0"/>
              <a:t>Reconciles tension between individual freedom and social justice, personal liberty and the common good</a:t>
            </a:r>
          </a:p>
          <a:p>
            <a:pPr lvl="1"/>
            <a:r>
              <a:rPr lang="en-US" sz="2400" dirty="0"/>
              <a:t>Guarantees a minimum level of benefits and equal opportunity</a:t>
            </a:r>
          </a:p>
          <a:p>
            <a:pPr lvl="1"/>
            <a:r>
              <a:rPr lang="en-US" sz="2400" dirty="0"/>
              <a:t>Protects individuals, rights, and the least advantaged</a:t>
            </a:r>
          </a:p>
          <a:p>
            <a:r>
              <a:rPr lang="en-US" sz="2800" u="sng" dirty="0"/>
              <a:t>Weaknesses</a:t>
            </a:r>
          </a:p>
          <a:p>
            <a:pPr lvl="1"/>
            <a:r>
              <a:rPr lang="en-US" sz="2400" dirty="0"/>
              <a:t>Definitions</a:t>
            </a:r>
            <a:r>
              <a:rPr lang="en-US" sz="2400" baseline="0" dirty="0"/>
              <a:t> of</a:t>
            </a:r>
            <a:r>
              <a:rPr lang="en-US" sz="2400" dirty="0"/>
              <a:t> justice and fairness differ</a:t>
            </a:r>
          </a:p>
          <a:p>
            <a:pPr lvl="1"/>
            <a:r>
              <a:rPr lang="en-US" sz="2400" dirty="0"/>
              <a:t>Debate</a:t>
            </a:r>
            <a:r>
              <a:rPr lang="en-US" sz="2400" baseline="0" dirty="0"/>
              <a:t> over giving too much or too little to the have-nots</a:t>
            </a:r>
          </a:p>
          <a:p>
            <a:pPr lvl="1"/>
            <a:r>
              <a:rPr lang="en-US" sz="2400" baseline="0" dirty="0"/>
              <a:t>Can reach different conclusions behind the veil of ignorance</a:t>
            </a:r>
          </a:p>
          <a:p>
            <a:pPr lvl="1">
              <a:buNone/>
            </a:pPr>
            <a:endParaRPr lang="en-US" sz="2000" baseline="0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14400"/>
          </a:xfrm>
        </p:spPr>
        <p:txBody>
          <a:bodyPr/>
          <a:lstStyle/>
          <a:p>
            <a:r>
              <a:rPr lang="en-US" sz="4000" dirty="0"/>
              <a:t>Aristotelian Ethics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63" y="1314450"/>
            <a:ext cx="8450262" cy="501967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i="1" dirty="0"/>
              <a:t>Live well</a:t>
            </a:r>
          </a:p>
          <a:p>
            <a:r>
              <a:rPr lang="en-US" i="0" dirty="0"/>
              <a:t>Theorist:  Aristotle: (384-322)</a:t>
            </a:r>
          </a:p>
          <a:p>
            <a:r>
              <a:rPr lang="en-US" i="0" u="sng" dirty="0"/>
              <a:t>Premise</a:t>
            </a:r>
            <a:r>
              <a:rPr lang="en-US" i="0" dirty="0"/>
              <a:t>: will make ethical</a:t>
            </a:r>
            <a:r>
              <a:rPr lang="en-US" i="0" baseline="0" dirty="0"/>
              <a:t> decisions if we develop character traits or virtues (intellectual and moral)</a:t>
            </a:r>
          </a:p>
          <a:p>
            <a:r>
              <a:rPr lang="en-US" i="0" baseline="0" dirty="0"/>
              <a:t>Find the middle ground between extremes (the </a:t>
            </a:r>
            <a:r>
              <a:rPr lang="en-US" i="1" baseline="0" dirty="0"/>
              <a:t>Golden Mean</a:t>
            </a:r>
            <a:r>
              <a:rPr lang="en-US" i="0" baseline="0" dirty="0"/>
              <a:t>)</a:t>
            </a:r>
          </a:p>
          <a:p>
            <a:r>
              <a:rPr lang="en-US" i="0" baseline="0" dirty="0"/>
              <a:t>Build character through habits</a:t>
            </a:r>
            <a:r>
              <a:rPr lang="en-US" i="0" dirty="0"/>
              <a:t> (repeated patterns of behavior)</a:t>
            </a:r>
            <a:endParaRPr lang="en-US" i="0" baseline="0" dirty="0"/>
          </a:p>
          <a:p>
            <a:r>
              <a:rPr lang="en-US" i="0" baseline="0" dirty="0"/>
              <a:t>Goods of the soul are most important</a:t>
            </a:r>
          </a:p>
          <a:p>
            <a:r>
              <a:rPr lang="en-US" i="0" baseline="0" dirty="0"/>
              <a:t>Strive to flourish:  </a:t>
            </a:r>
            <a:r>
              <a:rPr lang="en-US" i="1" baseline="0" dirty="0"/>
              <a:t>eudemonia</a:t>
            </a:r>
          </a:p>
          <a:p>
            <a:endParaRPr lang="en-US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14400"/>
          </a:xfrm>
        </p:spPr>
        <p:txBody>
          <a:bodyPr/>
          <a:lstStyle/>
          <a:p>
            <a:r>
              <a:rPr lang="en-US" sz="4000" dirty="0"/>
              <a:t>Aristotelian Ethics: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887" y="1181100"/>
            <a:ext cx="8459787" cy="5086350"/>
          </a:xfrm>
        </p:spPr>
        <p:txBody>
          <a:bodyPr>
            <a:normAutofit/>
          </a:bodyPr>
          <a:lstStyle/>
          <a:p>
            <a:r>
              <a:rPr lang="en-US" sz="2800" u="sng" dirty="0"/>
              <a:t>Strengths</a:t>
            </a:r>
          </a:p>
          <a:p>
            <a:pPr lvl="1"/>
            <a:r>
              <a:rPr lang="en-US" sz="2400" dirty="0"/>
              <a:t>Addresses the most important questions of life</a:t>
            </a:r>
          </a:p>
          <a:p>
            <a:pPr lvl="1"/>
            <a:r>
              <a:rPr lang="en-US" sz="2400" dirty="0"/>
              <a:t>Happiness is a worthy pursuit</a:t>
            </a:r>
          </a:p>
          <a:p>
            <a:pPr lvl="1"/>
            <a:r>
              <a:rPr lang="en-US" sz="2400" dirty="0"/>
              <a:t>Combats materialism</a:t>
            </a:r>
          </a:p>
          <a:p>
            <a:pPr lvl="1"/>
            <a:r>
              <a:rPr lang="en-US" sz="2400" dirty="0"/>
              <a:t>Builds high character</a:t>
            </a:r>
          </a:p>
          <a:p>
            <a:r>
              <a:rPr lang="en-US" sz="2800" u="sng" dirty="0"/>
              <a:t>Weaknesses</a:t>
            </a:r>
          </a:p>
          <a:p>
            <a:pPr lvl="1"/>
            <a:r>
              <a:rPr lang="en-US" sz="2400" dirty="0"/>
              <a:t>Fails</a:t>
            </a:r>
            <a:r>
              <a:rPr lang="en-US" sz="2400" baseline="0" dirty="0"/>
              <a:t> to provide specific guidance to decision makers</a:t>
            </a:r>
          </a:p>
          <a:p>
            <a:pPr lvl="1"/>
            <a:r>
              <a:rPr lang="en-US" sz="2400" baseline="0" dirty="0"/>
              <a:t>Finding the middle ground depends on the situation</a:t>
            </a:r>
          </a:p>
          <a:p>
            <a:pPr lvl="1"/>
            <a:r>
              <a:rPr lang="en-US" sz="2400" baseline="0" dirty="0"/>
              <a:t>Treats emotion with suspicion</a:t>
            </a:r>
          </a:p>
          <a:p>
            <a:pPr lvl="1"/>
            <a:r>
              <a:rPr lang="en-US" sz="2400" baseline="0" dirty="0"/>
              <a:t>Some may never be able to live well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/>
          <a:lstStyle/>
          <a:p>
            <a:r>
              <a:rPr lang="en-US" sz="4000" dirty="0"/>
              <a:t>Confucianism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787" y="1209675"/>
            <a:ext cx="8593137" cy="51911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i="1" dirty="0"/>
              <a:t>Build Healthy Relationships</a:t>
            </a:r>
          </a:p>
          <a:p>
            <a:r>
              <a:rPr lang="en-US" dirty="0"/>
              <a:t>Theorist:  Confucius (551-479 B.C.E.)</a:t>
            </a:r>
          </a:p>
          <a:p>
            <a:r>
              <a:rPr lang="en-US" u="sng" dirty="0"/>
              <a:t>Premise</a:t>
            </a:r>
            <a:r>
              <a:rPr lang="en-US" dirty="0"/>
              <a:t>: humans are social creatures connected through networks of relationships</a:t>
            </a:r>
          </a:p>
          <a:p>
            <a:r>
              <a:rPr lang="en-US" dirty="0"/>
              <a:t>Policies, norms, procedures (etiquette or </a:t>
            </a:r>
            <a:r>
              <a:rPr lang="en-US" i="1" dirty="0"/>
              <a:t>li</a:t>
            </a:r>
            <a:r>
              <a:rPr lang="en-US" dirty="0"/>
              <a:t>) maintain relationships</a:t>
            </a:r>
          </a:p>
          <a:p>
            <a:r>
              <a:rPr lang="en-US" dirty="0"/>
              <a:t>Follow</a:t>
            </a:r>
            <a:r>
              <a:rPr lang="en-US" baseline="0" dirty="0"/>
              <a:t> the </a:t>
            </a:r>
            <a:r>
              <a:rPr lang="en-US" i="1" baseline="0" dirty="0"/>
              <a:t>Golden Rule</a:t>
            </a:r>
            <a:r>
              <a:rPr lang="en-US" baseline="0" dirty="0"/>
              <a:t>:  “Do not do to others what you do not want them to do to you”)</a:t>
            </a:r>
          </a:p>
          <a:p>
            <a:r>
              <a:rPr lang="en-US" baseline="0" dirty="0"/>
              <a:t>Key virtue:  benevolence</a:t>
            </a:r>
          </a:p>
          <a:p>
            <a:r>
              <a:rPr lang="en-US" baseline="0" dirty="0"/>
              <a:t>Recognize status and power differences</a:t>
            </a:r>
          </a:p>
          <a:p>
            <a:endParaRPr lang="en-US" baseline="0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4"/>
            <a:ext cx="7583488" cy="861172"/>
          </a:xfrm>
        </p:spPr>
        <p:txBody>
          <a:bodyPr/>
          <a:lstStyle/>
          <a:p>
            <a:r>
              <a:rPr lang="en-US" sz="4000" dirty="0"/>
              <a:t>Confucianism:</a:t>
            </a:r>
            <a:r>
              <a:rPr lang="en-US" sz="4000" baseline="0" dirty="0"/>
              <a:t> Evaluation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888" y="1276350"/>
            <a:ext cx="8297862" cy="5076825"/>
          </a:xfrm>
        </p:spPr>
        <p:txBody>
          <a:bodyPr>
            <a:normAutofit fontScale="92500" lnSpcReduction="20000"/>
          </a:bodyPr>
          <a:lstStyle/>
          <a:p>
            <a:r>
              <a:rPr lang="en-US" sz="3000" u="sng" dirty="0"/>
              <a:t>Strengths</a:t>
            </a:r>
          </a:p>
          <a:p>
            <a:pPr lvl="1"/>
            <a:r>
              <a:rPr lang="en-US" sz="2600" dirty="0"/>
              <a:t>Recognizes the importance of relationships</a:t>
            </a:r>
          </a:p>
          <a:p>
            <a:pPr lvl="1"/>
            <a:r>
              <a:rPr lang="en-US" sz="2600" dirty="0"/>
              <a:t>Offers a blueprint for building healthy relationships</a:t>
            </a:r>
          </a:p>
          <a:p>
            <a:pPr lvl="1"/>
            <a:r>
              <a:rPr lang="en-US" sz="2600" dirty="0"/>
              <a:t>Emphasizes treating</a:t>
            </a:r>
            <a:r>
              <a:rPr lang="en-US" sz="2600" baseline="0" dirty="0"/>
              <a:t> others with respect, putting their needs first</a:t>
            </a:r>
          </a:p>
          <a:p>
            <a:pPr lvl="1"/>
            <a:r>
              <a:rPr lang="en-US" sz="2600" baseline="0" dirty="0"/>
              <a:t>Highlights the importance of setting a  moral example</a:t>
            </a:r>
          </a:p>
          <a:p>
            <a:r>
              <a:rPr lang="en-US" sz="3000" u="sng" baseline="0" dirty="0"/>
              <a:t>Weaknesses</a:t>
            </a:r>
          </a:p>
          <a:p>
            <a:pPr lvl="1"/>
            <a:r>
              <a:rPr lang="en-US" sz="2581" baseline="0" dirty="0"/>
              <a:t>Relationships can undermine justice or fairness</a:t>
            </a:r>
          </a:p>
          <a:p>
            <a:pPr lvl="1"/>
            <a:r>
              <a:rPr lang="en-US" sz="2581" baseline="0" dirty="0"/>
              <a:t>Can lead to corruption</a:t>
            </a:r>
          </a:p>
          <a:p>
            <a:pPr lvl="1"/>
            <a:r>
              <a:rPr lang="en-US" sz="2581" baseline="0" dirty="0"/>
              <a:t>Can foster authoritarian leadership</a:t>
            </a:r>
          </a:p>
          <a:p>
            <a:pPr lvl="1"/>
            <a:r>
              <a:rPr lang="en-US" sz="2581" baseline="0" dirty="0"/>
              <a:t>Can suppress individual rights and dissent</a:t>
            </a:r>
          </a:p>
          <a:p>
            <a:pPr lvl="1"/>
            <a:r>
              <a:rPr lang="en-US" sz="2581" baseline="0" dirty="0"/>
              <a:t>Confucians have been slow to endorse universal human rights</a:t>
            </a:r>
          </a:p>
          <a:p>
            <a:pPr lvl="1"/>
            <a:endParaRPr lang="en-US" sz="25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4"/>
            <a:ext cx="7583488" cy="861172"/>
          </a:xfrm>
        </p:spPr>
        <p:txBody>
          <a:bodyPr/>
          <a:lstStyle/>
          <a:p>
            <a:r>
              <a:rPr lang="en-US" sz="4000" dirty="0"/>
              <a:t>Altruism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562" y="1295400"/>
            <a:ext cx="8402637" cy="4943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i="1" dirty="0"/>
              <a:t>Concern for others</a:t>
            </a:r>
          </a:p>
          <a:p>
            <a:pPr marL="0" indent="0">
              <a:buNone/>
            </a:pPr>
            <a:r>
              <a:rPr lang="en-US" i="0" dirty="0"/>
              <a:t>Theorists:</a:t>
            </a:r>
            <a:r>
              <a:rPr lang="en-US" i="0" baseline="0" dirty="0"/>
              <a:t>  Jesus, Confucius, major faiths</a:t>
            </a:r>
          </a:p>
          <a:p>
            <a:pPr marL="0" indent="0">
              <a:buNone/>
            </a:pPr>
            <a:r>
              <a:rPr lang="en-US" u="sng" dirty="0"/>
              <a:t>Premise</a:t>
            </a:r>
            <a:r>
              <a:rPr lang="en-US" dirty="0"/>
              <a:t>:  help others regardless of personal cost or benefit; people </a:t>
            </a:r>
            <a:r>
              <a:rPr lang="en-US" b="1" dirty="0"/>
              <a:t>are</a:t>
            </a:r>
            <a:r>
              <a:rPr lang="en-US" dirty="0"/>
              <a:t> the ends</a:t>
            </a:r>
          </a:p>
          <a:p>
            <a:pPr marL="0" indent="0">
              <a:buNone/>
            </a:pPr>
            <a:r>
              <a:rPr lang="en-US" dirty="0"/>
              <a:t>Promotes healthy relationships and </a:t>
            </a:r>
            <a:r>
              <a:rPr lang="en-US" i="1" dirty="0"/>
              <a:t>organizational citizenship behavior </a:t>
            </a:r>
            <a:r>
              <a:rPr lang="en-US" dirty="0"/>
              <a:t>(routine altruistic acts in the organizational setting)</a:t>
            </a:r>
          </a:p>
          <a:p>
            <a:pPr marL="0" indent="0">
              <a:buNone/>
            </a:pPr>
            <a:r>
              <a:rPr lang="en-US" dirty="0"/>
              <a:t>Promotes the ethic of care--concern for individuals</a:t>
            </a:r>
          </a:p>
          <a:p>
            <a:pPr>
              <a:buNone/>
            </a:pPr>
            <a:endParaRPr lang="en-US" sz="2000" dirty="0"/>
          </a:p>
          <a:p>
            <a:pPr>
              <a:buNone/>
            </a:pPr>
            <a:r>
              <a:rPr lang="en-US" sz="2000" dirty="0"/>
              <a:t>	</a:t>
            </a:r>
          </a:p>
          <a:p>
            <a:pPr>
              <a:buNone/>
            </a:pPr>
            <a:endParaRPr lang="en-US" sz="2000" i="0" baseline="0" dirty="0"/>
          </a:p>
          <a:p>
            <a:pPr>
              <a:buNone/>
            </a:pPr>
            <a:endParaRPr lang="en-US" i="0" baseline="0" dirty="0"/>
          </a:p>
          <a:p>
            <a:pPr algn="ctr">
              <a:buNone/>
            </a:pPr>
            <a:endParaRPr lang="en-US" b="1" i="0" dirty="0"/>
          </a:p>
          <a:p>
            <a:pPr algn="ctr"/>
            <a:endParaRPr lang="en-US" b="1" i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4"/>
            <a:ext cx="7583488" cy="861172"/>
          </a:xfrm>
        </p:spPr>
        <p:txBody>
          <a:bodyPr/>
          <a:lstStyle/>
          <a:p>
            <a:r>
              <a:rPr lang="en-US" sz="4000" dirty="0"/>
              <a:t>Altruism: Ethic of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188" y="1219200"/>
            <a:ext cx="8355012" cy="4972050"/>
          </a:xfrm>
        </p:spPr>
        <p:txBody>
          <a:bodyPr>
            <a:normAutofit/>
          </a:bodyPr>
          <a:lstStyle/>
          <a:p>
            <a:r>
              <a:rPr lang="en-US" dirty="0"/>
              <a:t>Theorists:  Carol Gilligan, </a:t>
            </a:r>
            <a:r>
              <a:rPr lang="en-US" dirty="0" err="1"/>
              <a:t>Nel</a:t>
            </a:r>
            <a:r>
              <a:rPr lang="en-US" dirty="0"/>
              <a:t> </a:t>
            </a:r>
            <a:r>
              <a:rPr lang="en-US" dirty="0" err="1"/>
              <a:t>Noddings</a:t>
            </a:r>
            <a:endParaRPr lang="en-US" dirty="0"/>
          </a:p>
          <a:p>
            <a:r>
              <a:rPr lang="en-US" u="sng" dirty="0"/>
              <a:t>Premise</a:t>
            </a:r>
            <a:r>
              <a:rPr lang="en-US" dirty="0"/>
              <a:t>: focus on the individual needs of others</a:t>
            </a:r>
          </a:p>
          <a:p>
            <a:r>
              <a:rPr lang="en-US" dirty="0"/>
              <a:t>“</a:t>
            </a:r>
            <a:r>
              <a:rPr lang="en-US" i="1" dirty="0"/>
              <a:t>A different voice</a:t>
            </a:r>
            <a:r>
              <a:rPr lang="en-US" dirty="0"/>
              <a:t>” (originally a women’s perspective)</a:t>
            </a:r>
          </a:p>
          <a:p>
            <a:r>
              <a:rPr lang="en-US" dirty="0"/>
              <a:t>Be alert to the needs of others and then meet those needs</a:t>
            </a:r>
          </a:p>
          <a:p>
            <a:r>
              <a:rPr lang="en-US" dirty="0"/>
              <a:t>Five key components</a:t>
            </a:r>
          </a:p>
          <a:p>
            <a:pPr lvl="1"/>
            <a:r>
              <a:rPr lang="en-US" sz="2000" dirty="0"/>
              <a:t>Note and meet the needs of those we are responsible for</a:t>
            </a:r>
          </a:p>
          <a:p>
            <a:pPr lvl="1"/>
            <a:r>
              <a:rPr lang="en-US" sz="2000" dirty="0"/>
              <a:t>Value emotions</a:t>
            </a:r>
          </a:p>
          <a:p>
            <a:pPr lvl="1"/>
            <a:r>
              <a:rPr lang="en-US" sz="2000" dirty="0"/>
              <a:t>Specific needs and relationships take priority over universal principles</a:t>
            </a:r>
          </a:p>
          <a:p>
            <a:pPr lvl="1"/>
            <a:r>
              <a:rPr lang="en-US" sz="2000" dirty="0"/>
              <a:t>Break down the barriers between the public and private spheres</a:t>
            </a:r>
          </a:p>
          <a:p>
            <a:pPr lvl="1"/>
            <a:r>
              <a:rPr lang="en-US" sz="2000" dirty="0"/>
              <a:t>View persons as both relational and interdependent</a:t>
            </a:r>
          </a:p>
          <a:p>
            <a:pPr lvl="1"/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851647"/>
          </a:xfrm>
        </p:spPr>
        <p:txBody>
          <a:bodyPr/>
          <a:lstStyle/>
          <a:p>
            <a:r>
              <a:rPr lang="en-US" sz="4000" dirty="0"/>
              <a:t>Altruism: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37" y="1247775"/>
            <a:ext cx="8269287" cy="5124450"/>
          </a:xfrm>
        </p:spPr>
        <p:txBody>
          <a:bodyPr>
            <a:normAutofit/>
          </a:bodyPr>
          <a:lstStyle/>
          <a:p>
            <a:r>
              <a:rPr lang="en-US" sz="2800" u="sng" dirty="0"/>
              <a:t>Strengths</a:t>
            </a:r>
          </a:p>
          <a:p>
            <a:pPr lvl="1"/>
            <a:r>
              <a:rPr lang="en-US" sz="2400" dirty="0"/>
              <a:t>A powerful force for good</a:t>
            </a:r>
          </a:p>
          <a:p>
            <a:pPr lvl="1"/>
            <a:r>
              <a:rPr lang="en-US" sz="2400" dirty="0"/>
              <a:t>Prevents ethical abuses</a:t>
            </a:r>
          </a:p>
          <a:p>
            <a:pPr lvl="1"/>
            <a:r>
              <a:rPr lang="en-US" sz="2400" dirty="0"/>
              <a:t>Promotes healthy relationships</a:t>
            </a:r>
            <a:r>
              <a:rPr lang="en-US" sz="2400" baseline="0" dirty="0"/>
              <a:t> and organizations</a:t>
            </a:r>
          </a:p>
          <a:p>
            <a:pPr lvl="1"/>
            <a:r>
              <a:rPr lang="en-US" sz="2400" baseline="0" dirty="0"/>
              <a:t>Lays the foundation for high moral character</a:t>
            </a:r>
          </a:p>
          <a:p>
            <a:r>
              <a:rPr lang="en-US" sz="2800" u="sng" baseline="0" dirty="0"/>
              <a:t>Weaknesses</a:t>
            </a:r>
          </a:p>
          <a:p>
            <a:pPr lvl="1"/>
            <a:r>
              <a:rPr lang="en-US" sz="2400" baseline="0" dirty="0"/>
              <a:t>Not easy to put into practice</a:t>
            </a:r>
          </a:p>
          <a:p>
            <a:pPr lvl="1"/>
            <a:r>
              <a:rPr lang="en-US" sz="2400" baseline="0" dirty="0"/>
              <a:t>Disagreement over what constitutes loving behavior</a:t>
            </a:r>
          </a:p>
          <a:p>
            <a:pPr lvl="1"/>
            <a:r>
              <a:rPr lang="en-US" sz="2400" baseline="0" dirty="0"/>
              <a:t>Conflicts with the ethic of justice</a:t>
            </a:r>
            <a:endParaRPr lang="en-US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Precedent">
  <a:themeElements>
    <a:clrScheme name="Precedent">
      <a:dk1>
        <a:srgbClr val="921F07"/>
      </a:dk1>
      <a:lt1>
        <a:sysClr val="window" lastClr="FFFFFF"/>
      </a:lt1>
      <a:dk2>
        <a:srgbClr val="333333"/>
      </a:dk2>
      <a:lt2>
        <a:srgbClr val="E5E5D3"/>
      </a:lt2>
      <a:accent1>
        <a:srgbClr val="993232"/>
      </a:accent1>
      <a:accent2>
        <a:srgbClr val="9B6C34"/>
      </a:accent2>
      <a:accent3>
        <a:srgbClr val="736C5D"/>
      </a:accent3>
      <a:accent4>
        <a:srgbClr val="C9972B"/>
      </a:accent4>
      <a:accent5>
        <a:srgbClr val="C95F2B"/>
      </a:accent5>
      <a:accent6>
        <a:srgbClr val="8F7A05"/>
      </a:accent6>
      <a:hlink>
        <a:srgbClr val="933926"/>
      </a:hlink>
      <a:folHlink>
        <a:srgbClr val="916019"/>
      </a:folHlink>
    </a:clrScheme>
    <a:fontScheme name="Precedent">
      <a:majorFont>
        <a:latin typeface="Perpetua Titling MT"/>
        <a:ea typeface=""/>
        <a:cs typeface=""/>
        <a:font script="Jpan" typeface="ＭＳ Ｐ明朝"/>
      </a:majorFont>
      <a:minorFont>
        <a:latin typeface="Calisto MT"/>
        <a:ea typeface=""/>
        <a:cs typeface=""/>
        <a:font script="Jpan" typeface="ＭＳ Ｐ明朝"/>
      </a:minorFont>
    </a:fontScheme>
    <a:fmtScheme name="Preceden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tint val="100000"/>
                <a:shade val="30000"/>
                <a:satMod val="135000"/>
              </a:schemeClr>
            </a:gs>
          </a:gsLst>
          <a:path path="circle">
            <a:fillToRect l="70000" t="10000" b="7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5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25400" dir="4800000" sx="103000" sy="103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3000000"/>
            </a:lightRig>
          </a:scene3d>
          <a:sp3d prstMaterial="softEdge">
            <a:bevelT w="0" h="0"/>
          </a:sp3d>
        </a:effectStyle>
        <a:effectStyle>
          <a:effectLst>
            <a:innerShdw blurRad="127000" dist="38100" dir="13200000">
              <a:srgbClr val="000000">
                <a:alpha val="75000"/>
              </a:srgbClr>
            </a:innerShdw>
            <a:outerShdw blurRad="38100" dist="12700" dir="1800000" sx="101000" sy="101000" rotWithShape="0">
              <a:srgbClr val="000000">
                <a:alpha val="40000"/>
              </a:srgbClr>
            </a:outerShdw>
            <a:reflection blurRad="127000" stA="25000" endPos="30000" dist="127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12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shade val="30000"/>
                <a:satMod val="150000"/>
              </a:schemeClr>
            </a:gs>
          </a:gsLst>
          <a:path path="circle">
            <a:fillToRect t="10000" r="70000" b="7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30000"/>
                <a:lumMod val="80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</TotalTime>
  <Words>839</Words>
  <Application>Microsoft Office PowerPoint</Application>
  <PresentationFormat>On-screen Show (4:3)</PresentationFormat>
  <Paragraphs>122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Calisto MT</vt:lpstr>
      <vt:lpstr>Perpetua Titling MT</vt:lpstr>
      <vt:lpstr>1_Precedent</vt:lpstr>
      <vt:lpstr>Chapter 1: Ethical Perspectives</vt:lpstr>
      <vt:lpstr>Utilitarianism</vt:lpstr>
      <vt:lpstr>Utilitarianism: Evaluation</vt:lpstr>
      <vt:lpstr>Kant’s Categorical Imperative</vt:lpstr>
      <vt:lpstr>Kant’s Categorical Imperative: Evaluation</vt:lpstr>
      <vt:lpstr>Rawls Justice as Fairness</vt:lpstr>
      <vt:lpstr>Justice as Fairness: Evaluation</vt:lpstr>
      <vt:lpstr>Aristotelian Ethics</vt:lpstr>
      <vt:lpstr>Aristotelian Ethics: Evaluation</vt:lpstr>
      <vt:lpstr>Confucianism</vt:lpstr>
      <vt:lpstr>Confucianism: Evaluation</vt:lpstr>
      <vt:lpstr>Altruism</vt:lpstr>
      <vt:lpstr>Altruism: Ethic of Care</vt:lpstr>
      <vt:lpstr>Altruism: Evaluation</vt:lpstr>
    </vt:vector>
  </TitlesOfParts>
  <Company>George Fox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1: Ethical Perspectives</dc:title>
  <dc:creator>Craig Johnson</dc:creator>
  <cp:lastModifiedBy>Armo</cp:lastModifiedBy>
  <cp:revision>25</cp:revision>
  <cp:lastPrinted>2014-11-22T18:24:38Z</cp:lastPrinted>
  <dcterms:created xsi:type="dcterms:W3CDTF">2014-11-28T20:50:33Z</dcterms:created>
  <dcterms:modified xsi:type="dcterms:W3CDTF">2018-09-17T00:22:00Z</dcterms:modified>
</cp:coreProperties>
</file>