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handoutMasterIdLst>
    <p:handoutMasterId r:id="rId18"/>
  </p:handoutMasterIdLst>
  <p:sldIdLst>
    <p:sldId id="256" r:id="rId2"/>
    <p:sldId id="273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4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6" autoAdjust="0"/>
    <p:restoredTop sz="94598" autoAdjust="0"/>
  </p:normalViewPr>
  <p:slideViewPr>
    <p:cSldViewPr snapToGrid="0" snapToObjects="1">
      <p:cViewPr varScale="1">
        <p:scale>
          <a:sx n="82" d="100"/>
          <a:sy n="82" d="100"/>
        </p:scale>
        <p:origin x="893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4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12D1FB-876A-3348-97A1-4216168D0ED3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95E30-567D-C94E-8543-397882CAD9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03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</p:spPr>
        <p:txBody>
          <a:bodyPr anchor="b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  <a:latin typeface="Calibri" pitchFamily="34" charset="0"/>
              </a:defRPr>
            </a:lvl1pPr>
            <a:lvl2pPr>
              <a:defRPr>
                <a:solidFill>
                  <a:schemeClr val="bg2"/>
                </a:solidFill>
                <a:latin typeface="Calibri" pitchFamily="34" charset="0"/>
              </a:defRPr>
            </a:lvl2pPr>
            <a:lvl3pPr>
              <a:defRPr>
                <a:solidFill>
                  <a:schemeClr val="bg2"/>
                </a:solidFill>
                <a:latin typeface="Calibri" pitchFamily="34" charset="0"/>
              </a:defRPr>
            </a:lvl3pPr>
            <a:lvl4pPr>
              <a:defRPr>
                <a:solidFill>
                  <a:schemeClr val="bg2"/>
                </a:solidFill>
                <a:latin typeface="Calibri" pitchFamily="34" charset="0"/>
              </a:defRPr>
            </a:lvl4pPr>
            <a:lvl5pPr>
              <a:defRPr>
                <a:solidFill>
                  <a:schemeClr val="bg2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Footer Placeholder 4"/>
          <p:cNvSpPr txBox="1">
            <a:spLocks/>
          </p:cNvSpPr>
          <p:nvPr userDrawn="1"/>
        </p:nvSpPr>
        <p:spPr>
          <a:xfrm>
            <a:off x="0" y="6492875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Johnson,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Organizational Ethics 3e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uLnTx/>
                <a:uFillTx/>
                <a:latin typeface="Calibri" pitchFamily="34" charset="0"/>
                <a:ea typeface="+mn-ea"/>
                <a:cs typeface="+mn-cs"/>
              </a:rPr>
              <a:t>, © 2015 SAGE Publications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</p:spPr>
        <p:txBody>
          <a:bodyPr anchor="ctr" anchorCtr="0"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</p:spPr>
        <p:txBody>
          <a:bodyPr anchor="ctr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>
            <a:solidFill>
              <a:schemeClr val="tx2"/>
            </a:solidFill>
          </a:ln>
          <a:effectLst>
            <a:innerShdw blurRad="101600" dist="76200" dir="13500000">
              <a:prstClr val="black">
                <a:alpha val="57000"/>
              </a:prstClr>
            </a:innerShdw>
          </a:effectLst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bg2"/>
                </a:solidFill>
                <a:effectLst/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Font typeface="Calisto MT" pitchFamily="18" charset="0"/>
              <a:buNone/>
              <a:defRPr sz="1800" kern="1200">
                <a:solidFill>
                  <a:schemeClr val="bg2"/>
                </a:solidFill>
                <a:effectLst/>
                <a:latin typeface="Calibri" pitchFamily="34" charset="0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3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6791" y="1828800"/>
            <a:ext cx="3566160" cy="4297363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2"/>
                </a:solidFill>
                <a:latin typeface="Calibri" pitchFamily="34" charset="0"/>
              </a:defRPr>
            </a:lvl1pPr>
            <a:lvl2pPr>
              <a:defRPr sz="1800">
                <a:solidFill>
                  <a:schemeClr val="bg2"/>
                </a:solidFill>
                <a:latin typeface="Calibri" pitchFamily="34" charset="0"/>
              </a:defRPr>
            </a:lvl2pPr>
            <a:lvl3pPr>
              <a:defRPr sz="1800">
                <a:solidFill>
                  <a:schemeClr val="bg2"/>
                </a:solidFill>
                <a:latin typeface="Calibri" pitchFamily="34" charset="0"/>
              </a:defRPr>
            </a:lvl3pPr>
            <a:lvl4pPr>
              <a:defRPr sz="1800">
                <a:solidFill>
                  <a:schemeClr val="bg2"/>
                </a:solidFill>
                <a:latin typeface="Calibri" pitchFamily="34" charset="0"/>
              </a:defRPr>
            </a:lvl4pPr>
            <a:lvl5pPr>
              <a:defRPr sz="1800">
                <a:solidFill>
                  <a:schemeClr val="bg2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</p:spPr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6791" y="1524000"/>
            <a:ext cx="3566160" cy="838200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800" b="0">
                <a:effectLst/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6791" y="2393576"/>
            <a:ext cx="3566160" cy="3732585"/>
          </a:xfrm>
        </p:spPr>
        <p:txBody>
          <a:bodyPr>
            <a:normAutofit/>
          </a:bodyPr>
          <a:lstStyle>
            <a:lvl1pPr>
              <a:defRPr sz="2000">
                <a:effectLst/>
                <a:latin typeface="Calibri" pitchFamily="34" charset="0"/>
              </a:defRPr>
            </a:lvl1pPr>
            <a:lvl2pPr>
              <a:defRPr sz="1800">
                <a:effectLst/>
                <a:latin typeface="Calibri" pitchFamily="34" charset="0"/>
              </a:defRPr>
            </a:lvl2pPr>
            <a:lvl3pPr>
              <a:defRPr sz="1800">
                <a:effectLst/>
                <a:latin typeface="Calibri" pitchFamily="34" charset="0"/>
              </a:defRPr>
            </a:lvl3pPr>
            <a:lvl4pPr>
              <a:defRPr sz="1800">
                <a:effectLst/>
                <a:latin typeface="Calibri" pitchFamily="34" charset="0"/>
              </a:defRPr>
            </a:lvl4pPr>
            <a:lvl5pPr>
              <a:defRPr sz="1800">
                <a:effectLst/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6401" y="273050"/>
            <a:ext cx="3959352" cy="58531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5104"/>
            <a:ext cx="3962400" cy="32004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7000" y="6356350"/>
            <a:ext cx="162261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1553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48338"/>
            <a:ext cx="762000" cy="5762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4572000" y="4482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16200000">
            <a:off x="1086391" y="3365075"/>
            <a:ext cx="6855164" cy="1250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64608" y="264907"/>
            <a:ext cx="3959352" cy="6328186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1970801"/>
            <a:ext cx="3959352" cy="3200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70048" y="6356350"/>
            <a:ext cx="16276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2047" y="6356350"/>
            <a:ext cx="1892808" cy="3651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92808" y="5738129"/>
            <a:ext cx="758952" cy="576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algn="ctr" defTabSz="914400" rtl="0" eaLnBrk="1" latinLnBrk="0" hangingPunct="1">
              <a:spcBef>
                <a:spcPct val="0"/>
              </a:spcBef>
              <a:defRPr sz="3600" kern="1200">
                <a:solidFill>
                  <a:schemeClr val="tx1"/>
                </a:solidFill>
                <a:effectLst>
                  <a:outerShdw blurRad="50800" dist="12700" dir="2700000" sx="100500" sy="100500" algn="tl" rotWithShape="0">
                    <a:prstClr val="black">
                      <a:alpha val="6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2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ctr">
              <a:defRPr sz="36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Calisto MT" pitchFamily="18" charset="0"/>
              <a:buNone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2900" y="265176"/>
            <a:ext cx="8458200" cy="3697224"/>
          </a:xfrm>
          <a:solidFill>
            <a:schemeClr val="tx1">
              <a:lumMod val="50000"/>
            </a:schemeClr>
          </a:solidFill>
          <a:effectLst>
            <a:outerShdw blurRad="50800" dir="2700000" algn="tl" rotWithShape="0">
              <a:schemeClr val="tx1">
                <a:alpha val="40000"/>
              </a:scheme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Font typeface="Calisto MT" pitchFamily="18" charset="0"/>
              <a:buNone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5042647"/>
            <a:ext cx="7620000" cy="1129553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ct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ruleShad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7592"/>
            <a:ext cx="9144000" cy="125016"/>
          </a:xfrm>
          <a:prstGeom prst="rect">
            <a:avLst/>
          </a:prstGeom>
        </p:spPr>
      </p:pic>
      <p:pic>
        <p:nvPicPr>
          <p:cNvPr id="8" name="Picture 7" descr="Overlay-FullBackground.jpg"/>
          <p:cNvPicPr>
            <a:picLocks noChangeAspect="1"/>
          </p:cNvPicPr>
          <p:nvPr/>
        </p:nvPicPr>
        <p:blipFill>
          <a:blip r:embed="rId3"/>
          <a:srcRect t="23333"/>
          <a:stretch>
            <a:fillRect/>
          </a:stretch>
        </p:blipFill>
        <p:spPr>
          <a:xfrm>
            <a:off x="0" y="1425388"/>
            <a:ext cx="9144000" cy="54326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2494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verlay-FullBackground.jpg"/>
          <p:cNvPicPr>
            <a:picLocks noChangeAspect="1"/>
          </p:cNvPicPr>
          <p:nvPr/>
        </p:nvPicPr>
        <p:blipFill>
          <a:blip r:embed="rId2"/>
          <a:srcRect r="14719"/>
          <a:stretch>
            <a:fillRect/>
          </a:stretch>
        </p:blipFill>
        <p:spPr>
          <a:xfrm>
            <a:off x="0" y="4482"/>
            <a:ext cx="77981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457200"/>
            <a:ext cx="1219200" cy="5668963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457200"/>
            <a:ext cx="6383337" cy="5668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24800" y="6356350"/>
            <a:ext cx="1066800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E684934-C08D-254F-82B3-09B15FBCBB24}" type="datetimeFigureOut">
              <a:rPr lang="en-US" smtClean="0"/>
              <a:pPr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/>
          <a:lstStyle/>
          <a:p>
            <a:fld id="{94583C1D-D1C1-C34D-A744-54EE7B836DF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overlay-ruleShadow.png"/>
          <p:cNvPicPr>
            <a:picLocks noChangeAspect="1"/>
          </p:cNvPicPr>
          <p:nvPr/>
        </p:nvPicPr>
        <p:blipFill>
          <a:blip r:embed="rId3"/>
          <a:srcRect r="25031"/>
          <a:stretch>
            <a:fillRect/>
          </a:stretch>
        </p:blipFill>
        <p:spPr>
          <a:xfrm rot="5400000" flipH="1">
            <a:off x="4421262" y="3365075"/>
            <a:ext cx="6855164" cy="125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masterslide.jpg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-23813" y="-9525"/>
            <a:ext cx="9191626" cy="687705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287" y="1314450"/>
            <a:ext cx="8078787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-23813" y="6502400"/>
            <a:ext cx="91916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</a:schemeClr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Calibri" pitchFamily="34" charset="0"/>
              </a:defRPr>
            </a:lvl1pPr>
          </a:lstStyle>
          <a:p>
            <a:r>
              <a:rPr lang="en-US" dirty="0"/>
              <a:t>Johnson, </a:t>
            </a:r>
            <a:r>
              <a:rPr lang="en-US" i="1" dirty="0"/>
              <a:t>Organizational Ethics 3e</a:t>
            </a:r>
            <a:r>
              <a:rPr lang="en-US" dirty="0"/>
              <a:t>, © 2015 SAGE Publications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2"/>
          </a:solidFill>
          <a:effectLst/>
          <a:latin typeface="Calibri" pitchFamily="34" charset="0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Calisto MT" pitchFamily="18" charset="0"/>
        <a:buChar char="•"/>
        <a:defRPr sz="24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22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20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Calisto MT" pitchFamily="18" charset="0"/>
        <a:buChar char="•"/>
        <a:defRPr sz="1800" kern="1200">
          <a:solidFill>
            <a:schemeClr val="bg2"/>
          </a:solidFill>
          <a:effectLst/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AGEFS01\Departments\SagePub\HigherEd\EdAcq\Books\Our Documents\EdAcq\Katie\03_Maggie\Johnson 3e\PPTs\chaptersli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4300" y="-123825"/>
            <a:ext cx="9372600" cy="698182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4300" y="295275"/>
            <a:ext cx="9372600" cy="1123950"/>
          </a:xfrm>
        </p:spPr>
        <p:txBody>
          <a:bodyPr/>
          <a:lstStyle/>
          <a:p>
            <a:r>
              <a:rPr lang="en-US" sz="4800" b="1" dirty="0"/>
              <a:t>Chapter 2: </a:t>
            </a:r>
            <a:r>
              <a:rPr lang="en-US" sz="4800" b="1" baseline="0" dirty="0"/>
              <a:t>Personal Ethical Development</a:t>
            </a:r>
            <a:endParaRPr lang="en-US" sz="4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/>
          <a:p>
            <a:r>
              <a:rPr lang="en-US" sz="4000" dirty="0"/>
              <a:t>Component</a:t>
            </a:r>
            <a:r>
              <a:rPr lang="en-US" sz="4000" baseline="0" dirty="0"/>
              <a:t> 1: Realistic Self-Appraisal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513" y="1257300"/>
            <a:ext cx="8393112" cy="5143500"/>
          </a:xfrm>
        </p:spPr>
        <p:txBody>
          <a:bodyPr>
            <a:normAutofit/>
          </a:bodyPr>
          <a:lstStyle/>
          <a:p>
            <a:r>
              <a:rPr lang="en-US" dirty="0"/>
              <a:t>Need to acknowledge</a:t>
            </a:r>
            <a:r>
              <a:rPr lang="en-US" baseline="0" dirty="0"/>
              <a:t> our potential to do harm as well as good</a:t>
            </a:r>
          </a:p>
          <a:p>
            <a:r>
              <a:rPr lang="en-US" baseline="0" dirty="0"/>
              <a:t>The shadow side of the personality = embarrassing, socially unacceptable, dangerous</a:t>
            </a:r>
          </a:p>
          <a:p>
            <a:r>
              <a:rPr lang="en-US" dirty="0"/>
              <a:t>Ignoring the shadow side of the personality puts us at great risk</a:t>
            </a:r>
          </a:p>
          <a:p>
            <a:r>
              <a:rPr lang="en-US" dirty="0"/>
              <a:t>Benefits of confronting the shadow side of the personality</a:t>
            </a:r>
          </a:p>
          <a:p>
            <a:pPr lvl="1"/>
            <a:r>
              <a:rPr lang="en-US" sz="2000" dirty="0"/>
              <a:t>Breaks the hold of undesirable characteristics</a:t>
            </a:r>
          </a:p>
          <a:p>
            <a:pPr lvl="1"/>
            <a:r>
              <a:rPr lang="en-US" sz="2000" dirty="0"/>
              <a:t>Provides a clearer sense of self</a:t>
            </a:r>
          </a:p>
          <a:p>
            <a:pPr lvl="1"/>
            <a:r>
              <a:rPr lang="en-US" sz="2000" dirty="0"/>
              <a:t>Become more tolerant of others</a:t>
            </a:r>
          </a:p>
          <a:p>
            <a:pPr lvl="1"/>
            <a:r>
              <a:rPr lang="en-US" sz="2000" dirty="0"/>
              <a:t>Less likely to project shadows</a:t>
            </a:r>
          </a:p>
          <a:p>
            <a:pPr lvl="1"/>
            <a:r>
              <a:rPr lang="en-US" sz="2000" dirty="0"/>
              <a:t>Encourages others to acknowledge heir weaknesses as well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Realistic Self-Appraisal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037" y="1304925"/>
            <a:ext cx="8212137" cy="5105400"/>
          </a:xfrm>
        </p:spPr>
        <p:txBody>
          <a:bodyPr/>
          <a:lstStyle/>
          <a:p>
            <a:r>
              <a:rPr lang="en-US" sz="2800" dirty="0"/>
              <a:t>Managing</a:t>
            </a:r>
            <a:r>
              <a:rPr lang="en-US" sz="2800" baseline="0" dirty="0"/>
              <a:t> the Shadow Side</a:t>
            </a:r>
          </a:p>
          <a:p>
            <a:pPr lvl="1"/>
            <a:r>
              <a:rPr lang="en-US" sz="2400" dirty="0"/>
              <a:t>Take personal responsibility for your</a:t>
            </a:r>
            <a:r>
              <a:rPr lang="en-US" sz="2400" baseline="0" dirty="0"/>
              <a:t> actions</a:t>
            </a:r>
            <a:endParaRPr lang="en-US" sz="2400" dirty="0"/>
          </a:p>
          <a:p>
            <a:pPr lvl="1"/>
            <a:r>
              <a:rPr lang="en-US" sz="2400" dirty="0"/>
              <a:t>Recognize the danger of projecting</a:t>
            </a:r>
            <a:r>
              <a:rPr lang="en-US" sz="2400" baseline="0" dirty="0"/>
              <a:t> undesirable qualities onto others</a:t>
            </a:r>
            <a:endParaRPr lang="en-US" sz="2400" dirty="0"/>
          </a:p>
          <a:p>
            <a:pPr lvl="1"/>
            <a:r>
              <a:rPr lang="en-US" sz="2400" dirty="0"/>
              <a:t>Learn from your mistakes</a:t>
            </a:r>
          </a:p>
          <a:p>
            <a:pPr lvl="1"/>
            <a:r>
              <a:rPr lang="en-US" sz="2400" dirty="0"/>
              <a:t>Find a supportive partner to help explore weaknesses</a:t>
            </a:r>
          </a:p>
          <a:p>
            <a:pPr lvl="1"/>
            <a:r>
              <a:rPr lang="en-US" sz="2400" dirty="0"/>
              <a:t>Accept criticism</a:t>
            </a:r>
          </a:p>
          <a:p>
            <a:pPr lvl="1"/>
            <a:r>
              <a:rPr lang="en-US" sz="2400" dirty="0"/>
              <a:t>Keep</a:t>
            </a:r>
            <a:r>
              <a:rPr lang="en-US" sz="2400" baseline="0" dirty="0"/>
              <a:t> yourself out of harm’s way—adjust</a:t>
            </a:r>
            <a:r>
              <a:rPr lang="en-US" sz="2400" dirty="0"/>
              <a:t> behavior and environment to keep from unleashing shadow forces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Component 2: Discovering Vocation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1524000"/>
            <a:ext cx="8240712" cy="4791075"/>
          </a:xfrm>
        </p:spPr>
        <p:txBody>
          <a:bodyPr/>
          <a:lstStyle/>
          <a:p>
            <a:r>
              <a:rPr lang="en-US" sz="2800" b="1" i="1" dirty="0"/>
              <a:t>Vocation</a:t>
            </a:r>
            <a:r>
              <a:rPr lang="en-US" sz="2800" dirty="0"/>
              <a:t> = calling.  Determining our purpose in life.  Can be on or off the job</a:t>
            </a:r>
          </a:p>
          <a:p>
            <a:r>
              <a:rPr lang="en-US" sz="2800" dirty="0"/>
              <a:t>Ethical benefits of discovering one’s calling</a:t>
            </a:r>
          </a:p>
          <a:p>
            <a:pPr lvl="1"/>
            <a:r>
              <a:rPr lang="en-US" sz="2400" dirty="0"/>
              <a:t>Perseverance</a:t>
            </a:r>
          </a:p>
          <a:p>
            <a:pPr lvl="1"/>
            <a:r>
              <a:rPr lang="en-US" sz="2400" dirty="0"/>
              <a:t>A greater sense of personal satisfaction</a:t>
            </a:r>
          </a:p>
          <a:p>
            <a:pPr lvl="1"/>
            <a:r>
              <a:rPr lang="en-US" sz="2400" dirty="0"/>
              <a:t>Better stewardship of time and energy</a:t>
            </a:r>
          </a:p>
          <a:p>
            <a:pPr lvl="1"/>
            <a:r>
              <a:rPr lang="en-US" sz="2400" dirty="0"/>
              <a:t>Service to others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Discovering Vocation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" y="533399"/>
            <a:ext cx="8896350" cy="6324601"/>
          </a:xfrm>
        </p:spPr>
        <p:txBody>
          <a:bodyPr>
            <a:normAutofit/>
          </a:bodyPr>
          <a:lstStyle/>
          <a:p>
            <a:pPr lvl="0"/>
            <a:endParaRPr lang="en-US" dirty="0"/>
          </a:p>
          <a:p>
            <a:pPr lvl="0"/>
            <a:r>
              <a:rPr lang="en-US" sz="2800" dirty="0"/>
              <a:t>Steps to Discovering</a:t>
            </a:r>
            <a:r>
              <a:rPr lang="en-US" sz="2800" baseline="0" dirty="0"/>
              <a:t> Your Vocation</a:t>
            </a:r>
            <a:endParaRPr lang="en-US" sz="2800" dirty="0"/>
          </a:p>
          <a:p>
            <a:pPr lvl="1"/>
            <a:r>
              <a:rPr lang="en-US" sz="2400" dirty="0"/>
              <a:t>Step</a:t>
            </a:r>
            <a:r>
              <a:rPr lang="en-US" sz="2400" baseline="0" dirty="0"/>
              <a:t> 1: Determine your unique gifts</a:t>
            </a:r>
          </a:p>
          <a:p>
            <a:pPr lvl="1"/>
            <a:r>
              <a:rPr lang="en-US" sz="2400" baseline="0" dirty="0"/>
              <a:t>Step 2: Identify your specific concern for others </a:t>
            </a:r>
          </a:p>
          <a:p>
            <a:pPr lvl="1"/>
            <a:r>
              <a:rPr lang="en-US" sz="2400" baseline="0" dirty="0"/>
              <a:t>Step 3: Identify your interests</a:t>
            </a:r>
          </a:p>
          <a:p>
            <a:pPr lvl="1"/>
            <a:r>
              <a:rPr lang="en-US" sz="2400" baseline="0" dirty="0"/>
              <a:t>Step 4: Find the right job fit</a:t>
            </a:r>
          </a:p>
          <a:p>
            <a:pPr lvl="0"/>
            <a:r>
              <a:rPr lang="en-US" sz="2800" baseline="0" dirty="0"/>
              <a:t>Barriers to Obeying Callings</a:t>
            </a:r>
          </a:p>
          <a:p>
            <a:pPr lvl="1"/>
            <a:r>
              <a:rPr lang="en-US" sz="2400" baseline="0" dirty="0"/>
              <a:t>Ambition (seeking culturally defined success)</a:t>
            </a:r>
          </a:p>
          <a:p>
            <a:pPr lvl="1"/>
            <a:r>
              <a:rPr lang="en-US" sz="2400" baseline="0" dirty="0"/>
              <a:t>Avoidance due to doubts, self-imposed limitations or orders from authority figures</a:t>
            </a:r>
          </a:p>
          <a:p>
            <a:pPr lvl="1" algn="ctr">
              <a:buNone/>
            </a:pPr>
            <a:r>
              <a:rPr lang="en-US" sz="2800" baseline="0" dirty="0"/>
              <a:t>Overcome the barriers by acknowledging the power of the trappings of success and break free of low self-esteem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Component 3: Identifying Personal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8" y="1333500"/>
            <a:ext cx="8259762" cy="4943475"/>
          </a:xfrm>
        </p:spPr>
        <p:txBody>
          <a:bodyPr>
            <a:normAutofit/>
          </a:bodyPr>
          <a:lstStyle/>
          <a:p>
            <a:r>
              <a:rPr lang="en-US" sz="2000" b="1" dirty="0"/>
              <a:t>Values</a:t>
            </a:r>
            <a:r>
              <a:rPr lang="en-US" sz="2000" dirty="0"/>
              <a:t>—”</a:t>
            </a:r>
            <a:r>
              <a:rPr lang="en-US" sz="2000" i="1" dirty="0"/>
              <a:t>desirable goals, varying in importance, that serve as guiding principles in people’s lives”</a:t>
            </a:r>
          </a:p>
          <a:p>
            <a:r>
              <a:rPr lang="en-US" sz="2000" dirty="0"/>
              <a:t>Values drive ethical decision making,</a:t>
            </a:r>
            <a:r>
              <a:rPr lang="en-US" sz="2000" baseline="0" dirty="0"/>
              <a:t> behavior and serve as standards for determining right from wrong</a:t>
            </a:r>
          </a:p>
          <a:p>
            <a:r>
              <a:rPr lang="en-US" sz="2000" dirty="0"/>
              <a:t> How to identify or clarify values</a:t>
            </a:r>
          </a:p>
          <a:p>
            <a:pPr lvl="1"/>
            <a:r>
              <a:rPr lang="en-US" sz="1800" dirty="0"/>
              <a:t>Generate a list of values</a:t>
            </a:r>
          </a:p>
          <a:p>
            <a:pPr lvl="1"/>
            <a:r>
              <a:rPr lang="en-US" sz="1800" dirty="0"/>
              <a:t>Rate lists of values</a:t>
            </a:r>
          </a:p>
          <a:p>
            <a:pPr lvl="1"/>
            <a:r>
              <a:rPr lang="en-US" sz="1800" dirty="0"/>
              <a:t>Use indirect means—reflect on what you admire, enjoy, how you spend your time and money and so on</a:t>
            </a:r>
          </a:p>
          <a:p>
            <a:r>
              <a:rPr lang="en-US" sz="2000" dirty="0"/>
              <a:t>Strive for </a:t>
            </a:r>
            <a:r>
              <a:rPr lang="en-US" sz="2000" b="1" i="1" dirty="0"/>
              <a:t>person-organization fit </a:t>
            </a:r>
            <a:r>
              <a:rPr lang="en-US" sz="2000" dirty="0"/>
              <a:t>(compatibility with your organization)</a:t>
            </a:r>
          </a:p>
          <a:p>
            <a:r>
              <a:rPr lang="en-US" sz="2000" dirty="0"/>
              <a:t>Avoid materialistic (external) values which don’t satisfy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28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/>
          <a:p>
            <a:r>
              <a:rPr lang="en-US" sz="4000" dirty="0"/>
              <a:t>Component</a:t>
            </a:r>
            <a:r>
              <a:rPr lang="en-US" sz="4000" baseline="0" dirty="0"/>
              <a:t> 4: Developing Character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088" y="1228725"/>
            <a:ext cx="8316912" cy="5210175"/>
          </a:xfrm>
        </p:spPr>
        <p:txBody>
          <a:bodyPr>
            <a:normAutofit/>
          </a:bodyPr>
          <a:lstStyle/>
          <a:p>
            <a:r>
              <a:rPr lang="en-US" sz="2600" b="1" dirty="0"/>
              <a:t>Character</a:t>
            </a:r>
            <a:r>
              <a:rPr lang="en-US" sz="2600" dirty="0"/>
              <a:t> =“</a:t>
            </a:r>
            <a:r>
              <a:rPr lang="en-US" sz="2600" i="1" dirty="0"/>
              <a:t>deep-rooted dispositions, habits, skills or traits of character that incline persons to perceive, feel, and act in ethically right and sensitive ways.”</a:t>
            </a:r>
          </a:p>
          <a:p>
            <a:r>
              <a:rPr lang="en-US" sz="2600" dirty="0"/>
              <a:t>Positive Psychology’s Six Virtues</a:t>
            </a:r>
          </a:p>
          <a:p>
            <a:pPr lvl="1"/>
            <a:r>
              <a:rPr lang="en-US" baseline="0" dirty="0"/>
              <a:t>Wisdom</a:t>
            </a:r>
            <a:r>
              <a:rPr lang="en-US" dirty="0"/>
              <a:t> and knowledge—cognitive strengths</a:t>
            </a:r>
          </a:p>
          <a:p>
            <a:pPr lvl="1"/>
            <a:r>
              <a:rPr lang="en-US" baseline="0" dirty="0"/>
              <a:t>Courage</a:t>
            </a:r>
            <a:r>
              <a:rPr lang="en-US" dirty="0"/>
              <a:t>: </a:t>
            </a:r>
            <a:r>
              <a:rPr lang="en-US" baseline="0" dirty="0"/>
              <a:t>exercise of will in the face of opposition</a:t>
            </a:r>
          </a:p>
          <a:p>
            <a:pPr lvl="1"/>
            <a:r>
              <a:rPr lang="en-US" dirty="0"/>
              <a:t>Love:  caring for and befriending others </a:t>
            </a:r>
          </a:p>
          <a:p>
            <a:pPr lvl="1"/>
            <a:r>
              <a:rPr lang="en-US" baseline="0" dirty="0"/>
              <a:t>Justice:</a:t>
            </a:r>
            <a:r>
              <a:rPr lang="en-US" dirty="0"/>
              <a:t>  </a:t>
            </a:r>
            <a:r>
              <a:rPr lang="en-US" baseline="0" dirty="0"/>
              <a:t>building healthy communities</a:t>
            </a:r>
          </a:p>
          <a:p>
            <a:pPr lvl="1"/>
            <a:r>
              <a:rPr lang="en-US" dirty="0"/>
              <a:t>Temperance: protecting against excess</a:t>
            </a:r>
          </a:p>
          <a:p>
            <a:pPr lvl="1"/>
            <a:r>
              <a:rPr lang="en-US" baseline="0" dirty="0"/>
              <a:t>Transcendence:</a:t>
            </a:r>
            <a:r>
              <a:rPr lang="en-US" dirty="0"/>
              <a:t> </a:t>
            </a:r>
            <a:r>
              <a:rPr lang="en-US" baseline="0" dirty="0"/>
              <a:t>forging connections to the larger</a:t>
            </a:r>
            <a:r>
              <a:rPr lang="en-US" dirty="0"/>
              <a:t> world</a:t>
            </a:r>
            <a:r>
              <a:rPr lang="en-US" baseline="0" dirty="0"/>
              <a:t>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699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Developing Character: Direct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7" y="1343024"/>
            <a:ext cx="8326437" cy="4886325"/>
          </a:xfrm>
        </p:spPr>
        <p:txBody>
          <a:bodyPr/>
          <a:lstStyle/>
          <a:p>
            <a:pPr lvl="0"/>
            <a:r>
              <a:rPr lang="en-US" sz="2800" dirty="0"/>
              <a:t>Direct: deliberately develop virtues</a:t>
            </a:r>
          </a:p>
          <a:p>
            <a:r>
              <a:rPr lang="en-US" baseline="0" dirty="0"/>
              <a:t> </a:t>
            </a:r>
            <a:r>
              <a:rPr lang="en-US" dirty="0"/>
              <a:t>Strategies</a:t>
            </a:r>
          </a:p>
          <a:p>
            <a:pPr lvl="1"/>
            <a:r>
              <a:rPr lang="en-US" baseline="0" dirty="0"/>
              <a:t>character education</a:t>
            </a:r>
          </a:p>
          <a:p>
            <a:pPr lvl="1"/>
            <a:r>
              <a:rPr lang="en-US" baseline="0" dirty="0"/>
              <a:t> service learning (hands on experience)</a:t>
            </a:r>
          </a:p>
          <a:p>
            <a:pPr lvl="1"/>
            <a:r>
              <a:rPr lang="en-US" baseline="0" dirty="0"/>
              <a:t> psychological interventions</a:t>
            </a:r>
          </a:p>
          <a:p>
            <a:pPr lvl="2"/>
            <a:r>
              <a:rPr lang="en-US" dirty="0"/>
              <a:t>Reframing negative thoughts</a:t>
            </a:r>
          </a:p>
          <a:p>
            <a:pPr lvl="2"/>
            <a:r>
              <a:rPr lang="en-US" baseline="0" dirty="0"/>
              <a:t>Mastering progressively greater dangers</a:t>
            </a:r>
          </a:p>
          <a:p>
            <a:pPr lvl="2"/>
            <a:r>
              <a:rPr lang="en-US" dirty="0"/>
              <a:t>Realistic assessment of weaknesses</a:t>
            </a:r>
            <a:endParaRPr lang="en-US" baseline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579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Developing Character: Indirect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Practice Habits (Covey)</a:t>
            </a:r>
          </a:p>
          <a:p>
            <a:pPr lvl="1"/>
            <a:r>
              <a:rPr lang="en-US" sz="2400" dirty="0"/>
              <a:t>Habit 1: Be proactive</a:t>
            </a:r>
          </a:p>
          <a:p>
            <a:pPr lvl="1"/>
            <a:r>
              <a:rPr lang="en-US" sz="2400" dirty="0"/>
              <a:t>Habit 2: Begin With the End in Mind</a:t>
            </a:r>
          </a:p>
          <a:p>
            <a:pPr lvl="1"/>
            <a:r>
              <a:rPr lang="en-US" sz="2400" dirty="0"/>
              <a:t>Habit 3: Put First Things First</a:t>
            </a:r>
          </a:p>
          <a:p>
            <a:pPr lvl="1"/>
            <a:r>
              <a:rPr lang="en-US" sz="2400" dirty="0"/>
              <a:t>Habit 4: Think win-win</a:t>
            </a:r>
          </a:p>
          <a:p>
            <a:pPr lvl="1"/>
            <a:r>
              <a:rPr lang="en-US" sz="2400" dirty="0"/>
              <a:t>Habit 5: Seek First to Understand, Then to Be Understood</a:t>
            </a:r>
          </a:p>
          <a:p>
            <a:pPr lvl="1"/>
            <a:r>
              <a:rPr lang="en-US" sz="2400" dirty="0"/>
              <a:t>Habit 6: Synergize</a:t>
            </a:r>
          </a:p>
          <a:p>
            <a:pPr lvl="1"/>
            <a:r>
              <a:rPr lang="en-US" sz="2400" dirty="0"/>
              <a:t>Habit 7: Sharpen the Saw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664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Developing Character: Indirect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Follow</a:t>
            </a:r>
            <a:r>
              <a:rPr lang="en-US" sz="2800" baseline="0" dirty="0"/>
              <a:t> Role </a:t>
            </a:r>
            <a:r>
              <a:rPr lang="en-US" sz="2800" dirty="0"/>
              <a:t>M</a:t>
            </a:r>
            <a:r>
              <a:rPr lang="en-US" sz="2800" baseline="0" dirty="0"/>
              <a:t>odels</a:t>
            </a:r>
          </a:p>
          <a:p>
            <a:r>
              <a:rPr lang="en-US" baseline="0" dirty="0"/>
              <a:t>Observation and imitation (virtues are more “caught than taught”)</a:t>
            </a:r>
          </a:p>
          <a:p>
            <a:r>
              <a:rPr lang="en-US" baseline="0" dirty="0"/>
              <a:t>Types of role models (</a:t>
            </a:r>
            <a:r>
              <a:rPr lang="en-US" b="1" i="1" baseline="0" dirty="0"/>
              <a:t>moral exemplars</a:t>
            </a:r>
            <a:r>
              <a:rPr lang="en-US" baseline="0" dirty="0"/>
              <a:t>)</a:t>
            </a:r>
          </a:p>
          <a:p>
            <a:pPr lvl="1"/>
            <a:r>
              <a:rPr lang="en-US" dirty="0"/>
              <a:t>Moral Episodes</a:t>
            </a:r>
          </a:p>
          <a:p>
            <a:pPr lvl="2"/>
            <a:r>
              <a:rPr lang="en-US" dirty="0"/>
              <a:t>Moral crises—dangerous, call for </a:t>
            </a:r>
            <a:r>
              <a:rPr lang="en-US" i="1" dirty="0"/>
              <a:t>moral heroes</a:t>
            </a:r>
          </a:p>
          <a:p>
            <a:pPr lvl="2"/>
            <a:r>
              <a:rPr lang="en-US" dirty="0"/>
              <a:t>Moral confrontations—call for </a:t>
            </a:r>
            <a:r>
              <a:rPr lang="en-US" i="1" dirty="0"/>
              <a:t>moral champions </a:t>
            </a:r>
          </a:p>
          <a:p>
            <a:pPr lvl="1"/>
            <a:r>
              <a:rPr lang="en-US" baseline="0" dirty="0"/>
              <a:t>Moral</a:t>
            </a:r>
            <a:r>
              <a:rPr lang="en-US" dirty="0"/>
              <a:t> Processes</a:t>
            </a:r>
          </a:p>
          <a:p>
            <a:pPr lvl="2"/>
            <a:r>
              <a:rPr lang="en-US" baseline="0" dirty="0"/>
              <a:t>Moral</a:t>
            </a:r>
            <a:r>
              <a:rPr lang="en-US" dirty="0"/>
              <a:t> projects—limited time efforts that call for </a:t>
            </a:r>
            <a:r>
              <a:rPr lang="en-US" i="1" dirty="0"/>
              <a:t>moral leaders</a:t>
            </a:r>
          </a:p>
          <a:p>
            <a:pPr lvl="2"/>
            <a:r>
              <a:rPr lang="en-US" baseline="0" dirty="0"/>
              <a:t>Moral work—ongoing efforts that call for </a:t>
            </a:r>
            <a:r>
              <a:rPr lang="en-US" i="1" baseline="0" dirty="0"/>
              <a:t>moral workers</a:t>
            </a:r>
            <a:r>
              <a:rPr lang="en-US" i="1" dirty="0"/>
              <a:t> </a:t>
            </a:r>
            <a:endParaRPr lang="en-US" dirty="0"/>
          </a:p>
          <a:p>
            <a:pPr lvl="2"/>
            <a:endParaRPr lang="en-US" baseline="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67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Developing Character: Indirect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Stories (Narratives)</a:t>
            </a:r>
          </a:p>
          <a:p>
            <a:r>
              <a:rPr lang="en-US" dirty="0"/>
              <a:t>Help us makes sense of the world</a:t>
            </a:r>
          </a:p>
          <a:p>
            <a:r>
              <a:rPr lang="en-US" dirty="0"/>
              <a:t>Promote desired behavior</a:t>
            </a:r>
          </a:p>
          <a:p>
            <a:r>
              <a:rPr lang="en-US" dirty="0"/>
              <a:t>We live up to the organizational stories we share with others</a:t>
            </a:r>
          </a:p>
          <a:p>
            <a:r>
              <a:rPr lang="en-US" dirty="0"/>
              <a:t>Literature as a source of stories</a:t>
            </a:r>
          </a:p>
          <a:p>
            <a:pPr lvl="1"/>
            <a:r>
              <a:rPr lang="en-US" dirty="0"/>
              <a:t>Fiction reflects the complexity of life</a:t>
            </a:r>
          </a:p>
          <a:p>
            <a:pPr lvl="1"/>
            <a:r>
              <a:rPr lang="en-US" dirty="0"/>
              <a:t>The best stories are</a:t>
            </a:r>
          </a:p>
          <a:p>
            <a:pPr lvl="2"/>
            <a:r>
              <a:rPr lang="en-US" dirty="0"/>
              <a:t>Vivid—introduce characters we care about</a:t>
            </a:r>
          </a:p>
          <a:p>
            <a:pPr lvl="2"/>
            <a:r>
              <a:rPr lang="en-US" dirty="0"/>
              <a:t>Vexing—place characters in difficult ethical situations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94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Developing Character:  Indirect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742" y="1228725"/>
            <a:ext cx="8258058" cy="5124450"/>
          </a:xfrm>
        </p:spPr>
        <p:txBody>
          <a:bodyPr>
            <a:normAutofit/>
          </a:bodyPr>
          <a:lstStyle/>
          <a:p>
            <a:r>
              <a:rPr lang="en-US" sz="2800" dirty="0"/>
              <a:t>Passages:</a:t>
            </a:r>
            <a:r>
              <a:rPr lang="en-US" sz="2800" baseline="0" dirty="0"/>
              <a:t> intense experiences that push us out of our comfort zones</a:t>
            </a:r>
          </a:p>
          <a:p>
            <a:r>
              <a:rPr lang="en-US" sz="2800" baseline="0" dirty="0"/>
              <a:t>Types</a:t>
            </a:r>
          </a:p>
          <a:p>
            <a:pPr lvl="1"/>
            <a:r>
              <a:rPr lang="en-US" sz="2400" baseline="0" dirty="0"/>
              <a:t>Diverse work experiences (joining a new company, accepting a new assignment)</a:t>
            </a:r>
          </a:p>
          <a:p>
            <a:pPr lvl="1"/>
            <a:r>
              <a:rPr lang="en-US" sz="2400" baseline="0" dirty="0"/>
              <a:t>Work adversity (failure, losing a job, coping with a bad boss)</a:t>
            </a:r>
          </a:p>
          <a:p>
            <a:pPr lvl="1"/>
            <a:r>
              <a:rPr lang="en-US" sz="2400" baseline="0" dirty="0"/>
              <a:t>Diversity of life experiences (living abroad, blending work and family)</a:t>
            </a:r>
          </a:p>
          <a:p>
            <a:pPr lvl="1"/>
            <a:r>
              <a:rPr lang="en-US" sz="2400" baseline="0" dirty="0"/>
              <a:t>Life adversity (death, divorce, illness)</a:t>
            </a:r>
          </a:p>
          <a:p>
            <a:pPr lvl="1"/>
            <a:endParaRPr lang="en-US" sz="5000" baseline="0" dirty="0"/>
          </a:p>
          <a:p>
            <a:pPr lvl="1"/>
            <a:endParaRPr lang="en-US" sz="6400" baseline="0" dirty="0"/>
          </a:p>
          <a:p>
            <a:pPr lvl="1">
              <a:buNone/>
            </a:pPr>
            <a:endParaRPr lang="en-US" sz="5500" dirty="0"/>
          </a:p>
        </p:txBody>
      </p:sp>
    </p:spTree>
    <p:extLst>
      <p:ext uri="{BB962C8B-B14F-4D97-AF65-F5344CB8AC3E}">
        <p14:creationId xmlns:p14="http://schemas.microsoft.com/office/powerpoint/2010/main" val="319750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Developing Character: indirect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Growing Through Passages</a:t>
            </a:r>
          </a:p>
          <a:p>
            <a:pPr lvl="1"/>
            <a:r>
              <a:rPr lang="en-US" dirty="0"/>
              <a:t>Step 1:</a:t>
            </a:r>
            <a:r>
              <a:rPr lang="en-US" baseline="0" dirty="0"/>
              <a:t> Learn resilience</a:t>
            </a:r>
          </a:p>
          <a:p>
            <a:pPr lvl="1"/>
            <a:r>
              <a:rPr lang="en-US" baseline="0" dirty="0"/>
              <a:t>Step 2: Accept personal responsibility</a:t>
            </a:r>
          </a:p>
          <a:p>
            <a:pPr lvl="1"/>
            <a:r>
              <a:rPr lang="en-US" baseline="0" dirty="0"/>
              <a:t>Step 3: Reflect</a:t>
            </a:r>
          </a:p>
          <a:p>
            <a:pPr lvl="1"/>
            <a:r>
              <a:rPr lang="en-US" baseline="0" dirty="0"/>
              <a:t>Step 4: Seek support from your partner, family, friends, and professionals</a:t>
            </a:r>
          </a:p>
          <a:p>
            <a:pPr lvl="1"/>
            <a:r>
              <a:rPr lang="en-US" baseline="0" dirty="0"/>
              <a:t>Step 5: Develop and use a professional network</a:t>
            </a:r>
          </a:p>
          <a:p>
            <a:pPr lvl="1"/>
            <a:r>
              <a:rPr lang="en-US" baseline="0" dirty="0"/>
              <a:t>Step 6: Seek refuge</a:t>
            </a:r>
          </a:p>
          <a:p>
            <a:pPr lvl="1"/>
            <a:r>
              <a:rPr lang="en-US" baseline="0" dirty="0"/>
              <a:t>Step 7: Gain perspective</a:t>
            </a:r>
          </a:p>
          <a:p>
            <a:pPr lvl="1"/>
            <a:r>
              <a:rPr lang="en-US" baseline="0" dirty="0"/>
              <a:t>Step 8: Retirement</a:t>
            </a:r>
          </a:p>
          <a:p>
            <a:pPr lvl="1"/>
            <a:r>
              <a:rPr lang="en-US" baseline="0" dirty="0"/>
              <a:t>Step 9: Pass on your experience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Component 5: Creating a Moral Identity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Definition</a:t>
            </a:r>
            <a:r>
              <a:rPr lang="en-US" sz="2800" dirty="0"/>
              <a:t>: Define self in terms of ethical commitments and values </a:t>
            </a:r>
          </a:p>
          <a:p>
            <a:pPr lvl="1"/>
            <a:r>
              <a:rPr lang="en-US" sz="2400" dirty="0"/>
              <a:t>To betray ethical commitments is to betray the self </a:t>
            </a:r>
          </a:p>
          <a:p>
            <a:r>
              <a:rPr lang="en-US" sz="2800" dirty="0"/>
              <a:t>How moral identity develops</a:t>
            </a:r>
          </a:p>
          <a:p>
            <a:pPr lvl="1"/>
            <a:r>
              <a:rPr lang="en-US" sz="2400" dirty="0"/>
              <a:t>Grows beyond childhood</a:t>
            </a:r>
          </a:p>
          <a:p>
            <a:pPr lvl="1"/>
            <a:r>
              <a:rPr lang="en-US" sz="2400" dirty="0"/>
              <a:t>Work with others on ethical tasks and projects</a:t>
            </a:r>
          </a:p>
          <a:p>
            <a:pPr lvl="1"/>
            <a:r>
              <a:rPr lang="en-US" sz="2400" dirty="0"/>
              <a:t>Adopt a joyful attitude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89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23925"/>
          </a:xfrm>
        </p:spPr>
        <p:txBody>
          <a:bodyPr/>
          <a:lstStyle/>
          <a:p>
            <a:r>
              <a:rPr lang="en-US" sz="3500" dirty="0"/>
              <a:t>Component 6: Drawing Upon Spiritual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foundation for moral exemplars and moral identity</a:t>
            </a:r>
          </a:p>
          <a:p>
            <a:r>
              <a:rPr lang="en-US" sz="2800" dirty="0"/>
              <a:t>Workplace spirituality: “</a:t>
            </a:r>
            <a:r>
              <a:rPr lang="en-US" sz="2800" i="1" dirty="0"/>
              <a:t>the recognition that employees have an inner life that nourishes and is nourished by meaningful work that takes place in the context of community</a:t>
            </a:r>
            <a:r>
              <a:rPr lang="en-US" sz="2800" dirty="0"/>
              <a:t>.”  (</a:t>
            </a:r>
            <a:r>
              <a:rPr lang="en-US" sz="2800" dirty="0" err="1"/>
              <a:t>Duchon</a:t>
            </a:r>
            <a:r>
              <a:rPr lang="en-US" sz="2800" dirty="0"/>
              <a:t> &amp; Plowman)</a:t>
            </a:r>
          </a:p>
          <a:p>
            <a:r>
              <a:rPr lang="en-US" sz="2800" dirty="0"/>
              <a:t>Inner life—bring the whole person to work</a:t>
            </a:r>
          </a:p>
          <a:p>
            <a:r>
              <a:rPr lang="en-US" sz="2800" dirty="0"/>
              <a:t>Meaningful work—motivated by more than material rewards</a:t>
            </a:r>
          </a:p>
          <a:p>
            <a:r>
              <a:rPr lang="en-US" sz="2800" dirty="0"/>
              <a:t>Community—desire for connection</a:t>
            </a:r>
          </a:p>
        </p:txBody>
      </p:sp>
    </p:spTree>
    <p:extLst>
      <p:ext uri="{BB962C8B-B14F-4D97-AF65-F5344CB8AC3E}">
        <p14:creationId xmlns:p14="http://schemas.microsoft.com/office/powerpoint/2010/main" val="944196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Drawing Upon Spiritual</a:t>
            </a:r>
            <a:r>
              <a:rPr lang="en-US" sz="4000" baseline="0" dirty="0"/>
              <a:t> Resources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Nurture spiritual values by “caring for the soul” through intimacy, creative work, nature and beauty, and spirituality (dedicating work to higher purposes)</a:t>
            </a:r>
          </a:p>
          <a:p>
            <a:r>
              <a:rPr lang="en-US" dirty="0"/>
              <a:t>Track your spiritual progress</a:t>
            </a:r>
          </a:p>
          <a:p>
            <a:pPr lvl="1"/>
            <a:r>
              <a:rPr lang="en-US" sz="2000" dirty="0"/>
              <a:t>Stage 1: unprincipled—narcissistic and egocentric</a:t>
            </a:r>
          </a:p>
          <a:p>
            <a:pPr lvl="1"/>
            <a:r>
              <a:rPr lang="en-US" sz="2000" dirty="0"/>
              <a:t>Stage 2: conventional—self-doubt</a:t>
            </a:r>
          </a:p>
          <a:p>
            <a:pPr lvl="1"/>
            <a:r>
              <a:rPr lang="en-US" sz="2000" dirty="0"/>
              <a:t>Stage 3: self-actualizing—high self-awareness and living out values</a:t>
            </a:r>
          </a:p>
          <a:p>
            <a:pPr lvl="1"/>
            <a:r>
              <a:rPr lang="en-US" sz="2000" dirty="0"/>
              <a:t>Stage 4: integral—leave the ego behind</a:t>
            </a:r>
          </a:p>
          <a:p>
            <a:pPr lvl="1"/>
            <a:endParaRPr lang="en-US" dirty="0"/>
          </a:p>
          <a:p>
            <a:pPr marL="282575" lvl="1" indent="0">
              <a:buNone/>
            </a:pPr>
            <a:r>
              <a:rPr lang="en-US" dirty="0"/>
              <a:t>Beware of the dangers of organizational spirituality: proselytizing, invasion of privacy, manipulation of employees, lack of a strong theoretical base</a:t>
            </a:r>
          </a:p>
        </p:txBody>
      </p:sp>
    </p:spTree>
    <p:extLst>
      <p:ext uri="{BB962C8B-B14F-4D97-AF65-F5344CB8AC3E}">
        <p14:creationId xmlns:p14="http://schemas.microsoft.com/office/powerpoint/2010/main" val="12124152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Precedent">
  <a:themeElements>
    <a:clrScheme name="Precedent">
      <a:dk1>
        <a:srgbClr val="921F07"/>
      </a:dk1>
      <a:lt1>
        <a:sysClr val="window" lastClr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Precedent">
      <a:majorFont>
        <a:latin typeface="Perpetua Titling MT"/>
        <a:ea typeface=""/>
        <a:cs typeface=""/>
        <a:font script="Jpan" typeface="ＭＳ Ｐ明朝"/>
      </a:majorFont>
      <a:minorFont>
        <a:latin typeface="Calisto MT"/>
        <a:ea typeface=""/>
        <a:cs typeface=""/>
        <a:font script="Jpan" typeface="ＭＳ Ｐ明朝"/>
      </a:minorFont>
    </a:fontScheme>
    <a:fmtScheme name="Preceden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tint val="100000"/>
                <a:shade val="30000"/>
                <a:satMod val="135000"/>
              </a:schemeClr>
            </a:gs>
          </a:gsLst>
          <a:path path="circle">
            <a:fillToRect l="70000" t="10000" b="7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5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25400" dir="4800000" sx="103000" sy="103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3000000"/>
            </a:lightRig>
          </a:scene3d>
          <a:sp3d prstMaterial="softEdge">
            <a:bevelT w="0" h="0"/>
          </a:sp3d>
        </a:effectStyle>
        <a:effectStyle>
          <a:effectLst>
            <a:innerShdw blurRad="127000" dist="38100" dir="13200000">
              <a:srgbClr val="000000">
                <a:alpha val="75000"/>
              </a:srgbClr>
            </a:innerShdw>
            <a:outerShdw blurRad="38100" dist="12700" dir="1800000" sx="101000" sy="101000" rotWithShape="0">
              <a:srgbClr val="000000">
                <a:alpha val="40000"/>
              </a:srgbClr>
            </a:outerShdw>
            <a:reflection blurRad="127000" stA="25000" endPos="30000" dist="127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12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35000"/>
              </a:schemeClr>
            </a:gs>
            <a:gs pos="100000">
              <a:schemeClr val="phClr">
                <a:shade val="30000"/>
                <a:satMod val="150000"/>
              </a:schemeClr>
            </a:gs>
          </a:gsLst>
          <a:path path="circle">
            <a:fillToRect t="10000" r="70000" b="7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30000"/>
                <a:lumMod val="80000"/>
              </a:schemeClr>
              <a:schemeClr val="phClr">
                <a:satMod val="150000"/>
                <a:lumMod val="11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1011</Words>
  <Application>Microsoft Office PowerPoint</Application>
  <PresentationFormat>On-screen Show (4:3)</PresentationFormat>
  <Paragraphs>135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Calisto MT</vt:lpstr>
      <vt:lpstr>Perpetua Titling MT</vt:lpstr>
      <vt:lpstr>1_Precedent</vt:lpstr>
      <vt:lpstr>Chapter 2: Personal Ethical Development</vt:lpstr>
      <vt:lpstr>Component 1: Realistic Self-Appraisal</vt:lpstr>
      <vt:lpstr>Realistic Self-Appraisal</vt:lpstr>
      <vt:lpstr>Component 2: Discovering Vocation</vt:lpstr>
      <vt:lpstr>Discovering Vocation</vt:lpstr>
      <vt:lpstr>Component 3: Identifying Personal Values</vt:lpstr>
      <vt:lpstr>Component 4: Developing Character</vt:lpstr>
      <vt:lpstr>Developing Character: Direct Approaches</vt:lpstr>
      <vt:lpstr>Developing Character: Indirect Approaches</vt:lpstr>
      <vt:lpstr>Developing Character: Indirect Approaches</vt:lpstr>
      <vt:lpstr>Developing Character: Indirect Approaches</vt:lpstr>
      <vt:lpstr>Developing Character:  Indirect Approaches</vt:lpstr>
      <vt:lpstr>Developing Character: indirect approaches</vt:lpstr>
      <vt:lpstr>Component 5: Creating a Moral Identity</vt:lpstr>
      <vt:lpstr>Component 6: Drawing Upon Spiritual Resources</vt:lpstr>
      <vt:lpstr>Drawing Upon Spiritual Resources</vt:lpstr>
    </vt:vector>
  </TitlesOfParts>
  <Company>George Fox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Two: Personal Ethical Development</dc:title>
  <dc:creator>Craig Johnson</dc:creator>
  <cp:lastModifiedBy>Armo</cp:lastModifiedBy>
  <cp:revision>33</cp:revision>
  <cp:lastPrinted>2014-12-13T01:53:04Z</cp:lastPrinted>
  <dcterms:created xsi:type="dcterms:W3CDTF">2014-12-13T01:50:26Z</dcterms:created>
  <dcterms:modified xsi:type="dcterms:W3CDTF">2018-09-17T00:22:39Z</dcterms:modified>
</cp:coreProperties>
</file>