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</p:sldMasterIdLst>
  <p:handoutMasterIdLst>
    <p:handoutMasterId r:id="rId2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6" autoAdjust="0"/>
    <p:restoredTop sz="86410" autoAdjust="0"/>
  </p:normalViewPr>
  <p:slideViewPr>
    <p:cSldViewPr snapToGrid="0" snapToObjects="1">
      <p:cViewPr varScale="1">
        <p:scale>
          <a:sx n="75" d="100"/>
          <a:sy n="75" d="100"/>
        </p:scale>
        <p:origin x="1085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24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38B158-8F89-354D-BF6D-ABE9CB0E5DF3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CED9B0-87EE-B546-A058-ACE324ED8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772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918447"/>
            <a:ext cx="7583488" cy="1470025"/>
          </a:xfrm>
        </p:spPr>
        <p:txBody>
          <a:bodyPr anchor="b" anchorCtr="0"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478306"/>
            <a:ext cx="7583487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-23813" y="6502400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latin typeface="Calibri" pitchFamily="34" charset="0"/>
              </a:defRPr>
            </a:lvl1pPr>
            <a:lvl2pPr>
              <a:defRPr>
                <a:solidFill>
                  <a:schemeClr val="bg2"/>
                </a:solidFill>
                <a:latin typeface="Calibri" pitchFamily="34" charset="0"/>
              </a:defRPr>
            </a:lvl2pPr>
            <a:lvl3pPr>
              <a:defRPr>
                <a:solidFill>
                  <a:schemeClr val="bg2"/>
                </a:solidFill>
                <a:latin typeface="Calibri" pitchFamily="34" charset="0"/>
              </a:defRPr>
            </a:lvl3pPr>
            <a:lvl4pPr>
              <a:defRPr>
                <a:solidFill>
                  <a:schemeClr val="bg2"/>
                </a:solidFill>
                <a:latin typeface="Calibri" pitchFamily="34" charset="0"/>
              </a:defRPr>
            </a:lvl4pPr>
            <a:lvl5pPr>
              <a:defRPr>
                <a:solidFill>
                  <a:schemeClr val="bg2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0" y="6492875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Johnson,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Organizational Ethics 3e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, © 2015 SAGE Publications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789081"/>
            <a:ext cx="7583488" cy="1470025"/>
          </a:xfrm>
        </p:spPr>
        <p:txBody>
          <a:bodyPr anchor="ctr" anchorCtr="0"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4724400"/>
            <a:ext cx="7583487" cy="1385047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677371" y="2564085"/>
            <a:ext cx="1789259" cy="1729830"/>
          </a:xfrm>
          <a:prstGeom prst="ellipse">
            <a:avLst/>
          </a:prstGeom>
          <a:noFill/>
          <a:ln w="127000">
            <a:solidFill>
              <a:schemeClr val="tx2"/>
            </a:solidFill>
          </a:ln>
          <a:effectLst>
            <a:innerShdw blurRad="101600" dist="76200" dir="13500000">
              <a:prstClr val="black">
                <a:alpha val="57000"/>
              </a:prstClr>
            </a:innerShdw>
          </a:effectLst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71800"/>
            <a:ext cx="7583487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bg2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4724400"/>
            <a:ext cx="7583487" cy="13984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Font typeface="Calisto MT" pitchFamily="18" charset="0"/>
              <a:buNone/>
              <a:defRPr sz="1800" kern="1200">
                <a:solidFill>
                  <a:schemeClr val="bg2"/>
                </a:solidFill>
                <a:effectLst/>
                <a:latin typeface="Calibri" pitchFamily="34" charset="0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3" y="1828800"/>
            <a:ext cx="3566160" cy="4297363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6791" y="1828800"/>
            <a:ext cx="3566160" cy="4297363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  <a:latin typeface="Calibri" pitchFamily="34" charset="0"/>
              </a:defRPr>
            </a:lvl1pPr>
            <a:lvl2pPr>
              <a:defRPr sz="1800">
                <a:solidFill>
                  <a:schemeClr val="bg2"/>
                </a:solidFill>
                <a:latin typeface="Calibri" pitchFamily="34" charset="0"/>
              </a:defRPr>
            </a:lvl2pPr>
            <a:lvl3pPr>
              <a:defRPr sz="1800">
                <a:solidFill>
                  <a:schemeClr val="bg2"/>
                </a:solidFill>
                <a:latin typeface="Calibri" pitchFamily="34" charset="0"/>
              </a:defRPr>
            </a:lvl3pPr>
            <a:lvl4pPr>
              <a:defRPr sz="1800">
                <a:solidFill>
                  <a:schemeClr val="bg2"/>
                </a:solidFill>
                <a:latin typeface="Calibri" pitchFamily="34" charset="0"/>
              </a:defRPr>
            </a:lvl4pPr>
            <a:lvl5pPr>
              <a:defRPr sz="1800">
                <a:solidFill>
                  <a:schemeClr val="bg2"/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>
                <a:effectLst/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93576"/>
            <a:ext cx="3566160" cy="3732585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6791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>
                <a:effectLst/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6791" y="2393576"/>
            <a:ext cx="3566160" cy="3732585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3049"/>
            <a:ext cx="3962400" cy="1690221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401" y="273050"/>
            <a:ext cx="3959352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5104"/>
            <a:ext cx="3962400" cy="32004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7000" y="6356350"/>
            <a:ext cx="1622612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1553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48338"/>
            <a:ext cx="762000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4320"/>
            <a:ext cx="3959352" cy="1691640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64608" y="264907"/>
            <a:ext cx="3959352" cy="6328186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0801"/>
            <a:ext cx="3959352" cy="320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Font typeface="Calisto MT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70048" y="6356350"/>
            <a:ext cx="1627632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2808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38129"/>
            <a:ext cx="758952" cy="576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38600"/>
            <a:ext cx="7620000" cy="990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ctr">
              <a:defRPr sz="36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 typeface="Calisto MT" pitchFamily="18" charset="0"/>
              <a:buNone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2900" y="265176"/>
            <a:ext cx="8458200" cy="3697224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 typeface="Calisto MT" pitchFamily="18" charset="0"/>
              <a:buNone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5042647"/>
            <a:ext cx="7620000" cy="1129553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ct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2"/>
          <a:srcRect r="14719"/>
          <a:stretch>
            <a:fillRect/>
          </a:stretch>
        </p:blipFill>
        <p:spPr>
          <a:xfrm>
            <a:off x="0" y="4482"/>
            <a:ext cx="77981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457200"/>
            <a:ext cx="1219200" cy="5668963"/>
          </a:xfrm>
        </p:spPr>
        <p:txBody>
          <a:bodyPr vert="eaVert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457200"/>
            <a:ext cx="6383337" cy="56689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24800" y="6356350"/>
            <a:ext cx="1066800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5400000" flipH="1">
            <a:off x="4421262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AGEFS01\Departments\SagePub\HigherEd\EdAcq\Books\Our Documents\EdAcq\Katie\03_Maggie\Johnson 3e\PPTs\masterslide.jpg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-23813" y="-9525"/>
            <a:ext cx="9191626" cy="6877050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287" y="1314450"/>
            <a:ext cx="8078787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-23813" y="6502400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bg2"/>
          </a:solidFill>
          <a:effectLst/>
          <a:latin typeface="Calibri" pitchFamily="34" charset="0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Calisto MT" pitchFamily="18" charset="0"/>
        <a:buChar char="•"/>
        <a:defRPr sz="24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22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20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18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18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AGEFS01\Departments\SagePub\HigherEd\EdAcq\Books\Our Documents\EdAcq\Katie\03_Maggie\Johnson 3e\PPTs\chaptersl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9208" y="-32238"/>
            <a:ext cx="9392478" cy="6890237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29208" y="0"/>
            <a:ext cx="9392478" cy="1470025"/>
          </a:xfrm>
        </p:spPr>
        <p:txBody>
          <a:bodyPr/>
          <a:lstStyle/>
          <a:p>
            <a:r>
              <a:rPr lang="en-US" sz="4800" b="1" dirty="0"/>
              <a:t>Chapter 3: Ethical Decision-</a:t>
            </a:r>
            <a:br>
              <a:rPr lang="en-US" sz="4800" b="1" dirty="0"/>
            </a:br>
            <a:r>
              <a:rPr lang="en-US" sz="4800" b="1" dirty="0"/>
              <a:t>Making and Action</a:t>
            </a:r>
          </a:p>
        </p:txBody>
      </p:sp>
    </p:spTree>
    <p:extLst>
      <p:ext uri="{BB962C8B-B14F-4D97-AF65-F5344CB8AC3E}">
        <p14:creationId xmlns:p14="http://schemas.microsoft.com/office/powerpoint/2010/main" val="3715292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Emotion in Moral Decision Making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7" y="1314450"/>
            <a:ext cx="8214209" cy="495300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/>
              <a:t>Traditional perspective:  focus on reason and reject emotion</a:t>
            </a:r>
          </a:p>
          <a:p>
            <a:r>
              <a:rPr lang="en-US" sz="2600" dirty="0"/>
              <a:t>Contemporary perspective:  emotions are central to ethical decision-making</a:t>
            </a:r>
          </a:p>
          <a:p>
            <a:pPr lvl="1"/>
            <a:r>
              <a:rPr lang="en-US" dirty="0"/>
              <a:t>Evidence from brain damage</a:t>
            </a:r>
          </a:p>
          <a:p>
            <a:pPr lvl="1"/>
            <a:r>
              <a:rPr lang="en-US" dirty="0"/>
              <a:t>Evidence from neuroimaging</a:t>
            </a:r>
          </a:p>
          <a:p>
            <a:pPr lvl="1"/>
            <a:r>
              <a:rPr lang="en-US" dirty="0"/>
              <a:t>Social intuitionist model</a:t>
            </a:r>
          </a:p>
          <a:p>
            <a:pPr marL="282575" lvl="1" indent="0">
              <a:buNone/>
            </a:pPr>
            <a:endParaRPr lang="en-US" dirty="0"/>
          </a:p>
          <a:p>
            <a:pPr marL="282575" lvl="1" indent="0">
              <a:buNone/>
            </a:pPr>
            <a:r>
              <a:rPr lang="en-US" sz="2600" dirty="0"/>
              <a:t>Dual Process Approach</a:t>
            </a:r>
          </a:p>
          <a:p>
            <a:pPr marL="282575" lvl="1" indent="0">
              <a:buNone/>
            </a:pPr>
            <a:r>
              <a:rPr lang="en-US" dirty="0"/>
              <a:t>      </a:t>
            </a:r>
            <a:r>
              <a:rPr lang="en-US" b="1" dirty="0"/>
              <a:t>Both</a:t>
            </a:r>
            <a:r>
              <a:rPr lang="en-US" dirty="0"/>
              <a:t> logic and emotions are important to making good choices</a:t>
            </a:r>
          </a:p>
          <a:p>
            <a:pPr marL="282575" lvl="1" indent="0">
              <a:buNone/>
            </a:pPr>
            <a:r>
              <a:rPr lang="en-US" dirty="0"/>
              <a:t>      Emotions are most important in life/death, bodily/personal harm and 	deeply held belief situations</a:t>
            </a:r>
          </a:p>
          <a:p>
            <a:pPr marL="282575" lvl="1" indent="0">
              <a:buNone/>
            </a:pPr>
            <a:r>
              <a:rPr lang="en-US" dirty="0"/>
              <a:t>       Cognition more important when balancing competing claims or when 	engaged in abstract reasoning</a:t>
            </a:r>
          </a:p>
          <a:p>
            <a:pPr marL="282575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888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Components of Ethical</a:t>
            </a:r>
            <a:r>
              <a:rPr lang="en-US" sz="4000" baseline="0" dirty="0"/>
              <a:t> Behavior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Theorist:  James Rest</a:t>
            </a:r>
          </a:p>
          <a:p>
            <a:r>
              <a:rPr lang="en-US" sz="2800" dirty="0"/>
              <a:t>Research question: “What must happen psychologically in order for moral behavior to take place?”  </a:t>
            </a:r>
          </a:p>
          <a:p>
            <a:r>
              <a:rPr lang="en-US" sz="2800" dirty="0"/>
              <a:t>Answer:  Four Component Model</a:t>
            </a:r>
          </a:p>
          <a:p>
            <a:pPr lvl="1"/>
            <a:r>
              <a:rPr lang="en-US" sz="2400" dirty="0"/>
              <a:t>Moral Sensitivity (Recognition)</a:t>
            </a:r>
          </a:p>
          <a:p>
            <a:pPr lvl="1"/>
            <a:r>
              <a:rPr lang="en-US" sz="2400" dirty="0"/>
              <a:t>Moral Judgment or Reasoning</a:t>
            </a:r>
          </a:p>
          <a:p>
            <a:pPr lvl="1"/>
            <a:r>
              <a:rPr lang="en-US" sz="2400" dirty="0"/>
              <a:t>Moral Motivation</a:t>
            </a:r>
          </a:p>
          <a:p>
            <a:pPr lvl="1"/>
            <a:r>
              <a:rPr lang="en-US" sz="2400" dirty="0"/>
              <a:t>Moral Character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853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 1: Moral Sensitivity (Recognition)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Definition</a:t>
            </a:r>
            <a:r>
              <a:rPr lang="en-US" sz="2800" dirty="0"/>
              <a:t>:  the recognition that an ethical problem exists</a:t>
            </a:r>
          </a:p>
          <a:p>
            <a:r>
              <a:rPr lang="en-US" sz="2800" dirty="0"/>
              <a:t>Elements of moral sensitivity</a:t>
            </a:r>
          </a:p>
          <a:p>
            <a:pPr lvl="1"/>
            <a:r>
              <a:rPr lang="en-US" sz="2400" dirty="0"/>
              <a:t>Being aware of how our behavior impacts others</a:t>
            </a:r>
          </a:p>
          <a:p>
            <a:pPr lvl="1"/>
            <a:r>
              <a:rPr lang="en-US" sz="2400" dirty="0"/>
              <a:t>Identifying possible courses of action</a:t>
            </a:r>
          </a:p>
          <a:p>
            <a:pPr lvl="1"/>
            <a:r>
              <a:rPr lang="en-US" sz="2400" dirty="0"/>
              <a:t>Determining the consequences of each potential strategy</a:t>
            </a:r>
          </a:p>
          <a:p>
            <a:r>
              <a:rPr lang="en-US" sz="2800" dirty="0"/>
              <a:t>Key skills</a:t>
            </a:r>
          </a:p>
          <a:p>
            <a:pPr lvl="1"/>
            <a:r>
              <a:rPr lang="en-US" sz="2400" dirty="0"/>
              <a:t>Perspective taking</a:t>
            </a:r>
          </a:p>
          <a:p>
            <a:pPr lvl="1"/>
            <a:r>
              <a:rPr lang="en-US" sz="2400" dirty="0"/>
              <a:t>Moral imagination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646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Moral Imagination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b="1" dirty="0"/>
              <a:t>Definition</a:t>
            </a:r>
            <a:r>
              <a:rPr lang="en-US" sz="2600" dirty="0"/>
              <a:t>: stepping outside current frame of reference to assess and evaluate</a:t>
            </a:r>
          </a:p>
          <a:p>
            <a:r>
              <a:rPr lang="en-US" sz="2600" dirty="0"/>
              <a:t>Types of moral imagination (based on degree of consensus about the problem and the power of decision makers to act)</a:t>
            </a:r>
          </a:p>
          <a:p>
            <a:pPr lvl="1"/>
            <a:r>
              <a:rPr lang="en-US" dirty="0"/>
              <a:t>Creation (low consensus/low power)</a:t>
            </a:r>
          </a:p>
          <a:p>
            <a:pPr lvl="1"/>
            <a:r>
              <a:rPr lang="en-US" dirty="0"/>
              <a:t>Coercion (low consensus/high power)</a:t>
            </a:r>
          </a:p>
          <a:p>
            <a:pPr lvl="1"/>
            <a:r>
              <a:rPr lang="en-US" dirty="0"/>
              <a:t>Compromise (low consensus/distributed power)</a:t>
            </a:r>
          </a:p>
          <a:p>
            <a:pPr lvl="1"/>
            <a:r>
              <a:rPr lang="en-US" dirty="0"/>
              <a:t>Coalition (high consensus/low power)</a:t>
            </a:r>
          </a:p>
          <a:p>
            <a:pPr lvl="1"/>
            <a:r>
              <a:rPr lang="en-US" dirty="0"/>
              <a:t>Consent (high consensus/high power)</a:t>
            </a:r>
          </a:p>
          <a:p>
            <a:pPr lvl="1"/>
            <a:r>
              <a:rPr lang="en-US" dirty="0"/>
              <a:t>Collaboration (high consensus/distributed power)</a:t>
            </a:r>
          </a:p>
          <a:p>
            <a:pPr lvl="1"/>
            <a:endParaRPr lang="en-US" dirty="0"/>
          </a:p>
          <a:p>
            <a:pPr marL="282575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60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Moral Intensity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7" y="1152938"/>
            <a:ext cx="8078787" cy="5297557"/>
          </a:xfrm>
        </p:spPr>
        <p:txBody>
          <a:bodyPr>
            <a:normAutofit/>
          </a:bodyPr>
          <a:lstStyle/>
          <a:p>
            <a:r>
              <a:rPr lang="en-US" sz="2600" b="1" dirty="0"/>
              <a:t>Definition</a:t>
            </a:r>
            <a:r>
              <a:rPr lang="en-US" sz="2600" dirty="0"/>
              <a:t>:</a:t>
            </a:r>
            <a:r>
              <a:rPr lang="en-US" sz="2600" baseline="0" dirty="0"/>
              <a:t>  elements of the issue itself that draw attention</a:t>
            </a:r>
            <a:r>
              <a:rPr lang="en-US" sz="2600" dirty="0"/>
              <a:t>  </a:t>
            </a:r>
          </a:p>
          <a:p>
            <a:r>
              <a:rPr lang="en-US" sz="2600" dirty="0"/>
              <a:t>The greater the intensity, the more likely the issue will be recognized</a:t>
            </a:r>
          </a:p>
          <a:p>
            <a:r>
              <a:rPr lang="en-US" sz="2600" dirty="0"/>
              <a:t>Components of moral intensity</a:t>
            </a:r>
          </a:p>
          <a:p>
            <a:pPr lvl="1"/>
            <a:r>
              <a:rPr lang="en-US" dirty="0"/>
              <a:t>Magnitude of consequences (amount of harms and benefits)</a:t>
            </a:r>
          </a:p>
          <a:p>
            <a:pPr lvl="1"/>
            <a:r>
              <a:rPr lang="en-US" dirty="0"/>
              <a:t>Social consensus (degree of consensus about harm or good)</a:t>
            </a:r>
          </a:p>
          <a:p>
            <a:pPr lvl="1"/>
            <a:r>
              <a:rPr lang="en-US" dirty="0"/>
              <a:t>Probability of effect (likelihood of happening)</a:t>
            </a:r>
          </a:p>
          <a:p>
            <a:pPr lvl="1"/>
            <a:r>
              <a:rPr lang="en-US" dirty="0"/>
              <a:t>Temporal immediacy (how soon harm or good will happen)</a:t>
            </a:r>
          </a:p>
          <a:p>
            <a:pPr lvl="1"/>
            <a:r>
              <a:rPr lang="en-US" dirty="0"/>
              <a:t>Proximity (social, cultural, psychological, physical distance)</a:t>
            </a:r>
          </a:p>
          <a:p>
            <a:pPr lvl="1"/>
            <a:r>
              <a:rPr lang="en-US" dirty="0"/>
              <a:t>Concentration of affect (intensity of suffering and damage)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287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4339"/>
          </a:xfrm>
        </p:spPr>
        <p:txBody>
          <a:bodyPr/>
          <a:lstStyle/>
          <a:p>
            <a:r>
              <a:rPr lang="en-US" sz="4000" dirty="0"/>
              <a:t>Tips</a:t>
            </a:r>
            <a:r>
              <a:rPr lang="en-US" sz="4000" baseline="0" dirty="0"/>
              <a:t> for Enhancing Your Ethical Sensitivity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7" y="1314450"/>
            <a:ext cx="8333478" cy="4953000"/>
          </a:xfrm>
        </p:spPr>
        <p:txBody>
          <a:bodyPr>
            <a:normAutofit/>
          </a:bodyPr>
          <a:lstStyle/>
          <a:p>
            <a:r>
              <a:rPr lang="en-US" sz="2800" dirty="0"/>
              <a:t>Engage in active listening and role-playing</a:t>
            </a:r>
          </a:p>
          <a:p>
            <a:r>
              <a:rPr lang="en-US" sz="2800" dirty="0"/>
              <a:t>Pay attention to your feelings</a:t>
            </a:r>
          </a:p>
          <a:p>
            <a:r>
              <a:rPr lang="en-US" sz="2800" dirty="0"/>
              <a:t>Speak up about ethical issues</a:t>
            </a:r>
          </a:p>
          <a:p>
            <a:r>
              <a:rPr lang="en-US" sz="2800" dirty="0"/>
              <a:t>Challenge mental models or schemas</a:t>
            </a:r>
          </a:p>
          <a:p>
            <a:r>
              <a:rPr lang="en-US" sz="2800" dirty="0"/>
              <a:t>Adapt to the situation</a:t>
            </a:r>
          </a:p>
          <a:p>
            <a:r>
              <a:rPr lang="en-US" sz="2800" dirty="0"/>
              <a:t>Be creative</a:t>
            </a:r>
          </a:p>
          <a:p>
            <a:r>
              <a:rPr lang="en-US" sz="2800" dirty="0"/>
              <a:t>Increase the moral intensity of the issue</a:t>
            </a:r>
          </a:p>
        </p:txBody>
      </p:sp>
    </p:spTree>
    <p:extLst>
      <p:ext uri="{BB962C8B-B14F-4D97-AF65-F5344CB8AC3E}">
        <p14:creationId xmlns:p14="http://schemas.microsoft.com/office/powerpoint/2010/main" val="2843793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Component 2: Moral Judgment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Definition</a:t>
            </a:r>
            <a:r>
              <a:rPr lang="en-US" sz="2800" dirty="0"/>
              <a:t>:  choosing among the alternatives generated in Component 1; determining the right or wrong thing to do</a:t>
            </a:r>
          </a:p>
          <a:p>
            <a:r>
              <a:rPr lang="en-US" sz="2800" dirty="0"/>
              <a:t>The most studied element of the model</a:t>
            </a:r>
          </a:p>
          <a:p>
            <a:r>
              <a:rPr lang="en-US" sz="2800" dirty="0"/>
              <a:t>Three keys to understanding moral judgment</a:t>
            </a:r>
          </a:p>
          <a:p>
            <a:pPr lvl="1"/>
            <a:r>
              <a:rPr lang="en-US" sz="2400" dirty="0"/>
              <a:t>Cognitive moral development</a:t>
            </a:r>
          </a:p>
          <a:p>
            <a:pPr lvl="1"/>
            <a:r>
              <a:rPr lang="en-US" sz="2400" dirty="0"/>
              <a:t>Destructive motivations</a:t>
            </a:r>
          </a:p>
          <a:p>
            <a:pPr lvl="1"/>
            <a:r>
              <a:rPr lang="en-US" sz="2400" dirty="0"/>
              <a:t>Cognitive biases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842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Cognitive Moral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Kohlberg’s Stage Model</a:t>
            </a:r>
          </a:p>
          <a:p>
            <a:pPr lvl="1"/>
            <a:r>
              <a:rPr lang="en-US" dirty="0"/>
              <a:t>Pre-conventional (Level 1):  decide on basis of direct consequences</a:t>
            </a:r>
          </a:p>
          <a:p>
            <a:pPr lvl="1"/>
            <a:r>
              <a:rPr lang="en-US" dirty="0"/>
              <a:t>Conventional (Level II): look to others for guidance</a:t>
            </a:r>
          </a:p>
          <a:p>
            <a:pPr lvl="1"/>
            <a:r>
              <a:rPr lang="en-US" dirty="0"/>
              <a:t>Post-convention or principled (Level III): reason based on universal ethical principles</a:t>
            </a:r>
          </a:p>
          <a:p>
            <a:r>
              <a:rPr lang="en-US" sz="2600" dirty="0"/>
              <a:t>Rest’s Schema Model</a:t>
            </a:r>
          </a:p>
          <a:p>
            <a:pPr lvl="1"/>
            <a:r>
              <a:rPr lang="en-US" dirty="0"/>
              <a:t>Schemas = cognitive structures</a:t>
            </a:r>
          </a:p>
          <a:p>
            <a:pPr lvl="1"/>
            <a:r>
              <a:rPr lang="en-US" dirty="0"/>
              <a:t>Shift to higher ethical schemas in moral development</a:t>
            </a:r>
          </a:p>
          <a:p>
            <a:pPr lvl="1"/>
            <a:r>
              <a:rPr lang="en-US" dirty="0"/>
              <a:t>Highest schema: reason like moral philosophers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938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Destructive</a:t>
            </a:r>
            <a:r>
              <a:rPr lang="en-US" sz="4000" baseline="0" dirty="0"/>
              <a:t> Motivations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7" y="1103243"/>
            <a:ext cx="8323539" cy="5324889"/>
          </a:xfrm>
        </p:spPr>
        <p:txBody>
          <a:bodyPr>
            <a:normAutofit fontScale="40000" lnSpcReduction="20000"/>
          </a:bodyPr>
          <a:lstStyle/>
          <a:p>
            <a:r>
              <a:rPr lang="en-US" sz="5000" b="1" dirty="0"/>
              <a:t>Definition</a:t>
            </a:r>
            <a:r>
              <a:rPr lang="en-US" sz="5000" dirty="0"/>
              <a:t>: motivating</a:t>
            </a:r>
            <a:r>
              <a:rPr lang="en-US" sz="5000" baseline="0" dirty="0"/>
              <a:t> factors that undermine moral judgment</a:t>
            </a:r>
            <a:r>
              <a:rPr lang="en-US" sz="5000" dirty="0"/>
              <a:t> </a:t>
            </a:r>
          </a:p>
          <a:p>
            <a:r>
              <a:rPr lang="en-US" sz="5000" dirty="0"/>
              <a:t>Insecurities</a:t>
            </a:r>
          </a:p>
          <a:p>
            <a:pPr lvl="1"/>
            <a:r>
              <a:rPr lang="en-US" sz="4500" dirty="0"/>
              <a:t>Low self-esteem</a:t>
            </a:r>
          </a:p>
          <a:p>
            <a:pPr lvl="1"/>
            <a:r>
              <a:rPr lang="en-US" sz="4500" dirty="0"/>
              <a:t>Self-doubt</a:t>
            </a:r>
          </a:p>
          <a:p>
            <a:pPr lvl="1"/>
            <a:r>
              <a:rPr lang="en-US" sz="4500" dirty="0"/>
              <a:t>Tying self-identity to organizational roles</a:t>
            </a:r>
          </a:p>
          <a:p>
            <a:r>
              <a:rPr lang="en-US" sz="5000" dirty="0"/>
              <a:t>Greed (winner-take-all culture)</a:t>
            </a:r>
          </a:p>
          <a:p>
            <a:r>
              <a:rPr lang="en-US" sz="5000" dirty="0"/>
              <a:t>Ego</a:t>
            </a:r>
          </a:p>
          <a:p>
            <a:pPr lvl="1"/>
            <a:r>
              <a:rPr lang="en-US" sz="4500" dirty="0"/>
              <a:t>Overestimate abilities</a:t>
            </a:r>
          </a:p>
          <a:p>
            <a:pPr lvl="1"/>
            <a:r>
              <a:rPr lang="en-US" sz="4500" dirty="0"/>
              <a:t>Overconfident</a:t>
            </a:r>
          </a:p>
          <a:p>
            <a:pPr lvl="1"/>
            <a:r>
              <a:rPr lang="en-US" sz="4500" dirty="0"/>
              <a:t>Ignore risks</a:t>
            </a:r>
          </a:p>
          <a:p>
            <a:pPr lvl="1"/>
            <a:r>
              <a:rPr lang="en-US" sz="4500" dirty="0"/>
              <a:t>Take too much credit or too little blame</a:t>
            </a:r>
          </a:p>
          <a:p>
            <a:pPr lvl="1"/>
            <a:r>
              <a:rPr lang="en-US" sz="4500" dirty="0"/>
              <a:t>Demand more than fair share of resources</a:t>
            </a:r>
          </a:p>
          <a:p>
            <a:pPr lvl="1"/>
            <a:r>
              <a:rPr lang="en-US" sz="4500" dirty="0"/>
              <a:t>Greatest temptation at the highest level of the organizational hierarchy</a:t>
            </a:r>
          </a:p>
          <a:p>
            <a:r>
              <a:rPr lang="en-US" sz="5000" dirty="0"/>
              <a:t>Destructive</a:t>
            </a:r>
            <a:r>
              <a:rPr lang="en-US" sz="5000" baseline="0" dirty="0"/>
              <a:t> motivations are magnified by time pressures and short-term orientation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667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Cognitive</a:t>
            </a:r>
            <a:r>
              <a:rPr lang="en-US" sz="4000" baseline="0" dirty="0"/>
              <a:t> Biases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Definition</a:t>
            </a:r>
            <a:r>
              <a:rPr lang="en-US" sz="2800" i="0" dirty="0"/>
              <a:t>:  perceptual,</a:t>
            </a:r>
            <a:r>
              <a:rPr lang="en-US" sz="2800" i="0" baseline="0" dirty="0"/>
              <a:t> unconscious distortions</a:t>
            </a:r>
          </a:p>
          <a:p>
            <a:r>
              <a:rPr lang="en-US" sz="2800" baseline="0" dirty="0"/>
              <a:t>Common biases</a:t>
            </a:r>
          </a:p>
          <a:p>
            <a:pPr lvl="1"/>
            <a:r>
              <a:rPr lang="en-US" sz="2400" dirty="0"/>
              <a:t>Overestimating our ethicality</a:t>
            </a:r>
          </a:p>
          <a:p>
            <a:pPr lvl="1"/>
            <a:r>
              <a:rPr lang="en-US" sz="2400" dirty="0"/>
              <a:t>Forgiving</a:t>
            </a:r>
            <a:r>
              <a:rPr lang="en-US" sz="2400" baseline="0" dirty="0"/>
              <a:t> our own unethical behavior</a:t>
            </a:r>
          </a:p>
          <a:p>
            <a:pPr lvl="1"/>
            <a:r>
              <a:rPr lang="en-US" sz="2400" baseline="0" dirty="0"/>
              <a:t>Overlooking other people’s unethical behavior</a:t>
            </a:r>
          </a:p>
          <a:p>
            <a:pPr lvl="1"/>
            <a:r>
              <a:rPr lang="en-US" sz="2400" baseline="0" dirty="0"/>
              <a:t>Implicit prejudice</a:t>
            </a:r>
          </a:p>
          <a:p>
            <a:pPr lvl="1"/>
            <a:r>
              <a:rPr lang="en-US" sz="2400" baseline="0" dirty="0"/>
              <a:t>Favoring members of our own group</a:t>
            </a:r>
          </a:p>
          <a:p>
            <a:pPr lvl="1"/>
            <a:r>
              <a:rPr lang="en-US" sz="2400" baseline="0" dirty="0"/>
              <a:t>Judging on outcomes rather than on the quality of decision-making processes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983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Tips for Improving Your Moral Judgment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297" y="1053547"/>
            <a:ext cx="8537712" cy="5247447"/>
          </a:xfrm>
        </p:spPr>
        <p:txBody>
          <a:bodyPr>
            <a:noAutofit/>
          </a:bodyPr>
          <a:lstStyle/>
          <a:p>
            <a:r>
              <a:rPr lang="en-US" sz="2000" dirty="0"/>
              <a:t>Stay in school (college contributes to moral development)</a:t>
            </a:r>
          </a:p>
          <a:p>
            <a:r>
              <a:rPr lang="en-US" sz="2000" dirty="0"/>
              <a:t>Be intentional (take ethics courses and units)</a:t>
            </a:r>
          </a:p>
          <a:p>
            <a:r>
              <a:rPr lang="en-US" sz="2000" dirty="0"/>
              <a:t>Reject ethical pessimism (we can continue to develop morally)</a:t>
            </a:r>
          </a:p>
          <a:p>
            <a:r>
              <a:rPr lang="en-US" sz="2000" dirty="0"/>
              <a:t>Take a broader view (consider those outside the immediate group)</a:t>
            </a:r>
          </a:p>
          <a:p>
            <a:r>
              <a:rPr lang="en-US" sz="2000" dirty="0"/>
              <a:t>Look to underlying moral principles when making choices</a:t>
            </a:r>
          </a:p>
          <a:p>
            <a:r>
              <a:rPr lang="en-US" sz="2000" dirty="0"/>
              <a:t>Acknowledge your dark side (be alert for self-interest and self-doubt)</a:t>
            </a:r>
          </a:p>
          <a:p>
            <a:r>
              <a:rPr lang="en-US" sz="2000" dirty="0"/>
              <a:t>Step outside yourself (check perceptions against reality)</a:t>
            </a:r>
          </a:p>
          <a:p>
            <a:r>
              <a:rPr lang="en-US" sz="2000" dirty="0"/>
              <a:t>Keep your ego in check (be accountable to others)</a:t>
            </a:r>
          </a:p>
          <a:p>
            <a:r>
              <a:rPr lang="en-US" sz="2000" dirty="0"/>
              <a:t>Take a long term perspective (allow space for reflection and deliberation)</a:t>
            </a:r>
          </a:p>
          <a:p>
            <a:r>
              <a:rPr lang="en-US" sz="2000" dirty="0"/>
              <a:t>Apply rational remedies to overcome your cognitive biases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71649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 Component 3: Moral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261" y="1123122"/>
            <a:ext cx="8078787" cy="5255315"/>
          </a:xfrm>
        </p:spPr>
        <p:txBody>
          <a:bodyPr>
            <a:normAutofit/>
          </a:bodyPr>
          <a:lstStyle/>
          <a:p>
            <a:r>
              <a:rPr lang="en-US" sz="2800" b="1" dirty="0"/>
              <a:t>Definition</a:t>
            </a:r>
            <a:r>
              <a:rPr lang="en-US" sz="2800" dirty="0"/>
              <a:t>:</a:t>
            </a:r>
            <a:r>
              <a:rPr lang="en-US" sz="2800" baseline="0" dirty="0"/>
              <a:t>  motivation to follow through on choices; giving moral considerations priority</a:t>
            </a:r>
          </a:p>
          <a:p>
            <a:r>
              <a:rPr lang="en-US" sz="2800" dirty="0"/>
              <a:t>Key barrier to follow through: </a:t>
            </a:r>
            <a:r>
              <a:rPr lang="en-US" sz="2800" baseline="0" dirty="0"/>
              <a:t>self-interest (</a:t>
            </a:r>
            <a:r>
              <a:rPr lang="en-US" sz="2800" i="1" baseline="0" dirty="0"/>
              <a:t>moral hypocrisy</a:t>
            </a:r>
            <a:r>
              <a:rPr lang="en-US" sz="2800" baseline="0" dirty="0"/>
              <a:t>)</a:t>
            </a:r>
          </a:p>
          <a:p>
            <a:r>
              <a:rPr lang="en-US" sz="2800" dirty="0"/>
              <a:t>Factors</a:t>
            </a:r>
            <a:r>
              <a:rPr lang="en-US" sz="2800" baseline="0" dirty="0"/>
              <a:t> that promote follow through</a:t>
            </a:r>
            <a:endParaRPr lang="en-US" sz="2800" dirty="0"/>
          </a:p>
          <a:p>
            <a:pPr lvl="1"/>
            <a:r>
              <a:rPr lang="en-US" sz="2400" dirty="0"/>
              <a:t>Rewards for ethical behavior</a:t>
            </a:r>
          </a:p>
          <a:p>
            <a:pPr lvl="1"/>
            <a:r>
              <a:rPr lang="en-US" sz="2400" dirty="0"/>
              <a:t>Moral emotions which increase motivation</a:t>
            </a:r>
          </a:p>
          <a:p>
            <a:pPr lvl="2"/>
            <a:r>
              <a:rPr lang="en-US" dirty="0"/>
              <a:t>Other-suffering (pro-social) emotions--sympathy, empathy, compassion</a:t>
            </a:r>
          </a:p>
          <a:p>
            <a:pPr lvl="2"/>
            <a:r>
              <a:rPr lang="en-US" dirty="0"/>
              <a:t>Self-conscious (self-blame) emotions—shame, embarrassment, guilt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680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Tips for Increasing Your Moral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409" y="1451113"/>
            <a:ext cx="8255207" cy="4850296"/>
          </a:xfrm>
        </p:spPr>
        <p:txBody>
          <a:bodyPr>
            <a:normAutofit/>
          </a:bodyPr>
          <a:lstStyle/>
          <a:p>
            <a:r>
              <a:rPr lang="en-US" sz="2800" dirty="0"/>
              <a:t>Put moral integrity above moral hypocrisy</a:t>
            </a:r>
          </a:p>
          <a:p>
            <a:r>
              <a:rPr lang="en-US" sz="2800" dirty="0"/>
              <a:t>Seek out ethically rewarding environments</a:t>
            </a:r>
          </a:p>
          <a:p>
            <a:r>
              <a:rPr lang="en-US" sz="2800" dirty="0"/>
              <a:t>Reward yourself for doing the right thing</a:t>
            </a:r>
          </a:p>
          <a:p>
            <a:r>
              <a:rPr lang="en-US" sz="2800" dirty="0"/>
              <a:t>Harness the power of moral emotions to encourage follow through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88275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Component 4: Moral Character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Definition</a:t>
            </a:r>
            <a:r>
              <a:rPr lang="en-US" sz="2800" dirty="0"/>
              <a:t>:  executing the plan</a:t>
            </a:r>
          </a:p>
          <a:p>
            <a:r>
              <a:rPr lang="en-US" sz="2800" dirty="0"/>
              <a:t>Must overcome opposition, fatigue</a:t>
            </a:r>
            <a:r>
              <a:rPr lang="en-US" sz="2800" baseline="0" dirty="0"/>
              <a:t> and distractions</a:t>
            </a:r>
          </a:p>
          <a:p>
            <a:r>
              <a:rPr lang="en-US" sz="2800" baseline="0" dirty="0"/>
              <a:t>Keys to execution</a:t>
            </a:r>
          </a:p>
          <a:p>
            <a:pPr lvl="1"/>
            <a:r>
              <a:rPr lang="en-US" sz="2400" baseline="0" dirty="0"/>
              <a:t>Persistence</a:t>
            </a:r>
          </a:p>
          <a:p>
            <a:pPr lvl="1"/>
            <a:r>
              <a:rPr lang="en-US" sz="2400" baseline="0" dirty="0"/>
              <a:t>Competence</a:t>
            </a:r>
          </a:p>
          <a:p>
            <a:pPr lvl="1"/>
            <a:r>
              <a:rPr lang="en-US" sz="2400" dirty="0"/>
              <a:t>Implementation skills</a:t>
            </a:r>
          </a:p>
          <a:p>
            <a:pPr lvl="1"/>
            <a:r>
              <a:rPr lang="en-US" sz="2400" baseline="0" dirty="0"/>
              <a:t>Stand up for your</a:t>
            </a:r>
            <a:r>
              <a:rPr lang="en-US" sz="2400" dirty="0"/>
              <a:t> values</a:t>
            </a:r>
            <a:endParaRPr lang="en-US" sz="2400" baseline="0" dirty="0"/>
          </a:p>
        </p:txBody>
      </p:sp>
    </p:spTree>
    <p:extLst>
      <p:ext uri="{BB962C8B-B14F-4D97-AF65-F5344CB8AC3E}">
        <p14:creationId xmlns:p14="http://schemas.microsoft.com/office/powerpoint/2010/main" val="254536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Tips for Fostering Your Moral Character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Take a look at your track record--take steps to improve</a:t>
            </a:r>
          </a:p>
          <a:p>
            <a:r>
              <a:rPr lang="en-US" dirty="0"/>
              <a:t>Believe that</a:t>
            </a:r>
            <a:r>
              <a:rPr lang="en-US" baseline="0" dirty="0"/>
              <a:t> you</a:t>
            </a:r>
            <a:r>
              <a:rPr lang="en-US" dirty="0"/>
              <a:t> can have an impact</a:t>
            </a:r>
          </a:p>
          <a:p>
            <a:r>
              <a:rPr lang="en-US" dirty="0"/>
              <a:t>Take personal responsibility—don’t shift the blame or excuse your behavior</a:t>
            </a:r>
          </a:p>
          <a:p>
            <a:r>
              <a:rPr lang="en-US" dirty="0"/>
              <a:t>Watch your language—avoid euphemisms and dehumanizing talk</a:t>
            </a:r>
          </a:p>
          <a:p>
            <a:r>
              <a:rPr lang="en-US" dirty="0"/>
              <a:t>Master the context to better respond</a:t>
            </a:r>
          </a:p>
          <a:p>
            <a:r>
              <a:rPr lang="en-US" dirty="0"/>
              <a:t>Be good at what you do to earn the right to be heard</a:t>
            </a:r>
          </a:p>
          <a:p>
            <a:r>
              <a:rPr lang="en-US" dirty="0"/>
              <a:t>Develop your voice—anticipate values conflicts and prepare for them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7104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Decision-Making Formats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Designed to enhance ethical performance while helping</a:t>
            </a:r>
            <a:r>
              <a:rPr lang="en-US" sz="2800" baseline="0" dirty="0"/>
              <a:t> us </a:t>
            </a:r>
            <a:r>
              <a:rPr lang="en-US" sz="2800" dirty="0"/>
              <a:t>avoid decision making blunders</a:t>
            </a:r>
          </a:p>
          <a:p>
            <a:r>
              <a:rPr lang="en-US" sz="2800" dirty="0"/>
              <a:t>Step by step procedures</a:t>
            </a:r>
          </a:p>
          <a:p>
            <a:r>
              <a:rPr lang="en-US" sz="2800" dirty="0"/>
              <a:t>Five formats</a:t>
            </a:r>
          </a:p>
          <a:p>
            <a:pPr lvl="1"/>
            <a:r>
              <a:rPr lang="en-US" sz="2400" dirty="0"/>
              <a:t>Kidder’s Ethical Checkpoints</a:t>
            </a:r>
          </a:p>
          <a:p>
            <a:pPr lvl="1"/>
            <a:r>
              <a:rPr lang="en-US" sz="2400" dirty="0"/>
              <a:t>The </a:t>
            </a:r>
            <a:r>
              <a:rPr lang="en-US" sz="2400" dirty="0" err="1"/>
              <a:t>Lonergan</a:t>
            </a:r>
            <a:r>
              <a:rPr lang="en-US" sz="2400" dirty="0"/>
              <a:t>/Baird Method</a:t>
            </a:r>
          </a:p>
          <a:p>
            <a:pPr lvl="1"/>
            <a:r>
              <a:rPr lang="en-US" sz="2400" dirty="0"/>
              <a:t>The Moral Compass</a:t>
            </a:r>
          </a:p>
          <a:p>
            <a:pPr lvl="1"/>
            <a:r>
              <a:rPr lang="en-US" sz="2400" dirty="0"/>
              <a:t>The Foursquare Protocol</a:t>
            </a:r>
          </a:p>
          <a:p>
            <a:pPr lvl="1"/>
            <a:r>
              <a:rPr lang="en-US" sz="2400" dirty="0"/>
              <a:t>The Five “I” Method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5901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Kidder’s Ethical Checkpoints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443" y="1272209"/>
            <a:ext cx="8631653" cy="4953000"/>
          </a:xfrm>
        </p:spPr>
        <p:txBody>
          <a:bodyPr>
            <a:noAutofit/>
          </a:bodyPr>
          <a:lstStyle/>
          <a:p>
            <a:r>
              <a:rPr lang="en-US" sz="2200" dirty="0"/>
              <a:t>Checkpoint 1: Recognize That There Is a Moral Issue</a:t>
            </a:r>
          </a:p>
          <a:p>
            <a:r>
              <a:rPr lang="en-US" sz="2200" dirty="0"/>
              <a:t>Checkpoint 2: Determine the Actor</a:t>
            </a:r>
          </a:p>
          <a:p>
            <a:r>
              <a:rPr lang="en-US" sz="2200" dirty="0"/>
              <a:t>Checkpoint 3: Gather the Relevant Facts</a:t>
            </a:r>
          </a:p>
          <a:p>
            <a:r>
              <a:rPr lang="en-US" sz="2200" dirty="0"/>
              <a:t>Checkpoint 4: Test for Right-Versus-Wrong Issues</a:t>
            </a:r>
          </a:p>
          <a:p>
            <a:r>
              <a:rPr lang="en-US" sz="2200" dirty="0"/>
              <a:t>Checkpoint 5: Test for Right-Versus-Right Paradigms</a:t>
            </a:r>
          </a:p>
          <a:p>
            <a:r>
              <a:rPr lang="en-US" sz="2200" dirty="0"/>
              <a:t>Checkpoint 6: Apply Resolution Principles</a:t>
            </a:r>
          </a:p>
          <a:p>
            <a:r>
              <a:rPr lang="en-US" sz="2200" dirty="0"/>
              <a:t>Checkpoint 7: Look for a Third Way (Investigate the “</a:t>
            </a:r>
            <a:r>
              <a:rPr lang="en-US" sz="2200" dirty="0" err="1"/>
              <a:t>Trilemma</a:t>
            </a:r>
            <a:r>
              <a:rPr lang="en-US" sz="2200" dirty="0"/>
              <a:t>” Option)</a:t>
            </a:r>
          </a:p>
          <a:p>
            <a:r>
              <a:rPr lang="en-US" sz="2200" dirty="0"/>
              <a:t>Checkpoint 8: Make the Decision</a:t>
            </a:r>
          </a:p>
          <a:p>
            <a:r>
              <a:rPr lang="en-US" sz="2200" dirty="0"/>
              <a:t>Checkpoint 9: Revisit and Reflect on the Decision</a:t>
            </a:r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995527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The </a:t>
            </a:r>
            <a:r>
              <a:rPr lang="en-US" sz="4000" dirty="0" err="1"/>
              <a:t>Lonergan</a:t>
            </a:r>
            <a:r>
              <a:rPr lang="en-US" sz="4000" dirty="0"/>
              <a:t>/Baird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Act as a natural scientist</a:t>
            </a:r>
          </a:p>
          <a:p>
            <a:pPr lvl="1"/>
            <a:r>
              <a:rPr lang="en-US" dirty="0"/>
              <a:t>Empirical</a:t>
            </a:r>
            <a:r>
              <a:rPr lang="en-US" baseline="0" dirty="0"/>
              <a:t> (observe)</a:t>
            </a:r>
          </a:p>
          <a:p>
            <a:pPr lvl="1"/>
            <a:r>
              <a:rPr lang="en-US" baseline="0" dirty="0"/>
              <a:t>Intellectual (generate hypotheses and develop understanding)</a:t>
            </a:r>
          </a:p>
          <a:p>
            <a:pPr lvl="1"/>
            <a:r>
              <a:rPr lang="en-US" dirty="0"/>
              <a:t>Rational (make a judgment)</a:t>
            </a:r>
          </a:p>
          <a:p>
            <a:pPr lvl="1"/>
            <a:r>
              <a:rPr lang="en-US" dirty="0"/>
              <a:t>Responsible (take action)</a:t>
            </a:r>
          </a:p>
          <a:p>
            <a:r>
              <a:rPr lang="en-US" sz="2600" dirty="0"/>
              <a:t>Framework</a:t>
            </a:r>
          </a:p>
          <a:p>
            <a:pPr lvl="1"/>
            <a:r>
              <a:rPr lang="en-US" dirty="0"/>
              <a:t>Step 1: Be attentive—consider what works—or doesn’t</a:t>
            </a:r>
          </a:p>
          <a:p>
            <a:pPr lvl="1"/>
            <a:r>
              <a:rPr lang="en-US" dirty="0"/>
              <a:t>Step 2: Be intelligent—sort through the data</a:t>
            </a:r>
          </a:p>
          <a:p>
            <a:pPr lvl="1"/>
            <a:r>
              <a:rPr lang="en-US" dirty="0"/>
              <a:t>Step 3: Be reasonable—evaluate the options</a:t>
            </a:r>
          </a:p>
          <a:p>
            <a:pPr lvl="1"/>
            <a:r>
              <a:rPr lang="en-US" dirty="0"/>
              <a:t>Step 4: Be responsible—act with courage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7339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The Moral Compass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Make sure that ethical considerations are factored into every organizational decision</a:t>
            </a:r>
          </a:p>
          <a:p>
            <a:r>
              <a:rPr lang="en-US" sz="2800" u="sng" dirty="0"/>
              <a:t>Moral Lenses</a:t>
            </a:r>
          </a:p>
          <a:p>
            <a:pPr lvl="1"/>
            <a:r>
              <a:rPr lang="en-US" sz="2400" dirty="0"/>
              <a:t>Lens 1: Purpose—Will this action serve a worthwhile purpose?</a:t>
            </a:r>
          </a:p>
          <a:p>
            <a:pPr lvl="1"/>
            <a:r>
              <a:rPr lang="en-US" sz="2400" dirty="0"/>
              <a:t>Lens 2: Principle—Is this action consistent with relevant principles?</a:t>
            </a:r>
          </a:p>
          <a:p>
            <a:pPr lvl="1"/>
            <a:r>
              <a:rPr lang="en-US" sz="2400" dirty="0"/>
              <a:t>Lens 3: People—Does this action respect the legitimate claims of the people likely to be affected?</a:t>
            </a:r>
          </a:p>
          <a:p>
            <a:pPr lvl="1"/>
            <a:r>
              <a:rPr lang="en-US" sz="2400" dirty="0"/>
              <a:t>Lens 4: Power—Do we have the power to take this action?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3514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Foursquare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444" y="1182757"/>
            <a:ext cx="8412991" cy="4953000"/>
          </a:xfrm>
        </p:spPr>
        <p:txBody>
          <a:bodyPr>
            <a:noAutofit/>
          </a:bodyPr>
          <a:lstStyle/>
          <a:p>
            <a:r>
              <a:rPr lang="en-US" sz="2800" dirty="0"/>
              <a:t>Protocol = procedures used to make ethical decisions</a:t>
            </a:r>
          </a:p>
          <a:p>
            <a:r>
              <a:rPr lang="en-US" sz="2800" dirty="0"/>
              <a:t>Protocol Element One: Close description of the situation</a:t>
            </a:r>
          </a:p>
          <a:p>
            <a:r>
              <a:rPr lang="en-US" sz="2800" dirty="0"/>
              <a:t>Protocol Element Two: Gathering accumulated experience in similar situations</a:t>
            </a:r>
          </a:p>
          <a:p>
            <a:r>
              <a:rPr lang="en-US" sz="2800" dirty="0"/>
              <a:t>Protocol Element Three</a:t>
            </a:r>
            <a:r>
              <a:rPr lang="en-US" sz="2800"/>
              <a:t>: Recognizing </a:t>
            </a:r>
            <a:r>
              <a:rPr lang="en-US" sz="2800" dirty="0"/>
              <a:t>the significant similarities between the current problem and past ones.  </a:t>
            </a:r>
          </a:p>
          <a:p>
            <a:r>
              <a:rPr lang="en-US" sz="2800" dirty="0"/>
              <a:t>Protocol Element</a:t>
            </a:r>
            <a:r>
              <a:rPr lang="en-US" sz="2800" baseline="0" dirty="0"/>
              <a:t> Four: Situating yourself to decide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143850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The Five “I”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7" y="1314450"/>
            <a:ext cx="8078787" cy="5175802"/>
          </a:xfrm>
        </p:spPr>
        <p:txBody>
          <a:bodyPr>
            <a:normAutofit/>
          </a:bodyPr>
          <a:lstStyle/>
          <a:p>
            <a:r>
              <a:rPr lang="en-US" sz="2800" b="1" dirty="0"/>
              <a:t>Identify</a:t>
            </a:r>
            <a:r>
              <a:rPr lang="en-US" sz="2800" dirty="0"/>
              <a:t> the problem and set goals for the decision-making process</a:t>
            </a:r>
          </a:p>
          <a:p>
            <a:r>
              <a:rPr lang="en-US" sz="2800" b="1" dirty="0"/>
              <a:t>Investigate</a:t>
            </a:r>
            <a:r>
              <a:rPr lang="en-US" sz="2800" dirty="0"/>
              <a:t> the problem by analyzing </a:t>
            </a:r>
            <a:r>
              <a:rPr lang="en-US" sz="2800"/>
              <a:t>it and collecting </a:t>
            </a:r>
            <a:r>
              <a:rPr lang="en-US" sz="2800" dirty="0"/>
              <a:t>additional information; develop criteria for judging solutions</a:t>
            </a:r>
          </a:p>
          <a:p>
            <a:r>
              <a:rPr lang="en-US" sz="2800" b="1" dirty="0"/>
              <a:t>Innovate</a:t>
            </a:r>
            <a:r>
              <a:rPr lang="en-US" sz="2800" dirty="0"/>
              <a:t> by generating a variety of solutions</a:t>
            </a:r>
          </a:p>
          <a:p>
            <a:r>
              <a:rPr lang="en-US" sz="2800" b="1" dirty="0"/>
              <a:t>Isolate</a:t>
            </a:r>
            <a:r>
              <a:rPr lang="en-US" sz="2800" dirty="0"/>
              <a:t> a</a:t>
            </a:r>
            <a:r>
              <a:rPr lang="en-US" sz="2800" baseline="0" dirty="0"/>
              <a:t> solution using criteria developed in the investigate stage</a:t>
            </a:r>
          </a:p>
          <a:p>
            <a:r>
              <a:rPr lang="en-US" sz="2800" b="1" baseline="0" dirty="0"/>
              <a:t>Implement</a:t>
            </a:r>
            <a:r>
              <a:rPr lang="en-US" sz="2800" baseline="0" dirty="0"/>
              <a:t> the solution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791397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Precedent">
  <a:themeElements>
    <a:clrScheme name="Precedent">
      <a:dk1>
        <a:srgbClr val="921F07"/>
      </a:dk1>
      <a:lt1>
        <a:sysClr val="window" lastClr="FFFFFF"/>
      </a:lt1>
      <a:dk2>
        <a:srgbClr val="333333"/>
      </a:dk2>
      <a:lt2>
        <a:srgbClr val="E5E5D3"/>
      </a:lt2>
      <a:accent1>
        <a:srgbClr val="993232"/>
      </a:accent1>
      <a:accent2>
        <a:srgbClr val="9B6C34"/>
      </a:accent2>
      <a:accent3>
        <a:srgbClr val="736C5D"/>
      </a:accent3>
      <a:accent4>
        <a:srgbClr val="C9972B"/>
      </a:accent4>
      <a:accent5>
        <a:srgbClr val="C95F2B"/>
      </a:accent5>
      <a:accent6>
        <a:srgbClr val="8F7A05"/>
      </a:accent6>
      <a:hlink>
        <a:srgbClr val="933926"/>
      </a:hlink>
      <a:folHlink>
        <a:srgbClr val="916019"/>
      </a:folHlink>
    </a:clrScheme>
    <a:fontScheme name="Precedent">
      <a:majorFont>
        <a:latin typeface="Perpetua Titling MT"/>
        <a:ea typeface=""/>
        <a:cs typeface=""/>
        <a:font script="Jpan" typeface="ＭＳ Ｐ明朝"/>
      </a:majorFont>
      <a:minorFont>
        <a:latin typeface="Calisto MT"/>
        <a:ea typeface=""/>
        <a:cs typeface=""/>
        <a:font script="Jpan" typeface="ＭＳ Ｐ明朝"/>
      </a:minorFont>
    </a:fontScheme>
    <a:fmtScheme name="Preceden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tint val="100000"/>
                <a:shade val="30000"/>
                <a:satMod val="135000"/>
              </a:schemeClr>
            </a:gs>
          </a:gsLst>
          <a:path path="circle">
            <a:fillToRect l="70000" t="10000" b="7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5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25400" dir="4800000" sx="103000" sy="103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3000000"/>
            </a:lightRig>
          </a:scene3d>
          <a:sp3d prstMaterial="softEdge">
            <a:bevelT w="0" h="0"/>
          </a:sp3d>
        </a:effectStyle>
        <a:effectStyle>
          <a:effectLst>
            <a:innerShdw blurRad="127000" dist="38100" dir="13200000">
              <a:srgbClr val="000000">
                <a:alpha val="75000"/>
              </a:srgbClr>
            </a:innerShdw>
            <a:outerShdw blurRad="38100" dist="12700" dir="1800000" sx="101000" sy="101000" rotWithShape="0">
              <a:srgbClr val="000000">
                <a:alpha val="40000"/>
              </a:srgbClr>
            </a:outerShdw>
            <a:reflection blurRad="127000" stA="25000" endPos="30000" dist="127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12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shade val="30000"/>
                <a:satMod val="150000"/>
              </a:schemeClr>
            </a:gs>
          </a:gsLst>
          <a:path path="circle">
            <a:fillToRect t="10000" r="70000" b="7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30000"/>
                <a:lumMod val="80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</TotalTime>
  <Words>1271</Words>
  <Application>Microsoft Office PowerPoint</Application>
  <PresentationFormat>On-screen Show (4:3)</PresentationFormat>
  <Paragraphs>188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Calisto MT</vt:lpstr>
      <vt:lpstr>Perpetua Titling MT</vt:lpstr>
      <vt:lpstr>1_Precedent</vt:lpstr>
      <vt:lpstr>Chapter 3: Ethical Decision- Making and Action</vt:lpstr>
      <vt:lpstr>Emotion in Moral Decision Making</vt:lpstr>
      <vt:lpstr>Components of Ethical Behavior</vt:lpstr>
      <vt:lpstr>Component 1: Moral Sensitivity (Recognition)</vt:lpstr>
      <vt:lpstr>Moral Imagination</vt:lpstr>
      <vt:lpstr>Moral Intensity</vt:lpstr>
      <vt:lpstr>Tips for Enhancing Your Ethical Sensitivity</vt:lpstr>
      <vt:lpstr>Component 2: Moral Judgment</vt:lpstr>
      <vt:lpstr>Cognitive Moral Development</vt:lpstr>
      <vt:lpstr>Destructive Motivations</vt:lpstr>
      <vt:lpstr>Cognitive Biases</vt:lpstr>
      <vt:lpstr>Tips for Improving Your Moral Judgment</vt:lpstr>
      <vt:lpstr> Component 3: Moral Motivation</vt:lpstr>
      <vt:lpstr>Tips for Increasing Your Moral Motivation</vt:lpstr>
      <vt:lpstr>Component 4: Moral Character</vt:lpstr>
      <vt:lpstr>Tips for Fostering Your Moral Character</vt:lpstr>
      <vt:lpstr>Decision-Making Formats</vt:lpstr>
      <vt:lpstr>Kidder’s Ethical Checkpoints</vt:lpstr>
      <vt:lpstr>The Lonergan/Baird Method</vt:lpstr>
      <vt:lpstr>The Moral Compass</vt:lpstr>
      <vt:lpstr>Foursquare Protocol</vt:lpstr>
      <vt:lpstr>The Five “I” Format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 Ethical Decision making and Action</dc:title>
  <dc:creator>Craig Johnson</dc:creator>
  <cp:lastModifiedBy>Armo</cp:lastModifiedBy>
  <cp:revision>22</cp:revision>
  <cp:lastPrinted>2014-12-07T15:09:50Z</cp:lastPrinted>
  <dcterms:created xsi:type="dcterms:W3CDTF">2014-12-07T15:06:21Z</dcterms:created>
  <dcterms:modified xsi:type="dcterms:W3CDTF">2018-09-17T00:23:18Z</dcterms:modified>
</cp:coreProperties>
</file>