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9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491" autoAdjust="0"/>
  </p:normalViewPr>
  <p:slideViewPr>
    <p:cSldViewPr snapToGrid="0" snapToObjects="1">
      <p:cViewPr varScale="1">
        <p:scale>
          <a:sx n="75" d="100"/>
          <a:sy n="75" d="100"/>
        </p:scale>
        <p:origin x="108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9DD30-852A-4040-9203-5264A727C65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DEF9F-ADC6-BF4D-BF55-D9DC45B452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53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9149" y="-32238"/>
            <a:ext cx="9412357" cy="700950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9150" y="0"/>
            <a:ext cx="9412357" cy="1470025"/>
          </a:xfrm>
        </p:spPr>
        <p:txBody>
          <a:bodyPr/>
          <a:lstStyle/>
          <a:p>
            <a:r>
              <a:rPr lang="en-US" sz="4800" b="1" dirty="0"/>
              <a:t>Chapter 4: Ethical</a:t>
            </a:r>
            <a:br>
              <a:rPr lang="en-US" sz="4800" b="1" dirty="0"/>
            </a:br>
            <a:r>
              <a:rPr lang="en-US" sz="4800" b="1" dirty="0"/>
              <a:t>Interpersonal Communication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Organizational Ethics: A Practical Approach (3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94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Dialogue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61" y="1182757"/>
            <a:ext cx="8601835" cy="5297556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Theorist: Martin Buber </a:t>
            </a:r>
          </a:p>
          <a:p>
            <a:pPr lvl="0"/>
            <a:r>
              <a:rPr lang="en-US" sz="2800" u="sng" dirty="0"/>
              <a:t>Premise</a:t>
            </a:r>
            <a:r>
              <a:rPr lang="en-US" sz="2800" dirty="0"/>
              <a:t>: Attitudes set the moral tone of conversations</a:t>
            </a:r>
          </a:p>
          <a:p>
            <a:pPr lvl="1"/>
            <a:r>
              <a:rPr lang="en-US" sz="2400" i="1" baseline="0" dirty="0"/>
              <a:t>I-It</a:t>
            </a:r>
            <a:r>
              <a:rPr lang="en-US" sz="2400" baseline="0" dirty="0"/>
              <a:t>—treat others as objects</a:t>
            </a:r>
          </a:p>
          <a:p>
            <a:pPr lvl="1"/>
            <a:r>
              <a:rPr lang="en-US" sz="2400" i="1" baseline="0" dirty="0"/>
              <a:t>I-Thou (You)</a:t>
            </a:r>
            <a:r>
              <a:rPr lang="en-US" sz="2400" baseline="0" dirty="0"/>
              <a:t>—treat others</a:t>
            </a:r>
            <a:r>
              <a:rPr lang="en-US" sz="2400" dirty="0"/>
              <a:t> as unique human beings</a:t>
            </a:r>
          </a:p>
          <a:p>
            <a:r>
              <a:rPr lang="en-US" sz="2800" dirty="0"/>
              <a:t>Monologue: self-centered, I-It communication</a:t>
            </a:r>
          </a:p>
          <a:p>
            <a:r>
              <a:rPr lang="en-US" sz="2800" dirty="0"/>
              <a:t>Technical dialogue: gathering and processing information</a:t>
            </a:r>
          </a:p>
          <a:p>
            <a:r>
              <a:rPr lang="en-US" sz="2800" dirty="0"/>
              <a:t>Dialogue: I-Thou communication between equal partners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32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Characteristics of Dialogue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139" y="1182757"/>
            <a:ext cx="8403052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Presence—unscripted and unrehearsed</a:t>
            </a:r>
          </a:p>
          <a:p>
            <a:r>
              <a:rPr lang="en-US" dirty="0"/>
              <a:t>Emergent unanticipated consequence—unpredictable results</a:t>
            </a:r>
          </a:p>
          <a:p>
            <a:r>
              <a:rPr lang="en-US" dirty="0"/>
              <a:t>Recognition of “strange otherness”—test your understanding of the other party</a:t>
            </a:r>
          </a:p>
          <a:p>
            <a:r>
              <a:rPr lang="en-US" dirty="0"/>
              <a:t>Collaborative orientation—come up with a joint solution</a:t>
            </a:r>
          </a:p>
          <a:p>
            <a:r>
              <a:rPr lang="en-US" dirty="0"/>
              <a:t>Vulnerability—risky </a:t>
            </a:r>
          </a:p>
          <a:p>
            <a:r>
              <a:rPr lang="en-US" dirty="0"/>
              <a:t>Mutual</a:t>
            </a:r>
            <a:r>
              <a:rPr lang="en-US" baseline="0" dirty="0"/>
              <a:t> implication—keep listeners in mind</a:t>
            </a:r>
          </a:p>
          <a:p>
            <a:r>
              <a:rPr lang="en-US" baseline="0" dirty="0"/>
              <a:t>Temporal flow—unfolds over time</a:t>
            </a:r>
          </a:p>
          <a:p>
            <a:r>
              <a:rPr lang="en-US" baseline="0" dirty="0"/>
              <a:t>Genuineness and authenticity—give the benefit of the doubt and share thoughts and feelings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6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Ethical Communication Competencies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62" y="1272209"/>
            <a:ext cx="8046485" cy="4870174"/>
          </a:xfrm>
        </p:spPr>
        <p:txBody>
          <a:bodyPr/>
          <a:lstStyle/>
          <a:p>
            <a:r>
              <a:rPr lang="en-US" sz="2800" dirty="0"/>
              <a:t>Key Skills for Dialogue</a:t>
            </a:r>
          </a:p>
          <a:p>
            <a:pPr lvl="1"/>
            <a:r>
              <a:rPr lang="en-US" sz="2400" dirty="0"/>
              <a:t>Mindfulness</a:t>
            </a:r>
          </a:p>
          <a:p>
            <a:pPr lvl="1"/>
            <a:r>
              <a:rPr lang="en-US" sz="2400" dirty="0"/>
              <a:t>Effective listening</a:t>
            </a:r>
          </a:p>
          <a:p>
            <a:pPr lvl="1"/>
            <a:r>
              <a:rPr lang="en-US" sz="2400" dirty="0"/>
              <a:t>Confirmation</a:t>
            </a:r>
          </a:p>
          <a:p>
            <a:pPr lvl="1"/>
            <a:r>
              <a:rPr lang="en-US" sz="2400" dirty="0"/>
              <a:t>Emotional Intelligence</a:t>
            </a:r>
          </a:p>
          <a:p>
            <a:pPr lvl="1"/>
            <a:r>
              <a:rPr lang="en-US" sz="2400" dirty="0"/>
              <a:t>Trust Building</a:t>
            </a:r>
          </a:p>
          <a:p>
            <a:pPr lvl="1"/>
            <a:r>
              <a:rPr lang="en-US" sz="2400" dirty="0"/>
              <a:t>Moral argument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2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Mindfulness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 devoting</a:t>
            </a:r>
            <a:r>
              <a:rPr lang="en-US" sz="2600" baseline="0" dirty="0"/>
              <a:t> full attention, being fully present</a:t>
            </a:r>
          </a:p>
          <a:p>
            <a:r>
              <a:rPr lang="en-US" sz="2600" i="1" dirty="0"/>
              <a:t>Mindlessness</a:t>
            </a:r>
            <a:r>
              <a:rPr lang="en-US" sz="2600" dirty="0"/>
              <a:t>—inflexible, thoughtless, often unethical</a:t>
            </a:r>
            <a:endParaRPr lang="en-US" sz="2600" baseline="0" dirty="0"/>
          </a:p>
          <a:p>
            <a:r>
              <a:rPr lang="en-US" sz="2600" baseline="0" dirty="0"/>
              <a:t>Mindfulness processes</a:t>
            </a:r>
          </a:p>
          <a:p>
            <a:pPr lvl="1"/>
            <a:r>
              <a:rPr lang="en-US" dirty="0"/>
              <a:t>Creation of new categories</a:t>
            </a:r>
          </a:p>
          <a:p>
            <a:pPr lvl="1"/>
            <a:r>
              <a:rPr lang="en-US" dirty="0"/>
              <a:t>Welcoming new information</a:t>
            </a:r>
          </a:p>
          <a:p>
            <a:pPr lvl="1"/>
            <a:r>
              <a:rPr lang="en-US" dirty="0"/>
              <a:t>Openness to different points of view</a:t>
            </a:r>
          </a:p>
          <a:p>
            <a:pPr marL="282575" lvl="1" indent="0">
              <a:buNone/>
            </a:pPr>
            <a:endParaRPr lang="en-US" sz="2600" dirty="0"/>
          </a:p>
          <a:p>
            <a:pPr marL="282575" lvl="1" indent="0">
              <a:buNone/>
            </a:pPr>
            <a:r>
              <a:rPr lang="en-US" sz="2600" dirty="0"/>
              <a:t>Can develop through practice in routine interactions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9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Effective Listening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HURIER</a:t>
            </a:r>
            <a:r>
              <a:rPr lang="en-US" sz="2600" baseline="0" dirty="0"/>
              <a:t> listening model</a:t>
            </a:r>
          </a:p>
          <a:p>
            <a:r>
              <a:rPr lang="en-US" sz="2600" baseline="0" dirty="0"/>
              <a:t>Component 1: </a:t>
            </a:r>
            <a:r>
              <a:rPr lang="en-US" sz="2600" b="1" baseline="0" dirty="0"/>
              <a:t>H</a:t>
            </a:r>
            <a:r>
              <a:rPr lang="en-US" sz="2600" baseline="0" dirty="0"/>
              <a:t>earing (focusing)</a:t>
            </a:r>
          </a:p>
          <a:p>
            <a:r>
              <a:rPr lang="en-US" sz="2600" baseline="0" dirty="0"/>
              <a:t>Component 2: </a:t>
            </a:r>
            <a:r>
              <a:rPr lang="en-US" sz="2600" b="1" baseline="0" dirty="0"/>
              <a:t>U</a:t>
            </a:r>
            <a:r>
              <a:rPr lang="en-US" sz="2600" baseline="0" dirty="0"/>
              <a:t>nderstanding (processing)</a:t>
            </a:r>
          </a:p>
          <a:p>
            <a:r>
              <a:rPr lang="en-US" sz="2600" baseline="0" dirty="0"/>
              <a:t>Component 3: </a:t>
            </a:r>
            <a:r>
              <a:rPr lang="en-US" sz="2600" b="1" baseline="0" dirty="0"/>
              <a:t>R</a:t>
            </a:r>
            <a:r>
              <a:rPr lang="en-US" sz="2600" baseline="0" dirty="0"/>
              <a:t>emembering (memory)</a:t>
            </a:r>
          </a:p>
          <a:p>
            <a:r>
              <a:rPr lang="en-US" sz="2600" baseline="0" dirty="0"/>
              <a:t>Component 4: </a:t>
            </a:r>
            <a:r>
              <a:rPr lang="en-US" sz="2600" b="1" baseline="0" dirty="0"/>
              <a:t>I</a:t>
            </a:r>
            <a:r>
              <a:rPr lang="en-US" sz="2600" baseline="0" dirty="0"/>
              <a:t>nterpreting (assigning meaning)</a:t>
            </a:r>
          </a:p>
          <a:p>
            <a:r>
              <a:rPr lang="en-US" sz="2600" baseline="0" dirty="0"/>
              <a:t>Component 5: </a:t>
            </a:r>
            <a:r>
              <a:rPr lang="en-US" sz="2600" b="1" baseline="0" dirty="0"/>
              <a:t>E</a:t>
            </a:r>
            <a:r>
              <a:rPr lang="en-US" sz="2600" baseline="0" dirty="0"/>
              <a:t>valuating (making a judgment)</a:t>
            </a:r>
          </a:p>
          <a:p>
            <a:r>
              <a:rPr lang="en-US" sz="2600" baseline="0" dirty="0"/>
              <a:t>Component 6:</a:t>
            </a:r>
            <a:r>
              <a:rPr lang="en-US" sz="2600" dirty="0"/>
              <a:t> </a:t>
            </a:r>
            <a:r>
              <a:rPr lang="en-US" sz="2600" b="1" baseline="0" dirty="0"/>
              <a:t>R</a:t>
            </a:r>
            <a:r>
              <a:rPr lang="en-US" sz="2600" baseline="0" dirty="0"/>
              <a:t>esponding (adjust messages)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79848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Effective Listening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Listening styles</a:t>
            </a:r>
          </a:p>
          <a:p>
            <a:pPr lvl="1"/>
            <a:r>
              <a:rPr lang="en-US" sz="2400" i="1" dirty="0"/>
              <a:t>People-oriented</a:t>
            </a:r>
            <a:r>
              <a:rPr lang="en-US" sz="2400" dirty="0"/>
              <a:t>: priority on maintaining relationships</a:t>
            </a:r>
          </a:p>
          <a:p>
            <a:pPr lvl="1"/>
            <a:r>
              <a:rPr lang="en-US" sz="2400" i="1" dirty="0"/>
              <a:t>Action-oriented</a:t>
            </a:r>
            <a:r>
              <a:rPr lang="en-US" sz="2400" dirty="0"/>
              <a:t>: task focused</a:t>
            </a:r>
          </a:p>
          <a:p>
            <a:pPr lvl="1"/>
            <a:r>
              <a:rPr lang="en-US" sz="2400" i="1" dirty="0"/>
              <a:t>Content-oriented</a:t>
            </a:r>
            <a:r>
              <a:rPr lang="en-US" sz="2400" dirty="0"/>
              <a:t>: evaluate complex messages</a:t>
            </a:r>
          </a:p>
          <a:p>
            <a:pPr lvl="1"/>
            <a:r>
              <a:rPr lang="en-US" sz="2400" i="1" dirty="0"/>
              <a:t>Time-oriented</a:t>
            </a:r>
            <a:r>
              <a:rPr lang="en-US" sz="2400" dirty="0"/>
              <a:t>: value effectiveness and efficiency</a:t>
            </a:r>
          </a:p>
          <a:p>
            <a:pPr marL="282575" lvl="1" indent="0">
              <a:buNone/>
            </a:pPr>
            <a:r>
              <a:rPr lang="en-US" sz="2800" dirty="0"/>
              <a:t>Recognize the shortcomings of each style</a:t>
            </a:r>
          </a:p>
          <a:p>
            <a:pPr marL="282575" lvl="1" indent="0">
              <a:buNone/>
            </a:pPr>
            <a:r>
              <a:rPr lang="en-US" sz="2800" dirty="0"/>
              <a:t>Adapt your style to match the communication context</a:t>
            </a:r>
          </a:p>
          <a:p>
            <a:pPr marL="28257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87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Confirmation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 the process of recognizing and acknowledging</a:t>
            </a:r>
            <a:r>
              <a:rPr lang="en-US" sz="2600" baseline="0" dirty="0"/>
              <a:t> the presence and value of others</a:t>
            </a:r>
          </a:p>
          <a:p>
            <a:r>
              <a:rPr lang="en-US" sz="2600" baseline="0" dirty="0"/>
              <a:t>Confirming behaviors</a:t>
            </a:r>
          </a:p>
          <a:p>
            <a:pPr lvl="1"/>
            <a:r>
              <a:rPr lang="en-US" baseline="0" dirty="0"/>
              <a:t>Express recognition of the other person’s existence</a:t>
            </a:r>
          </a:p>
          <a:p>
            <a:pPr lvl="1"/>
            <a:r>
              <a:rPr lang="en-US" baseline="0" dirty="0"/>
              <a:t>Acknowledge a relationship or affiliation</a:t>
            </a:r>
          </a:p>
          <a:p>
            <a:pPr lvl="1"/>
            <a:r>
              <a:rPr lang="en-US" baseline="0" dirty="0"/>
              <a:t>Express awareness of the significance or value of the other</a:t>
            </a:r>
          </a:p>
          <a:p>
            <a:pPr lvl="1"/>
            <a:r>
              <a:rPr lang="en-US" baseline="0" dirty="0"/>
              <a:t>Accept or “endorse” the other person’s experience or way of seeing the world</a:t>
            </a:r>
          </a:p>
          <a:p>
            <a:r>
              <a:rPr lang="en-US" sz="2600" baseline="0" dirty="0"/>
              <a:t>Disconfirming responses devalue others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79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Types of Confirming/Disconfirming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30" y="1142999"/>
            <a:ext cx="8363296" cy="5585791"/>
          </a:xfrm>
        </p:spPr>
        <p:txBody>
          <a:bodyPr>
            <a:normAutofit/>
          </a:bodyPr>
          <a:lstStyle/>
          <a:p>
            <a:r>
              <a:rPr lang="en-US" sz="2600" dirty="0"/>
              <a:t>Confirming Responses</a:t>
            </a:r>
          </a:p>
          <a:p>
            <a:pPr lvl="1"/>
            <a:r>
              <a:rPr lang="en-US" dirty="0"/>
              <a:t>Recognition: responding, treating the other party with respect</a:t>
            </a:r>
          </a:p>
          <a:p>
            <a:pPr lvl="1"/>
            <a:r>
              <a:rPr lang="en-US" dirty="0"/>
              <a:t>Acknowledgement: a direct, relevant response</a:t>
            </a:r>
          </a:p>
          <a:p>
            <a:pPr lvl="1"/>
            <a:r>
              <a:rPr lang="en-US" dirty="0"/>
              <a:t>Endorsement: accepting the other party</a:t>
            </a:r>
          </a:p>
          <a:p>
            <a:r>
              <a:rPr lang="en-US" sz="2600" dirty="0"/>
              <a:t>Disconfirming Responses</a:t>
            </a:r>
          </a:p>
          <a:p>
            <a:pPr lvl="1"/>
            <a:r>
              <a:rPr lang="en-US" dirty="0"/>
              <a:t>Impervious: failing to acknowledge the other</a:t>
            </a:r>
          </a:p>
          <a:p>
            <a:pPr lvl="1"/>
            <a:r>
              <a:rPr lang="en-US" dirty="0"/>
              <a:t>Interrupting: cutting the other speaker short</a:t>
            </a:r>
          </a:p>
          <a:p>
            <a:pPr lvl="1"/>
            <a:r>
              <a:rPr lang="en-US" dirty="0"/>
              <a:t>Irrelevant:  responding in an unrelated way</a:t>
            </a:r>
          </a:p>
          <a:p>
            <a:pPr lvl="1"/>
            <a:r>
              <a:rPr lang="en-US" dirty="0"/>
              <a:t>Tangential: taking the conversation in a new direction </a:t>
            </a:r>
          </a:p>
          <a:p>
            <a:pPr lvl="1"/>
            <a:r>
              <a:rPr lang="en-US" dirty="0"/>
              <a:t>Impersonal: conducting a monologue</a:t>
            </a:r>
          </a:p>
          <a:p>
            <a:pPr lvl="1"/>
            <a:r>
              <a:rPr lang="en-US" dirty="0"/>
              <a:t>Ambiguous: responding with messages with multiple meanings</a:t>
            </a:r>
          </a:p>
          <a:p>
            <a:pPr lvl="1"/>
            <a:r>
              <a:rPr lang="en-US" dirty="0"/>
              <a:t>Incongruous: nonverbal behavior inconsistent with verbal message </a:t>
            </a:r>
          </a:p>
        </p:txBody>
      </p:sp>
    </p:spTree>
    <p:extLst>
      <p:ext uri="{BB962C8B-B14F-4D97-AF65-F5344CB8AC3E}">
        <p14:creationId xmlns:p14="http://schemas.microsoft.com/office/powerpoint/2010/main" val="724082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Emotional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139" y="1162877"/>
            <a:ext cx="8442809" cy="5337313"/>
          </a:xfrm>
        </p:spPr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  the capacity to identify and influence emotions in others and in the self</a:t>
            </a:r>
          </a:p>
          <a:p>
            <a:r>
              <a:rPr lang="en-US" sz="2800" baseline="0" dirty="0"/>
              <a:t>Intelligence skills sets </a:t>
            </a:r>
          </a:p>
          <a:p>
            <a:pPr lvl="1"/>
            <a:r>
              <a:rPr lang="en-US" sz="2400" dirty="0"/>
              <a:t>Identifying</a:t>
            </a:r>
            <a:r>
              <a:rPr lang="en-US" sz="2400" baseline="0" dirty="0"/>
              <a:t> emotions—reading and conveying feelings</a:t>
            </a:r>
          </a:p>
          <a:p>
            <a:pPr lvl="1"/>
            <a:r>
              <a:rPr lang="en-US" sz="2400" baseline="0" dirty="0"/>
              <a:t>Using emotions—employing feelings in decision making and tasks</a:t>
            </a:r>
            <a:r>
              <a:rPr lang="en-US" sz="2400" dirty="0"/>
              <a:t> as well as to motivate others</a:t>
            </a:r>
            <a:endParaRPr lang="en-US" sz="2400" baseline="0" dirty="0"/>
          </a:p>
          <a:p>
            <a:pPr lvl="1"/>
            <a:r>
              <a:rPr lang="en-US" sz="2400" baseline="0" dirty="0"/>
              <a:t>Understanding emotions—understanding the causes of and progression of feelings</a:t>
            </a:r>
          </a:p>
          <a:p>
            <a:pPr lvl="1"/>
            <a:r>
              <a:rPr lang="en-US" sz="2400" baseline="0" dirty="0"/>
              <a:t>Managing emotions—controlling feelings to lead to positive outcomes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577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Trust 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287" y="1314450"/>
            <a:ext cx="8078787" cy="5175802"/>
          </a:xfrm>
        </p:spPr>
        <p:txBody>
          <a:bodyPr>
            <a:normAutofit/>
          </a:bodyPr>
          <a:lstStyle/>
          <a:p>
            <a:r>
              <a:rPr lang="en-US" sz="2600" dirty="0"/>
              <a:t>Trust</a:t>
            </a:r>
            <a:r>
              <a:rPr lang="en-US" sz="2600" baseline="0" dirty="0"/>
              <a:t> = being vulnerable based on positive expectations of others</a:t>
            </a:r>
          </a:p>
          <a:p>
            <a:r>
              <a:rPr lang="en-US" sz="2600" baseline="0" dirty="0"/>
              <a:t>Involves a obligation or duty to protect those who rely on us</a:t>
            </a:r>
          </a:p>
          <a:p>
            <a:r>
              <a:rPr lang="en-US" sz="2600" baseline="0" dirty="0"/>
              <a:t>Fostered through character, competence, and openness</a:t>
            </a:r>
          </a:p>
          <a:p>
            <a:r>
              <a:rPr lang="en-US" sz="2600" baseline="0" dirty="0"/>
              <a:t>Types of trust betrayal</a:t>
            </a:r>
          </a:p>
          <a:p>
            <a:pPr lvl="1"/>
            <a:r>
              <a:rPr lang="en-US" baseline="0" dirty="0"/>
              <a:t>Major: intense feelings of distress and disappointment</a:t>
            </a:r>
          </a:p>
          <a:p>
            <a:pPr lvl="1"/>
            <a:r>
              <a:rPr lang="en-US" dirty="0"/>
              <a:t>M</a:t>
            </a:r>
            <a:r>
              <a:rPr lang="en-US" baseline="0" dirty="0"/>
              <a:t>inor: damaging over time</a:t>
            </a:r>
          </a:p>
          <a:p>
            <a:pPr lvl="1"/>
            <a:r>
              <a:rPr lang="en-US" dirty="0"/>
              <a:t>Intentional</a:t>
            </a:r>
          </a:p>
          <a:p>
            <a:pPr lvl="1"/>
            <a:r>
              <a:rPr lang="en-US" baseline="0" dirty="0"/>
              <a:t>Unintentional (inadvertent)</a:t>
            </a:r>
          </a:p>
          <a:p>
            <a:endParaRPr lang="en-US" baseline="0" dirty="0"/>
          </a:p>
          <a:p>
            <a:pPr lvl="1"/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8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Coping With Betrayal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rtl="0" eaLnBrk="1" latinLnBrk="0" hangingPunct="1"/>
            <a:r>
              <a:rPr lang="en-US" sz="2800" kern="1200" baseline="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Observe and acknowledge what has happened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kern="1200" baseline="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Work through the pain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kern="1200" baseline="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Get support from others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kern="1200" baseline="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Reframe the experience (what can you learn from it?)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kern="120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Take responsibility for your choices and actions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kern="1200" baseline="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Forgive yourself</a:t>
            </a:r>
            <a:r>
              <a:rPr lang="en-US" sz="2800" kern="120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 and others</a:t>
            </a:r>
            <a:endParaRPr lang="en-US" sz="2800" dirty="0">
              <a:effectLst/>
            </a:endParaRPr>
          </a:p>
          <a:p>
            <a:pPr rtl="0" eaLnBrk="1" latinLnBrk="0" hangingPunct="1"/>
            <a:r>
              <a:rPr lang="en-US" sz="2800" kern="1200" baseline="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Let</a:t>
            </a:r>
            <a:r>
              <a:rPr lang="en-US" sz="2800" kern="120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rPr>
              <a:t> go and move on</a:t>
            </a:r>
            <a:endParaRPr lang="en-US" sz="2800" dirty="0">
              <a:effectLst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219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Moral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Discourse ethics</a:t>
            </a:r>
            <a:r>
              <a:rPr lang="en-US" dirty="0"/>
              <a:t>—ground rules for engaging in moral argument</a:t>
            </a:r>
          </a:p>
          <a:p>
            <a:r>
              <a:rPr lang="en-US" baseline="0" dirty="0"/>
              <a:t>Theorist:</a:t>
            </a:r>
            <a:r>
              <a:rPr lang="en-US" dirty="0"/>
              <a:t> </a:t>
            </a:r>
            <a:r>
              <a:rPr lang="en-US" baseline="0" dirty="0"/>
              <a:t> </a:t>
            </a:r>
            <a:r>
              <a:rPr lang="en-US" dirty="0" err="1"/>
              <a:t>Jergen</a:t>
            </a:r>
            <a:r>
              <a:rPr lang="en-US" dirty="0"/>
              <a:t> </a:t>
            </a:r>
            <a:r>
              <a:rPr lang="en-US" baseline="0" dirty="0" err="1"/>
              <a:t>Habermas</a:t>
            </a:r>
            <a:endParaRPr lang="en-US" baseline="0" dirty="0"/>
          </a:p>
          <a:p>
            <a:r>
              <a:rPr lang="en-US" baseline="0" dirty="0"/>
              <a:t>To have a moral argument:</a:t>
            </a:r>
          </a:p>
          <a:p>
            <a:pPr lvl="1"/>
            <a:r>
              <a:rPr lang="en-US" baseline="0" dirty="0"/>
              <a:t>Everyone impacted by the decision must freely participate</a:t>
            </a:r>
          </a:p>
          <a:p>
            <a:pPr lvl="1"/>
            <a:r>
              <a:rPr lang="en-US" baseline="0" dirty="0"/>
              <a:t>Individuals have equal power</a:t>
            </a:r>
          </a:p>
          <a:p>
            <a:pPr lvl="1"/>
            <a:r>
              <a:rPr lang="en-US" baseline="0" dirty="0"/>
              <a:t>All ideas can be challenged</a:t>
            </a:r>
          </a:p>
          <a:p>
            <a:pPr lvl="1"/>
            <a:r>
              <a:rPr lang="en-US" baseline="0" dirty="0"/>
              <a:t>Claims must be justified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23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14400"/>
          </a:xfrm>
        </p:spPr>
        <p:txBody>
          <a:bodyPr/>
          <a:lstStyle/>
          <a:p>
            <a:r>
              <a:rPr lang="en-US" sz="3600" dirty="0"/>
              <a:t>How to Promote and Engage in Moral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079" y="1192695"/>
            <a:ext cx="8393112" cy="5108713"/>
          </a:xfrm>
        </p:spPr>
        <p:txBody>
          <a:bodyPr>
            <a:normAutofit/>
          </a:bodyPr>
          <a:lstStyle/>
          <a:p>
            <a:r>
              <a:rPr lang="en-US" sz="2600" dirty="0"/>
              <a:t>Practice perspective taking</a:t>
            </a:r>
          </a:p>
          <a:p>
            <a:r>
              <a:rPr lang="en-US" sz="2600" dirty="0"/>
              <a:t>Engage in active listening </a:t>
            </a:r>
          </a:p>
          <a:p>
            <a:r>
              <a:rPr lang="en-US" sz="2600" dirty="0"/>
              <a:t>Ensure that everyone has an equal voice</a:t>
            </a:r>
          </a:p>
          <a:p>
            <a:r>
              <a:rPr lang="en-US" sz="2600" dirty="0"/>
              <a:t>Develop your ability to make and evaluate claims</a:t>
            </a:r>
          </a:p>
          <a:p>
            <a:pPr lvl="1"/>
            <a:r>
              <a:rPr lang="en-US" dirty="0"/>
              <a:t>Use sound evidence (reliable,</a:t>
            </a:r>
            <a:r>
              <a:rPr lang="en-US" baseline="0" dirty="0"/>
              <a:t> recent, relevant, objective)</a:t>
            </a:r>
            <a:endParaRPr lang="en-US" dirty="0"/>
          </a:p>
          <a:p>
            <a:pPr lvl="1"/>
            <a:r>
              <a:rPr lang="en-US" dirty="0"/>
              <a:t>Employ sound reason or logic </a:t>
            </a:r>
          </a:p>
          <a:p>
            <a:pPr lvl="2"/>
            <a:r>
              <a:rPr lang="en-US" dirty="0"/>
              <a:t>Analogical--comparisons</a:t>
            </a:r>
          </a:p>
          <a:p>
            <a:pPr lvl="2"/>
            <a:r>
              <a:rPr lang="en-US" dirty="0"/>
              <a:t>Inductive—from few to many</a:t>
            </a:r>
          </a:p>
          <a:p>
            <a:pPr lvl="2"/>
            <a:r>
              <a:rPr lang="en-US" dirty="0"/>
              <a:t>Deductive—from many to few</a:t>
            </a:r>
          </a:p>
          <a:p>
            <a:pPr lvl="2"/>
            <a:r>
              <a:rPr lang="en-US" dirty="0"/>
              <a:t>Causal—one event causes another</a:t>
            </a:r>
          </a:p>
        </p:txBody>
      </p:sp>
    </p:spTree>
    <p:extLst>
      <p:ext uri="{BB962C8B-B14F-4D97-AF65-F5344CB8AC3E}">
        <p14:creationId xmlns:p14="http://schemas.microsoft.com/office/powerpoint/2010/main" val="27107301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693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Calisto MT</vt:lpstr>
      <vt:lpstr>Perpetua Titling MT</vt:lpstr>
      <vt:lpstr>1_Precedent</vt:lpstr>
      <vt:lpstr>Chapter 4: Ethical Interpersonal Communication</vt:lpstr>
      <vt:lpstr>Dialogue </vt:lpstr>
      <vt:lpstr>Characteristics of Dialogue</vt:lpstr>
      <vt:lpstr>Ethical Communication Competencies</vt:lpstr>
      <vt:lpstr>Mindfulness</vt:lpstr>
      <vt:lpstr>Effective Listening</vt:lpstr>
      <vt:lpstr>Effective Listening</vt:lpstr>
      <vt:lpstr>Confirmation</vt:lpstr>
      <vt:lpstr>Types of Confirming/Disconfirming Behaviors</vt:lpstr>
      <vt:lpstr>Emotional Intelligence</vt:lpstr>
      <vt:lpstr>Trust Building</vt:lpstr>
      <vt:lpstr>Coping With Betrayal</vt:lpstr>
      <vt:lpstr>Moral Argument</vt:lpstr>
      <vt:lpstr>How to Promote and Engage in Moral Argument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Ethical Interpersonal Communication</dc:title>
  <dc:creator>Craig Johnson</dc:creator>
  <cp:lastModifiedBy>Armo</cp:lastModifiedBy>
  <cp:revision>20</cp:revision>
  <cp:lastPrinted>2014-11-19T02:59:40Z</cp:lastPrinted>
  <dcterms:created xsi:type="dcterms:W3CDTF">2014-12-13T01:59:18Z</dcterms:created>
  <dcterms:modified xsi:type="dcterms:W3CDTF">2018-09-17T00:23:39Z</dcterms:modified>
</cp:coreProperties>
</file>