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425" autoAdjust="0"/>
  </p:normalViewPr>
  <p:slideViewPr>
    <p:cSldViewPr snapToGrid="0" snapToObjects="1">
      <p:cViewPr varScale="1">
        <p:scale>
          <a:sx n="75" d="100"/>
          <a:sy n="75" d="100"/>
        </p:scale>
        <p:origin x="108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40A69-7537-D148-9360-086927F14980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49B93-21B7-B049-8261-6C2D58582B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05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9210" y="-32237"/>
            <a:ext cx="9402419" cy="693809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9211" y="0"/>
            <a:ext cx="9402419" cy="1470025"/>
          </a:xfrm>
        </p:spPr>
        <p:txBody>
          <a:bodyPr/>
          <a:lstStyle/>
          <a:p>
            <a:r>
              <a:rPr lang="en-US" sz="4800" b="1" dirty="0"/>
              <a:t>Chapter 7: Improving</a:t>
            </a:r>
            <a:br>
              <a:rPr lang="en-US" sz="4800" b="1" dirty="0"/>
            </a:br>
            <a:r>
              <a:rPr lang="en-US" sz="4800" b="1" dirty="0"/>
              <a:t>Group Ethical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Organizational Ethics: A Practical Approach (3</a:t>
            </a:r>
            <a:r>
              <a:rPr lang="en-US" baseline="30000" dirty="0"/>
              <a:t>rd</a:t>
            </a:r>
            <a:r>
              <a:rPr lang="en-US" dirty="0"/>
              <a:t> ed.)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Acting as a Morally Responsible Team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Individual behaviors have a significant impact on a team’s ethical success or failure</a:t>
            </a:r>
          </a:p>
          <a:p>
            <a:r>
              <a:rPr lang="en-US" sz="2800" dirty="0"/>
              <a:t>Have a responsibility to:</a:t>
            </a:r>
          </a:p>
          <a:p>
            <a:pPr lvl="1"/>
            <a:r>
              <a:rPr lang="en-US" sz="2400" dirty="0"/>
              <a:t>Adopt a cooperative orientation</a:t>
            </a:r>
          </a:p>
          <a:p>
            <a:pPr lvl="1"/>
            <a:r>
              <a:rPr lang="en-US" sz="2400" dirty="0"/>
              <a:t>Do your fair share of the work</a:t>
            </a:r>
          </a:p>
          <a:p>
            <a:pPr lvl="1"/>
            <a:r>
              <a:rPr lang="en-US" sz="2400" dirty="0"/>
              <a:t>Be open and supportive</a:t>
            </a:r>
          </a:p>
          <a:p>
            <a:pPr lvl="1"/>
            <a:r>
              <a:rPr lang="en-US" sz="2400" dirty="0"/>
              <a:t>Offer dissent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Adopting a Cooperative Orientation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04" y="1133061"/>
            <a:ext cx="8552139" cy="536713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/>
              <a:t>Cooperative orientation</a:t>
            </a:r>
            <a:r>
              <a:rPr lang="en-US" sz="2900" dirty="0"/>
              <a:t>:</a:t>
            </a:r>
            <a:r>
              <a:rPr lang="en-US" sz="2900" baseline="0" dirty="0"/>
              <a:t> everyone does his or her part; work together to reach shared goals</a:t>
            </a:r>
          </a:p>
          <a:p>
            <a:r>
              <a:rPr lang="en-US" sz="2900" b="1" baseline="0" dirty="0"/>
              <a:t>Individualistic orientation</a:t>
            </a:r>
            <a:r>
              <a:rPr lang="en-US" sz="2900" baseline="0" dirty="0"/>
              <a:t>:  rely on own efforts to reach personal agendas</a:t>
            </a:r>
          </a:p>
          <a:p>
            <a:r>
              <a:rPr lang="en-US" sz="2900" b="1" baseline="0" dirty="0"/>
              <a:t>Competitive orientation</a:t>
            </a:r>
            <a:r>
              <a:rPr lang="en-US" sz="2900" baseline="0" dirty="0"/>
              <a:t>: achieve personal objectives at the expense of others</a:t>
            </a:r>
          </a:p>
          <a:p>
            <a:r>
              <a:rPr lang="en-US" sz="2900" baseline="0" dirty="0"/>
              <a:t>Cooperative groups have higher levels of achievement and productivity than individualistic or competitive groups</a:t>
            </a:r>
          </a:p>
          <a:p>
            <a:r>
              <a:rPr lang="en-US" sz="2900" baseline="0" dirty="0"/>
              <a:t>How to foster cooperation</a:t>
            </a:r>
          </a:p>
          <a:p>
            <a:pPr lvl="1"/>
            <a:r>
              <a:rPr lang="en-US" sz="2300" baseline="0" dirty="0"/>
              <a:t>Put group success first</a:t>
            </a:r>
          </a:p>
          <a:p>
            <a:pPr lvl="1"/>
            <a:r>
              <a:rPr lang="en-US" sz="2300" baseline="0" dirty="0"/>
              <a:t>Engage in collaborative</a:t>
            </a:r>
            <a:r>
              <a:rPr lang="en-US" sz="2300" dirty="0"/>
              <a:t> communication behaviors (concessions, carrying through on promises, asking for help)</a:t>
            </a:r>
          </a:p>
          <a:p>
            <a:pPr lvl="1"/>
            <a:r>
              <a:rPr lang="en-US" sz="2300" baseline="0" dirty="0"/>
              <a:t>Pursue</a:t>
            </a:r>
            <a:r>
              <a:rPr lang="en-US" sz="2300" dirty="0"/>
              <a:t> a joint product</a:t>
            </a:r>
          </a:p>
          <a:p>
            <a:pPr lvl="1"/>
            <a:r>
              <a:rPr lang="en-US" sz="2300" baseline="0" dirty="0"/>
              <a:t>Divide</a:t>
            </a:r>
            <a:r>
              <a:rPr lang="en-US" sz="2300" dirty="0"/>
              <a:t> work fairly</a:t>
            </a:r>
          </a:p>
          <a:p>
            <a:pPr lvl="1"/>
            <a:r>
              <a:rPr lang="en-US" sz="2300" baseline="0" dirty="0"/>
              <a:t>Hold</a:t>
            </a:r>
            <a:r>
              <a:rPr lang="en-US" sz="2300" dirty="0"/>
              <a:t> individuals accountable</a:t>
            </a:r>
          </a:p>
          <a:p>
            <a:pPr lvl="1"/>
            <a:r>
              <a:rPr lang="en-US" sz="2300" baseline="0" dirty="0"/>
              <a:t>Involve</a:t>
            </a:r>
            <a:r>
              <a:rPr lang="en-US" sz="2300" dirty="0"/>
              <a:t> everyone in decision making</a:t>
            </a:r>
          </a:p>
          <a:p>
            <a:pPr lvl="1">
              <a:buNone/>
            </a:pPr>
            <a:r>
              <a:rPr lang="en-US" sz="2300" dirty="0"/>
              <a:t>	Engage in constructive conflict</a:t>
            </a:r>
          </a:p>
          <a:p>
            <a:pPr lvl="1">
              <a:buNone/>
            </a:pPr>
            <a:r>
              <a:rPr lang="en-US" sz="2300" baseline="0" dirty="0"/>
              <a:t>	Emphasize</a:t>
            </a:r>
            <a:r>
              <a:rPr lang="en-US" sz="2300" dirty="0"/>
              <a:t> shared values</a:t>
            </a:r>
          </a:p>
          <a:p>
            <a:pPr lvl="1">
              <a:buNone/>
            </a:pPr>
            <a:endParaRPr lang="en-US" baseline="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Doing Your Fair Share (Not Loafing)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Social loafing:  reducing personal effort when working in a group</a:t>
            </a:r>
          </a:p>
          <a:p>
            <a:r>
              <a:rPr lang="en-US" sz="2800" dirty="0"/>
              <a:t>Combat social loafing by raising </a:t>
            </a:r>
            <a:endParaRPr lang="en-US" sz="2800" baseline="0" dirty="0"/>
          </a:p>
          <a:p>
            <a:pPr lvl="1"/>
            <a:r>
              <a:rPr lang="en-US" sz="2400" i="1" baseline="0" dirty="0"/>
              <a:t>Expectancy</a:t>
            </a:r>
            <a:r>
              <a:rPr lang="en-US" sz="2400" baseline="0" dirty="0"/>
              <a:t>:  expectation that individual effort will lead to high group performance</a:t>
            </a:r>
          </a:p>
          <a:p>
            <a:pPr lvl="1"/>
            <a:r>
              <a:rPr lang="en-US" sz="2400" i="1" baseline="0" dirty="0"/>
              <a:t>Instrumentality</a:t>
            </a:r>
            <a:r>
              <a:rPr lang="en-US" sz="2400" baseline="0" dirty="0"/>
              <a:t>: the strength of the perceived relationship between personal and group effort and group achievement</a:t>
            </a:r>
          </a:p>
          <a:p>
            <a:pPr lvl="1"/>
            <a:r>
              <a:rPr lang="en-US" sz="2400" i="1" baseline="0" dirty="0"/>
              <a:t>Valence</a:t>
            </a:r>
            <a:r>
              <a:rPr lang="en-US" sz="2400" baseline="0" dirty="0"/>
              <a:t>: the desirability of the outcome for individual group members</a:t>
            </a:r>
          </a:p>
          <a:p>
            <a:pPr lvl="1"/>
            <a:endParaRPr lang="en-US" sz="2400" baseline="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Displaying Openness and Supportiveness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139" y="1182757"/>
            <a:ext cx="8353357" cy="5158408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Openness</a:t>
            </a:r>
            <a:r>
              <a:rPr lang="en-US" dirty="0"/>
              <a:t>: willingness to surface and discuss issues and problems</a:t>
            </a:r>
          </a:p>
          <a:p>
            <a:r>
              <a:rPr lang="en-US" i="1" dirty="0"/>
              <a:t>Supportiveness</a:t>
            </a:r>
            <a:r>
              <a:rPr lang="en-US" dirty="0"/>
              <a:t>: desire to help other succeed</a:t>
            </a:r>
          </a:p>
          <a:p>
            <a:r>
              <a:rPr lang="en-US" dirty="0"/>
              <a:t>Defensive</a:t>
            </a:r>
            <a:r>
              <a:rPr lang="en-US" baseline="0" dirty="0"/>
              <a:t> vs. supportive behaviors</a:t>
            </a:r>
          </a:p>
          <a:p>
            <a:pPr lvl="1"/>
            <a:r>
              <a:rPr lang="en-US" sz="2000" baseline="0" dirty="0"/>
              <a:t>Control versus problem orientation</a:t>
            </a:r>
          </a:p>
          <a:p>
            <a:pPr lvl="1"/>
            <a:r>
              <a:rPr lang="en-US" sz="2000" baseline="0" dirty="0"/>
              <a:t>Strategy versus spontaneity</a:t>
            </a:r>
          </a:p>
          <a:p>
            <a:pPr lvl="1"/>
            <a:r>
              <a:rPr lang="en-US" sz="2000" baseline="0" dirty="0"/>
              <a:t>Neutrality versus empathy</a:t>
            </a:r>
          </a:p>
          <a:p>
            <a:pPr lvl="1"/>
            <a:r>
              <a:rPr lang="en-US" sz="2000" baseline="0" dirty="0"/>
              <a:t>Superiority versus equality</a:t>
            </a:r>
          </a:p>
          <a:p>
            <a:pPr lvl="1"/>
            <a:r>
              <a:rPr lang="en-US" sz="2000" baseline="0" dirty="0"/>
              <a:t>Certainty versus </a:t>
            </a:r>
            <a:r>
              <a:rPr lang="en-US" sz="2000" baseline="0" dirty="0" err="1"/>
              <a:t>provisionalism</a:t>
            </a:r>
            <a:endParaRPr lang="en-US" sz="2000" baseline="0" dirty="0"/>
          </a:p>
          <a:p>
            <a:r>
              <a:rPr lang="en-US" i="1" baseline="0" dirty="0"/>
              <a:t>Psychological safety </a:t>
            </a:r>
            <a:r>
              <a:rPr lang="en-US" baseline="0" dirty="0"/>
              <a:t>(the belief that individuals can speak up without fear of being embarrassed or rejected) is a byproduct of open, supportive communication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Being Willing to Stand Alone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Minority</a:t>
            </a:r>
            <a:r>
              <a:rPr lang="en-US" sz="2600" baseline="0" dirty="0"/>
              <a:t> opinion can significantly improve group performance</a:t>
            </a:r>
          </a:p>
          <a:p>
            <a:pPr lvl="1"/>
            <a:r>
              <a:rPr lang="en-US" baseline="0" dirty="0"/>
              <a:t>Encourages thought about the dilemma</a:t>
            </a:r>
          </a:p>
          <a:p>
            <a:pPr lvl="1"/>
            <a:r>
              <a:rPr lang="en-US" baseline="0" dirty="0"/>
              <a:t>Encourages divergent thinking </a:t>
            </a:r>
          </a:p>
          <a:p>
            <a:r>
              <a:rPr lang="en-US" sz="2600" baseline="0" dirty="0"/>
              <a:t>Minority opinion can lead the rest of the group to change its mind</a:t>
            </a:r>
          </a:p>
          <a:p>
            <a:r>
              <a:rPr lang="en-US" sz="2600" baseline="0" dirty="0"/>
              <a:t>Spark dissent by</a:t>
            </a:r>
          </a:p>
          <a:p>
            <a:pPr lvl="1"/>
            <a:r>
              <a:rPr lang="en-US" dirty="0"/>
              <a:t>Recruiting members from different backgrounds</a:t>
            </a:r>
          </a:p>
          <a:p>
            <a:pPr lvl="1"/>
            <a:r>
              <a:rPr lang="en-US" dirty="0"/>
              <a:t>Protecting</a:t>
            </a:r>
            <a:r>
              <a:rPr lang="en-US" baseline="0" dirty="0"/>
              <a:t> those who disagree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Responding to Ethical Danger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Team interaction accounts for the ethical failure of</a:t>
            </a:r>
            <a:r>
              <a:rPr lang="en-US" sz="2800" baseline="0" dirty="0"/>
              <a:t> many groups</a:t>
            </a:r>
          </a:p>
          <a:p>
            <a:r>
              <a:rPr lang="en-US" sz="2800" baseline="0" dirty="0"/>
              <a:t>Be alert to these signs that a group is in ethical danger</a:t>
            </a:r>
          </a:p>
          <a:p>
            <a:pPr lvl="1"/>
            <a:r>
              <a:rPr lang="en-US" sz="2400" dirty="0"/>
              <a:t>Groupthink</a:t>
            </a:r>
          </a:p>
          <a:p>
            <a:pPr lvl="1"/>
            <a:r>
              <a:rPr lang="en-US" sz="2400" dirty="0"/>
              <a:t>Mismanaged</a:t>
            </a:r>
            <a:r>
              <a:rPr lang="en-US" sz="2400" baseline="0" dirty="0"/>
              <a:t> agreement</a:t>
            </a:r>
          </a:p>
          <a:p>
            <a:pPr lvl="1"/>
            <a:r>
              <a:rPr lang="en-US" sz="2400" baseline="0" dirty="0"/>
              <a:t>Escalating commitment</a:t>
            </a:r>
          </a:p>
          <a:p>
            <a:pPr lvl="1"/>
            <a:r>
              <a:rPr lang="en-US" sz="2400" baseline="0" dirty="0"/>
              <a:t>Excessive control</a:t>
            </a:r>
          </a:p>
          <a:p>
            <a:pPr lvl="1"/>
            <a:r>
              <a:rPr lang="en-US" sz="2400" baseline="0" dirty="0"/>
              <a:t>Moral exclusion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Groupthink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 when</a:t>
            </a:r>
            <a:r>
              <a:rPr lang="en-US" sz="2800" baseline="0" dirty="0"/>
              <a:t> the team puts unanimous agreement ahead of reasoned problem solving</a:t>
            </a:r>
          </a:p>
          <a:p>
            <a:r>
              <a:rPr lang="en-US" sz="2800" baseline="0" dirty="0"/>
              <a:t>Antecedents to groupthink</a:t>
            </a:r>
          </a:p>
          <a:p>
            <a:pPr lvl="1"/>
            <a:r>
              <a:rPr lang="en-US" sz="2400" baseline="0" dirty="0"/>
              <a:t>Highly cohesive team</a:t>
            </a:r>
          </a:p>
          <a:p>
            <a:pPr lvl="1"/>
            <a:r>
              <a:rPr lang="en-US" sz="2400" baseline="0" dirty="0"/>
              <a:t>Isolation</a:t>
            </a:r>
          </a:p>
          <a:p>
            <a:pPr lvl="1"/>
            <a:r>
              <a:rPr lang="en-US" sz="2400" dirty="0"/>
              <a:t>Operate without a </a:t>
            </a:r>
            <a:r>
              <a:rPr lang="en-US" sz="2400" baseline="0" dirty="0"/>
              <a:t>decision making format when making choices</a:t>
            </a:r>
          </a:p>
          <a:p>
            <a:pPr lvl="1"/>
            <a:r>
              <a:rPr lang="en-US" sz="2400" baseline="0" dirty="0"/>
              <a:t>Highly directive leaders</a:t>
            </a:r>
          </a:p>
          <a:p>
            <a:pPr lvl="1"/>
            <a:r>
              <a:rPr lang="en-US" sz="2400" baseline="0" dirty="0"/>
              <a:t>Members close themselves off from outside information</a:t>
            </a:r>
          </a:p>
          <a:p>
            <a:pPr lvl="1"/>
            <a:r>
              <a:rPr lang="en-US" sz="2400" baseline="0" dirty="0"/>
              <a:t>Under stress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Groupthink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Signs of Overconfidence</a:t>
            </a:r>
          </a:p>
          <a:p>
            <a:pPr lvl="1"/>
            <a:r>
              <a:rPr lang="en-US" dirty="0"/>
              <a:t>The</a:t>
            </a:r>
            <a:r>
              <a:rPr lang="en-US" baseline="0" dirty="0"/>
              <a:t> illusion of invulnerability</a:t>
            </a:r>
          </a:p>
          <a:p>
            <a:pPr lvl="1"/>
            <a:r>
              <a:rPr lang="en-US" baseline="0" dirty="0"/>
              <a:t>Belief in the inherent morality of the group</a:t>
            </a:r>
          </a:p>
          <a:p>
            <a:r>
              <a:rPr lang="en-US" sz="2600" baseline="0" dirty="0"/>
              <a:t>Signs of Closed-Mindedness</a:t>
            </a:r>
          </a:p>
          <a:p>
            <a:pPr lvl="1"/>
            <a:r>
              <a:rPr lang="en-US" baseline="0" dirty="0"/>
              <a:t>Collective rationalization</a:t>
            </a:r>
          </a:p>
          <a:p>
            <a:pPr lvl="1"/>
            <a:r>
              <a:rPr lang="en-US" baseline="0" dirty="0"/>
              <a:t>Stereotypes of outside groups</a:t>
            </a:r>
          </a:p>
          <a:p>
            <a:r>
              <a:rPr lang="en-US" sz="2600" baseline="0" dirty="0"/>
              <a:t>Signs of Group Pressure</a:t>
            </a:r>
          </a:p>
          <a:p>
            <a:pPr lvl="1"/>
            <a:r>
              <a:rPr lang="en-US" baseline="0" dirty="0"/>
              <a:t>Pressure on dissenters</a:t>
            </a:r>
          </a:p>
          <a:p>
            <a:pPr lvl="1"/>
            <a:r>
              <a:rPr lang="en-US" baseline="0" dirty="0"/>
              <a:t>Self-censorship</a:t>
            </a:r>
          </a:p>
          <a:p>
            <a:pPr lvl="1"/>
            <a:r>
              <a:rPr lang="en-US" baseline="0" dirty="0"/>
              <a:t>The illusion of unanimity</a:t>
            </a:r>
          </a:p>
          <a:p>
            <a:pPr lvl="1"/>
            <a:r>
              <a:rPr lang="en-US" baseline="0" dirty="0"/>
              <a:t>Self-appointed mind-guards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Mismanaged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991" y="1314450"/>
            <a:ext cx="8273083" cy="4953000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public</a:t>
            </a:r>
            <a:r>
              <a:rPr lang="en-US" sz="2600" baseline="0" dirty="0"/>
              <a:t> support for decisions that are opposed in private (the </a:t>
            </a:r>
            <a:r>
              <a:rPr lang="en-US" sz="2600" i="1" baseline="0" dirty="0"/>
              <a:t>Abilene Paradox</a:t>
            </a:r>
            <a:r>
              <a:rPr lang="en-US" sz="2600" baseline="0" dirty="0"/>
              <a:t>)</a:t>
            </a:r>
          </a:p>
          <a:p>
            <a:pPr lvl="1"/>
            <a:r>
              <a:rPr lang="en-US" baseline="0" dirty="0"/>
              <a:t>Mistaken belief that consensus exists</a:t>
            </a:r>
          </a:p>
          <a:p>
            <a:r>
              <a:rPr lang="en-US" sz="2600" baseline="0" dirty="0"/>
              <a:t>Causes of the Abilene Paradox</a:t>
            </a:r>
          </a:p>
          <a:p>
            <a:pPr lvl="1"/>
            <a:r>
              <a:rPr lang="en-US" baseline="0" dirty="0"/>
              <a:t>Action anxiety—fear of speaking up</a:t>
            </a:r>
          </a:p>
          <a:p>
            <a:pPr lvl="1"/>
            <a:r>
              <a:rPr lang="en-US" baseline="0" dirty="0"/>
              <a:t>Negative fantasies—imagined negative consequences for speaking up</a:t>
            </a:r>
          </a:p>
          <a:p>
            <a:pPr lvl="1"/>
            <a:r>
              <a:rPr lang="en-US" baseline="0" dirty="0"/>
              <a:t>Real risk—getting fired, lost income, damaged relationships</a:t>
            </a:r>
          </a:p>
          <a:p>
            <a:pPr lvl="1"/>
            <a:r>
              <a:rPr lang="en-US" baseline="0" dirty="0"/>
              <a:t>Fear of separation—worry about being cut off from the rest of the team</a:t>
            </a:r>
          </a:p>
          <a:p>
            <a:pPr lvl="1"/>
            <a:r>
              <a:rPr lang="en-US" baseline="0" dirty="0"/>
              <a:t>Psychological reversal of risk and certainty—imagined fears lead to real dangers</a:t>
            </a:r>
          </a:p>
          <a:p>
            <a:r>
              <a:rPr lang="en-US" sz="2600" baseline="0" dirty="0"/>
              <a:t>Breaking out of the Paradox</a:t>
            </a:r>
          </a:p>
          <a:p>
            <a:pPr lvl="1"/>
            <a:r>
              <a:rPr lang="en-US" baseline="0" dirty="0"/>
              <a:t>Recognize the symptoms</a:t>
            </a:r>
          </a:p>
          <a:p>
            <a:pPr lvl="1"/>
            <a:r>
              <a:rPr lang="en-US" baseline="0" dirty="0"/>
              <a:t>Speak up!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Escalation of Commitment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</a:t>
            </a:r>
            <a:r>
              <a:rPr lang="en-US" sz="2600" baseline="0" dirty="0"/>
              <a:t> continuing along a failed course of action</a:t>
            </a:r>
          </a:p>
          <a:p>
            <a:r>
              <a:rPr lang="en-US" sz="2600" baseline="0" dirty="0"/>
              <a:t>Impact</a:t>
            </a:r>
          </a:p>
          <a:p>
            <a:pPr lvl="1"/>
            <a:r>
              <a:rPr lang="en-US" baseline="0" dirty="0"/>
              <a:t>Wastes resources and puts the organization at risk</a:t>
            </a:r>
          </a:p>
          <a:p>
            <a:pPr lvl="1"/>
            <a:r>
              <a:rPr lang="en-US" baseline="0" dirty="0"/>
              <a:t>Encourages unethical behaviors</a:t>
            </a:r>
          </a:p>
          <a:p>
            <a:r>
              <a:rPr lang="en-US" sz="2600" baseline="0" dirty="0"/>
              <a:t>To de-escalate commitment: </a:t>
            </a:r>
          </a:p>
          <a:p>
            <a:pPr lvl="1"/>
            <a:r>
              <a:rPr lang="en-US" dirty="0"/>
              <a:t>Be alert to red flags</a:t>
            </a:r>
          </a:p>
          <a:p>
            <a:pPr lvl="1"/>
            <a:r>
              <a:rPr lang="en-US" dirty="0"/>
              <a:t>Bring in new group members</a:t>
            </a:r>
          </a:p>
          <a:p>
            <a:pPr lvl="1"/>
            <a:r>
              <a:rPr lang="en-US" dirty="0"/>
              <a:t>Hire an outside auditor</a:t>
            </a:r>
          </a:p>
          <a:p>
            <a:pPr lvl="1"/>
            <a:r>
              <a:rPr lang="en-US" dirty="0"/>
              <a:t>Don’t be afraid to withhold further funding</a:t>
            </a:r>
          </a:p>
          <a:p>
            <a:pPr lvl="1"/>
            <a:r>
              <a:rPr lang="en-US" dirty="0"/>
              <a:t>Isolate</a:t>
            </a:r>
            <a:r>
              <a:rPr lang="en-US" baseline="0" dirty="0"/>
              <a:t> the project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Excessive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Concertive (unobtrusive) control = excessive control of team members by other</a:t>
            </a:r>
            <a:r>
              <a:rPr lang="en-US" sz="2800" baseline="0" dirty="0"/>
              <a:t> members</a:t>
            </a:r>
            <a:endParaRPr lang="en-US" sz="2800" dirty="0"/>
          </a:p>
          <a:p>
            <a:pPr lvl="1"/>
            <a:r>
              <a:rPr lang="en-US" sz="2400" dirty="0"/>
              <a:t>Often goes unrecognized</a:t>
            </a:r>
          </a:p>
          <a:p>
            <a:pPr lvl="1"/>
            <a:r>
              <a:rPr lang="en-US" sz="2400" dirty="0"/>
              <a:t>Arises</a:t>
            </a:r>
            <a:r>
              <a:rPr lang="en-US" sz="2400" baseline="0" dirty="0"/>
              <a:t> when </a:t>
            </a:r>
            <a:r>
              <a:rPr lang="en-US" sz="2400" dirty="0"/>
              <a:t>shared vision and values generate strict rules that limit the freedom of members</a:t>
            </a:r>
          </a:p>
          <a:p>
            <a:r>
              <a:rPr lang="en-US" sz="2800" dirty="0"/>
              <a:t>Combat excessive control through setting aside regular times to evaluate</a:t>
            </a:r>
            <a:r>
              <a:rPr lang="en-US" sz="2800" baseline="0" dirty="0"/>
              <a:t> moral reasoning and rules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Moral Exclusion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04" y="1172817"/>
            <a:ext cx="8522322" cy="5218044"/>
          </a:xfrm>
        </p:spPr>
        <p:txBody>
          <a:bodyPr>
            <a:normAutofit/>
          </a:bodyPr>
          <a:lstStyle/>
          <a:p>
            <a:r>
              <a:rPr lang="en-US" sz="2600" b="1" dirty="0"/>
              <a:t>Definition</a:t>
            </a:r>
            <a:r>
              <a:rPr lang="en-US" sz="2600" dirty="0"/>
              <a:t>: setting a</a:t>
            </a:r>
            <a:r>
              <a:rPr lang="en-US" sz="2600" baseline="0" dirty="0"/>
              <a:t> boundary around justice and excluding outsiders from fair treatment</a:t>
            </a:r>
          </a:p>
          <a:p>
            <a:r>
              <a:rPr lang="en-US" sz="2600" baseline="0" dirty="0"/>
              <a:t>Signs of moral exclusion</a:t>
            </a:r>
          </a:p>
          <a:p>
            <a:pPr lvl="1"/>
            <a:r>
              <a:rPr lang="en-US" baseline="0" dirty="0"/>
              <a:t>Conflicts of interest which focus on differences</a:t>
            </a:r>
          </a:p>
          <a:p>
            <a:pPr lvl="1"/>
            <a:r>
              <a:rPr lang="en-US" baseline="0" dirty="0"/>
              <a:t>Group categorizations which give negative labels to outside groups</a:t>
            </a:r>
          </a:p>
          <a:p>
            <a:pPr lvl="1"/>
            <a:r>
              <a:rPr lang="en-US" baseline="0" dirty="0"/>
              <a:t>Moral justifications are offered for damaging behavior</a:t>
            </a:r>
          </a:p>
          <a:p>
            <a:pPr lvl="1"/>
            <a:r>
              <a:rPr lang="en-US" baseline="0" dirty="0"/>
              <a:t>Unjust procedures are</a:t>
            </a:r>
            <a:r>
              <a:rPr lang="en-US" dirty="0"/>
              <a:t> </a:t>
            </a:r>
            <a:r>
              <a:rPr lang="en-US" baseline="0" dirty="0"/>
              <a:t>described as expedient</a:t>
            </a:r>
          </a:p>
          <a:p>
            <a:pPr lvl="1"/>
            <a:r>
              <a:rPr lang="en-US" baseline="0" dirty="0"/>
              <a:t>Physical and psychological damage occurs</a:t>
            </a:r>
          </a:p>
          <a:p>
            <a:r>
              <a:rPr lang="en-US" sz="2600" baseline="0" dirty="0"/>
              <a:t>Deter moral exclusion adopting a </a:t>
            </a:r>
            <a:r>
              <a:rPr lang="en-US" sz="2600" i="1" baseline="0" dirty="0"/>
              <a:t>pluralistic perspective </a:t>
            </a:r>
            <a:r>
              <a:rPr lang="en-US" sz="2600" baseline="0" dirty="0"/>
              <a:t>that acknowledges the legitimacy of a variety of groups</a:t>
            </a:r>
          </a:p>
          <a:p>
            <a:pPr>
              <a:buNone/>
            </a:pPr>
            <a:endParaRPr lang="en-US" baseline="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709</Words>
  <Application>Microsoft Office PowerPoint</Application>
  <PresentationFormat>On-screen Show (4:3)</PresentationFormat>
  <Paragraphs>114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Calisto MT</vt:lpstr>
      <vt:lpstr>Perpetua Titling MT</vt:lpstr>
      <vt:lpstr>1_Precedent</vt:lpstr>
      <vt:lpstr>Chapter 7: Improving Group Ethical Performance</vt:lpstr>
      <vt:lpstr>Acting as a Morally Responsible Team Member</vt:lpstr>
      <vt:lpstr>Adopting a Cooperative Orientation</vt:lpstr>
      <vt:lpstr>Doing Your Fair Share (Not Loafing)</vt:lpstr>
      <vt:lpstr>Displaying Openness and Supportiveness</vt:lpstr>
      <vt:lpstr>Being Willing to Stand Alone</vt:lpstr>
      <vt:lpstr>Responding to Ethical Danger Signs</vt:lpstr>
      <vt:lpstr>Groupthink</vt:lpstr>
      <vt:lpstr>Groupthink Symptoms</vt:lpstr>
      <vt:lpstr>Mismanaged Agreement</vt:lpstr>
      <vt:lpstr>Escalation of Commitment</vt:lpstr>
      <vt:lpstr>Excessive Control</vt:lpstr>
      <vt:lpstr>Moral Exclusion</vt:lpstr>
    </vt:vector>
  </TitlesOfParts>
  <Company>George Fox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Improving Group Ethical Performance</dc:title>
  <dc:creator>Craig Johnson</dc:creator>
  <cp:lastModifiedBy>Armo</cp:lastModifiedBy>
  <cp:revision>11</cp:revision>
  <cp:lastPrinted>2014-12-02T02:27:32Z</cp:lastPrinted>
  <dcterms:created xsi:type="dcterms:W3CDTF">2014-12-03T03:29:20Z</dcterms:created>
  <dcterms:modified xsi:type="dcterms:W3CDTF">2018-09-17T00:25:30Z</dcterms:modified>
</cp:coreProperties>
</file>