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4" autoAdjust="0"/>
    <p:restoredTop sz="86425" autoAdjust="0"/>
  </p:normalViewPr>
  <p:slideViewPr>
    <p:cSldViewPr snapToGrid="0" snapToObjects="1">
      <p:cViewPr varScale="1">
        <p:scale>
          <a:sx n="75" d="100"/>
          <a:sy n="75" d="100"/>
        </p:scale>
        <p:origin x="108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F7DFA-FD79-1A4E-A428-9E7676693A6B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D797-C4DC-E146-97AC-80EE9FB2F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2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9574" y="-32237"/>
            <a:ext cx="9332844" cy="689347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9574" y="1"/>
            <a:ext cx="9332844" cy="1212574"/>
          </a:xfrm>
        </p:spPr>
        <p:txBody>
          <a:bodyPr/>
          <a:lstStyle/>
          <a:p>
            <a:r>
              <a:rPr lang="en-US" sz="4800" b="1" dirty="0"/>
              <a:t>Chapter 8: Leadership Ethics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Organizational Ethics:  A Practical Approach (3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Role of Ethical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Ethical leaders are critical to the ethical performance of any organization</a:t>
            </a:r>
          </a:p>
          <a:p>
            <a:r>
              <a:rPr lang="en-US" sz="2600" dirty="0"/>
              <a:t>Organizational members look to leaders as role models and follow their example (social learning theory)</a:t>
            </a:r>
          </a:p>
          <a:p>
            <a:r>
              <a:rPr lang="en-US" sz="2600" dirty="0"/>
              <a:t>Ethical leaders function</a:t>
            </a:r>
            <a:r>
              <a:rPr lang="en-US" sz="2600" baseline="0" dirty="0"/>
              <a:t> as</a:t>
            </a:r>
          </a:p>
          <a:p>
            <a:pPr lvl="1"/>
            <a:r>
              <a:rPr lang="en-US" baseline="0" dirty="0"/>
              <a:t>Moral persons (behave ethically)</a:t>
            </a:r>
          </a:p>
          <a:p>
            <a:pPr lvl="1"/>
            <a:r>
              <a:rPr lang="en-US" baseline="0" dirty="0"/>
              <a:t>Moral managers (create ethical organizational cultures)</a:t>
            </a:r>
          </a:p>
          <a:p>
            <a:r>
              <a:rPr lang="en-US" sz="2600" baseline="0" dirty="0"/>
              <a:t>Unethical leaders fail as moral persons and/or moral managers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Ethical Challenges of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61" y="1162878"/>
            <a:ext cx="8412991" cy="5287618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The Challenge of </a:t>
            </a:r>
            <a:r>
              <a:rPr lang="en-US" i="1" dirty="0"/>
              <a:t>Power</a:t>
            </a:r>
            <a:r>
              <a:rPr lang="en-US" dirty="0"/>
              <a:t>:</a:t>
            </a:r>
            <a:r>
              <a:rPr lang="en-US" baseline="0" dirty="0"/>
              <a:t>  abuse, concentration of power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The Challenge of </a:t>
            </a:r>
            <a:r>
              <a:rPr lang="en-US" i="1" dirty="0"/>
              <a:t>Privilege</a:t>
            </a:r>
            <a:r>
              <a:rPr lang="en-US" dirty="0"/>
              <a:t>:  wide gap between haves and the have </a:t>
            </a:r>
            <a:r>
              <a:rPr lang="en-US" dirty="0" err="1"/>
              <a:t>nots</a:t>
            </a:r>
            <a:endParaRPr lang="en-US" dirty="0"/>
          </a:p>
          <a:p>
            <a:pPr lvl="0"/>
            <a:r>
              <a:rPr lang="en-US" dirty="0"/>
              <a:t>The Challenge of </a:t>
            </a:r>
            <a:r>
              <a:rPr lang="en-US" i="1" dirty="0"/>
              <a:t>Responsibility</a:t>
            </a:r>
            <a:r>
              <a:rPr lang="en-US" dirty="0"/>
              <a:t>: accountability for follower behavior</a:t>
            </a:r>
          </a:p>
          <a:p>
            <a:pPr lvl="0"/>
            <a:r>
              <a:rPr lang="en-US" dirty="0"/>
              <a:t>The Challenge of </a:t>
            </a:r>
            <a:r>
              <a:rPr lang="en-US" i="1" dirty="0"/>
              <a:t>Information</a:t>
            </a:r>
            <a:r>
              <a:rPr lang="en-US" dirty="0"/>
              <a:t> </a:t>
            </a:r>
            <a:r>
              <a:rPr lang="en-US" i="1" dirty="0"/>
              <a:t>Management</a:t>
            </a:r>
            <a:r>
              <a:rPr lang="en-US" dirty="0"/>
              <a:t>:  access to</a:t>
            </a:r>
            <a:r>
              <a:rPr lang="en-US" baseline="0" dirty="0"/>
              <a:t> and release of </a:t>
            </a:r>
            <a:r>
              <a:rPr lang="en-US" baseline="0" dirty="0" err="1"/>
              <a:t>information,;information</a:t>
            </a:r>
            <a:r>
              <a:rPr lang="en-US" baseline="0" dirty="0"/>
              <a:t> gathering tactics</a:t>
            </a:r>
          </a:p>
          <a:p>
            <a:pPr lvl="0"/>
            <a:r>
              <a:rPr lang="en-US" baseline="0" dirty="0"/>
              <a:t>The Challenge of </a:t>
            </a:r>
            <a:r>
              <a:rPr lang="en-US" i="1" baseline="0" dirty="0"/>
              <a:t>Consistency</a:t>
            </a:r>
            <a:r>
              <a:rPr lang="en-US" baseline="0" dirty="0"/>
              <a:t>:  determining how to treat followers fairly</a:t>
            </a:r>
          </a:p>
          <a:p>
            <a:pPr lvl="0"/>
            <a:r>
              <a:rPr lang="en-US" baseline="0" dirty="0"/>
              <a:t>The Challenge of </a:t>
            </a:r>
            <a:r>
              <a:rPr lang="en-US" i="1" baseline="0" dirty="0"/>
              <a:t>Loyalty</a:t>
            </a:r>
            <a:r>
              <a:rPr lang="en-US" baseline="0" dirty="0"/>
              <a:t>:  balancing loyalty to a </a:t>
            </a:r>
            <a:r>
              <a:rPr lang="en-US" dirty="0"/>
              <a:t>variety</a:t>
            </a:r>
            <a:r>
              <a:rPr lang="en-US" baseline="0" dirty="0"/>
              <a:t> of groups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Shadow Side of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Failure to meet the ethical challenges of leadership leads to misbehaviors—the dark or shadow side of leadership</a:t>
            </a:r>
          </a:p>
          <a:p>
            <a:r>
              <a:rPr lang="en-US" sz="2800" dirty="0"/>
              <a:t>Four approaches to the nature and origins of destructive leadership:</a:t>
            </a:r>
          </a:p>
          <a:p>
            <a:pPr lvl="1"/>
            <a:r>
              <a:rPr lang="en-US" sz="2400" dirty="0"/>
              <a:t>Bad leadership</a:t>
            </a:r>
          </a:p>
          <a:p>
            <a:pPr lvl="1"/>
            <a:r>
              <a:rPr lang="en-US" sz="2400" dirty="0"/>
              <a:t>Toxic leadership</a:t>
            </a:r>
          </a:p>
          <a:p>
            <a:pPr lvl="1"/>
            <a:r>
              <a:rPr lang="en-US" sz="2400" dirty="0"/>
              <a:t>Destructive leadership</a:t>
            </a:r>
          </a:p>
          <a:p>
            <a:pPr lvl="1"/>
            <a:r>
              <a:rPr lang="en-US" sz="2400" dirty="0"/>
              <a:t>Selfish leadership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Bad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Bad leaders are ineffective or unethical or both ineffective and unethical</a:t>
            </a:r>
          </a:p>
          <a:p>
            <a:r>
              <a:rPr lang="en-US" sz="2600" dirty="0"/>
              <a:t>Seven types of bad leaders</a:t>
            </a:r>
          </a:p>
          <a:p>
            <a:pPr lvl="1"/>
            <a:r>
              <a:rPr lang="en-US" dirty="0"/>
              <a:t>Incompetent leaders—lack motivation or ability to be effective</a:t>
            </a:r>
          </a:p>
          <a:p>
            <a:pPr lvl="1"/>
            <a:r>
              <a:rPr lang="en-US" dirty="0"/>
              <a:t>Rigid leaders—competent but inflexible</a:t>
            </a:r>
          </a:p>
          <a:p>
            <a:pPr lvl="1"/>
            <a:r>
              <a:rPr lang="en-US" dirty="0"/>
              <a:t>Intemperate leaders—lack self-control</a:t>
            </a:r>
          </a:p>
          <a:p>
            <a:pPr lvl="1"/>
            <a:r>
              <a:rPr lang="en-US" dirty="0"/>
              <a:t>Callous</a:t>
            </a:r>
            <a:r>
              <a:rPr lang="en-US" baseline="0" dirty="0"/>
              <a:t> leaders—uncaring or unkind</a:t>
            </a:r>
          </a:p>
          <a:p>
            <a:pPr lvl="1"/>
            <a:r>
              <a:rPr lang="en-US" baseline="0" dirty="0"/>
              <a:t>Corrupt leaders—put self interest above public interest</a:t>
            </a:r>
          </a:p>
          <a:p>
            <a:pPr lvl="1"/>
            <a:r>
              <a:rPr lang="en-US" baseline="0" dirty="0"/>
              <a:t>Insular leaders—ignores the welfare of outsiders</a:t>
            </a:r>
          </a:p>
          <a:p>
            <a:pPr lvl="1"/>
            <a:r>
              <a:rPr lang="en-US" baseline="0" dirty="0"/>
              <a:t>Evil leaders—commit atrocities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Steps to Overcoming Bad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742" y="1302026"/>
            <a:ext cx="8096180" cy="51087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600" dirty="0"/>
              <a:t>Limit your tenure as leader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Share power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Don’t believe your own hype (favorable publicity)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Get real and stay real (live in reality)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Compensate for your weaknesses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Stay balanced (don’t be a workaholic)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Remember the mission of the organization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Stay</a:t>
            </a:r>
            <a:r>
              <a:rPr lang="en-US" sz="2600" baseline="0" dirty="0"/>
              <a:t> healthy</a:t>
            </a:r>
          </a:p>
          <a:p>
            <a:pPr>
              <a:spcBef>
                <a:spcPts val="0"/>
              </a:spcBef>
            </a:pPr>
            <a:r>
              <a:rPr lang="en-US" sz="2600" baseline="0" dirty="0"/>
              <a:t>Develop a personal support system</a:t>
            </a:r>
          </a:p>
          <a:p>
            <a:pPr>
              <a:spcBef>
                <a:spcPts val="0"/>
              </a:spcBef>
            </a:pPr>
            <a:r>
              <a:rPr lang="en-US" sz="2600" baseline="0" dirty="0"/>
              <a:t>Be creative (don’t get stuck in the past)</a:t>
            </a:r>
          </a:p>
          <a:p>
            <a:pPr>
              <a:spcBef>
                <a:spcPts val="0"/>
              </a:spcBef>
            </a:pPr>
            <a:r>
              <a:rPr lang="en-US" sz="2600" baseline="0" dirty="0"/>
              <a:t>Know and control your appetites</a:t>
            </a:r>
          </a:p>
          <a:p>
            <a:pPr>
              <a:spcBef>
                <a:spcPts val="0"/>
              </a:spcBef>
            </a:pPr>
            <a:r>
              <a:rPr lang="en-US" sz="2600" baseline="0" dirty="0"/>
              <a:t>Be self-reflective</a:t>
            </a:r>
          </a:p>
          <a:p>
            <a:pPr>
              <a:spcBef>
                <a:spcPts val="0"/>
              </a:spcBef>
              <a:buNone/>
            </a:pPr>
            <a:endParaRPr lang="en-US" sz="2600" dirty="0"/>
          </a:p>
          <a:p>
            <a:pPr>
              <a:spcBef>
                <a:spcPts val="0"/>
              </a:spcBef>
            </a:pP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Toxic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321" y="1152938"/>
            <a:ext cx="8452749" cy="5227983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toxic leaders engage in destructive behaviors and demonstrate dysfunctional characteristics like avarice, arrogance and insatiable ambition</a:t>
            </a:r>
          </a:p>
          <a:p>
            <a:r>
              <a:rPr lang="en-US" sz="2600" dirty="0"/>
              <a:t>Recognize</a:t>
            </a:r>
            <a:r>
              <a:rPr lang="en-US" sz="2600" baseline="0" dirty="0"/>
              <a:t> the early signs of toxicity</a:t>
            </a:r>
          </a:p>
          <a:p>
            <a:pPr lvl="1"/>
            <a:r>
              <a:rPr lang="en-US" dirty="0"/>
              <a:t>Do I inflict harm on my enemies and organizational members?</a:t>
            </a:r>
          </a:p>
          <a:p>
            <a:pPr lvl="1"/>
            <a:r>
              <a:rPr lang="en-US" dirty="0"/>
              <a:t>Do I demonstrate disdain for others?</a:t>
            </a:r>
          </a:p>
          <a:p>
            <a:pPr lvl="1"/>
            <a:r>
              <a:rPr lang="en-US" dirty="0"/>
              <a:t>Do I avoid my old acquaintances and colleagues?</a:t>
            </a:r>
          </a:p>
          <a:p>
            <a:pPr lvl="1"/>
            <a:r>
              <a:rPr lang="en-US" dirty="0"/>
              <a:t>Do I keep</a:t>
            </a:r>
            <a:r>
              <a:rPr lang="en-US" baseline="0" dirty="0"/>
              <a:t> my own counsel or take advice from close advisors?</a:t>
            </a:r>
          </a:p>
          <a:p>
            <a:pPr lvl="1"/>
            <a:r>
              <a:rPr lang="en-US" baseline="0" dirty="0"/>
              <a:t>Do I use other to do my dirty work and then get rid of them?</a:t>
            </a:r>
          </a:p>
          <a:p>
            <a:pPr lvl="1"/>
            <a:r>
              <a:rPr lang="en-US" baseline="0" dirty="0"/>
              <a:t>Have I begun to mistreat the lowest or weakest members of the group?</a:t>
            </a:r>
          </a:p>
          <a:p>
            <a:pPr lvl="1"/>
            <a:r>
              <a:rPr lang="en-US" baseline="0" dirty="0"/>
              <a:t>Have I begun to engage in excess?</a:t>
            </a:r>
          </a:p>
          <a:p>
            <a:pPr lvl="1"/>
            <a:r>
              <a:rPr lang="en-US" baseline="0" dirty="0"/>
              <a:t>Have I become evasive?</a:t>
            </a:r>
          </a:p>
          <a:p>
            <a:pPr lvl="1"/>
            <a:r>
              <a:rPr lang="en-US" baseline="0" dirty="0"/>
              <a:t>Do I blame others?</a:t>
            </a:r>
          </a:p>
          <a:p>
            <a:pPr lvl="1"/>
            <a:r>
              <a:rPr lang="en-US" baseline="0" dirty="0"/>
              <a:t>Am I acting in self-interest?</a:t>
            </a:r>
          </a:p>
          <a:p>
            <a:pPr lvl="1"/>
            <a:r>
              <a:rPr lang="en-US" baseline="0" dirty="0"/>
              <a:t>Do I attempt to disguise unethical behavior as noble and altruistic?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Destructive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382" y="1292087"/>
            <a:ext cx="8492505" cy="5297556"/>
          </a:xfrm>
        </p:spPr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 unhealthy</a:t>
            </a:r>
            <a:r>
              <a:rPr lang="en-US" sz="2600" baseline="0" dirty="0"/>
              <a:t> leadership </a:t>
            </a:r>
            <a:r>
              <a:rPr lang="en-US" sz="2600" dirty="0"/>
              <a:t>aimed at subordinates, the organization, or both</a:t>
            </a:r>
          </a:p>
          <a:p>
            <a:r>
              <a:rPr lang="en-US" sz="2600" dirty="0"/>
              <a:t>Types</a:t>
            </a:r>
            <a:r>
              <a:rPr lang="en-US" sz="2600" baseline="0" dirty="0"/>
              <a:t> of leadership  behavior:</a:t>
            </a:r>
          </a:p>
          <a:p>
            <a:pPr lvl="1"/>
            <a:r>
              <a:rPr lang="en-US" i="1" dirty="0"/>
              <a:t>Constructive</a:t>
            </a:r>
            <a:r>
              <a:rPr lang="en-US" dirty="0"/>
              <a:t>:  serves the interests of</a:t>
            </a:r>
            <a:r>
              <a:rPr lang="en-US" baseline="0" dirty="0"/>
              <a:t> the organization and followers (most common)</a:t>
            </a:r>
          </a:p>
          <a:p>
            <a:pPr lvl="1"/>
            <a:r>
              <a:rPr lang="en-US" i="1" baseline="0" dirty="0"/>
              <a:t>Tyrannical</a:t>
            </a:r>
            <a:r>
              <a:rPr lang="en-US" baseline="0" dirty="0"/>
              <a:t>:  achieves organizational objectives at the expense of subordinates</a:t>
            </a:r>
          </a:p>
          <a:p>
            <a:pPr lvl="1"/>
            <a:r>
              <a:rPr lang="en-US" i="1" baseline="0" dirty="0"/>
              <a:t>Derailed</a:t>
            </a:r>
            <a:r>
              <a:rPr lang="en-US" baseline="0" dirty="0"/>
              <a:t>: anti-organization and anti-subordinate</a:t>
            </a:r>
          </a:p>
          <a:p>
            <a:pPr lvl="1"/>
            <a:r>
              <a:rPr lang="en-US" i="1" baseline="0" dirty="0"/>
              <a:t>Supportive-disloyal</a:t>
            </a:r>
            <a:r>
              <a:rPr lang="en-US" baseline="0" dirty="0"/>
              <a:t>: benefit followers at the cost of the organization</a:t>
            </a:r>
          </a:p>
          <a:p>
            <a:pPr lvl="1"/>
            <a:r>
              <a:rPr lang="en-US" i="1" baseline="0" dirty="0"/>
              <a:t>Laissez-faire</a:t>
            </a:r>
            <a:r>
              <a:rPr lang="en-US" baseline="0" dirty="0"/>
              <a:t>: passive, inactive</a:t>
            </a:r>
          </a:p>
          <a:p>
            <a:pPr lvl="1"/>
            <a:endParaRPr lang="en-US" baseline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Types of Selfish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60" y="1162878"/>
            <a:ext cx="8383175" cy="5287618"/>
          </a:xfrm>
        </p:spPr>
        <p:txBody>
          <a:bodyPr>
            <a:normAutofit/>
          </a:bodyPr>
          <a:lstStyle/>
          <a:p>
            <a:r>
              <a:rPr lang="en-US" dirty="0"/>
              <a:t>Impulsive</a:t>
            </a:r>
          </a:p>
          <a:p>
            <a:pPr lvl="1"/>
            <a:r>
              <a:rPr lang="en-US" sz="2000" dirty="0"/>
              <a:t>Often extraverts</a:t>
            </a:r>
          </a:p>
          <a:p>
            <a:pPr lvl="1"/>
            <a:r>
              <a:rPr lang="en-US" sz="2000" dirty="0"/>
              <a:t>Fill selfish desires</a:t>
            </a:r>
          </a:p>
          <a:p>
            <a:pPr lvl="1"/>
            <a:r>
              <a:rPr lang="en-US" sz="2000" dirty="0"/>
              <a:t>Often silence critics</a:t>
            </a:r>
          </a:p>
          <a:p>
            <a:r>
              <a:rPr lang="en-US" dirty="0"/>
              <a:t>Narcissistic</a:t>
            </a:r>
            <a:r>
              <a:rPr lang="en-US" baseline="0" dirty="0"/>
              <a:t> </a:t>
            </a:r>
          </a:p>
          <a:p>
            <a:pPr lvl="1"/>
            <a:r>
              <a:rPr lang="en-US" sz="2000" baseline="0" dirty="0"/>
              <a:t>Highly self-absorbed</a:t>
            </a:r>
          </a:p>
          <a:p>
            <a:pPr lvl="1"/>
            <a:r>
              <a:rPr lang="en-US" sz="2000" baseline="0" dirty="0"/>
              <a:t>Engage in unethical behaviors to satisfy</a:t>
            </a:r>
            <a:r>
              <a:rPr lang="en-US" sz="2000" dirty="0"/>
              <a:t> personal wants</a:t>
            </a:r>
            <a:endParaRPr lang="en-US" sz="2000" baseline="0" dirty="0"/>
          </a:p>
          <a:p>
            <a:pPr lvl="1"/>
            <a:r>
              <a:rPr lang="en-US" sz="2000" baseline="0" dirty="0"/>
              <a:t>Pursue unrealistic visions</a:t>
            </a:r>
          </a:p>
          <a:p>
            <a:r>
              <a:rPr lang="en-US" baseline="0" dirty="0"/>
              <a:t>Machiavellian</a:t>
            </a:r>
          </a:p>
          <a:p>
            <a:pPr lvl="1"/>
            <a:r>
              <a:rPr lang="en-US" sz="2000" dirty="0"/>
              <a:t>Skilled at manipulating others for their own ends</a:t>
            </a:r>
          </a:p>
          <a:p>
            <a:pPr lvl="1"/>
            <a:r>
              <a:rPr lang="en-US" sz="2000" dirty="0"/>
              <a:t>Deceptive</a:t>
            </a:r>
          </a:p>
          <a:p>
            <a:pPr lvl="1"/>
            <a:r>
              <a:rPr lang="en-US" sz="2000" dirty="0"/>
              <a:t>Often</a:t>
            </a:r>
            <a:r>
              <a:rPr lang="en-US" sz="2000" baseline="0" dirty="0"/>
              <a:t> less qualified to lead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Combating Selfishness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78" y="1282148"/>
            <a:ext cx="8472626" cy="5227983"/>
          </a:xfrm>
        </p:spPr>
        <p:txBody>
          <a:bodyPr>
            <a:normAutofit/>
          </a:bodyPr>
          <a:lstStyle/>
          <a:p>
            <a:r>
              <a:rPr lang="en-US" sz="2800" dirty="0"/>
              <a:t>Look for selfish</a:t>
            </a:r>
            <a:r>
              <a:rPr lang="en-US" sz="2800" baseline="0" dirty="0"/>
              <a:t> tendencies in ourselves</a:t>
            </a:r>
          </a:p>
          <a:p>
            <a:r>
              <a:rPr lang="en-US" sz="2800" baseline="0" dirty="0"/>
              <a:t>Keep selfish individuals from assuming leadership roles</a:t>
            </a:r>
          </a:p>
          <a:p>
            <a:r>
              <a:rPr lang="en-US" sz="2800" baseline="0" dirty="0"/>
              <a:t>Curb selfish tendencies in current leaders</a:t>
            </a:r>
          </a:p>
          <a:p>
            <a:pPr lvl="1"/>
            <a:r>
              <a:rPr lang="en-US" sz="2400" dirty="0"/>
              <a:t>Build in checks and balances</a:t>
            </a:r>
          </a:p>
          <a:p>
            <a:pPr lvl="1"/>
            <a:r>
              <a:rPr lang="en-US" sz="2400" dirty="0"/>
              <a:t>Hold leaders accountable</a:t>
            </a:r>
          </a:p>
          <a:p>
            <a:pPr lvl="1"/>
            <a:r>
              <a:rPr lang="en-US" sz="2400" dirty="0"/>
              <a:t>Hold performance reviews</a:t>
            </a:r>
          </a:p>
          <a:p>
            <a:pPr lvl="1"/>
            <a:r>
              <a:rPr lang="en-US" sz="2400" dirty="0"/>
              <a:t>Confront unethical behavior</a:t>
            </a:r>
          </a:p>
          <a:p>
            <a:pPr lvl="1"/>
            <a:r>
              <a:rPr lang="en-US" sz="2400" dirty="0"/>
              <a:t>Encourage employee development and succession planning</a:t>
            </a:r>
          </a:p>
          <a:p>
            <a:pPr lvl="1"/>
            <a:r>
              <a:rPr lang="en-US" sz="2400" dirty="0"/>
              <a:t>Create</a:t>
            </a:r>
            <a:r>
              <a:rPr lang="en-US" sz="2400" baseline="0" dirty="0"/>
              <a:t> a culture of honesty and collaboration</a:t>
            </a:r>
          </a:p>
          <a:p>
            <a:pPr lvl="1"/>
            <a:endParaRPr lang="en-US" baseline="0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Normative Leadership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Definition</a:t>
            </a:r>
            <a:r>
              <a:rPr lang="en-US" sz="2800" dirty="0"/>
              <a:t>:  leadership theories that</a:t>
            </a:r>
            <a:r>
              <a:rPr lang="en-US" sz="2800" baseline="0" dirty="0"/>
              <a:t> </a:t>
            </a:r>
            <a:r>
              <a:rPr lang="en-US" sz="2800" dirty="0"/>
              <a:t>tell leaders how to act ethically</a:t>
            </a:r>
          </a:p>
          <a:p>
            <a:r>
              <a:rPr lang="en-US" sz="2800" dirty="0"/>
              <a:t>Encourage selfless behavior</a:t>
            </a:r>
          </a:p>
          <a:p>
            <a:r>
              <a:rPr lang="en-US" sz="2800" dirty="0"/>
              <a:t>Theories</a:t>
            </a:r>
          </a:p>
          <a:p>
            <a:pPr lvl="1"/>
            <a:r>
              <a:rPr lang="en-US" sz="2400" dirty="0"/>
              <a:t>Transformational Leadership</a:t>
            </a:r>
          </a:p>
          <a:p>
            <a:pPr lvl="1"/>
            <a:r>
              <a:rPr lang="en-US" sz="2400" dirty="0"/>
              <a:t>Servant Leadership</a:t>
            </a:r>
          </a:p>
          <a:p>
            <a:pPr lvl="1"/>
            <a:r>
              <a:rPr lang="en-US" sz="2400" dirty="0"/>
              <a:t>Authentic Leadership</a:t>
            </a:r>
          </a:p>
          <a:p>
            <a:pPr lvl="1"/>
            <a:r>
              <a:rPr lang="en-US" sz="2400" dirty="0"/>
              <a:t>Benevolent Paternalistic</a:t>
            </a:r>
            <a:r>
              <a:rPr lang="en-US" sz="2400" baseline="0" dirty="0"/>
              <a:t> Leadership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Transformational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1" y="1314450"/>
            <a:ext cx="8263144" cy="4953000"/>
          </a:xfrm>
        </p:spPr>
        <p:txBody>
          <a:bodyPr>
            <a:normAutofit/>
          </a:bodyPr>
          <a:lstStyle/>
          <a:p>
            <a:r>
              <a:rPr lang="en-US" sz="2600" i="1" dirty="0"/>
              <a:t>Transactional</a:t>
            </a:r>
            <a:r>
              <a:rPr lang="en-US" sz="2600" i="1" baseline="0" dirty="0"/>
              <a:t> leadership </a:t>
            </a:r>
            <a:r>
              <a:rPr lang="en-US" sz="2600" baseline="0" dirty="0"/>
              <a:t>= based on exchanges between leaders</a:t>
            </a:r>
            <a:r>
              <a:rPr lang="en-US" sz="2600" dirty="0"/>
              <a:t> and followers</a:t>
            </a:r>
            <a:endParaRPr lang="en-US" sz="2600" baseline="0" dirty="0"/>
          </a:p>
          <a:p>
            <a:pPr lvl="1"/>
            <a:r>
              <a:rPr lang="en-US" baseline="0" dirty="0"/>
              <a:t>Contingent reward (rewards based on performance)</a:t>
            </a:r>
          </a:p>
          <a:p>
            <a:pPr lvl="1"/>
            <a:r>
              <a:rPr lang="en-US" baseline="0" dirty="0"/>
              <a:t>Management-by-exception (punishing poor behavior)</a:t>
            </a:r>
          </a:p>
          <a:p>
            <a:pPr lvl="1"/>
            <a:r>
              <a:rPr lang="en-US" baseline="0" dirty="0"/>
              <a:t>Passive-avoidant (inactive)</a:t>
            </a:r>
          </a:p>
          <a:p>
            <a:r>
              <a:rPr lang="en-US" sz="2600" i="1" baseline="0" dirty="0"/>
              <a:t>Transformational leadership </a:t>
            </a:r>
            <a:r>
              <a:rPr lang="en-US" sz="2600" baseline="0" dirty="0"/>
              <a:t>= powerful and inspiring</a:t>
            </a:r>
          </a:p>
          <a:p>
            <a:pPr lvl="1"/>
            <a:r>
              <a:rPr lang="en-US" baseline="0" dirty="0"/>
              <a:t>Idealized influence (serve as admired role models)</a:t>
            </a:r>
          </a:p>
          <a:p>
            <a:pPr lvl="1"/>
            <a:r>
              <a:rPr lang="en-US" baseline="0" dirty="0"/>
              <a:t>Individualized consideration (act as coaches and mentors)</a:t>
            </a:r>
          </a:p>
          <a:p>
            <a:pPr lvl="1"/>
            <a:r>
              <a:rPr lang="en-US" baseline="0" dirty="0"/>
              <a:t>Inspirational motivation (provide meaning and challenge)</a:t>
            </a:r>
          </a:p>
          <a:p>
            <a:pPr lvl="1"/>
            <a:r>
              <a:rPr lang="en-US" baseline="0" dirty="0"/>
              <a:t>Intellectual stimulation (foster creativity and innovation)</a:t>
            </a:r>
          </a:p>
          <a:p>
            <a:pPr lvl="1"/>
            <a:endParaRPr lang="en-US" baseline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Servant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u="sng" dirty="0"/>
              <a:t>Premise</a:t>
            </a:r>
            <a:r>
              <a:rPr lang="en-US" sz="2800" dirty="0"/>
              <a:t>:  leaders should put the needs</a:t>
            </a:r>
            <a:r>
              <a:rPr lang="en-US" sz="2800" baseline="0" dirty="0"/>
              <a:t> of followers first</a:t>
            </a:r>
          </a:p>
          <a:p>
            <a:r>
              <a:rPr lang="en-US" sz="2800" baseline="0" dirty="0"/>
              <a:t>Servant leadership themes</a:t>
            </a:r>
          </a:p>
          <a:p>
            <a:pPr lvl="1"/>
            <a:r>
              <a:rPr lang="en-US" sz="2400" dirty="0"/>
              <a:t>Person-centered/altruistic</a:t>
            </a:r>
          </a:p>
          <a:p>
            <a:pPr lvl="1"/>
            <a:r>
              <a:rPr lang="en-US" sz="2400" dirty="0"/>
              <a:t>Promotes</a:t>
            </a:r>
            <a:r>
              <a:rPr lang="en-US" sz="2400" baseline="0" dirty="0"/>
              <a:t> equity or justice</a:t>
            </a:r>
          </a:p>
          <a:p>
            <a:pPr lvl="1"/>
            <a:r>
              <a:rPr lang="en-US" sz="2400" baseline="0" dirty="0"/>
              <a:t>Rests on ethical character</a:t>
            </a:r>
          </a:p>
          <a:p>
            <a:pPr lvl="1"/>
            <a:r>
              <a:rPr lang="en-US" sz="2400" baseline="0" dirty="0"/>
              <a:t>Incorporates stewardship (being entrusted with positions and organizations)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Authentic</a:t>
            </a:r>
            <a:r>
              <a:rPr lang="en-US" sz="4000" baseline="0" dirty="0"/>
              <a:t> Leadership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u="sng" dirty="0"/>
              <a:t>Premise</a:t>
            </a:r>
            <a:r>
              <a:rPr lang="en-US" sz="2600" dirty="0"/>
              <a:t>:  authenticity is the “root construct” underlying all forms of positive leadership</a:t>
            </a:r>
          </a:p>
          <a:p>
            <a:r>
              <a:rPr lang="en-US" sz="2600" i="1" dirty="0"/>
              <a:t>“Know thyself” </a:t>
            </a:r>
            <a:r>
              <a:rPr lang="en-US" sz="2600" dirty="0"/>
              <a:t>and </a:t>
            </a:r>
            <a:r>
              <a:rPr lang="en-US" sz="2600" i="1" dirty="0"/>
              <a:t>“To thine</a:t>
            </a:r>
            <a:r>
              <a:rPr lang="en-US" sz="2600" i="1" baseline="0" dirty="0"/>
              <a:t> own self be true”</a:t>
            </a:r>
          </a:p>
          <a:p>
            <a:r>
              <a:rPr lang="en-US" sz="2600" dirty="0"/>
              <a:t>Components of Authentic Leadership:</a:t>
            </a:r>
          </a:p>
          <a:p>
            <a:pPr lvl="1"/>
            <a:r>
              <a:rPr lang="en-US" dirty="0"/>
              <a:t>Self-awareness—knowing and trusting the self</a:t>
            </a:r>
          </a:p>
          <a:p>
            <a:pPr lvl="1"/>
            <a:r>
              <a:rPr lang="en-US" dirty="0"/>
              <a:t>Balanced processing—remaining objective in the face of feedback (positive and negative)</a:t>
            </a:r>
          </a:p>
          <a:p>
            <a:pPr lvl="1"/>
            <a:r>
              <a:rPr lang="en-US" dirty="0"/>
              <a:t>Internalized moral perspective—regulating behavior according to internal values and standards</a:t>
            </a:r>
          </a:p>
          <a:p>
            <a:pPr lvl="1"/>
            <a:r>
              <a:rPr lang="en-US" dirty="0"/>
              <a:t>Relational transparency—presenting the authentic self to others</a:t>
            </a:r>
          </a:p>
          <a:p>
            <a:pPr lvl="1"/>
            <a:endParaRPr lang="en-US" dirty="0"/>
          </a:p>
          <a:p>
            <a:pPr marL="288925" lvl="1" indent="-6350" algn="ctr">
              <a:buNone/>
            </a:pPr>
            <a:r>
              <a:rPr lang="en-US" sz="2600" i="1" dirty="0"/>
              <a:t>Trigger events</a:t>
            </a:r>
            <a:r>
              <a:rPr lang="en-US" sz="2600" dirty="0"/>
              <a:t>—dramatic events that promote the development of authentic leadership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Benevolent Paternalistic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Paternalistic leaders act like father (mother) figures who treat their employees as extended family</a:t>
            </a:r>
          </a:p>
          <a:p>
            <a:r>
              <a:rPr lang="en-US" sz="2800" dirty="0"/>
              <a:t>Popular in collectivist, high power distance cultures</a:t>
            </a:r>
          </a:p>
          <a:p>
            <a:r>
              <a:rPr lang="en-US" sz="2800" dirty="0"/>
              <a:t>Draws from</a:t>
            </a:r>
            <a:r>
              <a:rPr lang="en-US" sz="2800" baseline="0" dirty="0"/>
              <a:t> Confucian tradition</a:t>
            </a:r>
          </a:p>
          <a:p>
            <a:r>
              <a:rPr lang="en-US" sz="2800" baseline="0" dirty="0"/>
              <a:t>Characteristics of benevolent leaders</a:t>
            </a:r>
          </a:p>
          <a:p>
            <a:pPr lvl="1"/>
            <a:r>
              <a:rPr lang="en-US" sz="2400" dirty="0"/>
              <a:t>Focus on needs of employees</a:t>
            </a:r>
          </a:p>
          <a:p>
            <a:pPr lvl="1"/>
            <a:r>
              <a:rPr lang="en-US" sz="2400" dirty="0"/>
              <a:t>Set a high moral standard through high character</a:t>
            </a:r>
          </a:p>
          <a:p>
            <a:pPr lvl="1"/>
            <a:r>
              <a:rPr lang="en-US" sz="2400" dirty="0"/>
              <a:t>Express concern for employees outside the workplace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901</Words>
  <Application>Microsoft Office PowerPoint</Application>
  <PresentationFormat>On-screen Show (4:3)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Calisto MT</vt:lpstr>
      <vt:lpstr>Perpetua Titling MT</vt:lpstr>
      <vt:lpstr>1_Precedent</vt:lpstr>
      <vt:lpstr>Chapter 8: Leadership Ethics</vt:lpstr>
      <vt:lpstr>The Role of Ethical Leaders</vt:lpstr>
      <vt:lpstr>The Ethical Challenges of Leadership</vt:lpstr>
      <vt:lpstr>The Shadow Side of Leadership</vt:lpstr>
      <vt:lpstr>Bad Leadership</vt:lpstr>
      <vt:lpstr>Steps to Overcoming Bad Leadership</vt:lpstr>
      <vt:lpstr>Toxic Leadership</vt:lpstr>
      <vt:lpstr>Destructive Leadership</vt:lpstr>
      <vt:lpstr>Types of Selfish Leadership</vt:lpstr>
      <vt:lpstr>Combating Selfishness</vt:lpstr>
      <vt:lpstr>Normative Leadership Theories</vt:lpstr>
      <vt:lpstr>Transformational Leadership</vt:lpstr>
      <vt:lpstr>Servant Leadership</vt:lpstr>
      <vt:lpstr>Authentic Leadership</vt:lpstr>
      <vt:lpstr>Benevolent Paternalistic Leadership</vt:lpstr>
    </vt:vector>
  </TitlesOfParts>
  <Company>George Fox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Leadership Ethics</dc:title>
  <dc:creator>Craig Johnson</dc:creator>
  <cp:lastModifiedBy>Armo</cp:lastModifiedBy>
  <cp:revision>13</cp:revision>
  <cp:lastPrinted>2014-12-13T02:07:24Z</cp:lastPrinted>
  <dcterms:created xsi:type="dcterms:W3CDTF">2014-12-13T02:05:59Z</dcterms:created>
  <dcterms:modified xsi:type="dcterms:W3CDTF">2018-09-16T22:48:18Z</dcterms:modified>
</cp:coreProperties>
</file>