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72" r:id="rId4"/>
    <p:sldId id="273" r:id="rId5"/>
    <p:sldId id="257" r:id="rId6"/>
    <p:sldId id="258" r:id="rId7"/>
    <p:sldId id="270" r:id="rId8"/>
    <p:sldId id="271" r:id="rId9"/>
    <p:sldId id="260" r:id="rId10"/>
    <p:sldId id="259" r:id="rId11"/>
    <p:sldId id="265" r:id="rId12"/>
    <p:sldId id="274" r:id="rId13"/>
    <p:sldId id="267" r:id="rId14"/>
    <p:sldId id="266" r:id="rId15"/>
    <p:sldId id="263" r:id="rId16"/>
    <p:sldId id="264" r:id="rId17"/>
    <p:sldId id="262" r:id="rId18"/>
    <p:sldId id="268" r:id="rId19"/>
    <p:sldId id="26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75" y="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9E2C7-9B2C-47C4-84B9-0FED33ADA8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2E9951-339D-403C-AAAF-A313F16C91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5C4CB-3D4E-418D-9B33-15D0C1F6D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734C6-6ED5-4AD5-9C54-1879F9376C0D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ED27F7-2930-4C21-97F4-4A3AD2A92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DD920-C68E-4390-B788-270907EC6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B845-0711-45E0-B7ED-C6344696D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28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2FC42-1C8A-4398-A9D3-565864CB0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5B2C8-5CD2-490A-863B-43ABF8605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A75182-DCAB-47AE-8F8E-49BEA7559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734C6-6ED5-4AD5-9C54-1879F9376C0D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4BAD7-F280-4F74-84A2-E65B6D324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914CCA-1C1B-492B-8C2A-65DA1DBD0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B845-0711-45E0-B7ED-C6344696D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19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D34A1-3F7D-444C-BC5D-ADCABDEB9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20670C-550A-4075-9C4A-CEB82A9FF8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20A3A-FF61-408F-A22B-BC05D2A92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734C6-6ED5-4AD5-9C54-1879F9376C0D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3314D-4A1C-48EE-852A-DEC779D21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3DC40-612C-43B2-BB94-DC9E658AD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B845-0711-45E0-B7ED-C6344696D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346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3379B-2335-4FDE-9FA2-CE2D38807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922C9-3B63-4FBC-9066-E3E519D389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0C9E68-CA87-422E-8FA5-15FC6C7166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4E38-2241-4140-8C88-FEA97C66C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734C6-6ED5-4AD5-9C54-1879F9376C0D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D2FC2-59FA-41BD-8519-E7780A56C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82E7C9-2030-4DB9-B4B6-F21657981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B845-0711-45E0-B7ED-C6344696D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528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AD6EF-98F5-4935-BB26-A6DDFAC06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FDBEDF-AC43-4D16-A87E-C20752F9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DDA26F-7E22-4DC2-A142-CB51C3FA17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07F6B1-E960-41A3-828C-12924CD2B9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3BCFC7-78AB-49EB-95DA-BA349597B0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DF87B0-3B8A-4D74-A13D-DE5AF3BCD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734C6-6ED5-4AD5-9C54-1879F9376C0D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05ED4C3-9001-4BD6-8BCB-980F61ADB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FF74C6-232C-4AC9-A0D8-335973051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B845-0711-45E0-B7ED-C6344696D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588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C27DB-D147-4666-9E73-AB27C3599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72D984-5C62-415B-B2E0-58221C975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734C6-6ED5-4AD5-9C54-1879F9376C0D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085A67-FEDD-4578-8267-656FEA7A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4B7ACF-7675-4C08-AE9C-C0BEFD3D3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B845-0711-45E0-B7ED-C6344696D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829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A5BDFA-C7CF-4036-BD20-4EF2A69E1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734C6-6ED5-4AD5-9C54-1879F9376C0D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AEBBC5-DBDC-45A2-89A0-E8D319DAC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4AB11-B044-4EB8-9D18-6FA60B6E3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B845-0711-45E0-B7ED-C6344696D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151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02426-5567-4011-8FB1-AB76A41EB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15C9A-77A1-4821-A387-A49D73E13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F0C9B-AD5C-4245-A613-15EEF7B3F2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B359B1-D479-418D-8759-6A4D7ABC5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734C6-6ED5-4AD5-9C54-1879F9376C0D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0B0618-A46B-4142-96BC-633890B1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6E4FDF-6594-4994-8CCE-E8ED018E4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B845-0711-45E0-B7ED-C6344696D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409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9CEAD-265A-4279-B1A3-E840402F7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453B8DA-FB99-497A-8D31-AA8E4440C8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5C8FCE-E1FE-48A3-9367-EF37EAE630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491198-BF4B-410A-A185-72FE78428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734C6-6ED5-4AD5-9C54-1879F9376C0D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B4A441-B0FD-41FF-919D-244AE446B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984F1A-32B8-4585-89FD-6507027DB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B845-0711-45E0-B7ED-C6344696D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772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D619C-C6AF-4A48-95D9-8BCEEB095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1AE4DA-4174-43A6-9970-6B64AA2E32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BB3F31-F7DB-48E9-AB90-ABC1CD6FB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734C6-6ED5-4AD5-9C54-1879F9376C0D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142E1-B909-4F9C-A7FC-1B61744E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21596F-B895-4A34-87D2-0D8FD75B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B845-0711-45E0-B7ED-C6344696D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49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87B854-ADDA-48A5-9CF2-D14077D3FA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A16F87-633D-474D-89A3-E81ED6144A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62C37-66DD-4535-83DD-DC7F7DEE2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734C6-6ED5-4AD5-9C54-1879F9376C0D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9A922F-7800-4921-AE54-63A7533DD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0D7FE-58D4-4279-904D-7DA7C2124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B845-0711-45E0-B7ED-C6344696D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959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CAED43-38C2-43CC-BCE5-E4C633624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37376F-FBC3-4777-8353-11DF00AE67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65EF8-F87A-4E1D-9FCC-63460D41D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734C6-6ED5-4AD5-9C54-1879F9376C0D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417CF-70BD-438C-8B09-F420082D3D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5EAF0-84AD-4307-998A-755077A558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0B845-0711-45E0-B7ED-C6344696DF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106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DB6AE-A871-4093-B2F8-6CF64726C5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Journey of the Magi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8375C2-C18F-4EF7-ABB4-488FA2D2D0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T.S. Eliot</a:t>
            </a:r>
          </a:p>
        </p:txBody>
      </p:sp>
    </p:spTree>
    <p:extLst>
      <p:ext uri="{BB962C8B-B14F-4D97-AF65-F5344CB8AC3E}">
        <p14:creationId xmlns:p14="http://schemas.microsoft.com/office/powerpoint/2010/main" val="868109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CDF42-F109-44B2-91AA-CFF338B84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12129425" cy="859898"/>
          </a:xfrm>
        </p:spPr>
        <p:txBody>
          <a:bodyPr/>
          <a:lstStyle/>
          <a:p>
            <a:r>
              <a:rPr lang="en-US" dirty="0"/>
              <a:t>Plot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753E3-D287-423D-9963-B5EADB1B7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56789"/>
            <a:ext cx="11353800" cy="5220174"/>
          </a:xfrm>
        </p:spPr>
        <p:txBody>
          <a:bodyPr>
            <a:normAutofit/>
          </a:bodyPr>
          <a:lstStyle/>
          <a:p>
            <a:r>
              <a:rPr lang="en-US" dirty="0"/>
              <a:t>LITERALLY: The poem recreates the recollections of one of  the wise men, or Magi, who followed the star to Bethlehem bearing gifts for the newly born Jesus (Matthew 2.1-12).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FIGURATIVELY: A journey from one paradigm (worldview) to another paradigm (worldview) that completely negates the earlier paradigm. Poem is about an intellectual, spiritual paradigm shifting journey that ends in despair/failure.</a:t>
            </a:r>
          </a:p>
          <a:p>
            <a:endParaRPr lang="en-US" dirty="0"/>
          </a:p>
          <a:p>
            <a:r>
              <a:rPr lang="en-US" dirty="0"/>
              <a:t>The speaker has experienced </a:t>
            </a:r>
            <a:r>
              <a:rPr lang="en-US" b="1" i="1" dirty="0"/>
              <a:t>failure</a:t>
            </a:r>
          </a:p>
          <a:p>
            <a:pPr lvl="1"/>
            <a:r>
              <a:rPr lang="en-US" dirty="0"/>
              <a:t>despite his acceptance of the revelation as valid, he cannot gaze into a world beyond his own.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467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F7191-8B54-41DD-83A0-4C47F5D5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29147"/>
          </a:xfrm>
        </p:spPr>
        <p:txBody>
          <a:bodyPr/>
          <a:lstStyle/>
          <a:p>
            <a:r>
              <a:rPr lang="en-US" dirty="0"/>
              <a:t>Plot Summary: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58F7C-648C-4B3C-AC34-BBE695FD8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19" y="929148"/>
            <a:ext cx="12086304" cy="592885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Stanza 1: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All the images are negative.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        </a:t>
            </a:r>
            <a:r>
              <a:rPr lang="en-US" dirty="0">
                <a:effectLst/>
                <a:latin typeface="Berkeley-Book"/>
                <a:ea typeface="Calibri" panose="020F0502020204030204" pitchFamily="34" charset="0"/>
                <a:cs typeface="Berkeley-Book"/>
              </a:rPr>
              <a:t>a journey</a:t>
            </a:r>
            <a:r>
              <a:rPr lang="en-US" dirty="0">
                <a:effectLst/>
                <a:latin typeface="Berkeley-Bold"/>
                <a:ea typeface="Calibri" panose="020F0502020204030204" pitchFamily="34" charset="0"/>
                <a:cs typeface="Berkeley-Bold"/>
              </a:rPr>
              <a:t> </a:t>
            </a:r>
            <a:r>
              <a:rPr lang="en-US" dirty="0">
                <a:effectLst/>
                <a:latin typeface="Berkeley-Book"/>
                <a:ea typeface="Calibri" panose="020F0502020204030204" pitchFamily="34" charset="0"/>
                <a:cs typeface="Berkeley-Book"/>
              </a:rPr>
              <a:t>through an inhospitable land peopled by greedy,</a:t>
            </a:r>
            <a:r>
              <a:rPr lang="en-US" dirty="0">
                <a:effectLst/>
                <a:latin typeface="Berkeley-Bold"/>
                <a:ea typeface="Calibri" panose="020F0502020204030204" pitchFamily="34" charset="0"/>
                <a:cs typeface="Berkeley-Bold"/>
              </a:rPr>
              <a:t> </a:t>
            </a:r>
            <a:r>
              <a:rPr lang="en-US" dirty="0">
                <a:effectLst/>
                <a:latin typeface="Berkeley-Book"/>
                <a:ea typeface="Calibri" panose="020F0502020204030204" pitchFamily="34" charset="0"/>
                <a:cs typeface="Berkeley-Book"/>
              </a:rPr>
              <a:t>brutal, and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Berkeley-Book"/>
                <a:ea typeface="Calibri" panose="020F0502020204030204" pitchFamily="34" charset="0"/>
                <a:cs typeface="Berkeley-Book"/>
              </a:rPr>
              <a:t>        </a:t>
            </a:r>
            <a:r>
              <a:rPr lang="en-US" dirty="0">
                <a:effectLst/>
                <a:latin typeface="Berkeley-Book"/>
                <a:ea typeface="Calibri" panose="020F0502020204030204" pitchFamily="34" charset="0"/>
                <a:cs typeface="Berkeley-Book"/>
              </a:rPr>
              <a:t>unfriendly natives.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Berkeley-Book"/>
              </a:rPr>
              <a:t>         Concludes with this journey might have been a mistake.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r>
              <a:rPr lang="en-US" dirty="0"/>
              <a:t>Stanza 2: Opening lines stanza 2 suggest life and hope “beating the darkness”</a:t>
            </a:r>
          </a:p>
          <a:p>
            <a:r>
              <a:rPr lang="en-US" dirty="0"/>
              <a:t>            3 signs in nature and human </a:t>
            </a:r>
            <a:r>
              <a:rPr lang="en-US" dirty="0" err="1"/>
              <a:t>behaviour</a:t>
            </a:r>
            <a:r>
              <a:rPr lang="en-US" dirty="0"/>
              <a:t>: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           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/>
                <a:latin typeface="Berkeley-Book"/>
                <a:ea typeface="Calibri" panose="020F0502020204030204" pitchFamily="34" charset="0"/>
                <a:cs typeface="Berkeley-Book"/>
              </a:rPr>
              <a:t>            crucifixion</a:t>
            </a:r>
            <a:r>
              <a:rPr lang="en-US" dirty="0">
                <a:effectLst/>
                <a:latin typeface="Berkeley-Book"/>
                <a:ea typeface="Calibri" panose="020F0502020204030204" pitchFamily="34" charset="0"/>
                <a:cs typeface="Berkeley-Book"/>
              </a:rPr>
              <a:t> (three crosses, betrayal of Jesus for silver, and the throwing of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Berkeley-Book"/>
                <a:ea typeface="Calibri" panose="020F0502020204030204" pitchFamily="34" charset="0"/>
                <a:cs typeface="Berkeley-Book"/>
              </a:rPr>
              <a:t>                            </a:t>
            </a:r>
            <a:r>
              <a:rPr lang="en-US" dirty="0">
                <a:effectLst/>
                <a:latin typeface="Berkeley-Book"/>
                <a:ea typeface="Calibri" panose="020F0502020204030204" pitchFamily="34" charset="0"/>
                <a:cs typeface="Berkeley-Book"/>
              </a:rPr>
              <a:t>dice by the soldiers for his cloak),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Berkeley-Book"/>
              <a:ea typeface="Calibri" panose="020F0502020204030204" pitchFamily="34" charset="0"/>
              <a:cs typeface="Berkeley-Book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Berkeley-Book"/>
                <a:ea typeface="Calibri" panose="020F0502020204030204" pitchFamily="34" charset="0"/>
                <a:cs typeface="Berkeley-Book"/>
              </a:rPr>
              <a:t>             </a:t>
            </a:r>
            <a:r>
              <a:rPr lang="en-US" b="1" dirty="0">
                <a:effectLst/>
                <a:latin typeface="Berkeley-Book"/>
                <a:ea typeface="Calibri" panose="020F0502020204030204" pitchFamily="34" charset="0"/>
                <a:cs typeface="Berkeley-Book"/>
              </a:rPr>
              <a:t>the twilight of a brutal age</a:t>
            </a:r>
            <a:r>
              <a:rPr lang="en-US" dirty="0">
                <a:effectLst/>
                <a:latin typeface="Berkeley-Book"/>
                <a:ea typeface="Calibri" panose="020F0502020204030204" pitchFamily="34" charset="0"/>
                <a:cs typeface="Berkeley-Book"/>
              </a:rPr>
              <a:t> (wine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effectLst/>
                <a:latin typeface="Berkeley-Book"/>
                <a:ea typeface="Calibri" panose="020F0502020204030204" pitchFamily="34" charset="0"/>
                <a:cs typeface="Berkeley-Book"/>
              </a:rPr>
              <a:t>skins to be filled with new wine),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effectLst/>
              <a:latin typeface="Berkeley-Book"/>
              <a:ea typeface="Calibri" panose="020F0502020204030204" pitchFamily="34" charset="0"/>
              <a:cs typeface="Berkeley-Book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Berkeley-Book"/>
                <a:ea typeface="Calibri" panose="020F0502020204030204" pitchFamily="34" charset="0"/>
                <a:cs typeface="Berkeley-Book"/>
              </a:rPr>
              <a:t>             </a:t>
            </a:r>
            <a:r>
              <a:rPr lang="en-US" dirty="0">
                <a:effectLst/>
                <a:latin typeface="Berkeley-Book"/>
                <a:ea typeface="Calibri" panose="020F0502020204030204" pitchFamily="34" charset="0"/>
                <a:cs typeface="Berkeley-Book"/>
              </a:rPr>
              <a:t>and </a:t>
            </a:r>
            <a:r>
              <a:rPr lang="en-US" b="1" dirty="0">
                <a:effectLst/>
                <a:latin typeface="Berkeley-Book"/>
                <a:ea typeface="Calibri" panose="020F0502020204030204" pitchFamily="34" charset="0"/>
                <a:cs typeface="Berkeley-Book"/>
              </a:rPr>
              <a:t>a conqueror on a white horse</a:t>
            </a:r>
            <a:r>
              <a:rPr lang="en-US" dirty="0">
                <a:effectLst/>
                <a:latin typeface="Berkeley-Book"/>
                <a:ea typeface="Calibri" panose="020F0502020204030204" pitchFamily="34" charset="0"/>
                <a:cs typeface="Berkeley-Book"/>
              </a:rPr>
              <a:t> (images of the risen Christ in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Berkeley-Book"/>
                <a:ea typeface="Calibri" panose="020F0502020204030204" pitchFamily="34" charset="0"/>
                <a:cs typeface="Berkeley-Book"/>
              </a:rPr>
              <a:t>              </a:t>
            </a:r>
            <a:r>
              <a:rPr lang="en-US" dirty="0">
                <a:effectLst/>
                <a:latin typeface="Berkeley-Book"/>
                <a:ea typeface="Calibri" panose="020F0502020204030204" pitchFamily="34" charset="0"/>
                <a:cs typeface="Berkeley-Book"/>
              </a:rPr>
              <a:t>Revelation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effectLst/>
                <a:latin typeface="Berkeley-Book"/>
                <a:ea typeface="Calibri" panose="020F0502020204030204" pitchFamily="34" charset="0"/>
                <a:cs typeface="Berkeley-Book"/>
              </a:rPr>
              <a:t>6:1–2 and 19:11–16).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927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4D2CB-B03E-4D51-AE1B-9D552FE5A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01052" cy="1187244"/>
          </a:xfrm>
        </p:spPr>
        <p:txBody>
          <a:bodyPr/>
          <a:lstStyle/>
          <a:p>
            <a:r>
              <a:rPr lang="en-US" dirty="0"/>
              <a:t>Plot Summary: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4E00A-7175-4FFB-85B6-C6A147EB6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39761"/>
            <a:ext cx="11353800" cy="5972658"/>
          </a:xfrm>
        </p:spPr>
        <p:txBody>
          <a:bodyPr>
            <a:normAutofit/>
          </a:bodyPr>
          <a:lstStyle/>
          <a:p>
            <a:r>
              <a:rPr lang="en-US" dirty="0"/>
              <a:t>Stanza 3: </a:t>
            </a:r>
            <a:r>
              <a:rPr lang="en-US" sz="2400" dirty="0">
                <a:effectLst/>
                <a:latin typeface="Berkeley-Book"/>
                <a:ea typeface="Calibri" panose="020F0502020204030204" pitchFamily="34" charset="0"/>
                <a:cs typeface="Berkeley-Book"/>
              </a:rPr>
              <a:t>returns to the time and place of the old man’s reflections</a:t>
            </a:r>
            <a:endParaRPr lang="en-US" sz="2400" dirty="0"/>
          </a:p>
          <a:p>
            <a:r>
              <a:rPr lang="en-US" dirty="0">
                <a:effectLst/>
                <a:latin typeface="Berkeley-Book"/>
                <a:ea typeface="Calibri" panose="020F0502020204030204" pitchFamily="34" charset="0"/>
                <a:cs typeface="Berkeley-Book"/>
              </a:rPr>
              <a:t>the journey for </a:t>
            </a:r>
            <a:r>
              <a:rPr lang="en-US" b="1" dirty="0">
                <a:effectLst/>
                <a:latin typeface="Berkeley-Book"/>
                <a:ea typeface="Calibri" panose="020F0502020204030204" pitchFamily="34" charset="0"/>
                <a:cs typeface="Berkeley-Book"/>
              </a:rPr>
              <a:t>the magus, a pagan who sees the birth as a death for his people and his former way of life.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Berkeley-Book"/>
                <a:ea typeface="Calibri" panose="020F0502020204030204" pitchFamily="34" charset="0"/>
                <a:cs typeface="Berkeley-Book"/>
              </a:rPr>
              <a:t>  Birth and death are not, in this case, at two ends of a cycle but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effectLst/>
                <a:latin typeface="Berkeley-Book"/>
                <a:ea typeface="Calibri" panose="020F0502020204030204" pitchFamily="34" charset="0"/>
                <a:cs typeface="Berkeley-Book"/>
              </a:rPr>
              <a:t>constitute   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Berkeley-Book"/>
                <a:ea typeface="Calibri" panose="020F0502020204030204" pitchFamily="34" charset="0"/>
                <a:cs typeface="Berkeley-Book"/>
              </a:rPr>
              <a:t> </a:t>
            </a:r>
            <a:r>
              <a:rPr lang="en-US" dirty="0">
                <a:effectLst/>
                <a:latin typeface="Berkeley-Book"/>
                <a:ea typeface="Calibri" panose="020F0502020204030204" pitchFamily="34" charset="0"/>
                <a:cs typeface="Berkeley-Book"/>
              </a:rPr>
              <a:t>the same moment.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Berkeley-Book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Berkeley-Book"/>
              </a:rPr>
              <a:t>Death of the old dispensation [ way of life ] DOES NOT FOLLOW WITH a renewal and restoration of the old dispensation, of the old way of life, of the old religion, but </a:t>
            </a:r>
            <a:r>
              <a:rPr lang="en-US">
                <a:latin typeface="Berkeley-Book"/>
              </a:rPr>
              <a:t>I entirely supplanted </a:t>
            </a:r>
            <a:r>
              <a:rPr lang="en-US" dirty="0">
                <a:latin typeface="Berkeley-Book"/>
              </a:rPr>
              <a:t>by something </a:t>
            </a:r>
            <a:r>
              <a:rPr lang="en-US">
                <a:latin typeface="Berkeley-Book"/>
              </a:rPr>
              <a:t>very different and new.</a:t>
            </a:r>
            <a:endParaRPr lang="en-US" dirty="0">
              <a:latin typeface="Berkeley-Book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Berkeley-Book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Berkeley-Book"/>
              </a:rPr>
              <a:t>Death here is absolute.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692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6EBEA-FDDB-4E50-B2C8-752AA3D28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Journey of the Magi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D2F53-B0A6-45F4-9ED8-14F97B691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Arial Unicode MS"/>
              </a:rPr>
              <a:t>Magi </a:t>
            </a:r>
            <a:r>
              <a:rPr lang="en-US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[</a:t>
            </a:r>
            <a:r>
              <a:rPr lang="en-US" sz="1800" b="1" dirty="0" err="1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mey</a:t>
            </a:r>
            <a:r>
              <a:rPr lang="en-US" sz="1800" dirty="0" err="1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-jahy</a:t>
            </a:r>
            <a:r>
              <a:rPr lang="en-US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]</a:t>
            </a:r>
            <a:endParaRPr lang="en-US" sz="1800" b="1" dirty="0">
              <a:solidFill>
                <a:srgbClr val="7B7B7B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7B7B7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</a:t>
            </a:r>
            <a:r>
              <a:rPr lang="en-US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 </a:t>
            </a:r>
            <a:r>
              <a:rPr lang="en-US" sz="1800" i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sometimes lowercase </a:t>
            </a:r>
            <a:r>
              <a:rPr lang="en-US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 the wise men, generally assumed to be three in number, who paid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homage to the infant Jesus. Matt. 2:1–12. 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rgbClr val="33333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7B7B7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lang="en-US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 </a:t>
            </a:r>
            <a:r>
              <a:rPr lang="en-US" sz="1800" i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sometimes lowercase </a:t>
            </a:r>
            <a:r>
              <a:rPr lang="en-US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 the class of Zoroastrian priests in ancient Media and Persia, reputed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 possess supernatural powers.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982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4A0D2-8D95-406A-95D9-5DC23709F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12105203" cy="1135625"/>
          </a:xfrm>
        </p:spPr>
        <p:txBody>
          <a:bodyPr>
            <a:normAutofit fontScale="90000"/>
          </a:bodyPr>
          <a:lstStyle/>
          <a:p>
            <a:r>
              <a:rPr lang="en-US" dirty="0"/>
              <a:t>“Journey of the Magi” is </a:t>
            </a:r>
            <a:r>
              <a:rPr lang="en-US" b="1" dirty="0"/>
              <a:t>a direct response </a:t>
            </a:r>
            <a:r>
              <a:rPr lang="en-US" dirty="0"/>
              <a:t>to Lancelot Andrewes’ Christmas sermon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A7C3F-6809-4DC3-BC7E-6480EBA39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349477"/>
            <a:ext cx="12105203" cy="5508522"/>
          </a:xfrm>
        </p:spPr>
        <p:txBody>
          <a:bodyPr>
            <a:normAutofit fontScale="77500" lnSpcReduction="20000"/>
          </a:bodyPr>
          <a:lstStyle/>
          <a:p>
            <a:r>
              <a:rPr lang="en-US" sz="3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first five lines are adapted from the sermon preached at Christmas, 1622, by Bishop Lancelot Andrewes.</a:t>
            </a:r>
          </a:p>
          <a:p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A cold coming we had of it,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Just the worst time of the year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For a journey, and such a long journey: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The ways deep and the weather sharp,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The very dead of winter.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/>
              <a:t>come in from the cold  (idiom and phrase)  [ BUT the opposite seems to be happening ]</a:t>
            </a:r>
            <a:endParaRPr lang="en-US" dirty="0"/>
          </a:p>
          <a:p>
            <a:r>
              <a:rPr lang="en-US" dirty="0"/>
              <a:t>Also, </a:t>
            </a:r>
            <a:r>
              <a:rPr lang="en-US" b="1" dirty="0"/>
              <a:t>come in out of the cold . </a:t>
            </a:r>
            <a:r>
              <a:rPr lang="en-US" dirty="0"/>
              <a:t> Return to shelter and safety, be welcomed into a group.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3300" dirty="0"/>
              <a:t>A cold coming we had of it,</a:t>
            </a:r>
          </a:p>
          <a:p>
            <a:pPr lvl="1"/>
            <a:r>
              <a:rPr lang="en-US" sz="3300" dirty="0"/>
              <a:t>Ironic use of the idiom/phrase  </a:t>
            </a:r>
            <a:r>
              <a:rPr lang="en-US" sz="3300" b="1" dirty="0"/>
              <a:t>[the way the idiom is used is modified in the poem]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87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4F169-B89A-4F41-8808-A8844665D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76631"/>
          </a:xfrm>
        </p:spPr>
        <p:txBody>
          <a:bodyPr>
            <a:normAutofit fontScale="90000"/>
          </a:bodyPr>
          <a:lstStyle/>
          <a:p>
            <a:r>
              <a:rPr lang="en-US" dirty="0"/>
              <a:t>“Journey of the Magi” is </a:t>
            </a:r>
            <a:r>
              <a:rPr lang="en-US" b="1" dirty="0"/>
              <a:t>a direct response </a:t>
            </a:r>
            <a:r>
              <a:rPr lang="en-US" dirty="0"/>
              <a:t>to Lancelot Andrewes’ Christmas sermon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8CE6D-B683-4991-BDFB-C37E37C24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68" y="1143000"/>
            <a:ext cx="11287432" cy="5714999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effectLst/>
                <a:latin typeface="Times-Roman"/>
                <a:ea typeface="Calibri" panose="020F0502020204030204" pitchFamily="34" charset="0"/>
                <a:cs typeface="Times-Roman"/>
              </a:rPr>
              <a:t>The story of the Nativity and the wise men is sufficiently well-known and Eliot found a more precise framework for his poem in a sermon preached by the seventeenth-century divine Lancelot Andrewes on Christmas Day 1622:</a:t>
            </a:r>
          </a:p>
          <a:p>
            <a:endParaRPr lang="en-US" dirty="0">
              <a:latin typeface="Times-Roman"/>
              <a:ea typeface="Calibri" panose="020F0502020204030204" pitchFamily="34" charset="0"/>
              <a:cs typeface="Times-Roman"/>
            </a:endParaRPr>
          </a:p>
          <a:p>
            <a:r>
              <a:rPr lang="en-US" dirty="0">
                <a:effectLst/>
                <a:latin typeface="Times-Roman"/>
                <a:ea typeface="Calibri" panose="020F0502020204030204" pitchFamily="34" charset="0"/>
                <a:cs typeface="Times-Roman"/>
              </a:rPr>
              <a:t> 'A cold coming they had of it at this time of year, just the worst time of year to take a journey, and especially a long journey in. The ways deep, the weather sharp, the days short, the sun furthest off ... ‘.</a:t>
            </a:r>
          </a:p>
          <a:p>
            <a:endParaRPr lang="en-US" dirty="0">
              <a:latin typeface="Times-Roman"/>
            </a:endParaRPr>
          </a:p>
          <a:p>
            <a:r>
              <a:rPr lang="en-US" dirty="0">
                <a:latin typeface="Times-Roman"/>
              </a:rPr>
              <a:t>Eliot’s opening lines (below) in the poem were based on the passage above:</a:t>
            </a:r>
          </a:p>
          <a:p>
            <a:endParaRPr lang="en-US" dirty="0">
              <a:latin typeface="Times-Roman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A cold coming we had of it,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Just the worst time of the year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For a journey, and such a long journey: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The ways deep and the weather sharp,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The very dead of winter.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791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096FB-F330-4DD1-BE89-47470C71B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260986"/>
          </a:xfrm>
        </p:spPr>
        <p:txBody>
          <a:bodyPr>
            <a:normAutofit fontScale="90000"/>
          </a:bodyPr>
          <a:lstStyle/>
          <a:p>
            <a:r>
              <a:rPr lang="en-US" dirty="0"/>
              <a:t>“Journey of the Magi” is </a:t>
            </a:r>
            <a:r>
              <a:rPr lang="en-US" b="1" dirty="0"/>
              <a:t>a direct response </a:t>
            </a:r>
            <a:r>
              <a:rPr lang="en-US" dirty="0"/>
              <a:t>to Lancelot Andrewes’ Christmas sermon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A4615-334C-4E40-989B-F24C6786A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27354"/>
            <a:ext cx="11953568" cy="5442155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  <a:latin typeface="Times-Roman"/>
                <a:ea typeface="Calibri" panose="020F0502020204030204" pitchFamily="34" charset="0"/>
                <a:cs typeface="Times-Roman"/>
              </a:rPr>
              <a:t>In the Christmas Day sermon already referred to,</a:t>
            </a:r>
            <a:r>
              <a:rPr lang="en-US" b="1" dirty="0">
                <a:effectLst/>
                <a:latin typeface="Times-Roman"/>
                <a:ea typeface="Calibri" panose="020F0502020204030204" pitchFamily="34" charset="0"/>
                <a:cs typeface="Times-Roman"/>
              </a:rPr>
              <a:t> </a:t>
            </a:r>
            <a:r>
              <a:rPr lang="en-US" dirty="0">
                <a:effectLst/>
                <a:latin typeface="Times-Roman"/>
                <a:ea typeface="Calibri" panose="020F0502020204030204" pitchFamily="34" charset="0"/>
                <a:cs typeface="Times-Roman"/>
              </a:rPr>
              <a:t>Andrewes wonders what wisdom the Magi - the wise men – might have discovered at the Nativity: </a:t>
            </a:r>
          </a:p>
          <a:p>
            <a:endParaRPr lang="en-US" sz="1800" dirty="0">
              <a:latin typeface="Times-Roman"/>
              <a:ea typeface="Calibri" panose="020F0502020204030204" pitchFamily="34" charset="0"/>
              <a:cs typeface="Times-Roman"/>
            </a:endParaRPr>
          </a:p>
          <a:p>
            <a:r>
              <a:rPr lang="en-US" sz="3200" dirty="0">
                <a:latin typeface="Times-Roman"/>
                <a:ea typeface="Calibri" panose="020F0502020204030204" pitchFamily="34" charset="0"/>
                <a:cs typeface="Times-Roman"/>
              </a:rPr>
              <a:t>“</a:t>
            </a:r>
            <a:r>
              <a:rPr lang="en-US" sz="3200" dirty="0">
                <a:effectLst/>
                <a:latin typeface="Times-Roman"/>
                <a:ea typeface="Calibri" panose="020F0502020204030204" pitchFamily="34" charset="0"/>
                <a:cs typeface="Times-Roman"/>
              </a:rPr>
              <a:t>No sight to comfort them, nor a word for which they any whit the wiser; nothing worth their travel ...</a:t>
            </a:r>
            <a:r>
              <a:rPr lang="en-US" sz="3200" b="1" dirty="0">
                <a:effectLst/>
                <a:latin typeface="Times-Roman"/>
                <a:ea typeface="Calibri" panose="020F0502020204030204" pitchFamily="34" charset="0"/>
                <a:cs typeface="Times-Roman"/>
              </a:rPr>
              <a:t> Well, they will take Him as they find Him, and all this notwithstanding, worship Him for all that”</a:t>
            </a:r>
            <a:r>
              <a:rPr lang="en-US" sz="3200" dirty="0">
                <a:effectLst/>
                <a:latin typeface="Times-Roman"/>
                <a:ea typeface="Calibri" panose="020F0502020204030204" pitchFamily="34" charset="0"/>
                <a:cs typeface="Times-Roman"/>
              </a:rPr>
              <a:t> (quoted in Southam, p.122).</a:t>
            </a:r>
            <a:endParaRPr lang="en-US" sz="3200" dirty="0">
              <a:latin typeface="Times-Roman"/>
            </a:endParaRPr>
          </a:p>
          <a:p>
            <a:endParaRPr lang="en-US" sz="3200" dirty="0">
              <a:latin typeface="Times-Roman"/>
            </a:endParaRPr>
          </a:p>
          <a:p>
            <a:r>
              <a:rPr lang="en-US" sz="3200" dirty="0">
                <a:latin typeface="Times-Roman"/>
              </a:rPr>
              <a:t>It is the above passage (not adapted into lines in the poem) which then becomes the intellectual and spiritual basis for the poem, especially the last stanza of the poem.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35406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06462-8653-4AB9-A5FD-BE4EDB4A3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89" y="1"/>
            <a:ext cx="11311411" cy="681036"/>
          </a:xfrm>
        </p:spPr>
        <p:txBody>
          <a:bodyPr>
            <a:normAutofit fontScale="90000"/>
          </a:bodyPr>
          <a:lstStyle/>
          <a:p>
            <a:r>
              <a:rPr lang="en-US" dirty="0"/>
              <a:t>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8D146-4AC2-4A60-B9AF-38359B0B5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8" y="781176"/>
            <a:ext cx="11311411" cy="6076824"/>
          </a:xfrm>
        </p:spPr>
        <p:txBody>
          <a:bodyPr>
            <a:norm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b="0" i="0" u="none" strike="noStrike" baseline="0" dirty="0">
                <a:latin typeface="*Times New Roman-45843-Identity-H"/>
              </a:rPr>
              <a:t>Then we came to a tavern with vine-leaves over the lintel,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b="1" i="0" u="none" strike="noStrike" baseline="0" dirty="0">
                <a:latin typeface="*Times New Roman-45843-Identity-H"/>
              </a:rPr>
              <a:t>Six hands at an open door dicing for pieces of silver</a:t>
            </a:r>
            <a:r>
              <a:rPr lang="en-US" b="0" i="0" u="none" strike="noStrike" baseline="0" dirty="0">
                <a:latin typeface="*Times New Roman-45843-Identity-H"/>
              </a:rPr>
              <a:t>,    </a:t>
            </a:r>
            <a:r>
              <a:rPr lang="en-US" b="0" i="0" u="none" strike="noStrike" baseline="0" dirty="0">
                <a:latin typeface="*Times New Roman-45843-Identity-H"/>
                <a:sym typeface="Wingdings" panose="05000000000000000000" pitchFamily="2" charset="2"/>
              </a:rPr>
              <a:t>line 27</a:t>
            </a:r>
            <a:endParaRPr lang="en-US" b="0" i="0" u="none" strike="noStrike" baseline="0" dirty="0">
              <a:latin typeface="*Times New Roman-45843-Identity-H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en-US" b="0" i="0" u="none" strike="noStrike" baseline="0" dirty="0">
                <a:latin typeface="*Times New Roman-45843-Identity-H"/>
              </a:rPr>
              <a:t>And feet kicking the empty wine-skins .</a:t>
            </a:r>
          </a:p>
          <a:p>
            <a:pPr marL="0" indent="0" algn="l">
              <a:buNone/>
            </a:pPr>
            <a:endParaRPr lang="en-US" sz="1800" dirty="0">
              <a:latin typeface="*Times New Roman-45843-Identity-H"/>
            </a:endParaRPr>
          </a:p>
          <a:p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line 27 suggests the Roman soldiers casting lots for Jesus' robe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ohn 19.23—24), 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well as the pieces of silver paid to Judas for betraying him (Matthew 26.14—15).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effectLst/>
                <a:latin typeface="Times-Roman"/>
                <a:ea typeface="Calibri" panose="020F0502020204030204" pitchFamily="34" charset="0"/>
                <a:cs typeface="Times-Roman"/>
              </a:rPr>
              <a:t>These symbols, by foreshadowing Christ's crucifixion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effectLst/>
                <a:latin typeface="Times-Roman"/>
                <a:ea typeface="Calibri" panose="020F0502020204030204" pitchFamily="34" charset="0"/>
                <a:cs typeface="Times-Roman"/>
              </a:rPr>
              <a:t>whilst simultaneously preluding the Nativity, state the poem’s</a:t>
            </a:r>
            <a:r>
              <a:rPr lang="en-US" sz="2400" dirty="0">
                <a:latin typeface="Times-Roman"/>
                <a:ea typeface="Calibri" panose="020F0502020204030204" pitchFamily="34" charset="0"/>
                <a:cs typeface="Times-Roman"/>
              </a:rPr>
              <a:t> </a:t>
            </a:r>
            <a:r>
              <a:rPr lang="en-US" sz="2400" dirty="0">
                <a:effectLst/>
                <a:latin typeface="Times-Roman"/>
                <a:ea typeface="Calibri" panose="020F0502020204030204" pitchFamily="34" charset="0"/>
                <a:cs typeface="Times-Roman"/>
              </a:rPr>
              <a:t>central crux of the interrelatedness of Birth and Death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07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E2B63-9338-4D70-BE2F-967E7D7BD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0"/>
            <a:ext cx="12074925" cy="681037"/>
          </a:xfrm>
        </p:spPr>
        <p:txBody>
          <a:bodyPr>
            <a:normAutofit fontScale="90000"/>
          </a:bodyPr>
          <a:lstStyle/>
          <a:p>
            <a:r>
              <a:rPr lang="en-US" dirty="0"/>
              <a:t>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A4D8C-81FE-44D8-ABA0-0850AC5AE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23" y="756954"/>
            <a:ext cx="11996201" cy="6101046"/>
          </a:xfrm>
        </p:spPr>
        <p:txBody>
          <a:bodyPr>
            <a:normAutofit lnSpcReduction="10000"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“And three trees on the low sky,5”</a:t>
            </a: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The image prefigures the three crosses of the Crucifixion (Luke 23.32), as line 27 suggests the Roman soldiers casting lots for Jesus' robe 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Qohn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19.23—24), as well as the pieces of silver paid to Judas for betraying him (Matthew 26.14—15).</a:t>
            </a: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>
              <a:lnSpc>
                <a:spcPct val="115000"/>
              </a:lnSpc>
              <a:spcBef>
                <a:spcPts val="0"/>
              </a:spcBef>
            </a:pPr>
            <a:r>
              <a:rPr lang="en-US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Three crosses at </a:t>
            </a:r>
            <a:r>
              <a:rPr lang="en-US" sz="1800" b="1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1800" b="1" u="sng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alvery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-Roman"/>
                <a:ea typeface="Calibri" panose="020F0502020204030204" pitchFamily="34" charset="0"/>
                <a:cs typeface="Times-Roman"/>
              </a:rPr>
              <a:t>These symbols, by foreshadowing Christ's crucifixion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effectLst/>
                <a:latin typeface="Times-Roman"/>
                <a:ea typeface="Calibri" panose="020F0502020204030204" pitchFamily="34" charset="0"/>
                <a:cs typeface="Times-Roman"/>
              </a:rPr>
              <a:t>whilst simultaneously preluding the Nativity, state the poem’s central crux of the interrelatedness of Birth and Death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5DB18E-F420-42A6-8612-2C158A73061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892" y="2110901"/>
            <a:ext cx="5441833" cy="28244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5488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0BF34-F198-451D-AF69-051522F30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12038591" cy="987067"/>
          </a:xfrm>
        </p:spPr>
        <p:txBody>
          <a:bodyPr/>
          <a:lstStyle/>
          <a:p>
            <a:r>
              <a:rPr lang="en-US" dirty="0"/>
              <a:t>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22039-F64F-4A22-95C6-D0E2DAA07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89" y="987068"/>
            <a:ext cx="11311411" cy="5189895"/>
          </a:xfrm>
        </p:spPr>
        <p:txBody>
          <a:bodyPr/>
          <a:lstStyle/>
          <a:p>
            <a:endParaRPr lang="en-US" sz="1800" dirty="0">
              <a:effectLst/>
              <a:latin typeface="Times-Roman"/>
              <a:ea typeface="Calibri" panose="020F0502020204030204" pitchFamily="34" charset="0"/>
              <a:cs typeface="Times-Roman"/>
            </a:endParaRPr>
          </a:p>
          <a:p>
            <a:r>
              <a:rPr lang="en-US" sz="3200" dirty="0">
                <a:latin typeface="Times-Roman"/>
                <a:ea typeface="Calibri" panose="020F0502020204030204" pitchFamily="34" charset="0"/>
                <a:cs typeface="Times-Roman"/>
              </a:rPr>
              <a:t>“And an old white horse galloped away in the meadow.”</a:t>
            </a:r>
            <a:endParaRPr lang="en-US" sz="3200" dirty="0">
              <a:effectLst/>
              <a:latin typeface="Times-Roman"/>
              <a:ea typeface="Calibri" panose="020F0502020204030204" pitchFamily="34" charset="0"/>
              <a:cs typeface="Times-Roman"/>
            </a:endParaRPr>
          </a:p>
          <a:p>
            <a:r>
              <a:rPr lang="en-US" sz="3200" dirty="0">
                <a:effectLst/>
                <a:latin typeface="Times-Roman"/>
                <a:ea typeface="Calibri" panose="020F0502020204030204" pitchFamily="34" charset="0"/>
                <a:cs typeface="Times-Roman"/>
              </a:rPr>
              <a:t>             The 'white horse' in the meadow may be a reference to the </a:t>
            </a:r>
          </a:p>
          <a:p>
            <a:r>
              <a:rPr lang="en-US" sz="3200" dirty="0">
                <a:latin typeface="Times-Roman"/>
                <a:ea typeface="Calibri" panose="020F0502020204030204" pitchFamily="34" charset="0"/>
                <a:cs typeface="Times-Roman"/>
              </a:rPr>
              <a:t>             </a:t>
            </a:r>
            <a:r>
              <a:rPr lang="en-US" sz="3200" dirty="0">
                <a:effectLst/>
                <a:latin typeface="Times-Roman"/>
                <a:ea typeface="Calibri" panose="020F0502020204030204" pitchFamily="34" charset="0"/>
                <a:cs typeface="Times-Roman"/>
              </a:rPr>
              <a:t>Biblical account of Christ as conqueror riding on a white</a:t>
            </a:r>
          </a:p>
          <a:p>
            <a:r>
              <a:rPr lang="en-US" sz="3200" dirty="0">
                <a:latin typeface="Times-Roman"/>
                <a:ea typeface="Calibri" panose="020F0502020204030204" pitchFamily="34" charset="0"/>
                <a:cs typeface="Times-Roman"/>
              </a:rPr>
              <a:t>            </a:t>
            </a:r>
            <a:r>
              <a:rPr lang="en-US" sz="3200" dirty="0">
                <a:effectLst/>
                <a:latin typeface="Times-Roman"/>
                <a:ea typeface="Calibri" panose="020F0502020204030204" pitchFamily="34" charset="0"/>
                <a:cs typeface="Times-Roman"/>
              </a:rPr>
              <a:t> horse but this horse 'galloped away'.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1738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34E9F-7CC6-479B-A51D-97E3CA256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7ADDB-2C37-42DA-95B4-CA3C3C27D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u="none" strike="noStrike" baseline="0" dirty="0">
                <a:latin typeface="*Times New Roman-45843-Identity-H"/>
              </a:rPr>
              <a:t>But no longer at ease here, in the old dispensation,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Dispensation:   </a:t>
            </a:r>
          </a:p>
          <a:p>
            <a:r>
              <a:rPr lang="en-US" dirty="0"/>
              <a:t>                      age, civilization, culture, religion, religious practices, way </a:t>
            </a:r>
          </a:p>
          <a:p>
            <a:r>
              <a:rPr lang="en-US" dirty="0"/>
              <a:t>                      of life (ways).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004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E70D5-B8CD-4713-90D1-3087D7772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Tone: attitude of the speaker towards his subject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31102-3C8D-4E66-871B-24551017F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narrative is flat in tone and deliberately anticlimactic.</a:t>
            </a:r>
          </a:p>
          <a:p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only comment on the discovery of Christ's birthplace is the dry understatement of</a:t>
            </a:r>
            <a:endParaRPr lang="en-US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'it was (you may say) satisfactory'.</a:t>
            </a: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912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8DB74-5AD3-44E9-93D9-AEC53437A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Pivot/Crux of the poem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6DECF-A5FE-4821-858D-1D11D1A963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-Roman"/>
                <a:ea typeface="Calibri" panose="020F0502020204030204" pitchFamily="34" charset="0"/>
                <a:cs typeface="Times-Roman"/>
              </a:rPr>
              <a:t>state </a:t>
            </a:r>
            <a:r>
              <a:rPr lang="en-US" sz="2800">
                <a:effectLst/>
                <a:latin typeface="Times-Roman"/>
                <a:ea typeface="Calibri" panose="020F0502020204030204" pitchFamily="34" charset="0"/>
                <a:cs typeface="Times-Roman"/>
              </a:rPr>
              <a:t>the poem’s</a:t>
            </a:r>
            <a:r>
              <a:rPr lang="en-US" sz="2800">
                <a:latin typeface="Times-Roman"/>
                <a:ea typeface="Calibri" panose="020F0502020204030204" pitchFamily="34" charset="0"/>
                <a:cs typeface="Times-Roman"/>
              </a:rPr>
              <a:t> </a:t>
            </a:r>
            <a:r>
              <a:rPr lang="en-US" sz="2800" dirty="0">
                <a:effectLst/>
                <a:latin typeface="Times-Roman"/>
                <a:ea typeface="Calibri" panose="020F0502020204030204" pitchFamily="34" charset="0"/>
                <a:cs typeface="Times-Roman"/>
              </a:rPr>
              <a:t>central crux of the interrelatedness of Birth and Death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284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DB0C6-425D-4F07-9357-303D5F881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 1: Disinheritance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D1F47-5E30-48F7-B376-97B695D7E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protagonist (speaker) of the poem has been disinherited, robbed of his tradition.  </a:t>
            </a:r>
          </a:p>
          <a:p>
            <a:endParaRPr lang="en-US" dirty="0"/>
          </a:p>
          <a:p>
            <a:r>
              <a:rPr lang="en-US" dirty="0"/>
              <a:t>He understands that the truth and reality of the “new present,” </a:t>
            </a:r>
          </a:p>
          <a:p>
            <a:endParaRPr lang="en-US" dirty="0"/>
          </a:p>
          <a:p>
            <a:r>
              <a:rPr lang="en-US" dirty="0"/>
              <a:t>But is unable to let go of the past.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724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3F5EA-065C-424A-9B3E-FA47DCEE0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 2: Profound crisis with no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E77D4-7884-4EED-A4F4-AFD51C5526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poem’s conclusion is  apocalyptic </a:t>
            </a:r>
          </a:p>
          <a:p>
            <a:pPr lvl="1"/>
            <a:r>
              <a:rPr lang="en-US" dirty="0"/>
              <a:t>Conclusion of the poem reveals a crisis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A crisis that cannot be resolved. 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2948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54A25-580E-4EDC-AE26-F4773ECED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 3: Draws a parallel with Modernity’s disruptive role in European culture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6FFA63-727B-46C3-A397-3A787E739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86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2EA6A-7B96-4FA4-B460-F53CD3106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15800" cy="929147"/>
          </a:xfrm>
        </p:spPr>
        <p:txBody>
          <a:bodyPr/>
          <a:lstStyle/>
          <a:p>
            <a:r>
              <a:rPr lang="en-US" dirty="0"/>
              <a:t>Theme 4: Suspended between two worlds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C3D3A-9FD6-4D0D-AAB0-EE5EB2E12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929148"/>
            <a:ext cx="11973232" cy="5818239"/>
          </a:xfrm>
        </p:spPr>
        <p:txBody>
          <a:bodyPr/>
          <a:lstStyle/>
          <a:p>
            <a:endParaRPr lang="en-US" dirty="0"/>
          </a:p>
          <a:p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Poem enacts the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experience of being caught 'between two worlds’</a:t>
            </a:r>
            <a:endParaRPr lang="en-US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 the experience of conversion without the full benefit of assured faith.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9264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1F445-ACBB-4EBA-892E-D8EAB381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10264"/>
          </a:xfrm>
        </p:spPr>
        <p:txBody>
          <a:bodyPr>
            <a:normAutofit fontScale="90000"/>
          </a:bodyPr>
          <a:lstStyle/>
          <a:p>
            <a:r>
              <a:rPr lang="en-US" dirty="0"/>
              <a:t>Theme 5: Commentary on Eliot’s own tortuous spiritual journey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F2782-563C-411D-822E-38AC358CC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65" y="1010265"/>
            <a:ext cx="11257935" cy="5166698"/>
          </a:xfrm>
        </p:spPr>
        <p:txBody>
          <a:bodyPr/>
          <a:lstStyle/>
          <a:p>
            <a:endParaRPr lang="en-US" dirty="0"/>
          </a:p>
          <a:p>
            <a:r>
              <a:rPr lang="en-US" sz="3200" dirty="0">
                <a:effectLst/>
                <a:latin typeface="Times-Roman"/>
                <a:ea typeface="Calibri" panose="020F0502020204030204" pitchFamily="34" charset="0"/>
                <a:cs typeface="Times-Roman"/>
              </a:rPr>
              <a:t>Eliot's poem is an occasion for him to use </a:t>
            </a:r>
            <a:r>
              <a:rPr lang="en-US" sz="3200" b="1" dirty="0">
                <a:effectLst/>
                <a:latin typeface="Times-Roman"/>
                <a:ea typeface="Calibri" panose="020F0502020204030204" pitchFamily="34" charset="0"/>
                <a:cs typeface="Times-Roman"/>
              </a:rPr>
              <a:t>the imagined narrative spoken by one of the Magi as a parallel commentary on his own tortuous spiritual journey.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471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946</TotalTime>
  <Words>1335</Words>
  <Application>Microsoft Office PowerPoint</Application>
  <PresentationFormat>Widescreen</PresentationFormat>
  <Paragraphs>145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*Times New Roman-45843-Identity-H</vt:lpstr>
      <vt:lpstr>Arial</vt:lpstr>
      <vt:lpstr>Berkeley-Bold</vt:lpstr>
      <vt:lpstr>Berkeley-Book</vt:lpstr>
      <vt:lpstr>Calibri</vt:lpstr>
      <vt:lpstr>Calibri Light</vt:lpstr>
      <vt:lpstr>Times New Roman</vt:lpstr>
      <vt:lpstr>Times-Roman</vt:lpstr>
      <vt:lpstr>Office Theme</vt:lpstr>
      <vt:lpstr>Journey of the Magi</vt:lpstr>
      <vt:lpstr>Plot </vt:lpstr>
      <vt:lpstr>Plot Summary:</vt:lpstr>
      <vt:lpstr>Plot Summary:</vt:lpstr>
      <vt:lpstr>The Journey of the Magi</vt:lpstr>
      <vt:lpstr>“Journey of the Magi” is a direct response to Lancelot Andrewes’ Christmas sermon</vt:lpstr>
      <vt:lpstr>“Journey of the Magi” is a direct response to Lancelot Andrewes’ Christmas sermon</vt:lpstr>
      <vt:lpstr>“Journey of the Magi” is a direct response to Lancelot Andrewes’ Christmas sermon</vt:lpstr>
      <vt:lpstr>vocab</vt:lpstr>
      <vt:lpstr>Vocab</vt:lpstr>
      <vt:lpstr>Vocab</vt:lpstr>
      <vt:lpstr>Vocab</vt:lpstr>
      <vt:lpstr>Tone: attitude of the speaker towards his subject</vt:lpstr>
      <vt:lpstr>Pivot/Crux of the poem</vt:lpstr>
      <vt:lpstr>Theme 1: Disinheritance</vt:lpstr>
      <vt:lpstr>Theme 2: Profound crisis with no solution</vt:lpstr>
      <vt:lpstr>Theme 3: Draws a parallel with Modernity’s disruptive role in European culture</vt:lpstr>
      <vt:lpstr>Theme 4: Suspended between two worlds</vt:lpstr>
      <vt:lpstr>Theme 5: Commentary on Eliot’s own tortuous spiritual journey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Journey of the Magi</dc:title>
  <dc:creator>Ali Hasan</dc:creator>
  <cp:lastModifiedBy>Ali Hasan</cp:lastModifiedBy>
  <cp:revision>33</cp:revision>
  <dcterms:created xsi:type="dcterms:W3CDTF">2020-09-16T19:50:51Z</dcterms:created>
  <dcterms:modified xsi:type="dcterms:W3CDTF">2020-09-28T16:38:09Z</dcterms:modified>
</cp:coreProperties>
</file>