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2"/>
  </p:notesMasterIdLst>
  <p:sldIdLst>
    <p:sldId id="256" r:id="rId2"/>
    <p:sldId id="257" r:id="rId3"/>
    <p:sldId id="258" r:id="rId4"/>
    <p:sldId id="261" r:id="rId5"/>
    <p:sldId id="259" r:id="rId6"/>
    <p:sldId id="260"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076" autoAdjust="0"/>
  </p:normalViewPr>
  <p:slideViewPr>
    <p:cSldViewPr snapToGrid="0">
      <p:cViewPr varScale="1">
        <p:scale>
          <a:sx n="54" d="100"/>
          <a:sy n="54" d="100"/>
        </p:scale>
        <p:origin x="1338"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B42E7-1985-4A78-8F4B-6217E5884A11}" type="datetimeFigureOut">
              <a:rPr lang="en-US" smtClean="0"/>
              <a:t>4/19/2021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F0CB1-E2A4-43F7-9454-50A47AAFB26F}" type="slidenum">
              <a:rPr lang="en-US" smtClean="0"/>
              <a:t>‹#›</a:t>
            </a:fld>
            <a:endParaRPr lang="en-US"/>
          </a:p>
        </p:txBody>
      </p:sp>
    </p:spTree>
    <p:extLst>
      <p:ext uri="{BB962C8B-B14F-4D97-AF65-F5344CB8AC3E}">
        <p14:creationId xmlns:p14="http://schemas.microsoft.com/office/powerpoint/2010/main" val="381533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Kuwait is a small town that is located between Iraq and Saudi Arabia.</a:t>
            </a:r>
            <a:r>
              <a:rPr lang="en-US" baseline="0" dirty="0" smtClean="0"/>
              <a:t> Most of her population lives in towns and thus the country has been named one of the world’s most-urbanized country. The country has in place a conservative government that has been concerned a lot with its citizens (</a:t>
            </a:r>
            <a:r>
              <a:rPr lang="en-US" sz="1200" kern="1200" dirty="0" smtClean="0">
                <a:solidFill>
                  <a:schemeClr val="tx1"/>
                </a:solidFill>
                <a:effectLst/>
                <a:latin typeface="+mn-lt"/>
                <a:ea typeface="+mn-ea"/>
                <a:cs typeface="+mn-cs"/>
              </a:rPr>
              <a:t>Kuwait Travel Information, 2020</a:t>
            </a:r>
            <a:r>
              <a:rPr lang="en-US" baseline="0" dirty="0" smtClean="0"/>
              <a:t>). This concern has led to the government providing generous materials to its citizens.</a:t>
            </a:r>
            <a:endParaRPr lang="en-US" dirty="0"/>
          </a:p>
        </p:txBody>
      </p:sp>
      <p:sp>
        <p:nvSpPr>
          <p:cNvPr id="4" name="Slide Number Placeholder 3"/>
          <p:cNvSpPr>
            <a:spLocks noGrp="1"/>
          </p:cNvSpPr>
          <p:nvPr>
            <p:ph type="sldNum" sz="quarter" idx="10"/>
          </p:nvPr>
        </p:nvSpPr>
        <p:spPr/>
        <p:txBody>
          <a:bodyPr/>
          <a:lstStyle/>
          <a:p>
            <a:fld id="{875F0CB1-E2A4-43F7-9454-50A47AAFB26F}" type="slidenum">
              <a:rPr lang="en-US" smtClean="0"/>
              <a:t>2</a:t>
            </a:fld>
            <a:endParaRPr lang="en-US"/>
          </a:p>
        </p:txBody>
      </p:sp>
    </p:spTree>
    <p:extLst>
      <p:ext uri="{BB962C8B-B14F-4D97-AF65-F5344CB8AC3E}">
        <p14:creationId xmlns:p14="http://schemas.microsoft.com/office/powerpoint/2010/main" val="369958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Kuwait is a country that is known and respected for</a:t>
            </a:r>
            <a:r>
              <a:rPr lang="en-US" baseline="0" dirty="0" smtClean="0"/>
              <a:t> its rich culture. Kuwait’s culture is characterized by both social and conservative social traditions and values. However, Kuwait has also been embracing many different aspects of the Western culture (</a:t>
            </a:r>
            <a:r>
              <a:rPr lang="en-US" sz="1200" kern="1200" dirty="0" smtClean="0">
                <a:solidFill>
                  <a:schemeClr val="tx1"/>
                </a:solidFill>
                <a:effectLst/>
                <a:latin typeface="+mn-lt"/>
                <a:ea typeface="+mn-ea"/>
                <a:cs typeface="+mn-cs"/>
              </a:rPr>
              <a:t>Kuwait Travel Information, 2020</a:t>
            </a:r>
            <a:r>
              <a:rPr lang="en-US" baseline="0" dirty="0" smtClean="0"/>
              <a:t>). This means that the country has not been left behind by the Western culture. Many other countries have also been integrating the Western culture into theirs. However, Kuwait’s cultural practices have remained largely unchanged despite embracing the western culture.</a:t>
            </a:r>
            <a:endParaRPr lang="en-US" dirty="0"/>
          </a:p>
        </p:txBody>
      </p:sp>
      <p:sp>
        <p:nvSpPr>
          <p:cNvPr id="4" name="Slide Number Placeholder 3"/>
          <p:cNvSpPr>
            <a:spLocks noGrp="1"/>
          </p:cNvSpPr>
          <p:nvPr>
            <p:ph type="sldNum" sz="quarter" idx="10"/>
          </p:nvPr>
        </p:nvSpPr>
        <p:spPr/>
        <p:txBody>
          <a:bodyPr/>
          <a:lstStyle/>
          <a:p>
            <a:fld id="{875F0CB1-E2A4-43F7-9454-50A47AAFB26F}" type="slidenum">
              <a:rPr lang="en-US" smtClean="0"/>
              <a:t>3</a:t>
            </a:fld>
            <a:endParaRPr lang="en-US"/>
          </a:p>
        </p:txBody>
      </p:sp>
    </p:spTree>
    <p:extLst>
      <p:ext uri="{BB962C8B-B14F-4D97-AF65-F5344CB8AC3E}">
        <p14:creationId xmlns:p14="http://schemas.microsoft.com/office/powerpoint/2010/main" val="158134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Kuwait’s culture is male-dominated. At its heart is </a:t>
            </a:r>
            <a:r>
              <a:rPr lang="en-US" dirty="0" err="1" smtClean="0"/>
              <a:t>diwaniyyah</a:t>
            </a:r>
            <a:r>
              <a:rPr lang="en-US" dirty="0" smtClean="0"/>
              <a:t> which refers to a separate room</a:t>
            </a:r>
            <a:r>
              <a:rPr lang="en-US" baseline="0" dirty="0" smtClean="0"/>
              <a:t> where men can enjoy refreshments, talk and play games (</a:t>
            </a:r>
            <a:r>
              <a:rPr lang="en-US" sz="1200" kern="1200" dirty="0" smtClean="0">
                <a:solidFill>
                  <a:schemeClr val="tx1"/>
                </a:solidFill>
                <a:effectLst/>
                <a:latin typeface="+mn-lt"/>
                <a:ea typeface="+mn-ea"/>
                <a:cs typeface="+mn-cs"/>
              </a:rPr>
              <a:t>Kuwait Travel Information, 2020</a:t>
            </a:r>
            <a:r>
              <a:rPr lang="en-US" baseline="0" dirty="0" smtClean="0"/>
              <a:t>). There are certain things that are not allowed with the country’s culture such as alcohol, homosexual acts and heterosexual partners dwelling in the same room. They also have a holy month of Ramadan. Within this holy month, all Muslims are allowed to work for only six hours a day and fasting. No Muslim is allowed to smoke, drink, eat or even chew gum before sunset. The foreigners must not do any of the above things in public during the holy month of Ramadan. </a:t>
            </a:r>
            <a:endParaRPr lang="en-US" dirty="0"/>
          </a:p>
        </p:txBody>
      </p:sp>
      <p:sp>
        <p:nvSpPr>
          <p:cNvPr id="4" name="Slide Number Placeholder 3"/>
          <p:cNvSpPr>
            <a:spLocks noGrp="1"/>
          </p:cNvSpPr>
          <p:nvPr>
            <p:ph type="sldNum" sz="quarter" idx="10"/>
          </p:nvPr>
        </p:nvSpPr>
        <p:spPr/>
        <p:txBody>
          <a:bodyPr/>
          <a:lstStyle/>
          <a:p>
            <a:fld id="{875F0CB1-E2A4-43F7-9454-50A47AAFB26F}" type="slidenum">
              <a:rPr lang="en-US" smtClean="0"/>
              <a:t>4</a:t>
            </a:fld>
            <a:endParaRPr lang="en-US"/>
          </a:p>
        </p:txBody>
      </p:sp>
    </p:spTree>
    <p:extLst>
      <p:ext uri="{BB962C8B-B14F-4D97-AF65-F5344CB8AC3E}">
        <p14:creationId xmlns:p14="http://schemas.microsoft.com/office/powerpoint/2010/main" val="317376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population of the Kuwait country</a:t>
            </a:r>
            <a:r>
              <a:rPr lang="en-US" baseline="0" dirty="0" smtClean="0"/>
              <a:t> is made up of Muslims and is normally governed by the social norms in Kuwait. Kuwaitis are expected to pray five times during the day. These five times during the day which Muslims are expected to pray are at down, noon, afternoon, sunset and in the evening. There exists a strong tie between family, neighbors and friends. Kuwaitis, just like any other Muslims have special occasions within a year such as the Islamic New Year, </a:t>
            </a:r>
            <a:r>
              <a:rPr lang="en-US" baseline="0" dirty="0" err="1" smtClean="0"/>
              <a:t>Eid</a:t>
            </a:r>
            <a:r>
              <a:rPr lang="en-US" baseline="0" dirty="0" smtClean="0"/>
              <a:t> el-</a:t>
            </a:r>
            <a:r>
              <a:rPr lang="en-US" baseline="0" dirty="0" err="1" smtClean="0"/>
              <a:t>Fitr</a:t>
            </a:r>
            <a:r>
              <a:rPr lang="en-US" baseline="0" dirty="0" smtClean="0"/>
              <a:t> and </a:t>
            </a:r>
            <a:r>
              <a:rPr lang="en-US" baseline="0" dirty="0" err="1" smtClean="0"/>
              <a:t>Ramadhan</a:t>
            </a:r>
            <a:r>
              <a:rPr lang="en-US" baseline="0" dirty="0" smtClean="0"/>
              <a:t> (</a:t>
            </a:r>
            <a:r>
              <a:rPr lang="en-US" sz="1200" kern="1200" dirty="0" smtClean="0">
                <a:solidFill>
                  <a:schemeClr val="tx1"/>
                </a:solidFill>
                <a:effectLst/>
                <a:latin typeface="+mn-lt"/>
                <a:ea typeface="+mn-ea"/>
                <a:cs typeface="+mn-cs"/>
              </a:rPr>
              <a:t>Kuwait Travel Information, 2020</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75F0CB1-E2A4-43F7-9454-50A47AAFB26F}" type="slidenum">
              <a:rPr lang="en-US" smtClean="0"/>
              <a:t>5</a:t>
            </a:fld>
            <a:endParaRPr lang="en-US"/>
          </a:p>
        </p:txBody>
      </p:sp>
    </p:spTree>
    <p:extLst>
      <p:ext uri="{BB962C8B-B14F-4D97-AF65-F5344CB8AC3E}">
        <p14:creationId xmlns:p14="http://schemas.microsoft.com/office/powerpoint/2010/main" val="136102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Kuwaitis</a:t>
            </a:r>
            <a:r>
              <a:rPr lang="en-US" baseline="0" dirty="0" smtClean="0"/>
              <a:t> enjoys different musical genres. Some of the most common music genres in Kuwait are </a:t>
            </a:r>
            <a:r>
              <a:rPr lang="en-US" baseline="0" dirty="0" err="1" smtClean="0"/>
              <a:t>sawt</a:t>
            </a:r>
            <a:r>
              <a:rPr lang="en-US" baseline="0" dirty="0" smtClean="0"/>
              <a:t>, </a:t>
            </a:r>
            <a:r>
              <a:rPr lang="en-US" baseline="0" dirty="0" err="1" smtClean="0"/>
              <a:t>bahri</a:t>
            </a:r>
            <a:r>
              <a:rPr lang="en-US" baseline="0" dirty="0" smtClean="0"/>
              <a:t>, </a:t>
            </a:r>
            <a:r>
              <a:rPr lang="en-US" baseline="0" dirty="0" err="1" smtClean="0"/>
              <a:t>samra</a:t>
            </a:r>
            <a:r>
              <a:rPr lang="en-US" baseline="0" dirty="0" smtClean="0"/>
              <a:t>, </a:t>
            </a:r>
            <a:r>
              <a:rPr lang="en-US" baseline="0" dirty="0" err="1" smtClean="0"/>
              <a:t>leywa</a:t>
            </a:r>
            <a:r>
              <a:rPr lang="en-US" baseline="0" dirty="0" smtClean="0"/>
              <a:t>, </a:t>
            </a:r>
            <a:r>
              <a:rPr lang="en-US" baseline="0" dirty="0" err="1" smtClean="0"/>
              <a:t>khadri</a:t>
            </a:r>
            <a:r>
              <a:rPr lang="en-US" baseline="0" dirty="0" smtClean="0"/>
              <a:t> and </a:t>
            </a:r>
            <a:r>
              <a:rPr lang="en-US" baseline="0" dirty="0" err="1" smtClean="0"/>
              <a:t>maplah</a:t>
            </a:r>
            <a:r>
              <a:rPr lang="en-US" baseline="0" dirty="0" smtClean="0"/>
              <a:t>. These musical genres are associated with the </a:t>
            </a:r>
            <a:r>
              <a:rPr lang="en-US" baseline="0" dirty="0" err="1" smtClean="0"/>
              <a:t>Keralan</a:t>
            </a:r>
            <a:r>
              <a:rPr lang="en-US" baseline="0" dirty="0" smtClean="0"/>
              <a:t> community residing in Kuwait. </a:t>
            </a:r>
            <a:r>
              <a:rPr lang="en-US" baseline="0" dirty="0" err="1" smtClean="0"/>
              <a:t>Samra</a:t>
            </a:r>
            <a:r>
              <a:rPr lang="en-US" baseline="0" dirty="0" smtClean="0"/>
              <a:t> is a music genre that features two groups of singers, </a:t>
            </a:r>
            <a:r>
              <a:rPr lang="en-US" baseline="0" dirty="0" err="1" smtClean="0"/>
              <a:t>leywa</a:t>
            </a:r>
            <a:r>
              <a:rPr lang="en-US" baseline="0" dirty="0" smtClean="0"/>
              <a:t> is an African-influenced ritual dance, while </a:t>
            </a:r>
            <a:r>
              <a:rPr lang="en-US" baseline="0" dirty="0" err="1" smtClean="0"/>
              <a:t>khadri</a:t>
            </a:r>
            <a:r>
              <a:rPr lang="en-US" baseline="0" dirty="0" smtClean="0"/>
              <a:t> and </a:t>
            </a:r>
            <a:r>
              <a:rPr lang="en-US" baseline="0" dirty="0" err="1" smtClean="0"/>
              <a:t>bahris</a:t>
            </a:r>
            <a:r>
              <a:rPr lang="en-US" baseline="0" dirty="0" smtClean="0"/>
              <a:t> are a devotional genre music </a:t>
            </a:r>
            <a:r>
              <a:rPr lang="en-US" sz="1200" kern="1200" dirty="0" smtClean="0">
                <a:solidFill>
                  <a:schemeClr val="tx1"/>
                </a:solidFill>
                <a:effectLst/>
                <a:latin typeface="+mn-lt"/>
                <a:ea typeface="+mn-ea"/>
                <a:cs typeface="+mn-cs"/>
              </a:rPr>
              <a:t>(Rolf, 2014</a:t>
            </a:r>
            <a:r>
              <a:rPr lang="en-US" baseline="0" dirty="0" smtClean="0"/>
              <a:t>). There are also musical instruments such as the drum.</a:t>
            </a:r>
            <a:endParaRPr lang="en-US" dirty="0"/>
          </a:p>
        </p:txBody>
      </p:sp>
      <p:sp>
        <p:nvSpPr>
          <p:cNvPr id="4" name="Slide Number Placeholder 3"/>
          <p:cNvSpPr>
            <a:spLocks noGrp="1"/>
          </p:cNvSpPr>
          <p:nvPr>
            <p:ph type="sldNum" sz="quarter" idx="10"/>
          </p:nvPr>
        </p:nvSpPr>
        <p:spPr/>
        <p:txBody>
          <a:bodyPr/>
          <a:lstStyle/>
          <a:p>
            <a:fld id="{875F0CB1-E2A4-43F7-9454-50A47AAFB26F}" type="slidenum">
              <a:rPr lang="en-US" smtClean="0"/>
              <a:t>6</a:t>
            </a:fld>
            <a:endParaRPr lang="en-US"/>
          </a:p>
        </p:txBody>
      </p:sp>
    </p:spTree>
    <p:extLst>
      <p:ext uri="{BB962C8B-B14F-4D97-AF65-F5344CB8AC3E}">
        <p14:creationId xmlns:p14="http://schemas.microsoft.com/office/powerpoint/2010/main" val="20270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various dishes that are served in Kuwait. However, there are two dishes that are considered traditional ones within the country. one of these dishes is the </a:t>
            </a:r>
            <a:r>
              <a:rPr lang="en-US" dirty="0" err="1" smtClean="0"/>
              <a:t>Machboos</a:t>
            </a:r>
            <a:r>
              <a:rPr lang="en-US" dirty="0" smtClean="0"/>
              <a:t> which is considered to be the most prominent</a:t>
            </a:r>
            <a:r>
              <a:rPr lang="en-US" baseline="0" dirty="0" smtClean="0"/>
              <a:t> delicacy in Kuwait. It is prepared using basmati rice which is spiced with different spices and served with mutton or chicken. The other dish considered to be traditional delicacy in Kuwait is the </a:t>
            </a:r>
            <a:r>
              <a:rPr lang="en-US" baseline="0" dirty="0" err="1" smtClean="0"/>
              <a:t>Quozi</a:t>
            </a:r>
            <a:r>
              <a:rPr lang="en-US" baseline="0" dirty="0" smtClean="0"/>
              <a:t> </a:t>
            </a:r>
            <a:r>
              <a:rPr lang="en-US" sz="1200" kern="1200" dirty="0" err="1" smtClean="0">
                <a:solidFill>
                  <a:schemeClr val="tx1"/>
                </a:solidFill>
                <a:effectLst/>
                <a:latin typeface="+mn-lt"/>
                <a:ea typeface="+mn-ea"/>
                <a:cs typeface="+mn-cs"/>
              </a:rPr>
              <a:t>Manjiri</a:t>
            </a:r>
            <a:r>
              <a:rPr lang="en-US" sz="1200" kern="1200" dirty="0" smtClean="0">
                <a:solidFill>
                  <a:schemeClr val="tx1"/>
                </a:solidFill>
                <a:effectLst/>
                <a:latin typeface="+mn-lt"/>
                <a:ea typeface="+mn-ea"/>
                <a:cs typeface="+mn-cs"/>
              </a:rPr>
              <a:t>, 2020)</a:t>
            </a:r>
            <a:r>
              <a:rPr lang="en-US" baseline="0" dirty="0" smtClean="0"/>
              <a:t>. This dish contain spiced rice which is stuffed with nuts and vegetables. </a:t>
            </a:r>
            <a:endParaRPr lang="en-US" dirty="0"/>
          </a:p>
        </p:txBody>
      </p:sp>
      <p:sp>
        <p:nvSpPr>
          <p:cNvPr id="4" name="Slide Number Placeholder 3"/>
          <p:cNvSpPr>
            <a:spLocks noGrp="1"/>
          </p:cNvSpPr>
          <p:nvPr>
            <p:ph type="sldNum" sz="quarter" idx="10"/>
          </p:nvPr>
        </p:nvSpPr>
        <p:spPr/>
        <p:txBody>
          <a:bodyPr/>
          <a:lstStyle/>
          <a:p>
            <a:fld id="{875F0CB1-E2A4-43F7-9454-50A47AAFB26F}" type="slidenum">
              <a:rPr lang="en-US" smtClean="0"/>
              <a:t>7</a:t>
            </a:fld>
            <a:endParaRPr lang="en-US"/>
          </a:p>
        </p:txBody>
      </p:sp>
    </p:spTree>
    <p:extLst>
      <p:ext uri="{BB962C8B-B14F-4D97-AF65-F5344CB8AC3E}">
        <p14:creationId xmlns:p14="http://schemas.microsoft.com/office/powerpoint/2010/main" val="138952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Kuwait’s economy is almost wholly-dependent</a:t>
            </a:r>
            <a:r>
              <a:rPr lang="en-US" baseline="0" dirty="0" smtClean="0"/>
              <a:t> on oil production. In fact, the country is a key player of the OPEC organization. Kuwait accounts for more than 10% of the world’s economy and oil accounts for 92% of the country’s export revenues </a:t>
            </a:r>
            <a:r>
              <a:rPr lang="en-US" sz="1200" kern="1200" dirty="0" smtClean="0">
                <a:solidFill>
                  <a:schemeClr val="tx1"/>
                </a:solidFill>
                <a:effectLst/>
                <a:latin typeface="+mn-lt"/>
                <a:ea typeface="+mn-ea"/>
                <a:cs typeface="+mn-cs"/>
              </a:rPr>
              <a:t>(Yasser, 2020)</a:t>
            </a:r>
            <a:r>
              <a:rPr lang="en-US" baseline="0" dirty="0" smtClean="0"/>
              <a:t>. The other percentage is occupied by some other economic activities such as agriculture, fishing, real estate, banking and finance among others.</a:t>
            </a:r>
            <a:endParaRPr lang="en-US" dirty="0"/>
          </a:p>
        </p:txBody>
      </p:sp>
      <p:sp>
        <p:nvSpPr>
          <p:cNvPr id="4" name="Slide Number Placeholder 3"/>
          <p:cNvSpPr>
            <a:spLocks noGrp="1"/>
          </p:cNvSpPr>
          <p:nvPr>
            <p:ph type="sldNum" sz="quarter" idx="10"/>
          </p:nvPr>
        </p:nvSpPr>
        <p:spPr/>
        <p:txBody>
          <a:bodyPr/>
          <a:lstStyle/>
          <a:p>
            <a:fld id="{875F0CB1-E2A4-43F7-9454-50A47AAFB26F}" type="slidenum">
              <a:rPr lang="en-US" smtClean="0"/>
              <a:t>8</a:t>
            </a:fld>
            <a:endParaRPr lang="en-US"/>
          </a:p>
        </p:txBody>
      </p:sp>
    </p:spTree>
    <p:extLst>
      <p:ext uri="{BB962C8B-B14F-4D97-AF65-F5344CB8AC3E}">
        <p14:creationId xmlns:p14="http://schemas.microsoft.com/office/powerpoint/2010/main" val="275353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Kuwait is a conservative nation.</a:t>
            </a:r>
            <a:r>
              <a:rPr lang="en-US" baseline="0" dirty="0" smtClean="0"/>
              <a:t> It’s a society that is dominated by male. In addition, the country has embraced the Western culture but its traditions and values have not changed. The community has various music genres such as </a:t>
            </a:r>
            <a:r>
              <a:rPr lang="en-US" baseline="0" dirty="0" err="1" smtClean="0"/>
              <a:t>sawt</a:t>
            </a:r>
            <a:r>
              <a:rPr lang="en-US" baseline="0" dirty="0" smtClean="0"/>
              <a:t>, </a:t>
            </a:r>
            <a:r>
              <a:rPr lang="en-US" baseline="0" dirty="0" err="1" smtClean="0"/>
              <a:t>bahri</a:t>
            </a:r>
            <a:r>
              <a:rPr lang="en-US" baseline="0" dirty="0" smtClean="0"/>
              <a:t>, </a:t>
            </a:r>
            <a:r>
              <a:rPr lang="en-US" baseline="0" dirty="0" err="1" smtClean="0"/>
              <a:t>samra</a:t>
            </a:r>
            <a:r>
              <a:rPr lang="en-US" baseline="0" dirty="0" smtClean="0"/>
              <a:t>, </a:t>
            </a:r>
            <a:r>
              <a:rPr lang="en-US" baseline="0" dirty="0" err="1" smtClean="0"/>
              <a:t>leywa</a:t>
            </a:r>
            <a:r>
              <a:rPr lang="en-US" baseline="0" dirty="0" smtClean="0"/>
              <a:t>, </a:t>
            </a:r>
            <a:r>
              <a:rPr lang="en-US" baseline="0" dirty="0" err="1" smtClean="0"/>
              <a:t>khadri</a:t>
            </a:r>
            <a:r>
              <a:rPr lang="en-US" baseline="0" dirty="0" smtClean="0"/>
              <a:t> and </a:t>
            </a:r>
            <a:r>
              <a:rPr lang="en-US" baseline="0" dirty="0" err="1" smtClean="0"/>
              <a:t>maplah</a:t>
            </a:r>
            <a:r>
              <a:rPr lang="en-US" baseline="0" dirty="0" smtClean="0"/>
              <a:t>. Kuwaitis enjoy various dishes but the most prominent ones are </a:t>
            </a:r>
            <a:r>
              <a:rPr lang="en-US" baseline="0" dirty="0" err="1" smtClean="0"/>
              <a:t>Machboos</a:t>
            </a:r>
            <a:r>
              <a:rPr lang="en-US" baseline="0" dirty="0" smtClean="0"/>
              <a:t> and </a:t>
            </a:r>
            <a:r>
              <a:rPr lang="en-US" baseline="0" dirty="0" err="1" smtClean="0"/>
              <a:t>Quozi</a:t>
            </a:r>
            <a:r>
              <a:rPr lang="en-US" baseline="0" dirty="0" smtClean="0"/>
              <a:t>. Its economy relies largely on oil export. </a:t>
            </a:r>
            <a:endParaRPr lang="en-US" dirty="0"/>
          </a:p>
        </p:txBody>
      </p:sp>
      <p:sp>
        <p:nvSpPr>
          <p:cNvPr id="4" name="Slide Number Placeholder 3"/>
          <p:cNvSpPr>
            <a:spLocks noGrp="1"/>
          </p:cNvSpPr>
          <p:nvPr>
            <p:ph type="sldNum" sz="quarter" idx="10"/>
          </p:nvPr>
        </p:nvSpPr>
        <p:spPr/>
        <p:txBody>
          <a:bodyPr/>
          <a:lstStyle/>
          <a:p>
            <a:fld id="{875F0CB1-E2A4-43F7-9454-50A47AAFB26F}" type="slidenum">
              <a:rPr lang="en-US" smtClean="0"/>
              <a:t>9</a:t>
            </a:fld>
            <a:endParaRPr lang="en-US"/>
          </a:p>
        </p:txBody>
      </p:sp>
    </p:spTree>
    <p:extLst>
      <p:ext uri="{BB962C8B-B14F-4D97-AF65-F5344CB8AC3E}">
        <p14:creationId xmlns:p14="http://schemas.microsoft.com/office/powerpoint/2010/main" val="4038847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9665D5-FCC9-4BB9-B700-AA9C42656D84}"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25F32-D6CA-4B0B-9D89-BF9482C1192F}" type="slidenum">
              <a:rPr lang="en-US" smtClean="0"/>
              <a:t>‹#›</a:t>
            </a:fld>
            <a:endParaRPr lang="en-US"/>
          </a:p>
        </p:txBody>
      </p:sp>
    </p:spTree>
    <p:extLst>
      <p:ext uri="{BB962C8B-B14F-4D97-AF65-F5344CB8AC3E}">
        <p14:creationId xmlns:p14="http://schemas.microsoft.com/office/powerpoint/2010/main" val="124204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9665D5-FCC9-4BB9-B700-AA9C42656D84}"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25F32-D6CA-4B0B-9D89-BF9482C1192F}" type="slidenum">
              <a:rPr lang="en-US" smtClean="0"/>
              <a:t>‹#›</a:t>
            </a:fld>
            <a:endParaRPr lang="en-US"/>
          </a:p>
        </p:txBody>
      </p:sp>
    </p:spTree>
    <p:extLst>
      <p:ext uri="{BB962C8B-B14F-4D97-AF65-F5344CB8AC3E}">
        <p14:creationId xmlns:p14="http://schemas.microsoft.com/office/powerpoint/2010/main" val="287217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9665D5-FCC9-4BB9-B700-AA9C42656D84}"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25F32-D6CA-4B0B-9D89-BF9482C1192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796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9665D5-FCC9-4BB9-B700-AA9C42656D84}"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25F32-D6CA-4B0B-9D89-BF9482C1192F}" type="slidenum">
              <a:rPr lang="en-US" smtClean="0"/>
              <a:t>‹#›</a:t>
            </a:fld>
            <a:endParaRPr lang="en-US"/>
          </a:p>
        </p:txBody>
      </p:sp>
    </p:spTree>
    <p:extLst>
      <p:ext uri="{BB962C8B-B14F-4D97-AF65-F5344CB8AC3E}">
        <p14:creationId xmlns:p14="http://schemas.microsoft.com/office/powerpoint/2010/main" val="1319629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9665D5-FCC9-4BB9-B700-AA9C42656D84}"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25F32-D6CA-4B0B-9D89-BF9482C1192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90415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9665D5-FCC9-4BB9-B700-AA9C42656D84}"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25F32-D6CA-4B0B-9D89-BF9482C1192F}" type="slidenum">
              <a:rPr lang="en-US" smtClean="0"/>
              <a:t>‹#›</a:t>
            </a:fld>
            <a:endParaRPr lang="en-US"/>
          </a:p>
        </p:txBody>
      </p:sp>
    </p:spTree>
    <p:extLst>
      <p:ext uri="{BB962C8B-B14F-4D97-AF65-F5344CB8AC3E}">
        <p14:creationId xmlns:p14="http://schemas.microsoft.com/office/powerpoint/2010/main" val="636643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9665D5-FCC9-4BB9-B700-AA9C42656D84}"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25F32-D6CA-4B0B-9D89-BF9482C1192F}" type="slidenum">
              <a:rPr lang="en-US" smtClean="0"/>
              <a:t>‹#›</a:t>
            </a:fld>
            <a:endParaRPr lang="en-US"/>
          </a:p>
        </p:txBody>
      </p:sp>
    </p:spTree>
    <p:extLst>
      <p:ext uri="{BB962C8B-B14F-4D97-AF65-F5344CB8AC3E}">
        <p14:creationId xmlns:p14="http://schemas.microsoft.com/office/powerpoint/2010/main" val="1339454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9665D5-FCC9-4BB9-B700-AA9C42656D84}"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25F32-D6CA-4B0B-9D89-BF9482C1192F}" type="slidenum">
              <a:rPr lang="en-US" smtClean="0"/>
              <a:t>‹#›</a:t>
            </a:fld>
            <a:endParaRPr lang="en-US"/>
          </a:p>
        </p:txBody>
      </p:sp>
    </p:spTree>
    <p:extLst>
      <p:ext uri="{BB962C8B-B14F-4D97-AF65-F5344CB8AC3E}">
        <p14:creationId xmlns:p14="http://schemas.microsoft.com/office/powerpoint/2010/main" val="152330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9665D5-FCC9-4BB9-B700-AA9C42656D84}"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25F32-D6CA-4B0B-9D89-BF9482C1192F}" type="slidenum">
              <a:rPr lang="en-US" smtClean="0"/>
              <a:t>‹#›</a:t>
            </a:fld>
            <a:endParaRPr lang="en-US"/>
          </a:p>
        </p:txBody>
      </p:sp>
    </p:spTree>
    <p:extLst>
      <p:ext uri="{BB962C8B-B14F-4D97-AF65-F5344CB8AC3E}">
        <p14:creationId xmlns:p14="http://schemas.microsoft.com/office/powerpoint/2010/main" val="33104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9665D5-FCC9-4BB9-B700-AA9C42656D84}"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25F32-D6CA-4B0B-9D89-BF9482C1192F}" type="slidenum">
              <a:rPr lang="en-US" smtClean="0"/>
              <a:t>‹#›</a:t>
            </a:fld>
            <a:endParaRPr lang="en-US"/>
          </a:p>
        </p:txBody>
      </p:sp>
    </p:spTree>
    <p:extLst>
      <p:ext uri="{BB962C8B-B14F-4D97-AF65-F5344CB8AC3E}">
        <p14:creationId xmlns:p14="http://schemas.microsoft.com/office/powerpoint/2010/main" val="128844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9665D5-FCC9-4BB9-B700-AA9C42656D84}"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25F32-D6CA-4B0B-9D89-BF9482C1192F}" type="slidenum">
              <a:rPr lang="en-US" smtClean="0"/>
              <a:t>‹#›</a:t>
            </a:fld>
            <a:endParaRPr lang="en-US"/>
          </a:p>
        </p:txBody>
      </p:sp>
    </p:spTree>
    <p:extLst>
      <p:ext uri="{BB962C8B-B14F-4D97-AF65-F5344CB8AC3E}">
        <p14:creationId xmlns:p14="http://schemas.microsoft.com/office/powerpoint/2010/main" val="216265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9665D5-FCC9-4BB9-B700-AA9C42656D84}" type="datetimeFigureOut">
              <a:rPr lang="en-US" smtClean="0"/>
              <a:t>4/19/2021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C25F32-D6CA-4B0B-9D89-BF9482C1192F}" type="slidenum">
              <a:rPr lang="en-US" smtClean="0"/>
              <a:t>‹#›</a:t>
            </a:fld>
            <a:endParaRPr lang="en-US"/>
          </a:p>
        </p:txBody>
      </p:sp>
    </p:spTree>
    <p:extLst>
      <p:ext uri="{BB962C8B-B14F-4D97-AF65-F5344CB8AC3E}">
        <p14:creationId xmlns:p14="http://schemas.microsoft.com/office/powerpoint/2010/main" val="408768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9665D5-FCC9-4BB9-B700-AA9C42656D84}" type="datetimeFigureOut">
              <a:rPr lang="en-US" smtClean="0"/>
              <a:t>4/19/2021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C25F32-D6CA-4B0B-9D89-BF9482C1192F}" type="slidenum">
              <a:rPr lang="en-US" smtClean="0"/>
              <a:t>‹#›</a:t>
            </a:fld>
            <a:endParaRPr lang="en-US"/>
          </a:p>
        </p:txBody>
      </p:sp>
    </p:spTree>
    <p:extLst>
      <p:ext uri="{BB962C8B-B14F-4D97-AF65-F5344CB8AC3E}">
        <p14:creationId xmlns:p14="http://schemas.microsoft.com/office/powerpoint/2010/main" val="263766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665D5-FCC9-4BB9-B700-AA9C42656D84}" type="datetimeFigureOut">
              <a:rPr lang="en-US" smtClean="0"/>
              <a:t>4/19/2021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C25F32-D6CA-4B0B-9D89-BF9482C1192F}" type="slidenum">
              <a:rPr lang="en-US" smtClean="0"/>
              <a:t>‹#›</a:t>
            </a:fld>
            <a:endParaRPr lang="en-US"/>
          </a:p>
        </p:txBody>
      </p:sp>
    </p:spTree>
    <p:extLst>
      <p:ext uri="{BB962C8B-B14F-4D97-AF65-F5344CB8AC3E}">
        <p14:creationId xmlns:p14="http://schemas.microsoft.com/office/powerpoint/2010/main" val="201509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665D5-FCC9-4BB9-B700-AA9C42656D84}"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25F32-D6CA-4B0B-9D89-BF9482C1192F}" type="slidenum">
              <a:rPr lang="en-US" smtClean="0"/>
              <a:t>‹#›</a:t>
            </a:fld>
            <a:endParaRPr lang="en-US"/>
          </a:p>
        </p:txBody>
      </p:sp>
    </p:spTree>
    <p:extLst>
      <p:ext uri="{BB962C8B-B14F-4D97-AF65-F5344CB8AC3E}">
        <p14:creationId xmlns:p14="http://schemas.microsoft.com/office/powerpoint/2010/main" val="147746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665D5-FCC9-4BB9-B700-AA9C42656D84}"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25F32-D6CA-4B0B-9D89-BF9482C1192F}" type="slidenum">
              <a:rPr lang="en-US" smtClean="0"/>
              <a:t>‹#›</a:t>
            </a:fld>
            <a:endParaRPr lang="en-US"/>
          </a:p>
        </p:txBody>
      </p:sp>
    </p:spTree>
    <p:extLst>
      <p:ext uri="{BB962C8B-B14F-4D97-AF65-F5344CB8AC3E}">
        <p14:creationId xmlns:p14="http://schemas.microsoft.com/office/powerpoint/2010/main" val="388092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9665D5-FCC9-4BB9-B700-AA9C42656D84}" type="datetimeFigureOut">
              <a:rPr lang="en-US" smtClean="0"/>
              <a:t>4/19/2021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C25F32-D6CA-4B0B-9D89-BF9482C1192F}" type="slidenum">
              <a:rPr lang="en-US" smtClean="0"/>
              <a:t>‹#›</a:t>
            </a:fld>
            <a:endParaRPr lang="en-US"/>
          </a:p>
        </p:txBody>
      </p:sp>
    </p:spTree>
    <p:extLst>
      <p:ext uri="{BB962C8B-B14F-4D97-AF65-F5344CB8AC3E}">
        <p14:creationId xmlns:p14="http://schemas.microsoft.com/office/powerpoint/2010/main" val="2295196175"/>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Kuwait</a:t>
            </a:r>
            <a:endParaRPr lang="en-US" dirty="0"/>
          </a:p>
        </p:txBody>
      </p:sp>
      <p:sp>
        <p:nvSpPr>
          <p:cNvPr id="3" name="Subtitle 2"/>
          <p:cNvSpPr>
            <a:spLocks noGrp="1"/>
          </p:cNvSpPr>
          <p:nvPr>
            <p:ph type="subTitle" idx="1"/>
          </p:nvPr>
        </p:nvSpPr>
        <p:spPr>
          <a:xfrm>
            <a:off x="0" y="3602038"/>
            <a:ext cx="4589585" cy="1655762"/>
          </a:xfrm>
        </p:spPr>
        <p:txBody>
          <a:bodyPr/>
          <a:lstStyle/>
          <a:p>
            <a:r>
              <a:rPr lang="en-US" dirty="0" smtClean="0"/>
              <a:t>Institution:</a:t>
            </a:r>
          </a:p>
          <a:p>
            <a:r>
              <a:rPr lang="en-US" dirty="0" smtClean="0"/>
              <a:t>Course:</a:t>
            </a:r>
          </a:p>
          <a:p>
            <a:r>
              <a:rPr lang="en-US" dirty="0" smtClean="0"/>
              <a:t>Name:</a:t>
            </a:r>
            <a:endParaRPr lang="en-US" dirty="0"/>
          </a:p>
        </p:txBody>
      </p:sp>
      <p:pic>
        <p:nvPicPr>
          <p:cNvPr id="4" name="Picture 3"/>
          <p:cNvPicPr>
            <a:picLocks noChangeAspect="1"/>
          </p:cNvPicPr>
          <p:nvPr/>
        </p:nvPicPr>
        <p:blipFill>
          <a:blip r:embed="rId2"/>
          <a:stretch>
            <a:fillRect/>
          </a:stretch>
        </p:blipFill>
        <p:spPr>
          <a:xfrm>
            <a:off x="1" y="0"/>
            <a:ext cx="12192000" cy="3059356"/>
          </a:xfrm>
          <a:prstGeom prst="rect">
            <a:avLst/>
          </a:prstGeom>
        </p:spPr>
      </p:pic>
    </p:spTree>
    <p:extLst>
      <p:ext uri="{BB962C8B-B14F-4D97-AF65-F5344CB8AC3E}">
        <p14:creationId xmlns:p14="http://schemas.microsoft.com/office/powerpoint/2010/main" val="136160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smtClean="0"/>
              <a:t>Kuwait Travel Information. (2020). Customs and Traditions in Kuwait. Kuwait Visa, Retrieved from: https://kuwaitvisa.com/customs-traditions-culture-kuwait/#:~:text=Kuwaiti%20culture%20is%20characterized%20by,as%20social%20norms%20in%20Kuwait.</a:t>
            </a:r>
          </a:p>
          <a:p>
            <a:r>
              <a:rPr lang="en-US" dirty="0" err="1" smtClean="0"/>
              <a:t>Manjiri</a:t>
            </a:r>
            <a:r>
              <a:rPr lang="en-US" dirty="0" smtClean="0"/>
              <a:t>. (2020). 10 Delicious Traditional Kuwait Food. Trip 101, Retrieved from: https://trip101.com/article/traditional-food-in-kuwait.</a:t>
            </a:r>
          </a:p>
          <a:p>
            <a:r>
              <a:rPr lang="en-US" dirty="0" smtClean="0"/>
              <a:t>Rolf, K. (2014). Hidden Treasures: Reflections on </a:t>
            </a:r>
            <a:r>
              <a:rPr lang="en-US" dirty="0" err="1" smtClean="0"/>
              <a:t>Tradtional</a:t>
            </a:r>
            <a:r>
              <a:rPr lang="en-US" dirty="0" smtClean="0"/>
              <a:t> Music in Kuwait. Qatar National Library, Retrieved from: https://www.qdl.qa/en/hidden-treasures-reflections-traditional-music-kuwait.</a:t>
            </a:r>
          </a:p>
          <a:p>
            <a:r>
              <a:rPr lang="en-US" dirty="0" smtClean="0"/>
              <a:t>Yasser, A.-Z. (2020). Economy of Kuwait. </a:t>
            </a:r>
            <a:r>
              <a:rPr lang="en-US" dirty="0" err="1" smtClean="0"/>
              <a:t>Fanack</a:t>
            </a:r>
            <a:r>
              <a:rPr lang="en-US" dirty="0" smtClean="0"/>
              <a:t>, Retrieved from: https://fanack.com/kuwait/economy-of-kuwait/.</a:t>
            </a:r>
          </a:p>
          <a:p>
            <a:endParaRPr lang="en-US" dirty="0" smtClean="0"/>
          </a:p>
          <a:p>
            <a:endParaRPr lang="en-US" dirty="0"/>
          </a:p>
        </p:txBody>
      </p:sp>
    </p:spTree>
    <p:extLst>
      <p:ext uri="{BB962C8B-B14F-4D97-AF65-F5344CB8AC3E}">
        <p14:creationId xmlns:p14="http://schemas.microsoft.com/office/powerpoint/2010/main" val="1295078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838200" y="1825625"/>
            <a:ext cx="5562600" cy="4351338"/>
          </a:xfrm>
        </p:spPr>
        <p:txBody>
          <a:bodyPr>
            <a:normAutofit/>
          </a:bodyPr>
          <a:lstStyle/>
          <a:p>
            <a:r>
              <a:rPr lang="en-US" dirty="0" smtClean="0"/>
              <a:t>Kuwait is a small emirate that is located between Iraq and Saudi Arabia.</a:t>
            </a:r>
          </a:p>
          <a:p>
            <a:r>
              <a:rPr lang="en-US" dirty="0" smtClean="0"/>
              <a:t>Most of the people in Kuwait live in the towns.</a:t>
            </a:r>
          </a:p>
          <a:p>
            <a:r>
              <a:rPr lang="en-US" dirty="0" smtClean="0"/>
              <a:t>It is one of the world’s most-urbanized nations.</a:t>
            </a:r>
          </a:p>
          <a:p>
            <a:r>
              <a:rPr lang="en-US" dirty="0" smtClean="0"/>
              <a:t>It has a conservative government.</a:t>
            </a:r>
          </a:p>
          <a:p>
            <a:r>
              <a:rPr lang="en-US" dirty="0" smtClean="0"/>
              <a:t>The government has been providing generous materials to the citizens.</a:t>
            </a:r>
          </a:p>
          <a:p>
            <a:endParaRPr lang="en-US" dirty="0"/>
          </a:p>
        </p:txBody>
      </p:sp>
      <p:pic>
        <p:nvPicPr>
          <p:cNvPr id="4" name="Picture 3"/>
          <p:cNvPicPr>
            <a:picLocks noChangeAspect="1"/>
          </p:cNvPicPr>
          <p:nvPr/>
        </p:nvPicPr>
        <p:blipFill>
          <a:blip r:embed="rId3"/>
          <a:stretch>
            <a:fillRect/>
          </a:stretch>
        </p:blipFill>
        <p:spPr>
          <a:xfrm>
            <a:off x="6400800" y="1825625"/>
            <a:ext cx="5791200" cy="4667250"/>
          </a:xfrm>
          <a:prstGeom prst="rect">
            <a:avLst/>
          </a:prstGeom>
        </p:spPr>
      </p:pic>
    </p:spTree>
    <p:extLst>
      <p:ext uri="{BB962C8B-B14F-4D97-AF65-F5344CB8AC3E}">
        <p14:creationId xmlns:p14="http://schemas.microsoft.com/office/powerpoint/2010/main" val="6750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Kuwait’s Culture</a:t>
            </a:r>
            <a:endParaRPr lang="en-US" dirty="0"/>
          </a:p>
        </p:txBody>
      </p:sp>
      <p:sp>
        <p:nvSpPr>
          <p:cNvPr id="3" name="Content Placeholder 2"/>
          <p:cNvSpPr>
            <a:spLocks noGrp="1"/>
          </p:cNvSpPr>
          <p:nvPr>
            <p:ph idx="1"/>
          </p:nvPr>
        </p:nvSpPr>
        <p:spPr>
          <a:xfrm>
            <a:off x="838200" y="1825625"/>
            <a:ext cx="6125308" cy="4351338"/>
          </a:xfrm>
        </p:spPr>
        <p:txBody>
          <a:bodyPr/>
          <a:lstStyle/>
          <a:p>
            <a:r>
              <a:rPr lang="en-US" dirty="0" smtClean="0"/>
              <a:t>Kuwait has a rich culture.</a:t>
            </a:r>
          </a:p>
          <a:p>
            <a:r>
              <a:rPr lang="en-US" dirty="0" smtClean="0"/>
              <a:t>The culture is characterized by social and conservative social values and traditions.</a:t>
            </a:r>
          </a:p>
          <a:p>
            <a:r>
              <a:rPr lang="en-US" dirty="0" smtClean="0"/>
              <a:t>Kuwait has also embraced various aspects of Western culture.</a:t>
            </a:r>
          </a:p>
          <a:p>
            <a:r>
              <a:rPr lang="en-US" dirty="0" smtClean="0"/>
              <a:t>Kuwait’s cultural practices have remained largely unaltered. </a:t>
            </a:r>
            <a:endParaRPr lang="en-US" dirty="0"/>
          </a:p>
        </p:txBody>
      </p:sp>
      <p:pic>
        <p:nvPicPr>
          <p:cNvPr id="4" name="Picture 3"/>
          <p:cNvPicPr>
            <a:picLocks noChangeAspect="1"/>
          </p:cNvPicPr>
          <p:nvPr/>
        </p:nvPicPr>
        <p:blipFill>
          <a:blip r:embed="rId3"/>
          <a:stretch>
            <a:fillRect/>
          </a:stretch>
        </p:blipFill>
        <p:spPr>
          <a:xfrm>
            <a:off x="6667866" y="1825625"/>
            <a:ext cx="5524134" cy="4351338"/>
          </a:xfrm>
          <a:prstGeom prst="rect">
            <a:avLst/>
          </a:prstGeom>
        </p:spPr>
      </p:pic>
    </p:spTree>
    <p:extLst>
      <p:ext uri="{BB962C8B-B14F-4D97-AF65-F5344CB8AC3E}">
        <p14:creationId xmlns:p14="http://schemas.microsoft.com/office/powerpoint/2010/main" val="140907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Kuwait’s Culture</a:t>
            </a:r>
            <a:endParaRPr lang="en-US" dirty="0"/>
          </a:p>
        </p:txBody>
      </p:sp>
      <p:sp>
        <p:nvSpPr>
          <p:cNvPr id="3" name="Content Placeholder 2"/>
          <p:cNvSpPr>
            <a:spLocks noGrp="1"/>
          </p:cNvSpPr>
          <p:nvPr>
            <p:ph idx="1"/>
          </p:nvPr>
        </p:nvSpPr>
        <p:spPr>
          <a:xfrm>
            <a:off x="838200" y="1825625"/>
            <a:ext cx="5158154" cy="4351338"/>
          </a:xfrm>
        </p:spPr>
        <p:txBody>
          <a:bodyPr>
            <a:normAutofit fontScale="92500" lnSpcReduction="10000"/>
          </a:bodyPr>
          <a:lstStyle/>
          <a:p>
            <a:r>
              <a:rPr lang="en-US" dirty="0" smtClean="0"/>
              <a:t>Its culture is male dominated.</a:t>
            </a:r>
          </a:p>
          <a:p>
            <a:r>
              <a:rPr lang="en-US" dirty="0" smtClean="0"/>
              <a:t>At its heart, is </a:t>
            </a:r>
            <a:r>
              <a:rPr lang="en-US" dirty="0" err="1" smtClean="0"/>
              <a:t>diwaniyyah</a:t>
            </a:r>
            <a:r>
              <a:rPr lang="en-US" dirty="0" smtClean="0"/>
              <a:t>.</a:t>
            </a:r>
          </a:p>
          <a:p>
            <a:r>
              <a:rPr lang="en-US" dirty="0" smtClean="0"/>
              <a:t>A gathering of men in a separate room where they can play games, talk and enjoy refreshments.</a:t>
            </a:r>
          </a:p>
          <a:p>
            <a:r>
              <a:rPr lang="en-US" dirty="0" smtClean="0"/>
              <a:t>Heterosexual , homosexual acts and alcohol are illegal.</a:t>
            </a:r>
          </a:p>
          <a:p>
            <a:r>
              <a:rPr lang="en-US" dirty="0"/>
              <a:t>T</a:t>
            </a:r>
            <a:r>
              <a:rPr lang="en-US" dirty="0" smtClean="0"/>
              <a:t>hey have a holy month of Ramadan.</a:t>
            </a:r>
          </a:p>
          <a:p>
            <a:r>
              <a:rPr lang="en-US" dirty="0" smtClean="0"/>
              <a:t>They are allowed to work for six hours a day and must fast.</a:t>
            </a:r>
          </a:p>
          <a:p>
            <a:r>
              <a:rPr lang="en-US" dirty="0" smtClean="0"/>
              <a:t>There is no smoking, drinking, eating or chewing gum before sunset.</a:t>
            </a:r>
          </a:p>
          <a:p>
            <a:r>
              <a:rPr lang="en-US" dirty="0" smtClean="0"/>
              <a:t>Foreigners must not do any of the above things in public during the Ramadan month.</a:t>
            </a:r>
            <a:endParaRPr lang="en-US" dirty="0"/>
          </a:p>
        </p:txBody>
      </p:sp>
      <p:pic>
        <p:nvPicPr>
          <p:cNvPr id="4" name="Picture 3"/>
          <p:cNvPicPr>
            <a:picLocks noChangeAspect="1"/>
          </p:cNvPicPr>
          <p:nvPr/>
        </p:nvPicPr>
        <p:blipFill>
          <a:blip r:embed="rId3"/>
          <a:stretch>
            <a:fillRect/>
          </a:stretch>
        </p:blipFill>
        <p:spPr>
          <a:xfrm>
            <a:off x="6096000" y="1825625"/>
            <a:ext cx="6096000" cy="4645513"/>
          </a:xfrm>
          <a:prstGeom prst="rect">
            <a:avLst/>
          </a:prstGeom>
        </p:spPr>
      </p:pic>
    </p:spTree>
    <p:extLst>
      <p:ext uri="{BB962C8B-B14F-4D97-AF65-F5344CB8AC3E}">
        <p14:creationId xmlns:p14="http://schemas.microsoft.com/office/powerpoint/2010/main" val="3745431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Kuwait’s Culture</a:t>
            </a:r>
            <a:endParaRPr lang="en-US" dirty="0"/>
          </a:p>
        </p:txBody>
      </p:sp>
      <p:sp>
        <p:nvSpPr>
          <p:cNvPr id="3" name="Content Placeholder 2"/>
          <p:cNvSpPr>
            <a:spLocks noGrp="1"/>
          </p:cNvSpPr>
          <p:nvPr>
            <p:ph idx="1"/>
          </p:nvPr>
        </p:nvSpPr>
        <p:spPr>
          <a:xfrm>
            <a:off x="838200" y="1825625"/>
            <a:ext cx="5263662" cy="4351338"/>
          </a:xfrm>
        </p:spPr>
        <p:txBody>
          <a:bodyPr>
            <a:normAutofit fontScale="92500" lnSpcReduction="10000"/>
          </a:bodyPr>
          <a:lstStyle/>
          <a:p>
            <a:r>
              <a:rPr lang="en-US" dirty="0" smtClean="0"/>
              <a:t>Majority of the Kuwaitis are Muslims and are governed by the social norms in Kuwait.</a:t>
            </a:r>
          </a:p>
          <a:p>
            <a:r>
              <a:rPr lang="en-US" dirty="0" smtClean="0"/>
              <a:t>They are expected to pray five times during a day as follows:</a:t>
            </a:r>
          </a:p>
          <a:p>
            <a:pPr>
              <a:buFont typeface="Wingdings" panose="05000000000000000000" pitchFamily="2" charset="2"/>
              <a:buChar char="ü"/>
            </a:pPr>
            <a:r>
              <a:rPr lang="en-US" dirty="0" smtClean="0"/>
              <a:t>At dawn.</a:t>
            </a:r>
          </a:p>
          <a:p>
            <a:pPr>
              <a:buFont typeface="Wingdings" panose="05000000000000000000" pitchFamily="2" charset="2"/>
              <a:buChar char="ü"/>
            </a:pPr>
            <a:r>
              <a:rPr lang="en-US" dirty="0" smtClean="0"/>
              <a:t>Noon.</a:t>
            </a:r>
          </a:p>
          <a:p>
            <a:pPr>
              <a:buFont typeface="Wingdings" panose="05000000000000000000" pitchFamily="2" charset="2"/>
              <a:buChar char="ü"/>
            </a:pPr>
            <a:r>
              <a:rPr lang="en-US" dirty="0" smtClean="0"/>
              <a:t>Afternoon.</a:t>
            </a:r>
          </a:p>
          <a:p>
            <a:pPr>
              <a:buFont typeface="Wingdings" panose="05000000000000000000" pitchFamily="2" charset="2"/>
              <a:buChar char="ü"/>
            </a:pPr>
            <a:r>
              <a:rPr lang="en-US" dirty="0" smtClean="0"/>
              <a:t>Sunset.</a:t>
            </a:r>
          </a:p>
          <a:p>
            <a:pPr>
              <a:buFont typeface="Wingdings" panose="05000000000000000000" pitchFamily="2" charset="2"/>
              <a:buChar char="ü"/>
            </a:pPr>
            <a:r>
              <a:rPr lang="en-US" dirty="0" smtClean="0"/>
              <a:t>Evening.</a:t>
            </a:r>
          </a:p>
          <a:p>
            <a:r>
              <a:rPr lang="en-US" dirty="0" smtClean="0"/>
              <a:t>There exists strong ties between friends, neighbors and family.</a:t>
            </a:r>
          </a:p>
          <a:p>
            <a:r>
              <a:rPr lang="en-US" dirty="0" smtClean="0"/>
              <a:t>There are special occasions such as Islamic new Year, </a:t>
            </a:r>
            <a:r>
              <a:rPr lang="en-US" dirty="0" err="1" smtClean="0"/>
              <a:t>Eid</a:t>
            </a:r>
            <a:r>
              <a:rPr lang="en-US" dirty="0" smtClean="0"/>
              <a:t> el-</a:t>
            </a:r>
            <a:r>
              <a:rPr lang="en-US" dirty="0" err="1" smtClean="0"/>
              <a:t>Fitr</a:t>
            </a:r>
            <a:r>
              <a:rPr lang="en-US" dirty="0" smtClean="0"/>
              <a:t> and </a:t>
            </a:r>
            <a:r>
              <a:rPr lang="en-US" dirty="0" err="1" smtClean="0"/>
              <a:t>Ramadhan</a:t>
            </a:r>
            <a:r>
              <a:rPr lang="en-US" dirty="0" smtClean="0"/>
              <a:t>.</a:t>
            </a:r>
            <a:endParaRPr lang="en-US" dirty="0"/>
          </a:p>
        </p:txBody>
      </p:sp>
      <p:pic>
        <p:nvPicPr>
          <p:cNvPr id="4" name="Picture 3"/>
          <p:cNvPicPr>
            <a:picLocks noChangeAspect="1"/>
          </p:cNvPicPr>
          <p:nvPr/>
        </p:nvPicPr>
        <p:blipFill>
          <a:blip r:embed="rId3"/>
          <a:stretch>
            <a:fillRect/>
          </a:stretch>
        </p:blipFill>
        <p:spPr>
          <a:xfrm>
            <a:off x="6279906" y="1825625"/>
            <a:ext cx="5912094" cy="4351338"/>
          </a:xfrm>
          <a:prstGeom prst="rect">
            <a:avLst/>
          </a:prstGeom>
        </p:spPr>
      </p:pic>
    </p:spTree>
    <p:extLst>
      <p:ext uri="{BB962C8B-B14F-4D97-AF65-F5344CB8AC3E}">
        <p14:creationId xmlns:p14="http://schemas.microsoft.com/office/powerpoint/2010/main" val="340893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Kuwait’s Music</a:t>
            </a:r>
            <a:endParaRPr lang="en-US" dirty="0"/>
          </a:p>
        </p:txBody>
      </p:sp>
      <p:sp>
        <p:nvSpPr>
          <p:cNvPr id="3" name="Content Placeholder 2"/>
          <p:cNvSpPr>
            <a:spLocks noGrp="1"/>
          </p:cNvSpPr>
          <p:nvPr>
            <p:ph idx="1"/>
          </p:nvPr>
        </p:nvSpPr>
        <p:spPr>
          <a:xfrm>
            <a:off x="838200" y="1825625"/>
            <a:ext cx="5580185" cy="4351338"/>
          </a:xfrm>
        </p:spPr>
        <p:txBody>
          <a:bodyPr>
            <a:normAutofit/>
          </a:bodyPr>
          <a:lstStyle/>
          <a:p>
            <a:r>
              <a:rPr lang="en-US" dirty="0" smtClean="0"/>
              <a:t>Kuwait has various musical genres.</a:t>
            </a:r>
          </a:p>
          <a:p>
            <a:r>
              <a:rPr lang="en-US" dirty="0" smtClean="0"/>
              <a:t>Music genres in Kuwait include: </a:t>
            </a:r>
            <a:r>
              <a:rPr lang="en-US" dirty="0" err="1" smtClean="0"/>
              <a:t>sawt</a:t>
            </a:r>
            <a:r>
              <a:rPr lang="en-US" dirty="0" smtClean="0"/>
              <a:t>, </a:t>
            </a:r>
            <a:r>
              <a:rPr lang="en-US" dirty="0" err="1" smtClean="0"/>
              <a:t>bahri</a:t>
            </a:r>
            <a:r>
              <a:rPr lang="en-US" dirty="0" smtClean="0"/>
              <a:t>, </a:t>
            </a:r>
            <a:r>
              <a:rPr lang="en-US" dirty="0" err="1" smtClean="0"/>
              <a:t>samra</a:t>
            </a:r>
            <a:r>
              <a:rPr lang="en-US" dirty="0" smtClean="0"/>
              <a:t>, </a:t>
            </a:r>
            <a:r>
              <a:rPr lang="en-US" dirty="0" err="1" smtClean="0"/>
              <a:t>leywa</a:t>
            </a:r>
            <a:r>
              <a:rPr lang="en-US" dirty="0" smtClean="0"/>
              <a:t>, </a:t>
            </a:r>
            <a:r>
              <a:rPr lang="en-US" dirty="0" err="1" smtClean="0"/>
              <a:t>khadri</a:t>
            </a:r>
            <a:r>
              <a:rPr lang="en-US" dirty="0" smtClean="0"/>
              <a:t>, and </a:t>
            </a:r>
            <a:r>
              <a:rPr lang="en-US" dirty="0" err="1" smtClean="0"/>
              <a:t>maplah</a:t>
            </a:r>
            <a:r>
              <a:rPr lang="en-US" dirty="0" smtClean="0"/>
              <a:t>.</a:t>
            </a:r>
          </a:p>
          <a:p>
            <a:r>
              <a:rPr lang="en-US" dirty="0" smtClean="0"/>
              <a:t>These musical genres originate from the </a:t>
            </a:r>
            <a:r>
              <a:rPr lang="en-US" dirty="0" err="1" smtClean="0"/>
              <a:t>Keralan</a:t>
            </a:r>
            <a:r>
              <a:rPr lang="en-US" dirty="0" smtClean="0"/>
              <a:t> community residing in Kuwait.</a:t>
            </a:r>
          </a:p>
          <a:p>
            <a:r>
              <a:rPr lang="en-US" dirty="0" err="1" smtClean="0"/>
              <a:t>Samra</a:t>
            </a:r>
            <a:r>
              <a:rPr lang="en-US" dirty="0" smtClean="0"/>
              <a:t> features two groups of singers.</a:t>
            </a:r>
          </a:p>
          <a:p>
            <a:r>
              <a:rPr lang="en-US" dirty="0" err="1" smtClean="0"/>
              <a:t>Leywa</a:t>
            </a:r>
            <a:r>
              <a:rPr lang="en-US" dirty="0" smtClean="0"/>
              <a:t> an African-influenced ritual dance </a:t>
            </a:r>
            <a:r>
              <a:rPr lang="en-US" dirty="0"/>
              <a:t>(Rolf, 2014</a:t>
            </a:r>
            <a:r>
              <a:rPr lang="en-US" dirty="0" smtClean="0"/>
              <a:t>).</a:t>
            </a:r>
          </a:p>
          <a:p>
            <a:r>
              <a:rPr lang="en-US" dirty="0" err="1" smtClean="0"/>
              <a:t>Khadri</a:t>
            </a:r>
            <a:r>
              <a:rPr lang="en-US" dirty="0" smtClean="0"/>
              <a:t> and </a:t>
            </a:r>
            <a:r>
              <a:rPr lang="en-US" dirty="0" err="1" smtClean="0"/>
              <a:t>bahris</a:t>
            </a:r>
            <a:r>
              <a:rPr lang="en-US" dirty="0" smtClean="0"/>
              <a:t> are a devotional genre music.</a:t>
            </a:r>
          </a:p>
          <a:p>
            <a:r>
              <a:rPr lang="en-US" dirty="0" smtClean="0"/>
              <a:t>There are musical instruments such as the drum.</a:t>
            </a:r>
          </a:p>
          <a:p>
            <a:endParaRPr lang="en-US" dirty="0" smtClean="0"/>
          </a:p>
        </p:txBody>
      </p:sp>
      <p:pic>
        <p:nvPicPr>
          <p:cNvPr id="4" name="Picture 3"/>
          <p:cNvPicPr>
            <a:picLocks noChangeAspect="1"/>
          </p:cNvPicPr>
          <p:nvPr/>
        </p:nvPicPr>
        <p:blipFill>
          <a:blip r:embed="rId3"/>
          <a:stretch>
            <a:fillRect/>
          </a:stretch>
        </p:blipFill>
        <p:spPr>
          <a:xfrm>
            <a:off x="6418384" y="1825625"/>
            <a:ext cx="5556739" cy="4012468"/>
          </a:xfrm>
          <a:prstGeom prst="rect">
            <a:avLst/>
          </a:prstGeom>
        </p:spPr>
      </p:pic>
    </p:spTree>
    <p:extLst>
      <p:ext uri="{BB962C8B-B14F-4D97-AF65-F5344CB8AC3E}">
        <p14:creationId xmlns:p14="http://schemas.microsoft.com/office/powerpoint/2010/main" val="374749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Kuwait’s Food</a:t>
            </a:r>
            <a:endParaRPr lang="en-US" dirty="0"/>
          </a:p>
        </p:txBody>
      </p:sp>
      <p:sp>
        <p:nvSpPr>
          <p:cNvPr id="3" name="Content Placeholder 2"/>
          <p:cNvSpPr>
            <a:spLocks noGrp="1"/>
          </p:cNvSpPr>
          <p:nvPr>
            <p:ph idx="1"/>
          </p:nvPr>
        </p:nvSpPr>
        <p:spPr>
          <a:xfrm>
            <a:off x="838201" y="1825625"/>
            <a:ext cx="5263662" cy="4351338"/>
          </a:xfrm>
        </p:spPr>
        <p:txBody>
          <a:bodyPr>
            <a:normAutofit/>
          </a:bodyPr>
          <a:lstStyle/>
          <a:p>
            <a:r>
              <a:rPr lang="en-US" dirty="0" smtClean="0"/>
              <a:t>There are various dishes prepared in Kuwait.</a:t>
            </a:r>
          </a:p>
          <a:p>
            <a:r>
              <a:rPr lang="en-US" dirty="0" err="1" smtClean="0"/>
              <a:t>Machboos</a:t>
            </a:r>
            <a:r>
              <a:rPr lang="en-US" dirty="0" smtClean="0"/>
              <a:t> which is rice served with sauce.</a:t>
            </a:r>
          </a:p>
          <a:p>
            <a:pPr>
              <a:buFont typeface="Wingdings" panose="05000000000000000000" pitchFamily="2" charset="2"/>
              <a:buChar char="ü"/>
            </a:pPr>
            <a:r>
              <a:rPr lang="en-US" dirty="0" smtClean="0"/>
              <a:t>Is a prominent delicacy in Kuwait.</a:t>
            </a:r>
          </a:p>
          <a:p>
            <a:pPr>
              <a:buFont typeface="Wingdings" panose="05000000000000000000" pitchFamily="2" charset="2"/>
              <a:buChar char="ü"/>
            </a:pPr>
            <a:r>
              <a:rPr lang="en-US" dirty="0" smtClean="0"/>
              <a:t>Considered to be the national dish of the nation.</a:t>
            </a:r>
          </a:p>
          <a:p>
            <a:pPr>
              <a:buFont typeface="Wingdings" panose="05000000000000000000" pitchFamily="2" charset="2"/>
              <a:buChar char="ü"/>
            </a:pPr>
            <a:r>
              <a:rPr lang="en-US" dirty="0" smtClean="0"/>
              <a:t>Prepared by using fragrant basmati rice which is spiced with different spices and chicken or mutton.</a:t>
            </a:r>
          </a:p>
          <a:p>
            <a:r>
              <a:rPr lang="en-US" dirty="0" err="1" smtClean="0"/>
              <a:t>Quozi</a:t>
            </a:r>
            <a:r>
              <a:rPr lang="en-US" dirty="0" smtClean="0"/>
              <a:t> which is a stuffed lamb served on spiced rice.</a:t>
            </a:r>
          </a:p>
          <a:p>
            <a:pPr>
              <a:buFont typeface="Wingdings" panose="05000000000000000000" pitchFamily="2" charset="2"/>
              <a:buChar char="ü"/>
            </a:pPr>
            <a:r>
              <a:rPr lang="en-US" dirty="0" smtClean="0"/>
              <a:t>Contains spiced rice.</a:t>
            </a:r>
          </a:p>
          <a:p>
            <a:pPr>
              <a:buFont typeface="Wingdings" panose="05000000000000000000" pitchFamily="2" charset="2"/>
              <a:buChar char="ü"/>
            </a:pPr>
            <a:r>
              <a:rPr lang="en-US" dirty="0" smtClean="0"/>
              <a:t>Stuffed with vegetables and nuts.</a:t>
            </a:r>
            <a:endParaRPr lang="en-US" dirty="0"/>
          </a:p>
        </p:txBody>
      </p:sp>
      <p:pic>
        <p:nvPicPr>
          <p:cNvPr id="4" name="Picture 3"/>
          <p:cNvPicPr>
            <a:picLocks noChangeAspect="1"/>
          </p:cNvPicPr>
          <p:nvPr/>
        </p:nvPicPr>
        <p:blipFill>
          <a:blip r:embed="rId3"/>
          <a:stretch>
            <a:fillRect/>
          </a:stretch>
        </p:blipFill>
        <p:spPr>
          <a:xfrm>
            <a:off x="6101863" y="1690687"/>
            <a:ext cx="5574322" cy="4486275"/>
          </a:xfrm>
          <a:prstGeom prst="rect">
            <a:avLst/>
          </a:prstGeom>
        </p:spPr>
      </p:pic>
    </p:spTree>
    <p:extLst>
      <p:ext uri="{BB962C8B-B14F-4D97-AF65-F5344CB8AC3E}">
        <p14:creationId xmlns:p14="http://schemas.microsoft.com/office/powerpoint/2010/main" val="244772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Kuwait’s Economy</a:t>
            </a:r>
            <a:endParaRPr lang="en-US" dirty="0"/>
          </a:p>
        </p:txBody>
      </p:sp>
      <p:sp>
        <p:nvSpPr>
          <p:cNvPr id="3" name="Content Placeholder 2"/>
          <p:cNvSpPr>
            <a:spLocks noGrp="1"/>
          </p:cNvSpPr>
          <p:nvPr>
            <p:ph idx="1"/>
          </p:nvPr>
        </p:nvSpPr>
        <p:spPr>
          <a:xfrm>
            <a:off x="838200" y="1825625"/>
            <a:ext cx="5334000" cy="4351338"/>
          </a:xfrm>
        </p:spPr>
        <p:txBody>
          <a:bodyPr>
            <a:normAutofit fontScale="92500" lnSpcReduction="20000"/>
          </a:bodyPr>
          <a:lstStyle/>
          <a:p>
            <a:r>
              <a:rPr lang="en-US" dirty="0" smtClean="0"/>
              <a:t>The country’s economy is dependent on oil production.</a:t>
            </a:r>
          </a:p>
          <a:p>
            <a:r>
              <a:rPr lang="en-US" dirty="0" smtClean="0"/>
              <a:t>The country is a major member of the OPEC.</a:t>
            </a:r>
          </a:p>
          <a:p>
            <a:r>
              <a:rPr lang="en-US" dirty="0" smtClean="0"/>
              <a:t>The country has over 10% of world oil reserves.</a:t>
            </a:r>
          </a:p>
          <a:p>
            <a:r>
              <a:rPr lang="en-US" dirty="0" smtClean="0"/>
              <a:t>Oil accounts for over half of its gross domestic product.</a:t>
            </a:r>
          </a:p>
          <a:p>
            <a:r>
              <a:rPr lang="en-US" dirty="0" smtClean="0"/>
              <a:t>Oil accounts for 92% of its export revenues </a:t>
            </a:r>
            <a:r>
              <a:rPr lang="en-US" dirty="0"/>
              <a:t>(Yasser, 2020)</a:t>
            </a:r>
            <a:r>
              <a:rPr lang="en-US" dirty="0" smtClean="0"/>
              <a:t>.</a:t>
            </a:r>
          </a:p>
          <a:p>
            <a:r>
              <a:rPr lang="en-US" dirty="0" smtClean="0"/>
              <a:t>The country also has some other economic activities such as:</a:t>
            </a:r>
          </a:p>
          <a:p>
            <a:r>
              <a:rPr lang="en-US" dirty="0" smtClean="0"/>
              <a:t>Agriculture.</a:t>
            </a:r>
          </a:p>
          <a:p>
            <a:r>
              <a:rPr lang="en-US" dirty="0" smtClean="0"/>
              <a:t>Fishing</a:t>
            </a:r>
          </a:p>
          <a:p>
            <a:r>
              <a:rPr lang="en-US" dirty="0" smtClean="0"/>
              <a:t>Real estate.</a:t>
            </a:r>
          </a:p>
          <a:p>
            <a:r>
              <a:rPr lang="en-US" dirty="0" smtClean="0"/>
              <a:t>Banking and finance</a:t>
            </a:r>
            <a:endParaRPr lang="en-US" dirty="0"/>
          </a:p>
        </p:txBody>
      </p:sp>
      <p:pic>
        <p:nvPicPr>
          <p:cNvPr id="4" name="Picture 3"/>
          <p:cNvPicPr>
            <a:picLocks noChangeAspect="1"/>
          </p:cNvPicPr>
          <p:nvPr/>
        </p:nvPicPr>
        <p:blipFill>
          <a:blip r:embed="rId3"/>
          <a:stretch>
            <a:fillRect/>
          </a:stretch>
        </p:blipFill>
        <p:spPr>
          <a:xfrm>
            <a:off x="6096000" y="1690687"/>
            <a:ext cx="5843954" cy="4903543"/>
          </a:xfrm>
          <a:prstGeom prst="rect">
            <a:avLst/>
          </a:prstGeom>
        </p:spPr>
      </p:pic>
    </p:spTree>
    <p:extLst>
      <p:ext uri="{BB962C8B-B14F-4D97-AF65-F5344CB8AC3E}">
        <p14:creationId xmlns:p14="http://schemas.microsoft.com/office/powerpoint/2010/main" val="375807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838200" y="1825625"/>
            <a:ext cx="4683369" cy="4351338"/>
          </a:xfrm>
        </p:spPr>
        <p:txBody>
          <a:bodyPr>
            <a:normAutofit/>
          </a:bodyPr>
          <a:lstStyle/>
          <a:p>
            <a:r>
              <a:rPr lang="en-US" dirty="0" smtClean="0"/>
              <a:t>Kuwait is a conservative country.</a:t>
            </a:r>
          </a:p>
          <a:p>
            <a:r>
              <a:rPr lang="en-US" dirty="0" smtClean="0"/>
              <a:t>It has embraced western culture.</a:t>
            </a:r>
          </a:p>
          <a:p>
            <a:r>
              <a:rPr lang="en-US" dirty="0" smtClean="0"/>
              <a:t>Male dominated.</a:t>
            </a:r>
          </a:p>
          <a:p>
            <a:r>
              <a:rPr lang="en-US" dirty="0" smtClean="0"/>
              <a:t>Various musical genres; </a:t>
            </a:r>
            <a:r>
              <a:rPr lang="en-US" dirty="0" err="1" smtClean="0"/>
              <a:t>sawt</a:t>
            </a:r>
            <a:r>
              <a:rPr lang="en-US" dirty="0" smtClean="0"/>
              <a:t>, </a:t>
            </a:r>
            <a:r>
              <a:rPr lang="en-US" dirty="0" err="1" smtClean="0"/>
              <a:t>bahri</a:t>
            </a:r>
            <a:r>
              <a:rPr lang="en-US" dirty="0" smtClean="0"/>
              <a:t>, </a:t>
            </a:r>
            <a:r>
              <a:rPr lang="en-US" dirty="0" err="1" smtClean="0"/>
              <a:t>samra</a:t>
            </a:r>
            <a:r>
              <a:rPr lang="en-US" dirty="0" smtClean="0"/>
              <a:t>, </a:t>
            </a:r>
            <a:r>
              <a:rPr lang="en-US" dirty="0" err="1" smtClean="0"/>
              <a:t>leywa</a:t>
            </a:r>
            <a:r>
              <a:rPr lang="en-US" dirty="0" smtClean="0"/>
              <a:t>, </a:t>
            </a:r>
            <a:r>
              <a:rPr lang="en-US" dirty="0" err="1" smtClean="0"/>
              <a:t>khadri</a:t>
            </a:r>
            <a:r>
              <a:rPr lang="en-US" dirty="0" smtClean="0"/>
              <a:t>, and </a:t>
            </a:r>
            <a:r>
              <a:rPr lang="en-US" dirty="0" err="1" smtClean="0"/>
              <a:t>maplah</a:t>
            </a:r>
            <a:r>
              <a:rPr lang="en-US" dirty="0" smtClean="0"/>
              <a:t>.</a:t>
            </a:r>
          </a:p>
          <a:p>
            <a:r>
              <a:rPr lang="en-US" dirty="0" smtClean="0"/>
              <a:t>Various dishes such as </a:t>
            </a:r>
            <a:r>
              <a:rPr lang="en-US" dirty="0" err="1" smtClean="0"/>
              <a:t>Machboos</a:t>
            </a:r>
            <a:r>
              <a:rPr lang="en-US" dirty="0" smtClean="0"/>
              <a:t>, and </a:t>
            </a:r>
            <a:r>
              <a:rPr lang="en-US" dirty="0" err="1" smtClean="0"/>
              <a:t>Quozi</a:t>
            </a:r>
            <a:r>
              <a:rPr lang="en-US" dirty="0" smtClean="0"/>
              <a:t> among others.</a:t>
            </a:r>
          </a:p>
          <a:p>
            <a:r>
              <a:rPr lang="en-US" dirty="0" smtClean="0"/>
              <a:t>Its economy largely relies on oil export.</a:t>
            </a:r>
            <a:endParaRPr lang="en-US" dirty="0" smtClean="0"/>
          </a:p>
        </p:txBody>
      </p:sp>
      <p:pic>
        <p:nvPicPr>
          <p:cNvPr id="4" name="Picture 3"/>
          <p:cNvPicPr>
            <a:picLocks noChangeAspect="1"/>
          </p:cNvPicPr>
          <p:nvPr/>
        </p:nvPicPr>
        <p:blipFill>
          <a:blip r:embed="rId3"/>
          <a:stretch>
            <a:fillRect/>
          </a:stretch>
        </p:blipFill>
        <p:spPr>
          <a:xfrm>
            <a:off x="5734050" y="1825625"/>
            <a:ext cx="6457950" cy="4487252"/>
          </a:xfrm>
          <a:prstGeom prst="rect">
            <a:avLst/>
          </a:prstGeom>
        </p:spPr>
      </p:pic>
    </p:spTree>
    <p:extLst>
      <p:ext uri="{BB962C8B-B14F-4D97-AF65-F5344CB8AC3E}">
        <p14:creationId xmlns:p14="http://schemas.microsoft.com/office/powerpoint/2010/main" val="28833981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167</TotalTime>
  <Words>1364</Words>
  <Application>Microsoft Office PowerPoint</Application>
  <PresentationFormat>Widescreen</PresentationFormat>
  <Paragraphs>90</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Trebuchet MS</vt:lpstr>
      <vt:lpstr>Wingdings</vt:lpstr>
      <vt:lpstr>Wingdings 3</vt:lpstr>
      <vt:lpstr>Facet</vt:lpstr>
      <vt:lpstr>Kuwait</vt:lpstr>
      <vt:lpstr>Introduction </vt:lpstr>
      <vt:lpstr>Kuwait’s Culture</vt:lpstr>
      <vt:lpstr>Kuwait’s Culture</vt:lpstr>
      <vt:lpstr>Kuwait’s Culture</vt:lpstr>
      <vt:lpstr>Kuwait’s Music</vt:lpstr>
      <vt:lpstr>Kuwait’s Food</vt:lpstr>
      <vt:lpstr>Kuwait’s Economy</vt:lpstr>
      <vt:lpstr>Conclusion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dc:creator>
  <cp:lastModifiedBy>Patrick</cp:lastModifiedBy>
  <cp:revision>67</cp:revision>
  <dcterms:created xsi:type="dcterms:W3CDTF">2021-04-19T13:23:39Z</dcterms:created>
  <dcterms:modified xsi:type="dcterms:W3CDTF">2021-04-19T16:11:15Z</dcterms:modified>
</cp:coreProperties>
</file>