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a" ContentType="audio/x-ms-wma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60" r:id="rId1"/>
  </p:sldMasterIdLst>
  <p:notesMasterIdLst>
    <p:notesMasterId r:id="rId39"/>
  </p:notesMasterIdLst>
  <p:sldIdLst>
    <p:sldId id="256" r:id="rId2"/>
    <p:sldId id="257" r:id="rId3"/>
    <p:sldId id="275" r:id="rId4"/>
    <p:sldId id="259" r:id="rId5"/>
    <p:sldId id="258" r:id="rId6"/>
    <p:sldId id="260" r:id="rId7"/>
    <p:sldId id="261" r:id="rId8"/>
    <p:sldId id="277" r:id="rId9"/>
    <p:sldId id="263" r:id="rId10"/>
    <p:sldId id="264" r:id="rId11"/>
    <p:sldId id="276" r:id="rId12"/>
    <p:sldId id="267" r:id="rId13"/>
    <p:sldId id="289" r:id="rId14"/>
    <p:sldId id="278" r:id="rId15"/>
    <p:sldId id="268" r:id="rId16"/>
    <p:sldId id="279" r:id="rId17"/>
    <p:sldId id="282" r:id="rId18"/>
    <p:sldId id="283" r:id="rId19"/>
    <p:sldId id="305" r:id="rId20"/>
    <p:sldId id="306" r:id="rId21"/>
    <p:sldId id="307" r:id="rId22"/>
    <p:sldId id="271" r:id="rId23"/>
    <p:sldId id="273" r:id="rId24"/>
    <p:sldId id="290" r:id="rId25"/>
    <p:sldId id="291" r:id="rId26"/>
    <p:sldId id="293" r:id="rId27"/>
    <p:sldId id="294" r:id="rId28"/>
    <p:sldId id="296" r:id="rId29"/>
    <p:sldId id="297" r:id="rId30"/>
    <p:sldId id="298" r:id="rId31"/>
    <p:sldId id="299" r:id="rId32"/>
    <p:sldId id="308" r:id="rId33"/>
    <p:sldId id="303" r:id="rId34"/>
    <p:sldId id="309" r:id="rId35"/>
    <p:sldId id="311" r:id="rId36"/>
    <p:sldId id="312" r:id="rId37"/>
    <p:sldId id="304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651" autoAdjust="0"/>
    <p:restoredTop sz="94660"/>
  </p:normalViewPr>
  <p:slideViewPr>
    <p:cSldViewPr>
      <p:cViewPr varScale="1">
        <p:scale>
          <a:sx n="69" d="100"/>
          <a:sy n="69" d="100"/>
        </p:scale>
        <p:origin x="792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6" Type="http://schemas.openxmlformats.org/officeDocument/2006/relationships/image" Target="../media/image12.wmf"/><Relationship Id="rId5" Type="http://schemas.openxmlformats.org/officeDocument/2006/relationships/image" Target="../media/image4.wmf"/><Relationship Id="rId4" Type="http://schemas.openxmlformats.org/officeDocument/2006/relationships/image" Target="../media/image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image" Target="../media/image65.wmf"/><Relationship Id="rId1" Type="http://schemas.openxmlformats.org/officeDocument/2006/relationships/image" Target="../media/image6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AFEBC1-E7C5-41FB-9274-28C0F74D635C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FB42E1-0961-44D4-87F7-D676135D1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749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B42E1-0961-44D4-87F7-D676135D1EC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1506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B42E1-0961-44D4-87F7-D676135D1EC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3008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B42E1-0961-44D4-87F7-D676135D1EC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3008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B42E1-0961-44D4-87F7-D676135D1EC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4501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B42E1-0961-44D4-87F7-D676135D1EC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4641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B42E1-0961-44D4-87F7-D676135D1EC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9150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B42E1-0961-44D4-87F7-D676135D1EC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2061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B42E1-0961-44D4-87F7-D676135D1EC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1617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B42E1-0961-44D4-87F7-D676135D1EC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215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B42E1-0961-44D4-87F7-D676135D1EC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8546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B42E1-0961-44D4-87F7-D676135D1EC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3174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B42E1-0961-44D4-87F7-D676135D1EC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8232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B42E1-0961-44D4-87F7-D676135D1EC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6133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B42E1-0961-44D4-87F7-D676135D1EC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1496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B42E1-0961-44D4-87F7-D676135D1EC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1496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B42E1-0961-44D4-87F7-D676135D1EC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1496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B42E1-0961-44D4-87F7-D676135D1EC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1496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B42E1-0961-44D4-87F7-D676135D1EC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8684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FB42E1-0961-44D4-87F7-D676135D1EC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8131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7831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14336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  <p:extLst>
      <p:ext uri="{BB962C8B-B14F-4D97-AF65-F5344CB8AC3E}">
        <p14:creationId xmlns:p14="http://schemas.microsoft.com/office/powerpoint/2010/main" val="10372709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latin typeface="Times New Roman" panose="02020603050405020304" pitchFamily="18" charset="0"/>
              </a:rPr>
              <a:t>page 485 of Elementary Statistics, 10th Edition</a:t>
            </a:r>
          </a:p>
        </p:txBody>
      </p:sp>
      <p:sp>
        <p:nvSpPr>
          <p:cNvPr id="14541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  <p:extLst>
      <p:ext uri="{BB962C8B-B14F-4D97-AF65-F5344CB8AC3E}">
        <p14:creationId xmlns:p14="http://schemas.microsoft.com/office/powerpoint/2010/main" val="4960073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14643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  <p:extLst>
      <p:ext uri="{BB962C8B-B14F-4D97-AF65-F5344CB8AC3E}">
        <p14:creationId xmlns:p14="http://schemas.microsoft.com/office/powerpoint/2010/main" val="26437853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14848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  <p:extLst>
      <p:ext uri="{BB962C8B-B14F-4D97-AF65-F5344CB8AC3E}">
        <p14:creationId xmlns:p14="http://schemas.microsoft.com/office/powerpoint/2010/main" val="7801889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14950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  <p:extLst>
      <p:ext uri="{BB962C8B-B14F-4D97-AF65-F5344CB8AC3E}">
        <p14:creationId xmlns:p14="http://schemas.microsoft.com/office/powerpoint/2010/main" val="270591009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15155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  <p:extLst>
      <p:ext uri="{BB962C8B-B14F-4D97-AF65-F5344CB8AC3E}">
        <p14:creationId xmlns:p14="http://schemas.microsoft.com/office/powerpoint/2010/main" val="2560219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A735249-F5B8-41B6-B1F1-50C7CC294D95}" type="datetime1">
              <a:rPr lang="en-US" smtClean="0"/>
              <a:t>10/27/2019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en-US" smtClean="0"/>
              <a:t>Two-Sample t Test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BB8F844-12AF-4451-8D00-C4D8AEB73F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B955C-244A-4884-9FE1-C2FE76A219AB}" type="datetime1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Two-Sample t Test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F844-12AF-4451-8D00-C4D8AEB73F0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AC724-25F3-4B00-BE19-F4C65808D0EE}" type="datetime1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Two-Sample t Test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F844-12AF-4451-8D00-C4D8AEB73F0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2D0D2-BBB6-4E1E-8296-524A1406CEE5}" type="datetime1">
              <a:rPr lang="en-US" smtClean="0"/>
              <a:t>10/27/2019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Two-Sample t Test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F844-12AF-4451-8D00-C4D8AEB73F0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A9870-9109-44A0-BA6C-E17113B4FE80}" type="datetime1">
              <a:rPr lang="en-US" smtClean="0"/>
              <a:t>10/27/2019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Two-Sample t Test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F844-12AF-4451-8D00-C4D8AEB73F0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099E1-326F-41FA-BDE4-3ACE4DD39D8B}" type="datetime1">
              <a:rPr lang="en-US" smtClean="0"/>
              <a:t>10/27/2019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Two-Sample t Test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F844-12AF-4451-8D00-C4D8AEB73F0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8FD74-E3AD-4074-BF12-6A2EC137B444}" type="datetime1">
              <a:rPr lang="en-US" smtClean="0"/>
              <a:t>10/27/2019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Two-Sample t Test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F844-12AF-4451-8D00-C4D8AEB73F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A7C7713F-D509-4BAD-9E95-2C889AC4BD4C}" type="datetime1">
              <a:rPr lang="en-US" smtClean="0"/>
              <a:t>10/27/2019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Two-Sample t Test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F844-12AF-4451-8D00-C4D8AEB73F0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CB7724D-A162-45C7-9BFB-39B39697F9D3}" type="datetime1">
              <a:rPr lang="en-US" smtClean="0"/>
              <a:t>10/27/2019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en-US" smtClean="0"/>
              <a:t>Two-Sample t Test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BB8F844-12AF-4451-8D00-C4D8AEB73F03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E3312-4F42-484D-8B10-448FF25D61B5}" type="datetime1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Two-Sample t Test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F844-12AF-4451-8D00-C4D8AEB73F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BBD12-B95D-459C-BB00-7C4F80ED6BD6}" type="datetime1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Two-Sample t Test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F844-12AF-4451-8D00-C4D8AEB73F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102870A-EF4C-4B3E-9BBD-84CA8090D606}" type="datetime1">
              <a:rPr lang="en-US" smtClean="0"/>
              <a:t>10/27/2019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en-US" smtClean="0"/>
              <a:t>Two-Sample t Test</a:t>
            </a: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BB8F844-12AF-4451-8D00-C4D8AEB73F0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3.wma"/><Relationship Id="rId7" Type="http://schemas.openxmlformats.org/officeDocument/2006/relationships/image" Target="../media/image4.wmf"/><Relationship Id="rId2" Type="http://schemas.microsoft.com/office/2007/relationships/media" Target="../media/media3.wma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4.wma"/><Relationship Id="rId7" Type="http://schemas.openxmlformats.org/officeDocument/2006/relationships/image" Target="../media/image5.wmf"/><Relationship Id="rId2" Type="http://schemas.microsoft.com/office/2007/relationships/media" Target="../media/media4.wma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ma"/><Relationship Id="rId1" Type="http://schemas.microsoft.com/office/2007/relationships/media" Target="../media/media5.wm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6.wma"/><Relationship Id="rId7" Type="http://schemas.openxmlformats.org/officeDocument/2006/relationships/image" Target="../media/image7.wmf"/><Relationship Id="rId2" Type="http://schemas.microsoft.com/office/2007/relationships/media" Target="../media/media6.wma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audio" Target="../media/media7.wma"/><Relationship Id="rId7" Type="http://schemas.openxmlformats.org/officeDocument/2006/relationships/oleObject" Target="../embeddings/oleObject4.bin"/><Relationship Id="rId2" Type="http://schemas.microsoft.com/office/2007/relationships/media" Target="../media/media7.wma"/><Relationship Id="rId1" Type="http://schemas.openxmlformats.org/officeDocument/2006/relationships/vmlDrawing" Target="../drawings/vmlDrawing4.v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7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image" Target="../media/image8.png"/><Relationship Id="rId18" Type="http://schemas.openxmlformats.org/officeDocument/2006/relationships/image" Target="../media/image17.png"/><Relationship Id="rId3" Type="http://schemas.openxmlformats.org/officeDocument/2006/relationships/audio" Target="../media/media8.wma"/><Relationship Id="rId21" Type="http://schemas.openxmlformats.org/officeDocument/2006/relationships/oleObject" Target="../embeddings/oleObject9.bin"/><Relationship Id="rId7" Type="http://schemas.openxmlformats.org/officeDocument/2006/relationships/image" Target="../media/image10.wmf"/><Relationship Id="rId12" Type="http://schemas.openxmlformats.org/officeDocument/2006/relationships/image" Target="../media/image7.wmf"/><Relationship Id="rId17" Type="http://schemas.openxmlformats.org/officeDocument/2006/relationships/image" Target="../media/image16.png"/><Relationship Id="rId2" Type="http://schemas.microsoft.com/office/2007/relationships/media" Target="../media/media8.wma"/><Relationship Id="rId16" Type="http://schemas.openxmlformats.org/officeDocument/2006/relationships/image" Target="../media/image15.png"/><Relationship Id="rId20" Type="http://schemas.openxmlformats.org/officeDocument/2006/relationships/image" Target="../media/image5.wmf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5.bin"/><Relationship Id="rId11" Type="http://schemas.openxmlformats.org/officeDocument/2006/relationships/oleObject" Target="../embeddings/oleObject7.bin"/><Relationship Id="rId24" Type="http://schemas.openxmlformats.org/officeDocument/2006/relationships/image" Target="../media/image12.wmf"/><Relationship Id="rId5" Type="http://schemas.openxmlformats.org/officeDocument/2006/relationships/notesSlide" Target="../notesSlides/notesSlide8.xml"/><Relationship Id="rId15" Type="http://schemas.openxmlformats.org/officeDocument/2006/relationships/image" Target="../media/image14.png"/><Relationship Id="rId23" Type="http://schemas.openxmlformats.org/officeDocument/2006/relationships/oleObject" Target="../embeddings/oleObject10.bin"/><Relationship Id="rId10" Type="http://schemas.openxmlformats.org/officeDocument/2006/relationships/image" Target="../media/image2.png"/><Relationship Id="rId19" Type="http://schemas.openxmlformats.org/officeDocument/2006/relationships/oleObject" Target="../embeddings/oleObject8.bin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1.wmf"/><Relationship Id="rId14" Type="http://schemas.openxmlformats.org/officeDocument/2006/relationships/image" Target="../media/image13.png"/><Relationship Id="rId22" Type="http://schemas.openxmlformats.org/officeDocument/2006/relationships/image" Target="../media/image4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wma"/><Relationship Id="rId1" Type="http://schemas.microsoft.com/office/2007/relationships/media" Target="../media/media9.wm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5.png"/><Relationship Id="rId18" Type="http://schemas.openxmlformats.org/officeDocument/2006/relationships/image" Target="../media/image28.png"/><Relationship Id="rId3" Type="http://schemas.openxmlformats.org/officeDocument/2006/relationships/audio" Target="../media/media10.wma"/><Relationship Id="rId7" Type="http://schemas.openxmlformats.org/officeDocument/2006/relationships/image" Target="../media/image20.emf"/><Relationship Id="rId12" Type="http://schemas.openxmlformats.org/officeDocument/2006/relationships/image" Target="../media/image24.png"/><Relationship Id="rId17" Type="http://schemas.openxmlformats.org/officeDocument/2006/relationships/image" Target="../media/image18.wmf"/><Relationship Id="rId2" Type="http://schemas.microsoft.com/office/2007/relationships/media" Target="../media/media10.wma"/><Relationship Id="rId16" Type="http://schemas.openxmlformats.org/officeDocument/2006/relationships/oleObject" Target="../embeddings/oleObject11.bin"/><Relationship Id="rId1" Type="http://schemas.openxmlformats.org/officeDocument/2006/relationships/vmlDrawing" Target="../drawings/vmlDrawing6.vml"/><Relationship Id="rId6" Type="http://schemas.openxmlformats.org/officeDocument/2006/relationships/image" Target="../media/image19.png"/><Relationship Id="rId11" Type="http://schemas.openxmlformats.org/officeDocument/2006/relationships/image" Target="../media/image23.png"/><Relationship Id="rId5" Type="http://schemas.openxmlformats.org/officeDocument/2006/relationships/notesSlide" Target="../notesSlides/notesSlide10.xml"/><Relationship Id="rId15" Type="http://schemas.openxmlformats.org/officeDocument/2006/relationships/image" Target="../media/image27.png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2.png"/><Relationship Id="rId1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wma"/><Relationship Id="rId1" Type="http://schemas.microsoft.com/office/2007/relationships/media" Target="../media/media11.wm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6.png"/><Relationship Id="rId18" Type="http://schemas.openxmlformats.org/officeDocument/2006/relationships/image" Target="../media/image29.wmf"/><Relationship Id="rId3" Type="http://schemas.openxmlformats.org/officeDocument/2006/relationships/audio" Target="../media/media12.wma"/><Relationship Id="rId7" Type="http://schemas.openxmlformats.org/officeDocument/2006/relationships/image" Target="../media/image31.png"/><Relationship Id="rId12" Type="http://schemas.openxmlformats.org/officeDocument/2006/relationships/image" Target="../media/image35.png"/><Relationship Id="rId17" Type="http://schemas.openxmlformats.org/officeDocument/2006/relationships/oleObject" Target="../embeddings/oleObject12.bin"/><Relationship Id="rId2" Type="http://schemas.microsoft.com/office/2007/relationships/media" Target="../media/media12.wma"/><Relationship Id="rId16" Type="http://schemas.openxmlformats.org/officeDocument/2006/relationships/image" Target="../media/image39.png"/><Relationship Id="rId1" Type="http://schemas.openxmlformats.org/officeDocument/2006/relationships/vmlDrawing" Target="../drawings/vmlDrawing7.vml"/><Relationship Id="rId6" Type="http://schemas.openxmlformats.org/officeDocument/2006/relationships/image" Target="../media/image30.png"/><Relationship Id="rId11" Type="http://schemas.openxmlformats.org/officeDocument/2006/relationships/image" Target="../media/image34.png"/><Relationship Id="rId5" Type="http://schemas.openxmlformats.org/officeDocument/2006/relationships/notesSlide" Target="../notesSlides/notesSlide12.xml"/><Relationship Id="rId15" Type="http://schemas.openxmlformats.org/officeDocument/2006/relationships/image" Target="../media/image38.png"/><Relationship Id="rId10" Type="http://schemas.openxmlformats.org/officeDocument/2006/relationships/image" Target="../media/image6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3.png"/><Relationship Id="rId1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4.png"/><Relationship Id="rId11" Type="http://schemas.openxmlformats.org/officeDocument/2006/relationships/image" Target="../media/image40.wmf"/><Relationship Id="rId5" Type="http://schemas.openxmlformats.org/officeDocument/2006/relationships/image" Target="../media/image43.png"/><Relationship Id="rId10" Type="http://schemas.openxmlformats.org/officeDocument/2006/relationships/oleObject" Target="../embeddings/oleObject13.bin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wma"/><Relationship Id="rId1" Type="http://schemas.microsoft.com/office/2007/relationships/media" Target="../media/media13.wma"/><Relationship Id="rId6" Type="http://schemas.openxmlformats.org/officeDocument/2006/relationships/image" Target="../media/image6.png"/><Relationship Id="rId5" Type="http://schemas.openxmlformats.org/officeDocument/2006/relationships/hyperlink" Target="http://sites.google.com/site/proffriedmanstat/home/handouts" TargetMode="External"/><Relationship Id="rId4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wma"/><Relationship Id="rId1" Type="http://schemas.microsoft.com/office/2007/relationships/media" Target="../media/media14.wm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9.png"/><Relationship Id="rId2" Type="http://schemas.openxmlformats.org/officeDocument/2006/relationships/audio" Target="../media/media15.wma"/><Relationship Id="rId1" Type="http://schemas.microsoft.com/office/2007/relationships/media" Target="../media/media15.wma"/><Relationship Id="rId6" Type="http://schemas.openxmlformats.org/officeDocument/2006/relationships/image" Target="../media/image48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wma"/><Relationship Id="rId1" Type="http://schemas.microsoft.com/office/2007/relationships/media" Target="../media/media16.wma"/><Relationship Id="rId6" Type="http://schemas.openxmlformats.org/officeDocument/2006/relationships/image" Target="../media/image49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wma"/><Relationship Id="rId1" Type="http://schemas.microsoft.com/office/2007/relationships/media" Target="../media/media17.wma"/><Relationship Id="rId6" Type="http://schemas.openxmlformats.org/officeDocument/2006/relationships/image" Target="../media/image49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wma"/><Relationship Id="rId1" Type="http://schemas.microsoft.com/office/2007/relationships/media" Target="../media/media18.wm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wma"/><Relationship Id="rId1" Type="http://schemas.microsoft.com/office/2007/relationships/media" Target="../media/media19.wma"/><Relationship Id="rId6" Type="http://schemas.openxmlformats.org/officeDocument/2006/relationships/image" Target="../media/image54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56.png"/><Relationship Id="rId5" Type="http://schemas.openxmlformats.org/officeDocument/2006/relationships/image" Target="../media/image55.wmf"/><Relationship Id="rId4" Type="http://schemas.openxmlformats.org/officeDocument/2006/relationships/oleObject" Target="../embeddings/oleObject14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6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59.png"/><Relationship Id="rId5" Type="http://schemas.openxmlformats.org/officeDocument/2006/relationships/image" Target="../media/image58.wmf"/><Relationship Id="rId10" Type="http://schemas.openxmlformats.org/officeDocument/2006/relationships/image" Target="../media/image63.png"/><Relationship Id="rId4" Type="http://schemas.openxmlformats.org/officeDocument/2006/relationships/oleObject" Target="../embeddings/oleObject15.bin"/><Relationship Id="rId9" Type="http://schemas.openxmlformats.org/officeDocument/2006/relationships/image" Target="../media/image6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6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7.bin"/><Relationship Id="rId11" Type="http://schemas.openxmlformats.org/officeDocument/2006/relationships/image" Target="../media/image68.png"/><Relationship Id="rId5" Type="http://schemas.openxmlformats.org/officeDocument/2006/relationships/image" Target="../media/image64.wmf"/><Relationship Id="rId10" Type="http://schemas.openxmlformats.org/officeDocument/2006/relationships/image" Target="../media/image67.png"/><Relationship Id="rId4" Type="http://schemas.openxmlformats.org/officeDocument/2006/relationships/oleObject" Target="../embeddings/oleObject16.bin"/><Relationship Id="rId9" Type="http://schemas.openxmlformats.org/officeDocument/2006/relationships/image" Target="../media/image66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Two-Sample t-Test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Inferences About Means from Two </a:t>
            </a:r>
            <a:r>
              <a:rPr lang="en-US" dirty="0" smtClean="0"/>
              <a:t>Independent Groups</a:t>
            </a:r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81000" y="5476429"/>
            <a:ext cx="8305800" cy="1199704"/>
          </a:xfrm>
          <a:prstGeom prst="rect">
            <a:avLst/>
          </a:prstGeom>
        </p:spPr>
        <p:txBody>
          <a:bodyPr vert="horz" lIns="45720" rIns="45720">
            <a:noAutofit/>
          </a:bodyPr>
          <a:lstStyle>
            <a:lvl1pPr marL="0" marR="64008" indent="0" algn="r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 kumimoji="0" sz="2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l"/>
            <a:r>
              <a:rPr lang="en-US" sz="1400" b="1" i="1" dirty="0" smtClean="0">
                <a:solidFill>
                  <a:schemeClr val="bg1"/>
                </a:solidFill>
              </a:rPr>
              <a:t>Each slide has its own narration in an audio file.  </a:t>
            </a:r>
            <a:br>
              <a:rPr lang="en-US" sz="1400" b="1" i="1" dirty="0" smtClean="0">
                <a:solidFill>
                  <a:schemeClr val="bg1"/>
                </a:solidFill>
              </a:rPr>
            </a:br>
            <a:r>
              <a:rPr lang="en-US" sz="1400" b="1" i="1" dirty="0" smtClean="0">
                <a:solidFill>
                  <a:schemeClr val="bg1"/>
                </a:solidFill>
              </a:rPr>
              <a:t>For the explanation of any slide click on the audio icon to start it.</a:t>
            </a:r>
          </a:p>
          <a:p>
            <a:pPr algn="l"/>
            <a:endParaRPr lang="en-US" sz="1400" b="1" i="1" dirty="0" smtClean="0">
              <a:solidFill>
                <a:schemeClr val="bg1"/>
              </a:solidFill>
            </a:endParaRPr>
          </a:p>
          <a:p>
            <a:r>
              <a:rPr lang="en-US" sz="900" i="1" dirty="0">
                <a:solidFill>
                  <a:schemeClr val="bg1"/>
                </a:solidFill>
              </a:rPr>
              <a:t>Professor Friedman's Statistics Course by H &amp; L Friedman is licensed under a </a:t>
            </a:r>
            <a:r>
              <a:rPr lang="en-US" sz="900" i="1" dirty="0" smtClean="0">
                <a:solidFill>
                  <a:schemeClr val="bg1"/>
                </a:solidFill>
              </a:rPr>
              <a:t/>
            </a:r>
            <a:br>
              <a:rPr lang="en-US" sz="900" i="1" dirty="0" smtClean="0">
                <a:solidFill>
                  <a:schemeClr val="bg1"/>
                </a:solidFill>
              </a:rPr>
            </a:br>
            <a:r>
              <a:rPr lang="en-US" sz="900" i="1" dirty="0" smtClean="0">
                <a:solidFill>
                  <a:schemeClr val="bg1"/>
                </a:solidFill>
              </a:rPr>
              <a:t>Creative </a:t>
            </a:r>
            <a:r>
              <a:rPr lang="en-US" sz="900" i="1" dirty="0">
                <a:solidFill>
                  <a:schemeClr val="bg1"/>
                </a:solidFill>
              </a:rPr>
              <a:t>Commons Attribution-</a:t>
            </a:r>
            <a:r>
              <a:rPr lang="en-US" sz="900" i="1" dirty="0" err="1">
                <a:solidFill>
                  <a:schemeClr val="bg1"/>
                </a:solidFill>
              </a:rPr>
              <a:t>NonCommercial</a:t>
            </a:r>
            <a:r>
              <a:rPr lang="en-US" sz="900" i="1" dirty="0">
                <a:solidFill>
                  <a:schemeClr val="bg1"/>
                </a:solidFill>
              </a:rPr>
              <a:t>-</a:t>
            </a:r>
            <a:r>
              <a:rPr lang="en-US" sz="900" i="1" dirty="0" err="1">
                <a:solidFill>
                  <a:schemeClr val="bg1"/>
                </a:solidFill>
              </a:rPr>
              <a:t>ShareAlike</a:t>
            </a:r>
            <a:r>
              <a:rPr lang="en-US" sz="900" i="1" dirty="0">
                <a:solidFill>
                  <a:schemeClr val="bg1"/>
                </a:solidFill>
              </a:rPr>
              <a:t> 3.0 </a:t>
            </a:r>
            <a:r>
              <a:rPr lang="en-US" sz="900" i="1" dirty="0" err="1">
                <a:solidFill>
                  <a:schemeClr val="bg1"/>
                </a:solidFill>
              </a:rPr>
              <a:t>Unported</a:t>
            </a:r>
            <a:r>
              <a:rPr lang="en-US" sz="900" i="1" dirty="0">
                <a:solidFill>
                  <a:schemeClr val="bg1"/>
                </a:solidFill>
              </a:rPr>
              <a:t> License. </a:t>
            </a:r>
          </a:p>
        </p:txBody>
      </p:sp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755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1318419"/>
            <a:ext cx="8991600" cy="483076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Similar to one-sample hypothesis testing, we </a:t>
            </a:r>
            <a:r>
              <a:rPr lang="en-US" dirty="0" smtClean="0">
                <a:solidFill>
                  <a:srgbClr val="FF0000"/>
                </a:solidFill>
              </a:rPr>
              <a:t>use</a:t>
            </a:r>
            <a:r>
              <a:rPr lang="en-US" dirty="0" smtClean="0"/>
              <a:t> the </a:t>
            </a:r>
            <a:r>
              <a:rPr lang="en-US" dirty="0" smtClean="0">
                <a:solidFill>
                  <a:srgbClr val="FF0000"/>
                </a:solidFill>
              </a:rPr>
              <a:t>Z</a:t>
            </a:r>
            <a:r>
              <a:rPr lang="en-US" dirty="0" smtClean="0"/>
              <a:t> statistic </a:t>
            </a:r>
            <a:r>
              <a:rPr lang="en-US" dirty="0" smtClean="0">
                <a:solidFill>
                  <a:srgbClr val="FF0000"/>
                </a:solidFill>
              </a:rPr>
              <a:t>if we can</a:t>
            </a:r>
            <a:r>
              <a:rPr lang="en-US" dirty="0" smtClean="0"/>
              <a:t>.</a:t>
            </a:r>
          </a:p>
          <a:p>
            <a:r>
              <a:rPr lang="en-US" dirty="0" smtClean="0"/>
              <a:t>Use </a:t>
            </a:r>
            <a:r>
              <a:rPr lang="en-US" dirty="0"/>
              <a:t>Z if </a:t>
            </a:r>
            <a:r>
              <a:rPr lang="el-GR" dirty="0" smtClean="0"/>
              <a:t>σ</a:t>
            </a:r>
            <a:r>
              <a:rPr lang="en-US" baseline="-25000" dirty="0" smtClean="0"/>
              <a:t>1</a:t>
            </a:r>
            <a:r>
              <a:rPr lang="en-US" dirty="0" smtClean="0"/>
              <a:t> and </a:t>
            </a:r>
            <a:r>
              <a:rPr lang="el-GR" dirty="0"/>
              <a:t>σ </a:t>
            </a:r>
            <a:r>
              <a:rPr lang="en-US" baseline="-25000" dirty="0" smtClean="0"/>
              <a:t>2</a:t>
            </a:r>
            <a:r>
              <a:rPr lang="en-US" dirty="0" smtClean="0"/>
              <a:t> </a:t>
            </a:r>
            <a:r>
              <a:rPr lang="en-US" dirty="0"/>
              <a:t>are </a:t>
            </a:r>
            <a:r>
              <a:rPr lang="en-US" dirty="0">
                <a:solidFill>
                  <a:srgbClr val="FF0000"/>
                </a:solidFill>
              </a:rPr>
              <a:t>known</a:t>
            </a:r>
            <a:r>
              <a:rPr lang="en-US" dirty="0"/>
              <a:t> OR </a:t>
            </a:r>
            <a:r>
              <a:rPr lang="en-US" dirty="0" smtClean="0"/>
              <a:t>if </a:t>
            </a:r>
            <a:r>
              <a:rPr lang="en-US" dirty="0" smtClean="0">
                <a:solidFill>
                  <a:srgbClr val="FF0000"/>
                </a:solidFill>
              </a:rPr>
              <a:t>samples</a:t>
            </a:r>
            <a:r>
              <a:rPr lang="en-US" dirty="0" smtClean="0"/>
              <a:t> </a:t>
            </a:r>
            <a:r>
              <a:rPr lang="en-US" dirty="0"/>
              <a:t>are </a:t>
            </a:r>
            <a:r>
              <a:rPr lang="en-US" dirty="0" smtClean="0">
                <a:solidFill>
                  <a:srgbClr val="FF0000"/>
                </a:solidFill>
              </a:rPr>
              <a:t>large</a:t>
            </a:r>
            <a:r>
              <a:rPr lang="en-US" dirty="0" smtClean="0"/>
              <a:t> enough </a:t>
            </a:r>
          </a:p>
          <a:p>
            <a:pPr lvl="1"/>
            <a:r>
              <a:rPr lang="en-US" dirty="0" smtClean="0"/>
              <a:t>What is large enough? </a:t>
            </a:r>
            <a:r>
              <a:rPr lang="en-US" dirty="0" smtClean="0">
                <a:solidFill>
                  <a:srgbClr val="FF0000"/>
                </a:solidFill>
              </a:rPr>
              <a:t>Both samples together must be at least 32</a:t>
            </a:r>
            <a:r>
              <a:rPr lang="en-US" dirty="0" smtClean="0"/>
              <a:t>.  Some say 60, or more.</a:t>
            </a:r>
          </a:p>
          <a:p>
            <a:r>
              <a:rPr lang="en-US" dirty="0" smtClean="0"/>
              <a:t>Therefore we must use </a:t>
            </a:r>
            <a:r>
              <a:rPr lang="en-US" b="1" i="1" dirty="0" smtClean="0"/>
              <a:t>t</a:t>
            </a:r>
            <a:r>
              <a:rPr lang="en-US" b="1" dirty="0" smtClean="0"/>
              <a:t>  </a:t>
            </a:r>
            <a:r>
              <a:rPr lang="en-US" dirty="0" smtClean="0"/>
              <a:t>when </a:t>
            </a:r>
          </a:p>
          <a:p>
            <a:pPr lvl="1"/>
            <a:r>
              <a:rPr lang="el-GR" dirty="0" smtClean="0"/>
              <a:t>σ</a:t>
            </a:r>
            <a:r>
              <a:rPr lang="en-US" baseline="-25000" dirty="0"/>
              <a:t>1</a:t>
            </a:r>
            <a:r>
              <a:rPr lang="en-US" dirty="0"/>
              <a:t> and </a:t>
            </a:r>
            <a:r>
              <a:rPr lang="el-GR" dirty="0"/>
              <a:t>σ </a:t>
            </a:r>
            <a:r>
              <a:rPr lang="en-US" baseline="-25000" dirty="0"/>
              <a:t>2</a:t>
            </a:r>
            <a:r>
              <a:rPr lang="en-US" dirty="0"/>
              <a:t> are </a:t>
            </a:r>
            <a:r>
              <a:rPr lang="en-US" dirty="0" smtClean="0">
                <a:solidFill>
                  <a:srgbClr val="FF0000"/>
                </a:solidFill>
              </a:rPr>
              <a:t>un</a:t>
            </a:r>
            <a:r>
              <a:rPr lang="en-US" dirty="0" smtClean="0"/>
              <a:t>known </a:t>
            </a:r>
            <a:r>
              <a:rPr lang="en-US" dirty="0"/>
              <a:t>AND </a:t>
            </a:r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 smtClean="0">
                <a:solidFill>
                  <a:srgbClr val="FF0000"/>
                </a:solidFill>
              </a:rPr>
              <a:t>samples</a:t>
            </a:r>
            <a:r>
              <a:rPr lang="en-US" dirty="0" smtClean="0"/>
              <a:t> </a:t>
            </a:r>
            <a:r>
              <a:rPr lang="en-US" dirty="0"/>
              <a:t>are </a:t>
            </a:r>
            <a:r>
              <a:rPr lang="en-US" dirty="0" smtClean="0">
                <a:solidFill>
                  <a:srgbClr val="FF0000"/>
                </a:solidFill>
              </a:rPr>
              <a:t>small</a:t>
            </a:r>
            <a:r>
              <a:rPr lang="en-US" dirty="0" smtClean="0"/>
              <a:t> AND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he populations are </a:t>
            </a:r>
            <a:r>
              <a:rPr lang="en-US" dirty="0" smtClean="0">
                <a:solidFill>
                  <a:srgbClr val="FF0000"/>
                </a:solidFill>
              </a:rPr>
              <a:t>normally distributed</a:t>
            </a:r>
          </a:p>
          <a:p>
            <a:pPr marL="393192" lvl="1" indent="0">
              <a:buNone/>
            </a:pPr>
            <a:r>
              <a:rPr lang="en-US" dirty="0" smtClean="0"/>
              <a:t>NOTE if the samples are small and NOT normally distributed, then t-statistic can </a:t>
            </a:r>
            <a:r>
              <a:rPr lang="en-US" dirty="0" smtClean="0">
                <a:solidFill>
                  <a:srgbClr val="FF0000"/>
                </a:solidFill>
              </a:rPr>
              <a:t>NOT</a:t>
            </a:r>
            <a:r>
              <a:rPr lang="en-US" dirty="0" smtClean="0"/>
              <a:t> be used and </a:t>
            </a:r>
            <a:r>
              <a:rPr lang="en-US" dirty="0" smtClean="0">
                <a:solidFill>
                  <a:srgbClr val="FF0000"/>
                </a:solidFill>
              </a:rPr>
              <a:t>NON-parametric methods </a:t>
            </a:r>
            <a:r>
              <a:rPr lang="en-US" dirty="0" smtClean="0"/>
              <a:t>must be used (see software!)</a:t>
            </a:r>
            <a:endParaRPr lang="en-US" dirty="0" smtClean="0">
              <a:solidFill>
                <a:srgbClr val="FF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Two-Sample t Test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F844-12AF-4451-8D00-C4D8AEB73F03}" type="slidenum">
              <a:rPr lang="en-US" smtClean="0"/>
              <a:t>2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1531"/>
            <a:ext cx="8229600" cy="1143000"/>
          </a:xfrm>
        </p:spPr>
        <p:txBody>
          <a:bodyPr/>
          <a:lstStyle/>
          <a:p>
            <a:r>
              <a:rPr lang="en-US" dirty="0" smtClean="0"/>
              <a:t>The Two-Sample t-Statistic</a:t>
            </a:r>
            <a:endParaRPr lang="en-US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051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89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711891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n-US" dirty="0"/>
              <a:t> </a:t>
            </a:r>
            <a:r>
              <a:rPr lang="en-US" dirty="0" smtClean="0"/>
              <a:t>To calculate the </a:t>
            </a:r>
            <a:r>
              <a:rPr lang="en-US" dirty="0" smtClean="0">
                <a:solidFill>
                  <a:srgbClr val="FF0000"/>
                </a:solidFill>
              </a:rPr>
              <a:t>two-sample t statistic</a:t>
            </a:r>
            <a:r>
              <a:rPr lang="en-US" dirty="0" smtClean="0"/>
              <a:t>: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We have to calculate </a:t>
            </a:r>
            <a:r>
              <a:rPr lang="en-US" dirty="0" smtClean="0">
                <a:solidFill>
                  <a:srgbClr val="FF0000"/>
                </a:solidFill>
              </a:rPr>
              <a:t>s</a:t>
            </a:r>
            <a:r>
              <a:rPr lang="en-US" baseline="30000" dirty="0" smtClean="0">
                <a:solidFill>
                  <a:srgbClr val="FF0000"/>
                </a:solidFill>
              </a:rPr>
              <a:t>2</a:t>
            </a:r>
            <a:r>
              <a:rPr lang="en-US" baseline="-25000" dirty="0" smtClean="0">
                <a:solidFill>
                  <a:srgbClr val="FF0000"/>
                </a:solidFill>
              </a:rPr>
              <a:t>pooled</a:t>
            </a:r>
            <a:r>
              <a:rPr lang="en-US" dirty="0" smtClean="0"/>
              <a:t> first. </a:t>
            </a:r>
          </a:p>
          <a:p>
            <a:pPr lvl="1"/>
            <a:r>
              <a:rPr lang="en-US" dirty="0" smtClean="0"/>
              <a:t>This </a:t>
            </a:r>
            <a:r>
              <a:rPr lang="en-US" i="1" dirty="0" smtClean="0">
                <a:solidFill>
                  <a:srgbClr val="FF0000"/>
                </a:solidFill>
              </a:rPr>
              <a:t>pooled variance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is the variance you would get if you </a:t>
            </a:r>
            <a:r>
              <a:rPr lang="en-US" dirty="0" smtClean="0">
                <a:solidFill>
                  <a:srgbClr val="FF0000"/>
                </a:solidFill>
              </a:rPr>
              <a:t>combined</a:t>
            </a:r>
            <a:r>
              <a:rPr lang="en-US" dirty="0" smtClean="0"/>
              <a:t> the </a:t>
            </a:r>
            <a:r>
              <a:rPr lang="en-US" dirty="0" smtClean="0">
                <a:solidFill>
                  <a:srgbClr val="FF0000"/>
                </a:solidFill>
              </a:rPr>
              <a:t>two groups </a:t>
            </a:r>
            <a:r>
              <a:rPr lang="en-US" dirty="0" smtClean="0"/>
              <a:t>into one and calculated the variance. </a:t>
            </a:r>
          </a:p>
          <a:p>
            <a:pPr lvl="1"/>
            <a:r>
              <a:rPr lang="en-US" dirty="0" smtClean="0"/>
              <a:t>It is a </a:t>
            </a:r>
            <a:r>
              <a:rPr lang="en-US" i="1" dirty="0" smtClean="0">
                <a:solidFill>
                  <a:srgbClr val="FF0000"/>
                </a:solidFill>
              </a:rPr>
              <a:t>weighted average </a:t>
            </a:r>
            <a:r>
              <a:rPr lang="en-US" dirty="0" smtClean="0"/>
              <a:t>of s</a:t>
            </a:r>
            <a:r>
              <a:rPr lang="en-US" baseline="-25000" dirty="0" smtClean="0"/>
              <a:t>1</a:t>
            </a:r>
            <a:r>
              <a:rPr lang="en-US" baseline="30000" dirty="0" smtClean="0"/>
              <a:t>2</a:t>
            </a:r>
            <a:r>
              <a:rPr lang="en-US" dirty="0" smtClean="0"/>
              <a:t> and s</a:t>
            </a:r>
            <a:r>
              <a:rPr lang="en-US" baseline="-25000" dirty="0" smtClean="0"/>
              <a:t>2</a:t>
            </a:r>
            <a:r>
              <a:rPr lang="en-US" baseline="30000" dirty="0" smtClean="0"/>
              <a:t>2</a:t>
            </a:r>
            <a:r>
              <a:rPr lang="en-US" dirty="0" smtClean="0"/>
              <a:t>, the variances of the two groups, </a:t>
            </a:r>
            <a:r>
              <a:rPr lang="en-US" dirty="0" smtClean="0">
                <a:solidFill>
                  <a:srgbClr val="FF0000"/>
                </a:solidFill>
              </a:rPr>
              <a:t>weighted by degrees of freedom</a:t>
            </a:r>
            <a:r>
              <a:rPr lang="en-US" dirty="0" smtClean="0"/>
              <a:t>.</a:t>
            </a:r>
            <a:endParaRPr lang="en-US" baseline="30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Two-Sample t-Statistic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122871"/>
              </p:ext>
            </p:extLst>
          </p:nvPr>
        </p:nvGraphicFramePr>
        <p:xfrm>
          <a:off x="4419600" y="1828800"/>
          <a:ext cx="3500437" cy="147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5" name="Equation" r:id="rId6" imgW="1625400" imgH="685800" progId="Equation.3">
                  <p:embed/>
                </p:oleObj>
              </mc:Choice>
              <mc:Fallback>
                <p:oleObj name="Equation" r:id="rId6" imgW="1625400" imgH="685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419600" y="1828800"/>
                        <a:ext cx="3500437" cy="1476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Two-Sample t Test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F844-12AF-4451-8D00-C4D8AEB73F03}" type="slidenum">
              <a:rPr lang="en-US" smtClean="0"/>
              <a:t>3</a:t>
            </a:fld>
            <a:endParaRPr lang="en-US"/>
          </a:p>
        </p:txBody>
      </p:sp>
      <p:pic>
        <p:nvPicPr>
          <p:cNvPr id="7" name="Recorded Sound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153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03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417638"/>
            <a:ext cx="8534400" cy="4589653"/>
          </a:xfrm>
        </p:spPr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i="1" dirty="0">
                <a:solidFill>
                  <a:srgbClr val="FF0000"/>
                </a:solidFill>
              </a:rPr>
              <a:t>pooled variance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is the variance you would get if you combined the two groups into one and calculated the variance. 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is a </a:t>
            </a:r>
            <a:r>
              <a:rPr lang="en-US" i="1" dirty="0">
                <a:solidFill>
                  <a:srgbClr val="FF0000"/>
                </a:solidFill>
              </a:rPr>
              <a:t>weighted average </a:t>
            </a:r>
            <a:r>
              <a:rPr lang="en-US" dirty="0"/>
              <a:t>of s</a:t>
            </a:r>
            <a:r>
              <a:rPr lang="en-US" baseline="-25000" dirty="0"/>
              <a:t>1</a:t>
            </a:r>
            <a:r>
              <a:rPr lang="en-US" baseline="30000" dirty="0"/>
              <a:t>2</a:t>
            </a:r>
            <a:r>
              <a:rPr lang="en-US" dirty="0"/>
              <a:t> and s</a:t>
            </a:r>
            <a:r>
              <a:rPr lang="en-US" baseline="-25000" dirty="0"/>
              <a:t>2</a:t>
            </a:r>
            <a:r>
              <a:rPr lang="en-US" baseline="30000" dirty="0"/>
              <a:t>2</a:t>
            </a:r>
            <a:r>
              <a:rPr lang="en-US" dirty="0"/>
              <a:t>, the variances of the two groups, </a:t>
            </a:r>
            <a:r>
              <a:rPr lang="en-US" dirty="0">
                <a:solidFill>
                  <a:srgbClr val="FF0000"/>
                </a:solidFill>
              </a:rPr>
              <a:t>weighted by degrees of freedom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  <a:endParaRPr lang="en-US" baseline="30000" dirty="0">
              <a:solidFill>
                <a:srgbClr val="FF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Two-Sample t-Statistic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0238781"/>
              </p:ext>
            </p:extLst>
          </p:nvPr>
        </p:nvGraphicFramePr>
        <p:xfrm>
          <a:off x="2895600" y="3048000"/>
          <a:ext cx="4810125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4" name="Equation" r:id="rId6" imgW="1803240" imgH="457200" progId="Equation.3">
                  <p:embed/>
                </p:oleObj>
              </mc:Choice>
              <mc:Fallback>
                <p:oleObj name="Equation" r:id="rId6" imgW="180324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895600" y="3048000"/>
                        <a:ext cx="4810125" cy="1219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Two-Sample t Test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F844-12AF-4451-8D00-C4D8AEB73F03}" type="slidenum">
              <a:rPr lang="en-US" smtClean="0"/>
              <a:t>4</a:t>
            </a:fld>
            <a:endParaRPr lang="en-US"/>
          </a:p>
        </p:txBody>
      </p:sp>
      <p:pic>
        <p:nvPicPr>
          <p:cNvPr id="7" name="Recorded Sound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97133" y="299839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929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29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Technically</a:t>
            </a:r>
            <a:r>
              <a:rPr lang="en-US" dirty="0"/>
              <a:t>, to use this formula one must </a:t>
            </a:r>
            <a:r>
              <a:rPr lang="en-US" dirty="0">
                <a:solidFill>
                  <a:srgbClr val="FF0000"/>
                </a:solidFill>
              </a:rPr>
              <a:t>know</a:t>
            </a:r>
            <a:r>
              <a:rPr lang="en-US" dirty="0"/>
              <a:t> (</a:t>
            </a:r>
            <a:r>
              <a:rPr lang="en-US" dirty="0">
                <a:solidFill>
                  <a:srgbClr val="FF0000"/>
                </a:solidFill>
              </a:rPr>
              <a:t>or</a:t>
            </a:r>
            <a:r>
              <a:rPr lang="en-US" dirty="0"/>
              <a:t> </a:t>
            </a:r>
            <a:r>
              <a:rPr lang="en-US" dirty="0" smtClean="0"/>
              <a:t>be able to </a:t>
            </a:r>
            <a:r>
              <a:rPr lang="en-US" dirty="0" smtClean="0">
                <a:solidFill>
                  <a:srgbClr val="FF0000"/>
                </a:solidFill>
              </a:rPr>
              <a:t>prove </a:t>
            </a:r>
            <a:r>
              <a:rPr lang="en-US" dirty="0">
                <a:solidFill>
                  <a:srgbClr val="FF0000"/>
                </a:solidFill>
              </a:rPr>
              <a:t>statistically</a:t>
            </a:r>
            <a:r>
              <a:rPr lang="en-US" dirty="0"/>
              <a:t>) that the </a:t>
            </a:r>
            <a:r>
              <a:rPr lang="en-US" dirty="0">
                <a:solidFill>
                  <a:srgbClr val="FF0000"/>
                </a:solidFill>
              </a:rPr>
              <a:t>two variances are “equal”</a:t>
            </a:r>
            <a:r>
              <a:rPr lang="en-US" dirty="0"/>
              <a:t> – this property is called </a:t>
            </a:r>
            <a:r>
              <a:rPr lang="en-US" i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homo</a:t>
            </a:r>
            <a:r>
              <a:rPr lang="en-US" i="1" dirty="0" err="1">
                <a:solidFill>
                  <a:srgbClr val="FF0000"/>
                </a:solidFill>
              </a:rPr>
              <a:t>skedasticity</a:t>
            </a:r>
            <a:r>
              <a:rPr lang="en-US" dirty="0"/>
              <a:t>.  </a:t>
            </a:r>
            <a:endParaRPr lang="en-US" dirty="0" smtClean="0"/>
          </a:p>
          <a:p>
            <a:r>
              <a:rPr lang="en-US" dirty="0" smtClean="0"/>
              <a:t>An </a:t>
            </a:r>
            <a:r>
              <a:rPr lang="en-US" dirty="0">
                <a:solidFill>
                  <a:srgbClr val="FF0000"/>
                </a:solidFill>
              </a:rPr>
              <a:t>F-test</a:t>
            </a:r>
            <a:r>
              <a:rPr lang="en-US" dirty="0"/>
              <a:t> may be performed to test </a:t>
            </a:r>
            <a:r>
              <a:rPr lang="en-US" dirty="0" smtClean="0"/>
              <a:t>whether </a:t>
            </a:r>
            <a:r>
              <a:rPr lang="el-GR" dirty="0" smtClean="0"/>
              <a:t>σ</a:t>
            </a:r>
            <a:r>
              <a:rPr lang="en-US" baseline="-25000" dirty="0" smtClean="0"/>
              <a:t>1</a:t>
            </a:r>
            <a:r>
              <a:rPr lang="en-US" dirty="0" smtClean="0"/>
              <a:t> and </a:t>
            </a:r>
            <a:r>
              <a:rPr lang="el-GR" dirty="0" smtClean="0"/>
              <a:t>σ</a:t>
            </a:r>
            <a:r>
              <a:rPr lang="en-US" baseline="-25000" dirty="0" smtClean="0"/>
              <a:t>2</a:t>
            </a:r>
            <a:r>
              <a:rPr lang="en-US" dirty="0" smtClean="0"/>
              <a:t> and  </a:t>
            </a:r>
            <a:r>
              <a:rPr lang="en-US" dirty="0"/>
              <a:t>are statistically equivalent, i.e., </a:t>
            </a:r>
            <a:r>
              <a:rPr lang="en-US" dirty="0" smtClean="0"/>
              <a:t>to test for </a:t>
            </a:r>
            <a:r>
              <a:rPr lang="en-US" dirty="0" err="1" smtClean="0"/>
              <a:t>homoskedasticity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We </a:t>
            </a:r>
            <a:r>
              <a:rPr lang="en-US" dirty="0"/>
              <a:t>will learn about this F-test in other courses</a:t>
            </a:r>
            <a:r>
              <a:rPr lang="en-US" dirty="0" smtClean="0"/>
              <a:t>.</a:t>
            </a:r>
            <a:br>
              <a:rPr lang="en-US" dirty="0" smtClean="0"/>
            </a:br>
            <a:r>
              <a:rPr lang="en-US" dirty="0"/>
              <a:t> </a:t>
            </a:r>
          </a:p>
          <a:p>
            <a:r>
              <a:rPr lang="en-US" dirty="0">
                <a:solidFill>
                  <a:srgbClr val="FF0000"/>
                </a:solidFill>
              </a:rPr>
              <a:t>If</a:t>
            </a:r>
            <a:r>
              <a:rPr lang="en-US" dirty="0"/>
              <a:t> </a:t>
            </a:r>
            <a:r>
              <a:rPr lang="en-US" dirty="0" smtClean="0"/>
              <a:t>we do </a:t>
            </a:r>
            <a:r>
              <a:rPr lang="en-US" dirty="0">
                <a:solidFill>
                  <a:srgbClr val="FF0000"/>
                </a:solidFill>
              </a:rPr>
              <a:t>not</a:t>
            </a:r>
            <a:r>
              <a:rPr lang="en-US" dirty="0"/>
              <a:t> have </a:t>
            </a:r>
            <a:r>
              <a:rPr lang="en-US" dirty="0" err="1"/>
              <a:t>homoskedasticity</a:t>
            </a:r>
            <a:r>
              <a:rPr lang="en-US" dirty="0"/>
              <a:t>, i.e. the variances are not </a:t>
            </a:r>
            <a:r>
              <a:rPr lang="en-US" dirty="0" smtClean="0"/>
              <a:t>proved to </a:t>
            </a:r>
            <a:r>
              <a:rPr lang="en-US" dirty="0"/>
              <a:t>be statistically equivalent, then </a:t>
            </a:r>
            <a:r>
              <a:rPr lang="en-US" dirty="0" smtClean="0"/>
              <a:t>we have </a:t>
            </a:r>
            <a:r>
              <a:rPr lang="en-US" dirty="0"/>
              <a:t>to make </a:t>
            </a:r>
            <a:r>
              <a:rPr lang="en-US" dirty="0">
                <a:solidFill>
                  <a:srgbClr val="FF0000"/>
                </a:solidFill>
              </a:rPr>
              <a:t>adjustment</a:t>
            </a:r>
            <a:r>
              <a:rPr lang="en-US" dirty="0"/>
              <a:t> </a:t>
            </a:r>
            <a:r>
              <a:rPr lang="en-US" dirty="0" smtClean="0"/>
              <a:t>to the formula (degree of freedom is computed differently – </a:t>
            </a:r>
            <a:r>
              <a:rPr lang="en-US" u="sng" dirty="0" smtClean="0"/>
              <a:t>done </a:t>
            </a:r>
            <a:r>
              <a:rPr lang="en-US" u="sng" dirty="0" smtClean="0">
                <a:solidFill>
                  <a:srgbClr val="FF0000"/>
                </a:solidFill>
              </a:rPr>
              <a:t>automatically</a:t>
            </a:r>
            <a:r>
              <a:rPr lang="en-US" u="sng" dirty="0" smtClean="0"/>
              <a:t> in </a:t>
            </a:r>
            <a:r>
              <a:rPr lang="en-US" u="sng" dirty="0" smtClean="0">
                <a:solidFill>
                  <a:srgbClr val="FF0000"/>
                </a:solidFill>
              </a:rPr>
              <a:t>software</a:t>
            </a:r>
            <a:r>
              <a:rPr lang="en-US" dirty="0" smtClean="0"/>
              <a:t>). 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Two-Sample t Test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F844-12AF-4451-8D00-C4D8AEB73F03}" type="slidenum">
              <a:rPr lang="en-US" smtClean="0"/>
              <a:t>5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About </a:t>
            </a:r>
            <a:r>
              <a:rPr lang="en-US" dirty="0" err="1" smtClean="0"/>
              <a:t>Homoskedasticity</a:t>
            </a:r>
            <a:endParaRPr lang="en-US" dirty="0"/>
          </a:p>
        </p:txBody>
      </p:sp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088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68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1295400"/>
            <a:ext cx="8936832" cy="4700081"/>
          </a:xfrm>
        </p:spPr>
        <p:txBody>
          <a:bodyPr/>
          <a:lstStyle/>
          <a:p>
            <a:pPr marL="109728" indent="0">
              <a:buNone/>
            </a:pPr>
            <a:r>
              <a:rPr lang="en-US" sz="2400" dirty="0" smtClean="0"/>
              <a:t>Suppose we want to compare the reading scores of men and women on a standardized reading test.  </a:t>
            </a:r>
          </a:p>
          <a:p>
            <a:pPr marL="109728" indent="0">
              <a:buNone/>
            </a:pPr>
            <a:r>
              <a:rPr lang="en-US" sz="2400" dirty="0" smtClean="0"/>
              <a:t>We take a random sample of </a:t>
            </a:r>
            <a:r>
              <a:rPr lang="en-US" sz="2400" dirty="0" smtClean="0">
                <a:solidFill>
                  <a:srgbClr val="FF0000"/>
                </a:solidFill>
              </a:rPr>
              <a:t>31</a:t>
            </a:r>
            <a:r>
              <a:rPr lang="en-US" sz="2400" dirty="0" smtClean="0"/>
              <a:t> people and obtain the results below.  </a:t>
            </a:r>
          </a:p>
          <a:p>
            <a:pPr marL="109728" indent="0">
              <a:buNone/>
            </a:pPr>
            <a:r>
              <a:rPr lang="en-US" sz="2400" dirty="0" smtClean="0"/>
              <a:t>Note that the women </a:t>
            </a:r>
            <a:r>
              <a:rPr lang="en-US" sz="2400" dirty="0" smtClean="0">
                <a:solidFill>
                  <a:srgbClr val="FF0000"/>
                </a:solidFill>
              </a:rPr>
              <a:t>out</a:t>
            </a:r>
            <a:r>
              <a:rPr lang="en-US" sz="2400" dirty="0" smtClean="0"/>
              <a:t>perform the men by 4 points. Of course, this </a:t>
            </a:r>
            <a:r>
              <a:rPr lang="en-US" sz="2400" dirty="0" smtClean="0">
                <a:solidFill>
                  <a:srgbClr val="FF0000"/>
                </a:solidFill>
              </a:rPr>
              <a:t>might</a:t>
            </a:r>
            <a:r>
              <a:rPr lang="en-US" sz="2400" dirty="0" smtClean="0"/>
              <a:t> simply </a:t>
            </a:r>
            <a:r>
              <a:rPr lang="en-US" sz="2400" dirty="0" smtClean="0">
                <a:solidFill>
                  <a:srgbClr val="FF0000"/>
                </a:solidFill>
              </a:rPr>
              <a:t>be sampling error. </a:t>
            </a:r>
          </a:p>
          <a:p>
            <a:pPr marL="109728" indent="0">
              <a:buNone/>
            </a:pPr>
            <a:r>
              <a:rPr lang="en-US" sz="2400" dirty="0" smtClean="0"/>
              <a:t>We would like to test </a:t>
            </a:r>
            <a:r>
              <a:rPr lang="en-US" sz="2400" dirty="0" smtClean="0">
                <a:solidFill>
                  <a:srgbClr val="FF0000"/>
                </a:solidFill>
              </a:rPr>
              <a:t>whether</a:t>
            </a:r>
            <a:r>
              <a:rPr lang="en-US" sz="2400" dirty="0" smtClean="0"/>
              <a:t> or not this </a:t>
            </a:r>
            <a:r>
              <a:rPr lang="en-US" sz="2400" dirty="0" smtClean="0">
                <a:solidFill>
                  <a:srgbClr val="FF0000"/>
                </a:solidFill>
              </a:rPr>
              <a:t>difference</a:t>
            </a:r>
            <a:r>
              <a:rPr lang="en-US" sz="2400" dirty="0" smtClean="0"/>
              <a:t> is </a:t>
            </a:r>
            <a:r>
              <a:rPr lang="en-US" sz="2400" dirty="0" smtClean="0">
                <a:solidFill>
                  <a:srgbClr val="FF0000"/>
                </a:solidFill>
              </a:rPr>
              <a:t>significant</a:t>
            </a:r>
            <a:r>
              <a:rPr lang="en-US" sz="2400" dirty="0" smtClean="0"/>
              <a:t> at the </a:t>
            </a:r>
            <a:r>
              <a:rPr lang="en-US" sz="2400" dirty="0" smtClean="0">
                <a:sym typeface="Symbol"/>
              </a:rPr>
              <a:t>=</a:t>
            </a:r>
            <a:r>
              <a:rPr lang="en-US" sz="2400" dirty="0" smtClean="0"/>
              <a:t>.05 level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Problem 1:  Reading Scores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2686746"/>
              </p:ext>
            </p:extLst>
          </p:nvPr>
        </p:nvGraphicFramePr>
        <p:xfrm>
          <a:off x="5105400" y="4419600"/>
          <a:ext cx="3086100" cy="15758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6" name="Equation" r:id="rId6" imgW="1790640" imgH="914400" progId="Equation.3">
                  <p:embed/>
                </p:oleObj>
              </mc:Choice>
              <mc:Fallback>
                <p:oleObj name="Equation" r:id="rId6" imgW="1790640" imgH="914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105400" y="4419600"/>
                        <a:ext cx="3086100" cy="15758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Two-Sample t Test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F844-12AF-4451-8D00-C4D8AEB73F03}" type="slidenum">
              <a:rPr lang="en-US" smtClean="0"/>
              <a:t>6</a:t>
            </a:fld>
            <a:endParaRPr lang="en-US"/>
          </a:p>
        </p:txBody>
      </p:sp>
      <p:pic>
        <p:nvPicPr>
          <p:cNvPr id="7" name="Recorded Sound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942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11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</a:t>
            </a:r>
            <a:r>
              <a:rPr lang="en-US" baseline="-25000" dirty="0" smtClean="0"/>
              <a:t>0</a:t>
            </a:r>
            <a:r>
              <a:rPr lang="en-US" dirty="0" smtClean="0"/>
              <a:t>: </a:t>
            </a:r>
            <a:r>
              <a:rPr lang="el-GR" dirty="0" smtClean="0"/>
              <a:t>μ</a:t>
            </a:r>
            <a:r>
              <a:rPr lang="en-US" baseline="-25000" dirty="0" smtClean="0"/>
              <a:t>1</a:t>
            </a:r>
            <a:r>
              <a:rPr lang="en-US" dirty="0" smtClean="0"/>
              <a:t>= </a:t>
            </a:r>
            <a:r>
              <a:rPr lang="el-GR" dirty="0" smtClean="0"/>
              <a:t>μ</a:t>
            </a:r>
            <a:r>
              <a:rPr lang="en-US" baseline="-25000" dirty="0" smtClean="0"/>
              <a:t>2</a:t>
            </a:r>
            <a:br>
              <a:rPr lang="en-US" baseline="-25000" dirty="0" smtClean="0"/>
            </a:br>
            <a:r>
              <a:rPr lang="en-US" dirty="0" smtClean="0"/>
              <a:t>H</a:t>
            </a:r>
            <a:r>
              <a:rPr lang="en-US" baseline="-25000" dirty="0" smtClean="0"/>
              <a:t>1</a:t>
            </a:r>
            <a:r>
              <a:rPr lang="en-US" dirty="0" smtClean="0"/>
              <a:t>: </a:t>
            </a:r>
            <a:r>
              <a:rPr lang="el-GR" dirty="0"/>
              <a:t>μ</a:t>
            </a:r>
            <a:r>
              <a:rPr lang="en-US" baseline="-25000" dirty="0" smtClean="0"/>
              <a:t>1</a:t>
            </a:r>
            <a:r>
              <a:rPr lang="en-US" dirty="0" smtClean="0"/>
              <a:t>≠ </a:t>
            </a:r>
            <a:r>
              <a:rPr lang="el-GR" dirty="0"/>
              <a:t>μ</a:t>
            </a:r>
            <a:r>
              <a:rPr lang="en-US" baseline="-25000" dirty="0"/>
              <a:t>2</a:t>
            </a:r>
          </a:p>
          <a:p>
            <a:endParaRPr lang="en-US" baseline="-25000" dirty="0"/>
          </a:p>
          <a:p>
            <a:endParaRPr lang="en-US" baseline="-25000" dirty="0" smtClean="0"/>
          </a:p>
          <a:p>
            <a:r>
              <a:rPr lang="en-US" dirty="0" smtClean="0"/>
              <a:t>Note that</a:t>
            </a:r>
          </a:p>
          <a:p>
            <a:pPr lvl="1"/>
            <a:r>
              <a:rPr lang="el-GR" dirty="0"/>
              <a:t>σ</a:t>
            </a:r>
            <a:r>
              <a:rPr lang="en-US" baseline="-25000" dirty="0"/>
              <a:t>1</a:t>
            </a:r>
            <a:r>
              <a:rPr lang="en-US" dirty="0" smtClean="0"/>
              <a:t>,</a:t>
            </a:r>
            <a:r>
              <a:rPr lang="el-GR" dirty="0" smtClean="0"/>
              <a:t>σ</a:t>
            </a:r>
            <a:r>
              <a:rPr lang="en-US" baseline="-25000" dirty="0" smtClean="0"/>
              <a:t>2 </a:t>
            </a:r>
            <a:r>
              <a:rPr lang="en-US" dirty="0" smtClean="0"/>
              <a:t>are </a:t>
            </a:r>
            <a:r>
              <a:rPr lang="en-US" dirty="0" smtClean="0">
                <a:solidFill>
                  <a:srgbClr val="FF0000"/>
                </a:solidFill>
              </a:rPr>
              <a:t>not given</a:t>
            </a:r>
          </a:p>
          <a:p>
            <a:pPr lvl="1"/>
            <a:r>
              <a:rPr lang="en-US" dirty="0" smtClean="0"/>
              <a:t>n</a:t>
            </a:r>
            <a:r>
              <a:rPr lang="en-US" baseline="-25000" dirty="0" smtClean="0"/>
              <a:t>1</a:t>
            </a:r>
            <a:r>
              <a:rPr lang="en-US" dirty="0" smtClean="0"/>
              <a:t>+</a:t>
            </a:r>
            <a:r>
              <a:rPr lang="en-US" dirty="0"/>
              <a:t> </a:t>
            </a:r>
            <a:r>
              <a:rPr lang="en-US" dirty="0" smtClean="0"/>
              <a:t>n</a:t>
            </a:r>
            <a:r>
              <a:rPr lang="en-US" baseline="-25000" dirty="0" smtClean="0"/>
              <a:t>2 </a:t>
            </a:r>
            <a:r>
              <a:rPr lang="en-US" dirty="0" smtClean="0"/>
              <a:t>= </a:t>
            </a:r>
            <a:r>
              <a:rPr lang="en-US" dirty="0" smtClean="0">
                <a:solidFill>
                  <a:srgbClr val="FF0000"/>
                </a:solidFill>
              </a:rPr>
              <a:t>31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endParaRPr lang="en-US" dirty="0" smtClean="0"/>
          </a:p>
          <a:p>
            <a:r>
              <a:rPr lang="en-US" dirty="0" smtClean="0"/>
              <a:t>We will use a </a:t>
            </a:r>
            <a:r>
              <a:rPr lang="en-US" dirty="0" smtClean="0">
                <a:solidFill>
                  <a:srgbClr val="FF0000"/>
                </a:solidFill>
              </a:rPr>
              <a:t>t statistic </a:t>
            </a:r>
            <a:r>
              <a:rPr lang="en-US" dirty="0" smtClean="0"/>
              <a:t>with </a:t>
            </a:r>
            <a:r>
              <a:rPr lang="en-US" dirty="0">
                <a:solidFill>
                  <a:srgbClr val="FF0000"/>
                </a:solidFill>
              </a:rPr>
              <a:t>n</a:t>
            </a:r>
            <a:r>
              <a:rPr lang="en-US" baseline="-25000" dirty="0">
                <a:solidFill>
                  <a:srgbClr val="FF0000"/>
                </a:solidFill>
              </a:rPr>
              <a:t>1</a:t>
            </a:r>
            <a:r>
              <a:rPr lang="en-US" dirty="0">
                <a:solidFill>
                  <a:srgbClr val="FF0000"/>
                </a:solidFill>
              </a:rPr>
              <a:t>+ </a:t>
            </a:r>
            <a:r>
              <a:rPr lang="en-US" dirty="0" smtClean="0">
                <a:solidFill>
                  <a:srgbClr val="FF0000"/>
                </a:solidFill>
              </a:rPr>
              <a:t>n</a:t>
            </a:r>
            <a:r>
              <a:rPr lang="en-US" baseline="-25000" dirty="0" smtClean="0">
                <a:solidFill>
                  <a:srgbClr val="FF0000"/>
                </a:solidFill>
              </a:rPr>
              <a:t>2 </a:t>
            </a:r>
            <a:r>
              <a:rPr lang="en-US" dirty="0" smtClean="0">
                <a:solidFill>
                  <a:srgbClr val="FF0000"/>
                </a:solidFill>
              </a:rPr>
              <a:t>-2 = 29 degrees of freedom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endParaRPr lang="en-US" baseline="-25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/>
              <a:t>Problem </a:t>
            </a:r>
            <a:r>
              <a:rPr lang="en-US" sz="3200" dirty="0" smtClean="0"/>
              <a:t>1:  </a:t>
            </a:r>
            <a:br>
              <a:rPr lang="en-US" sz="3200" dirty="0" smtClean="0"/>
            </a:br>
            <a:r>
              <a:rPr lang="en-US" sz="3200" dirty="0" smtClean="0"/>
              <a:t>Reading Scores </a:t>
            </a:r>
            <a:r>
              <a:rPr lang="en-US" sz="2400" dirty="0" smtClean="0"/>
              <a:t>(cont’d)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Two-Sample t Test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F844-12AF-4451-8D00-C4D8AEB73F03}" type="slidenum">
              <a:rPr lang="en-US" smtClean="0"/>
              <a:t>7</a:t>
            </a:fld>
            <a:endParaRPr lang="en-US"/>
          </a:p>
        </p:txBody>
      </p:sp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3296408"/>
              </p:ext>
            </p:extLst>
          </p:nvPr>
        </p:nvGraphicFramePr>
        <p:xfrm>
          <a:off x="4572000" y="36478"/>
          <a:ext cx="2095500" cy="10700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1" name="Equation" r:id="rId7" imgW="1790640" imgH="914400" progId="Equation.3">
                  <p:embed/>
                </p:oleObj>
              </mc:Choice>
              <mc:Fallback>
                <p:oleObj name="Equation" r:id="rId7" imgW="1790640" imgH="914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572000" y="36478"/>
                        <a:ext cx="2095500" cy="10700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9" t="22311" r="14894" b="4383"/>
          <a:stretch/>
        </p:blipFill>
        <p:spPr bwMode="auto">
          <a:xfrm>
            <a:off x="5105400" y="1786544"/>
            <a:ext cx="3200609" cy="1566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11553" y="3467289"/>
            <a:ext cx="3111822" cy="57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240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15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6173" y="122237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To calculate the t</a:t>
            </a:r>
            <a:r>
              <a:rPr lang="en-US" baseline="-25000" dirty="0" smtClean="0"/>
              <a:t>29</a:t>
            </a:r>
            <a:r>
              <a:rPr lang="en-US" dirty="0" smtClean="0"/>
              <a:t> test statistic, first get the pooled variance: </a:t>
            </a:r>
          </a:p>
          <a:p>
            <a:pPr lvl="1"/>
            <a:r>
              <a:rPr lang="en-US" dirty="0" smtClean="0"/>
              <a:t>s</a:t>
            </a:r>
            <a:r>
              <a:rPr lang="en-US" baseline="30000" dirty="0" smtClean="0"/>
              <a:t>2</a:t>
            </a:r>
            <a:r>
              <a:rPr lang="en-US" i="1" baseline="-25000" dirty="0" smtClean="0"/>
              <a:t>pooled</a:t>
            </a:r>
            <a:r>
              <a:rPr lang="en-US" dirty="0" smtClean="0"/>
              <a:t> = 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2"/>
            <a:r>
              <a:rPr lang="en-US" dirty="0" smtClean="0"/>
              <a:t>Note that, since it is a </a:t>
            </a:r>
            <a:r>
              <a:rPr lang="en-US" dirty="0" smtClean="0">
                <a:solidFill>
                  <a:srgbClr val="FF0000"/>
                </a:solidFill>
              </a:rPr>
              <a:t>weighted average</a:t>
            </a:r>
            <a:r>
              <a:rPr lang="en-US" dirty="0" smtClean="0"/>
              <a:t>,  s</a:t>
            </a:r>
            <a:r>
              <a:rPr lang="en-US" baseline="30000" dirty="0" smtClean="0"/>
              <a:t>2</a:t>
            </a:r>
            <a:r>
              <a:rPr lang="en-US" i="1" baseline="-25000" dirty="0" smtClean="0"/>
              <a:t>pooled</a:t>
            </a:r>
            <a:r>
              <a:rPr lang="en-US" dirty="0" smtClean="0"/>
              <a:t> is </a:t>
            </a:r>
            <a:r>
              <a:rPr lang="en-US" dirty="0" smtClean="0">
                <a:solidFill>
                  <a:srgbClr val="FF0000"/>
                </a:solidFill>
              </a:rPr>
              <a:t>between</a:t>
            </a:r>
            <a:r>
              <a:rPr lang="en-US" dirty="0" smtClean="0"/>
              <a:t> s</a:t>
            </a:r>
            <a:r>
              <a:rPr lang="en-US" baseline="-25000" dirty="0" smtClean="0"/>
              <a:t>1</a:t>
            </a:r>
            <a:r>
              <a:rPr lang="en-US" dirty="0" smtClean="0"/>
              <a:t> (=256) and s</a:t>
            </a:r>
            <a:r>
              <a:rPr lang="en-US" baseline="-25000" dirty="0" smtClean="0"/>
              <a:t>2</a:t>
            </a:r>
            <a:r>
              <a:rPr lang="en-US" dirty="0" smtClean="0"/>
              <a:t> (=400).</a:t>
            </a:r>
          </a:p>
          <a:p>
            <a:pPr marL="109728" indent="0">
              <a:buNone/>
            </a:pPr>
            <a:endParaRPr lang="en-US" dirty="0" smtClean="0"/>
          </a:p>
          <a:p>
            <a:r>
              <a:rPr lang="en-US" dirty="0" smtClean="0"/>
              <a:t>t</a:t>
            </a:r>
            <a:r>
              <a:rPr lang="en-US" baseline="-25000" dirty="0" smtClean="0"/>
              <a:t>29</a:t>
            </a:r>
            <a:r>
              <a:rPr lang="en-US" dirty="0" smtClean="0"/>
              <a:t> =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Conclusion: </a:t>
            </a:r>
            <a:r>
              <a:rPr lang="en-US" b="1" dirty="0" smtClean="0"/>
              <a:t>Do </a:t>
            </a:r>
            <a:r>
              <a:rPr lang="en-US" b="1" dirty="0"/>
              <a:t>not reject H</a:t>
            </a:r>
            <a:r>
              <a:rPr lang="en-US" b="1" baseline="-25000" dirty="0"/>
              <a:t>0</a:t>
            </a:r>
            <a:r>
              <a:rPr lang="en-US" dirty="0"/>
              <a:t>. </a:t>
            </a:r>
            <a:r>
              <a:rPr lang="en-US" dirty="0" smtClean="0"/>
              <a:t>There </a:t>
            </a:r>
            <a:r>
              <a:rPr lang="en-US" dirty="0"/>
              <a:t>is no statistically difference between men and women on test scores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Two-Sample t Test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F844-12AF-4451-8D00-C4D8AEB73F03}" type="slidenum">
              <a:rPr lang="en-US" smtClean="0"/>
              <a:t>8</a:t>
            </a:fld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8795003"/>
              </p:ext>
            </p:extLst>
          </p:nvPr>
        </p:nvGraphicFramePr>
        <p:xfrm>
          <a:off x="1821612" y="507752"/>
          <a:ext cx="3733800" cy="6935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03" name="Equation" r:id="rId6" imgW="2120760" imgH="393480" progId="Equation.3">
                  <p:embed/>
                </p:oleObj>
              </mc:Choice>
              <mc:Fallback>
                <p:oleObj name="Equation" r:id="rId6" imgW="21207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821612" y="507752"/>
                        <a:ext cx="3733800" cy="6935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1027443"/>
              </p:ext>
            </p:extLst>
          </p:nvPr>
        </p:nvGraphicFramePr>
        <p:xfrm>
          <a:off x="1174254" y="2267022"/>
          <a:ext cx="4366727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04" name="Equation" r:id="rId8" imgW="2743200" imgH="622080" progId="Equation.3">
                  <p:embed/>
                </p:oleObj>
              </mc:Choice>
              <mc:Fallback>
                <p:oleObj name="Equation" r:id="rId8" imgW="2743200" imgH="6220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174254" y="2267022"/>
                        <a:ext cx="4366727" cy="990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Recorded Sound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679001"/>
              </p:ext>
            </p:extLst>
          </p:nvPr>
        </p:nvGraphicFramePr>
        <p:xfrm>
          <a:off x="7350341" y="479684"/>
          <a:ext cx="1732513" cy="88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05" name="Equation" r:id="rId11" imgW="1790640" imgH="914400" progId="Equation.3">
                  <p:embed/>
                </p:oleObj>
              </mc:Choice>
              <mc:Fallback>
                <p:oleObj name="Equation" r:id="rId11" imgW="1790640" imgH="914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350341" y="479684"/>
                        <a:ext cx="1732513" cy="884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9" t="22311" r="14894" b="4383"/>
          <a:stretch/>
        </p:blipFill>
        <p:spPr bwMode="auto">
          <a:xfrm>
            <a:off x="6623585" y="2163085"/>
            <a:ext cx="2389447" cy="1169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350341" y="4348114"/>
            <a:ext cx="1763073" cy="118117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384500" y="5547952"/>
            <a:ext cx="1676400" cy="4762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32239" y="6057900"/>
            <a:ext cx="1781175" cy="8001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852899" y="5794165"/>
            <a:ext cx="3331361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400" dirty="0" smtClean="0"/>
              <a:t>TI&gt;Stat&gt;Tests&gt;2-SampTtest</a:t>
            </a:r>
          </a:p>
          <a:p>
            <a:r>
              <a:rPr lang="en-US" sz="1400" dirty="0" smtClean="0"/>
              <a:t>P-value = 2P(t</a:t>
            </a:r>
            <a:r>
              <a:rPr lang="en-US" sz="1400" dirty="0" smtClean="0">
                <a:sym typeface="Wingdings" panose="05000000000000000000" pitchFamily="2" charset="2"/>
              </a:rPr>
              <a:t>&lt;-0.62</a:t>
            </a:r>
            <a:r>
              <a:rPr lang="en-US" sz="1400" dirty="0" smtClean="0"/>
              <a:t>) = 0.54&gt;0.05</a:t>
            </a:r>
          </a:p>
          <a:p>
            <a:r>
              <a:rPr lang="en-US" sz="1400" dirty="0" smtClean="0"/>
              <a:t>Therefore fail to reject H0</a:t>
            </a:r>
          </a:p>
          <a:p>
            <a:r>
              <a:rPr lang="en-US" sz="1400" dirty="0" smtClean="0"/>
              <a:t>Also </a:t>
            </a:r>
            <a:r>
              <a:rPr lang="en-US" sz="1400" dirty="0" smtClean="0">
                <a:solidFill>
                  <a:srgbClr val="FF0000"/>
                </a:solidFill>
              </a:rPr>
              <a:t>2*</a:t>
            </a:r>
            <a:r>
              <a:rPr lang="en-US" sz="1400" dirty="0" err="1" smtClean="0">
                <a:solidFill>
                  <a:srgbClr val="FF0000"/>
                </a:solidFill>
              </a:rPr>
              <a:t>tcdf</a:t>
            </a:r>
            <a:r>
              <a:rPr lang="en-US" sz="1400" dirty="0" smtClean="0">
                <a:solidFill>
                  <a:srgbClr val="FF0000"/>
                </a:solidFill>
              </a:rPr>
              <a:t>(-100,-0.62,29) =0.54</a:t>
            </a:r>
            <a:endParaRPr lang="en-US" sz="1400" dirty="0">
              <a:solidFill>
                <a:srgbClr val="FF0000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5710112"/>
            <a:ext cx="1600200" cy="115478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663448" y="5747529"/>
            <a:ext cx="1857375" cy="4953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663448" y="6272496"/>
            <a:ext cx="1433406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400" dirty="0" smtClean="0"/>
              <a:t>H0 is inside CI</a:t>
            </a:r>
            <a:endParaRPr lang="en-US" sz="1400" dirty="0"/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1367901"/>
              </p:ext>
            </p:extLst>
          </p:nvPr>
        </p:nvGraphicFramePr>
        <p:xfrm>
          <a:off x="4673353" y="911820"/>
          <a:ext cx="2057400" cy="521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06" name="Equation" r:id="rId19" imgW="1803240" imgH="457200" progId="Equation.3">
                  <p:embed/>
                </p:oleObj>
              </mc:Choice>
              <mc:Fallback>
                <p:oleObj name="Equation" r:id="rId19" imgW="180324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4673353" y="911820"/>
                        <a:ext cx="2057400" cy="5214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0420772"/>
              </p:ext>
            </p:extLst>
          </p:nvPr>
        </p:nvGraphicFramePr>
        <p:xfrm>
          <a:off x="4325375" y="2889338"/>
          <a:ext cx="1657677" cy="6991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07" name="Equation" r:id="rId21" imgW="1625400" imgH="685800" progId="Equation.3">
                  <p:embed/>
                </p:oleObj>
              </mc:Choice>
              <mc:Fallback>
                <p:oleObj name="Equation" r:id="rId21" imgW="1625400" imgH="685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4325375" y="2889338"/>
                        <a:ext cx="1657677" cy="6991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4946556"/>
              </p:ext>
            </p:extLst>
          </p:nvPr>
        </p:nvGraphicFramePr>
        <p:xfrm>
          <a:off x="381000" y="4460163"/>
          <a:ext cx="5846762" cy="1046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08" name="Equation" r:id="rId23" imgW="4114800" imgH="736560" progId="Equation.DSMT4">
                  <p:embed/>
                </p:oleObj>
              </mc:Choice>
              <mc:Fallback>
                <p:oleObj name="Equation" r:id="rId23" imgW="4114800" imgH="7365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381000" y="4460163"/>
                        <a:ext cx="5846762" cy="1046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69276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99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Problem 2: </a:t>
            </a:r>
            <a:r>
              <a:rPr lang="en-US" dirty="0"/>
              <a:t>C</a:t>
            </a:r>
            <a:r>
              <a:rPr lang="en-US" dirty="0" smtClean="0"/>
              <a:t>ompany Pay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447800"/>
            <a:ext cx="8229600" cy="4525963"/>
          </a:xfrm>
        </p:spPr>
        <p:txBody>
          <a:bodyPr/>
          <a:lstStyle/>
          <a:p>
            <a:pPr marL="109728" indent="0">
              <a:buNone/>
            </a:pPr>
            <a:r>
              <a:rPr lang="en-US" dirty="0" smtClean="0"/>
              <a:t>We would like to determine whether the difference in daily pay between two companies is statistically significant.  </a:t>
            </a:r>
            <a:r>
              <a:rPr lang="el-GR" dirty="0" smtClean="0"/>
              <a:t>α</a:t>
            </a:r>
            <a:r>
              <a:rPr lang="en-US" dirty="0" smtClean="0"/>
              <a:t> = .01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Two-Sample t Test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F844-12AF-4451-8D00-C4D8AEB73F03}" type="slidenum">
              <a:rPr lang="en-US" smtClean="0"/>
              <a:t>9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2191464"/>
              </p:ext>
            </p:extLst>
          </p:nvPr>
        </p:nvGraphicFramePr>
        <p:xfrm>
          <a:off x="1752600" y="3505200"/>
          <a:ext cx="583311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73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78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78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Company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Company 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Sample average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X̅</a:t>
                      </a:r>
                      <a:r>
                        <a:rPr lang="en-US" baseline="-25000" dirty="0" smtClean="0"/>
                        <a:t>1</a:t>
                      </a:r>
                      <a:r>
                        <a:rPr lang="en-US" dirty="0" smtClean="0"/>
                        <a:t>= $210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X̅</a:t>
                      </a:r>
                      <a:r>
                        <a:rPr lang="en-US" baseline="-25000" dirty="0" smtClean="0"/>
                        <a:t>2</a:t>
                      </a:r>
                      <a:r>
                        <a:rPr lang="en-US" dirty="0" smtClean="0"/>
                        <a:t> = $175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Standard deviation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s</a:t>
                      </a:r>
                      <a:r>
                        <a:rPr lang="en-US" baseline="-25000" dirty="0" smtClean="0"/>
                        <a:t>1</a:t>
                      </a:r>
                      <a:r>
                        <a:rPr lang="en-US" baseline="0" dirty="0" smtClean="0"/>
                        <a:t> = $25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</a:t>
                      </a:r>
                      <a:r>
                        <a:rPr lang="en-US" baseline="-25000" dirty="0" smtClean="0"/>
                        <a:t>2</a:t>
                      </a:r>
                      <a:r>
                        <a:rPr lang="en-US" baseline="0" dirty="0" smtClean="0"/>
                        <a:t> = $20</a:t>
                      </a: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Sample size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n</a:t>
                      </a:r>
                      <a:r>
                        <a:rPr lang="en-US" baseline="-25000" dirty="0" smtClean="0"/>
                        <a:t>1</a:t>
                      </a:r>
                      <a:r>
                        <a:rPr lang="en-US" dirty="0" smtClean="0"/>
                        <a:t> = 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n</a:t>
                      </a:r>
                      <a:r>
                        <a:rPr lang="en-US" baseline="-25000" dirty="0" smtClean="0"/>
                        <a:t>2</a:t>
                      </a:r>
                      <a:r>
                        <a:rPr lang="en-US" dirty="0" smtClean="0"/>
                        <a:t> = 20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7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43400" y="28523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070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05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-149622"/>
            <a:ext cx="5943600" cy="1143000"/>
          </a:xfrm>
        </p:spPr>
        <p:txBody>
          <a:bodyPr>
            <a:noAutofit/>
          </a:bodyPr>
          <a:lstStyle/>
          <a:p>
            <a:r>
              <a:rPr lang="en-US" sz="3200" dirty="0"/>
              <a:t>Problem 2: Company </a:t>
            </a:r>
            <a:r>
              <a:rPr lang="en-US" sz="3200" dirty="0" smtClean="0"/>
              <a:t>Pay</a:t>
            </a:r>
            <a:endParaRPr lang="en-US" sz="32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143000"/>
            <a:ext cx="8229600" cy="4872831"/>
          </a:xfrm>
        </p:spPr>
        <p:txBody>
          <a:bodyPr/>
          <a:lstStyle/>
          <a:p>
            <a:pPr marL="109728" indent="0">
              <a:buNone/>
            </a:pPr>
            <a:endParaRPr lang="en-US" dirty="0" smtClean="0"/>
          </a:p>
          <a:p>
            <a:pPr marL="109728" indent="0">
              <a:buNone/>
            </a:pP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109728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629" y="642405"/>
            <a:ext cx="1413681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1" r="28990"/>
          <a:stretch/>
        </p:blipFill>
        <p:spPr bwMode="auto">
          <a:xfrm>
            <a:off x="5638800" y="991135"/>
            <a:ext cx="2438400" cy="1477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410" y="1629913"/>
            <a:ext cx="3962400" cy="743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410" y="2401405"/>
            <a:ext cx="4884821" cy="107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Two-Sample t Test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F844-12AF-4451-8D00-C4D8AEB73F03}" type="slidenum">
              <a:rPr lang="en-US" smtClean="0"/>
              <a:t>10</a:t>
            </a:fld>
            <a:endParaRPr lang="en-US"/>
          </a:p>
        </p:txBody>
      </p:sp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75070" y="55390"/>
            <a:ext cx="3810000" cy="8915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10047" y="2373756"/>
            <a:ext cx="1819275" cy="13335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81561" y="2422354"/>
            <a:ext cx="1819275" cy="8001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546474" y="3756471"/>
            <a:ext cx="3520516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400" dirty="0" smtClean="0"/>
              <a:t>TI&gt;Stat&gt;Tests&gt;2-SampTtest</a:t>
            </a:r>
          </a:p>
          <a:p>
            <a:r>
              <a:rPr lang="en-US" sz="1400" dirty="0" smtClean="0"/>
              <a:t>P-value = 2P(t</a:t>
            </a:r>
            <a:r>
              <a:rPr lang="en-US" sz="1400" dirty="0" smtClean="0">
                <a:sym typeface="Wingdings" panose="05000000000000000000" pitchFamily="2" charset="2"/>
              </a:rPr>
              <a:t>&gt;4.16</a:t>
            </a:r>
            <a:r>
              <a:rPr lang="en-US" sz="1400" dirty="0" smtClean="0"/>
              <a:t>) = 2.7e-4&lt;0.05</a:t>
            </a:r>
          </a:p>
          <a:p>
            <a:r>
              <a:rPr lang="en-US" sz="1400" dirty="0" smtClean="0"/>
              <a:t>Therefore reject H0</a:t>
            </a:r>
          </a:p>
          <a:p>
            <a:r>
              <a:rPr lang="en-US" sz="1400" dirty="0" smtClean="0"/>
              <a:t>Also </a:t>
            </a:r>
            <a:r>
              <a:rPr lang="en-US" sz="1400" dirty="0" smtClean="0">
                <a:solidFill>
                  <a:srgbClr val="FF0000"/>
                </a:solidFill>
              </a:rPr>
              <a:t>2*</a:t>
            </a:r>
            <a:r>
              <a:rPr lang="en-US" sz="1400" dirty="0" err="1" smtClean="0">
                <a:solidFill>
                  <a:srgbClr val="FF0000"/>
                </a:solidFill>
              </a:rPr>
              <a:t>tcdf</a:t>
            </a:r>
            <a:r>
              <a:rPr lang="en-US" sz="1400" dirty="0" smtClean="0">
                <a:solidFill>
                  <a:srgbClr val="FF0000"/>
                </a:solidFill>
              </a:rPr>
              <a:t>(4.16,100,28) =</a:t>
            </a:r>
            <a:r>
              <a:rPr lang="en-US" sz="1400" dirty="0">
                <a:solidFill>
                  <a:srgbClr val="FF0000"/>
                </a:solidFill>
              </a:rPr>
              <a:t>2.7e-4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533215" y="5240076"/>
            <a:ext cx="1714500" cy="12763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258225" y="5257086"/>
            <a:ext cx="1876425" cy="50482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800037" y="6274856"/>
            <a:ext cx="2610010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400" dirty="0" smtClean="0"/>
              <a:t>TI&gt;Stat&gt;Tests&gt;2-SampTInt</a:t>
            </a:r>
          </a:p>
          <a:p>
            <a:r>
              <a:rPr lang="en-US" sz="1400" dirty="0" smtClean="0"/>
              <a:t>H0 is </a:t>
            </a:r>
            <a:r>
              <a:rPr lang="en-US" sz="1400" dirty="0" smtClean="0">
                <a:solidFill>
                  <a:srgbClr val="FF0000"/>
                </a:solidFill>
              </a:rPr>
              <a:t>not inside </a:t>
            </a:r>
            <a:r>
              <a:rPr lang="en-US" sz="1400" dirty="0" smtClean="0"/>
              <a:t>CI 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3577948"/>
            <a:ext cx="553321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Conclusion:  Reject </a:t>
            </a:r>
            <a:r>
              <a:rPr lang="en-US" sz="1600" dirty="0" smtClean="0"/>
              <a:t>H</a:t>
            </a:r>
            <a:r>
              <a:rPr lang="en-US" sz="1600" baseline="-25000" dirty="0" smtClean="0"/>
              <a:t>0</a:t>
            </a:r>
            <a:r>
              <a:rPr lang="en-US" sz="1600" dirty="0" smtClean="0"/>
              <a:t>.</a:t>
            </a:r>
          </a:p>
          <a:p>
            <a:r>
              <a:rPr lang="en-US" sz="1600" dirty="0" smtClean="0"/>
              <a:t>Since </a:t>
            </a:r>
            <a:r>
              <a:rPr lang="en-US" sz="1600" dirty="0"/>
              <a:t>the calculated value of 4.16 is </a:t>
            </a:r>
            <a:r>
              <a:rPr lang="en-US" sz="1600" dirty="0">
                <a:solidFill>
                  <a:srgbClr val="FF0000"/>
                </a:solidFill>
              </a:rPr>
              <a:t>in</a:t>
            </a:r>
            <a:r>
              <a:rPr lang="en-US" sz="1600" dirty="0"/>
              <a:t> the </a:t>
            </a:r>
            <a:r>
              <a:rPr lang="en-US" sz="1600" dirty="0">
                <a:solidFill>
                  <a:srgbClr val="FF0000"/>
                </a:solidFill>
              </a:rPr>
              <a:t>rejection</a:t>
            </a:r>
            <a:r>
              <a:rPr lang="en-US" sz="1600" dirty="0"/>
              <a:t> </a:t>
            </a:r>
            <a:r>
              <a:rPr lang="en-US" sz="1600" dirty="0">
                <a:solidFill>
                  <a:srgbClr val="FF0000"/>
                </a:solidFill>
              </a:rPr>
              <a:t>region</a:t>
            </a:r>
            <a:r>
              <a:rPr lang="en-US" sz="1600" dirty="0"/>
              <a:t> (right tail), we conclude that the pay rates at the two companies are indeed </a:t>
            </a:r>
            <a:r>
              <a:rPr lang="en-US" sz="1600" dirty="0" smtClean="0">
                <a:solidFill>
                  <a:srgbClr val="FF0000"/>
                </a:solidFill>
              </a:rPr>
              <a:t>different</a:t>
            </a:r>
            <a:r>
              <a:rPr lang="en-US" sz="1600" dirty="0" smtClean="0"/>
              <a:t>: A pays </a:t>
            </a:r>
            <a:r>
              <a:rPr lang="en-US" sz="1600" dirty="0" smtClean="0">
                <a:solidFill>
                  <a:srgbClr val="FF0000"/>
                </a:solidFill>
              </a:rPr>
              <a:t>more</a:t>
            </a:r>
            <a:r>
              <a:rPr lang="en-US" sz="1600" dirty="0" smtClean="0"/>
              <a:t>!</a:t>
            </a:r>
            <a:endParaRPr lang="en-US" sz="1600" dirty="0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1644673"/>
              </p:ext>
            </p:extLst>
          </p:nvPr>
        </p:nvGraphicFramePr>
        <p:xfrm>
          <a:off x="106753" y="4639928"/>
          <a:ext cx="5173021" cy="9522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4" name="Equation" r:id="rId16" imgW="4000320" imgH="736560" progId="Equation.DSMT4">
                  <p:embed/>
                </p:oleObj>
              </mc:Choice>
              <mc:Fallback>
                <p:oleObj name="Equation" r:id="rId16" imgW="4000320" imgH="7365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06753" y="4639928"/>
                        <a:ext cx="5173021" cy="9522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Picture 12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353135" y="1355622"/>
            <a:ext cx="1801375" cy="312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786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31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685800"/>
            <a:ext cx="9013032" cy="4525963"/>
          </a:xfrm>
        </p:spPr>
        <p:txBody>
          <a:bodyPr/>
          <a:lstStyle/>
          <a:p>
            <a:r>
              <a:rPr lang="en-US" sz="2400" dirty="0" smtClean="0"/>
              <a:t>Two types of precast concrete beams are being considered for sale.  </a:t>
            </a:r>
          </a:p>
          <a:p>
            <a:r>
              <a:rPr lang="en-US" sz="2400" dirty="0" smtClean="0"/>
              <a:t>The only difference between the two beams is in the type of material used.  </a:t>
            </a:r>
          </a:p>
          <a:p>
            <a:r>
              <a:rPr lang="en-US" sz="2400" dirty="0" smtClean="0"/>
              <a:t>Strength is measured in terms of pounds per square inch (psi) of pressure.  </a:t>
            </a:r>
          </a:p>
          <a:p>
            <a:r>
              <a:rPr lang="en-US" sz="2400" dirty="0" smtClean="0"/>
              <a:t>Is there a significant difference in beams supplied by Supplier A and Supplier B? Or, is the difference of 25 psi explainable as sampling error?  Test at </a:t>
            </a:r>
            <a:r>
              <a:rPr lang="el-GR" sz="2400" dirty="0" smtClean="0"/>
              <a:t>α</a:t>
            </a:r>
            <a:r>
              <a:rPr lang="en-US" sz="2400" dirty="0" smtClean="0"/>
              <a:t> = 0.05</a:t>
            </a:r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Two-Sample t Test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F844-12AF-4451-8D00-C4D8AEB73F03}" type="slidenum">
              <a:rPr lang="en-US" smtClean="0"/>
              <a:t>11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00684" y="-173736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dirty="0"/>
              <a:t>Problem 3: Strength of Concrete Beams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0112854"/>
              </p:ext>
            </p:extLst>
          </p:nvPr>
        </p:nvGraphicFramePr>
        <p:xfrm>
          <a:off x="1828800" y="4648200"/>
          <a:ext cx="6801484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35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89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89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Supplier</a:t>
                      </a:r>
                      <a:r>
                        <a:rPr lang="en-US" baseline="0" dirty="0" smtClean="0"/>
                        <a:t> 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Supplier</a:t>
                      </a:r>
                      <a:r>
                        <a:rPr lang="en-US" baseline="0" dirty="0" smtClean="0"/>
                        <a:t> B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Sample average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X̅</a:t>
                      </a:r>
                      <a:r>
                        <a:rPr lang="en-US" baseline="-25000" dirty="0" smtClean="0"/>
                        <a:t>1</a:t>
                      </a:r>
                      <a:r>
                        <a:rPr lang="en-US" dirty="0" smtClean="0"/>
                        <a:t>= 5000 </a:t>
                      </a:r>
                      <a:r>
                        <a:rPr lang="en-US" i="0" dirty="0" smtClean="0"/>
                        <a:t>psi</a:t>
                      </a:r>
                      <a:endParaRPr lang="en-US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X̅</a:t>
                      </a:r>
                      <a:r>
                        <a:rPr lang="en-US" baseline="-25000" dirty="0" smtClean="0"/>
                        <a:t>2</a:t>
                      </a:r>
                      <a:r>
                        <a:rPr lang="en-US" dirty="0" smtClean="0"/>
                        <a:t> = 4975 psi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Standard deviation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s</a:t>
                      </a:r>
                      <a:r>
                        <a:rPr lang="en-US" baseline="-25000" dirty="0" smtClean="0"/>
                        <a:t>1</a:t>
                      </a:r>
                      <a:r>
                        <a:rPr lang="en-US" baseline="0" dirty="0" smtClean="0"/>
                        <a:t> = 50 psi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</a:t>
                      </a:r>
                      <a:r>
                        <a:rPr lang="en-US" baseline="-25000" dirty="0" smtClean="0"/>
                        <a:t>2</a:t>
                      </a:r>
                      <a:r>
                        <a:rPr lang="en-US" baseline="0" dirty="0" smtClean="0"/>
                        <a:t> = 60 psi</a:t>
                      </a: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Sample size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n</a:t>
                      </a:r>
                      <a:r>
                        <a:rPr lang="en-US" baseline="-25000" dirty="0" smtClean="0"/>
                        <a:t>1</a:t>
                      </a:r>
                      <a:r>
                        <a:rPr lang="en-US" dirty="0" smtClean="0"/>
                        <a:t> = 12 batches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n</a:t>
                      </a:r>
                      <a:r>
                        <a:rPr lang="en-US" baseline="-25000" dirty="0" smtClean="0"/>
                        <a:t>2</a:t>
                      </a:r>
                      <a:r>
                        <a:rPr lang="en-US" dirty="0" smtClean="0"/>
                        <a:t> = 10</a:t>
                      </a:r>
                      <a:r>
                        <a:rPr lang="en-US" baseline="0" dirty="0" smtClean="0"/>
                        <a:t> batches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7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136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17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-59235" y="-405945"/>
            <a:ext cx="8706507" cy="6083492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109728" indent="0">
              <a:buNone/>
            </a:pPr>
            <a:r>
              <a:rPr lang="en-US" dirty="0" smtClean="0"/>
              <a:t> </a:t>
            </a:r>
          </a:p>
          <a:p>
            <a:pPr marL="109728" indent="0">
              <a:buNone/>
            </a:pPr>
            <a:endParaRPr lang="en-US" dirty="0" smtClean="0"/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endParaRPr lang="en-US" dirty="0" smtClean="0"/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r>
              <a:rPr lang="en-US" sz="2400" b="1" dirty="0" smtClean="0"/>
              <a:t>Do </a:t>
            </a:r>
            <a:r>
              <a:rPr lang="en-US" sz="2400" b="1" dirty="0" smtClean="0">
                <a:solidFill>
                  <a:srgbClr val="FF0000"/>
                </a:solidFill>
              </a:rPr>
              <a:t>not reject </a:t>
            </a:r>
            <a:r>
              <a:rPr lang="en-US" sz="2400" b="1" dirty="0" smtClean="0"/>
              <a:t>H</a:t>
            </a:r>
            <a:r>
              <a:rPr lang="en-US" sz="2400" b="1" baseline="-25000" dirty="0" smtClean="0"/>
              <a:t>0</a:t>
            </a:r>
            <a:r>
              <a:rPr lang="en-US" sz="2400" dirty="0" smtClean="0"/>
              <a:t>; </a:t>
            </a:r>
          </a:p>
          <a:p>
            <a:pPr marL="109728" indent="0">
              <a:buNone/>
            </a:pPr>
            <a:r>
              <a:rPr lang="en-US" sz="2400" dirty="0" smtClean="0"/>
              <a:t>There is </a:t>
            </a:r>
            <a:r>
              <a:rPr lang="en-US" sz="2400" dirty="0" smtClean="0">
                <a:solidFill>
                  <a:srgbClr val="FF0000"/>
                </a:solidFill>
              </a:rPr>
              <a:t>no statistically significant difference </a:t>
            </a:r>
            <a:r>
              <a:rPr lang="en-US" sz="2400" dirty="0" smtClean="0"/>
              <a:t>between the beams made by Supplier A and Supplier B.</a:t>
            </a:r>
            <a:endParaRPr lang="en-US" sz="2400" baseline="-25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Two-Sample t Test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F844-12AF-4451-8D00-C4D8AEB73F03}" type="slidenum">
              <a:rPr lang="en-US" smtClean="0"/>
              <a:t>12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19707" y="-29114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dirty="0"/>
              <a:t>Problem 3: </a:t>
            </a:r>
            <a:r>
              <a:rPr lang="en-US" sz="2400" dirty="0" smtClean="0"/>
              <a:t>(cont’d)</a:t>
            </a:r>
            <a:endParaRPr lang="en-US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9" t="21731" r="13904"/>
          <a:stretch/>
        </p:blipFill>
        <p:spPr bwMode="auto">
          <a:xfrm>
            <a:off x="6477000" y="65373"/>
            <a:ext cx="2667000" cy="1371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99" y="499435"/>
            <a:ext cx="1178801" cy="70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99" y="1341037"/>
            <a:ext cx="3124200" cy="56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65" y="1994860"/>
            <a:ext cx="3857625" cy="90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16246" y="54723"/>
            <a:ext cx="3276600" cy="6553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71516" y="1581151"/>
            <a:ext cx="1838325" cy="132397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114800" y="1554256"/>
            <a:ext cx="3113353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400" dirty="0" smtClean="0"/>
              <a:t>TI&gt;Stat&gt;Tests&gt;2-SampTtest</a:t>
            </a:r>
          </a:p>
          <a:p>
            <a:r>
              <a:rPr lang="en-US" sz="1400" dirty="0" smtClean="0"/>
              <a:t>P-value = 2P(t</a:t>
            </a:r>
            <a:r>
              <a:rPr lang="en-US" sz="1400" dirty="0" smtClean="0">
                <a:sym typeface="Wingdings" panose="05000000000000000000" pitchFamily="2" charset="2"/>
              </a:rPr>
              <a:t>&gt;1.06</a:t>
            </a:r>
            <a:r>
              <a:rPr lang="en-US" sz="1400" dirty="0" smtClean="0"/>
              <a:t>) = 0.3&gt;0.05</a:t>
            </a:r>
          </a:p>
          <a:p>
            <a:r>
              <a:rPr lang="en-US" sz="1400" dirty="0" smtClean="0"/>
              <a:t>Therefore fail to reject H0</a:t>
            </a:r>
          </a:p>
          <a:p>
            <a:r>
              <a:rPr lang="en-US" sz="1400" dirty="0" smtClean="0"/>
              <a:t>Also </a:t>
            </a:r>
            <a:r>
              <a:rPr lang="en-US" sz="1400" dirty="0" smtClean="0">
                <a:solidFill>
                  <a:srgbClr val="FF0000"/>
                </a:solidFill>
              </a:rPr>
              <a:t>2*</a:t>
            </a:r>
            <a:r>
              <a:rPr lang="en-US" sz="1400" dirty="0" err="1" smtClean="0">
                <a:solidFill>
                  <a:srgbClr val="FF0000"/>
                </a:solidFill>
              </a:rPr>
              <a:t>tcdf</a:t>
            </a:r>
            <a:r>
              <a:rPr lang="en-US" sz="1400" dirty="0" smtClean="0">
                <a:solidFill>
                  <a:srgbClr val="FF0000"/>
                </a:solidFill>
              </a:rPr>
              <a:t>(1.06,100,20) =0.3</a:t>
            </a:r>
            <a:endParaRPr lang="en-US" sz="1400" dirty="0">
              <a:solidFill>
                <a:srgbClr val="FF00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72337" y="3004949"/>
            <a:ext cx="1704975" cy="6858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311997" y="4456003"/>
            <a:ext cx="1757362" cy="119536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317252" y="5738610"/>
            <a:ext cx="1866900" cy="47625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248099" y="5571829"/>
            <a:ext cx="2610010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400" dirty="0" smtClean="0"/>
              <a:t>TI&gt;Stat&gt;Tests&gt;2-SampTInt</a:t>
            </a:r>
          </a:p>
          <a:p>
            <a:r>
              <a:rPr lang="en-US" sz="1400" dirty="0" smtClean="0">
                <a:solidFill>
                  <a:srgbClr val="FF0000"/>
                </a:solidFill>
              </a:rPr>
              <a:t>H0 is inside CI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549280" y="918878"/>
            <a:ext cx="1860666" cy="323594"/>
          </a:xfrm>
          <a:prstGeom prst="rect">
            <a:avLst/>
          </a:prstGeom>
        </p:spPr>
      </p:pic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8190974"/>
              </p:ext>
            </p:extLst>
          </p:nvPr>
        </p:nvGraphicFramePr>
        <p:xfrm>
          <a:off x="-15875" y="4640263"/>
          <a:ext cx="5419725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8" name="Equation" r:id="rId17" imgW="4190760" imgH="736560" progId="Equation.DSMT4">
                  <p:embed/>
                </p:oleObj>
              </mc:Choice>
              <mc:Fallback>
                <p:oleObj name="Equation" r:id="rId17" imgW="4190760" imgH="7365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-15875" y="4640263"/>
                        <a:ext cx="5419725" cy="952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48935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97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Two-Sample t Test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F844-12AF-4451-8D00-C4D8AEB73F03}" type="slidenum">
              <a:rPr lang="en-US" smtClean="0"/>
              <a:t>13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022" y="445532"/>
            <a:ext cx="4210050" cy="13525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00" y="76200"/>
            <a:ext cx="3300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Example:  Who lives longer?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022" y="1978937"/>
            <a:ext cx="1390650" cy="7715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6800" y="70945"/>
            <a:ext cx="3122073" cy="149066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8032" y="118993"/>
            <a:ext cx="1905000" cy="34230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51247" y="1987313"/>
            <a:ext cx="4057650" cy="15525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928" y="3698894"/>
            <a:ext cx="6600825" cy="2667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1800" y="3403547"/>
            <a:ext cx="2362200" cy="628722"/>
          </a:xfrm>
          <a:prstGeom prst="rect">
            <a:avLst/>
          </a:prstGeom>
        </p:spPr>
      </p:pic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7842178"/>
              </p:ext>
            </p:extLst>
          </p:nvPr>
        </p:nvGraphicFramePr>
        <p:xfrm>
          <a:off x="170022" y="4240432"/>
          <a:ext cx="5901622" cy="10935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0" name="Equation" r:id="rId10" imgW="3974760" imgH="736560" progId="Equation.DSMT4">
                  <p:embed/>
                </p:oleObj>
              </mc:Choice>
              <mc:Fallback>
                <p:oleObj name="Equation" r:id="rId10" imgW="3974760" imgH="7365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70022" y="4240432"/>
                        <a:ext cx="5901622" cy="10935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467126" y="5459018"/>
            <a:ext cx="2610010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400" dirty="0" smtClean="0"/>
              <a:t>TI&gt;Stat&gt;Tests&gt;2-SampTInt</a:t>
            </a:r>
          </a:p>
          <a:p>
            <a:r>
              <a:rPr lang="en-US" sz="1400" dirty="0" smtClean="0">
                <a:solidFill>
                  <a:srgbClr val="FF0000"/>
                </a:solidFill>
              </a:rPr>
              <a:t>H0 is inside CI </a:t>
            </a:r>
          </a:p>
        </p:txBody>
      </p:sp>
    </p:spTree>
    <p:extLst>
      <p:ext uri="{BB962C8B-B14F-4D97-AF65-F5344CB8AC3E}">
        <p14:creationId xmlns:p14="http://schemas.microsoft.com/office/powerpoint/2010/main" val="656370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en-US" sz="40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Using MS Excel to Solve Two-Sample t-Tests</a:t>
            </a:r>
          </a:p>
          <a:p>
            <a:pPr marL="393192" lvl="1" indent="0">
              <a:buNone/>
            </a:pPr>
            <a:endParaRPr lang="en-US" sz="2400" dirty="0" smtClean="0"/>
          </a:p>
          <a:p>
            <a:pPr marL="393192" lvl="1" indent="0">
              <a:buNone/>
            </a:pPr>
            <a:r>
              <a:rPr lang="en-US" sz="2400" dirty="0" smtClean="0"/>
              <a:t>Instructions for using MS Excel to solve two-sample t-test problems may be found on the Virtual Handouts page at:</a:t>
            </a:r>
          </a:p>
          <a:p>
            <a:pPr marL="630936" lvl="2" indent="0">
              <a:buNone/>
            </a:pPr>
            <a:r>
              <a:rPr lang="en-US" sz="2200" dirty="0" smtClean="0">
                <a:hlinkClick r:id="rId5"/>
              </a:rPr>
              <a:t>http://sites.google.com/site/proffriedmanstat/home/handouts</a:t>
            </a:r>
            <a:endParaRPr lang="en-US" sz="2200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49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175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69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 marketer wants to determine whether men and women spend different amounts on wine.  </a:t>
            </a:r>
            <a:endParaRPr lang="en-US" sz="2400" dirty="0" smtClean="0"/>
          </a:p>
          <a:p>
            <a:r>
              <a:rPr lang="en-US" sz="2400" dirty="0" smtClean="0"/>
              <a:t>(</a:t>
            </a:r>
            <a:r>
              <a:rPr lang="en-US" sz="2400" dirty="0"/>
              <a:t>It is well known that men spend considerably more on beer.) </a:t>
            </a:r>
            <a:endParaRPr lang="en-US" sz="2400" dirty="0" smtClean="0"/>
          </a:p>
          <a:p>
            <a:r>
              <a:rPr lang="en-US" sz="2400" dirty="0" smtClean="0"/>
              <a:t>The </a:t>
            </a:r>
            <a:r>
              <a:rPr lang="en-US" sz="2400" dirty="0"/>
              <a:t>researcher </a:t>
            </a:r>
            <a:r>
              <a:rPr lang="en-US" sz="2400" dirty="0" smtClean="0"/>
              <a:t>randomly </a:t>
            </a:r>
            <a:r>
              <a:rPr lang="en-US" sz="2400" dirty="0"/>
              <a:t>samples 34 people (17 women and 17 men) and finds that the average amount spent on wine (in a year) by women is $437.47.  The average amount spent by men is $552.94</a:t>
            </a:r>
            <a:r>
              <a:rPr lang="en-US" sz="2400" b="1" dirty="0"/>
              <a:t>.   </a:t>
            </a:r>
            <a:endParaRPr lang="en-US" sz="2400" b="1" dirty="0" smtClean="0"/>
          </a:p>
          <a:p>
            <a:r>
              <a:rPr lang="en-US" sz="2400" b="1" dirty="0" smtClean="0"/>
              <a:t>Given </a:t>
            </a:r>
            <a:r>
              <a:rPr lang="en-US" sz="2400" b="1" dirty="0"/>
              <a:t>the Excel printout </a:t>
            </a:r>
            <a:r>
              <a:rPr lang="en-US" sz="2400" b="1" dirty="0" smtClean="0"/>
              <a:t>(next slide), </a:t>
            </a:r>
            <a:r>
              <a:rPr lang="en-US" sz="2400" b="1" dirty="0"/>
              <a:t>is the difference statistically significant?</a:t>
            </a:r>
            <a:endParaRPr lang="en-US" sz="2400" dirty="0"/>
          </a:p>
          <a:p>
            <a:pPr marL="109728" indent="0">
              <a:buNone/>
            </a:pPr>
            <a:endParaRPr lang="en-US" sz="2400" baseline="-25000" dirty="0" smtClean="0"/>
          </a:p>
          <a:p>
            <a:pPr marL="109728" indent="0">
              <a:buNone/>
            </a:pPr>
            <a:endParaRPr lang="en-US" sz="2400" baseline="-25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Two-Sample t Test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F844-12AF-4451-8D00-C4D8AEB73F03}" type="slidenum">
              <a:rPr lang="en-US" smtClean="0"/>
              <a:t>15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Using MS Excel: Spending on Wine</a:t>
            </a:r>
            <a:endParaRPr lang="en-US" sz="3200" dirty="0"/>
          </a:p>
        </p:txBody>
      </p:sp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645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04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1331"/>
            <a:ext cx="7485260" cy="4576469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n-US" sz="2000" dirty="0" smtClean="0"/>
              <a:t>Excel.  Enter the data.</a:t>
            </a:r>
          </a:p>
          <a:p>
            <a:pPr marL="109728" indent="0">
              <a:buNone/>
            </a:pPr>
            <a:r>
              <a:rPr lang="en-US" sz="2000" dirty="0"/>
              <a:t>Note: Variable 1 represents women; Variable 2,men.</a:t>
            </a:r>
          </a:p>
          <a:p>
            <a:pPr marL="109728" indent="0">
              <a:buNone/>
            </a:pPr>
            <a:endParaRPr lang="en-US" sz="2000" dirty="0" smtClean="0"/>
          </a:p>
          <a:p>
            <a:pPr marL="109728" indent="0">
              <a:buNone/>
            </a:pPr>
            <a:r>
              <a:rPr lang="en-US" sz="2000" dirty="0" smtClean="0"/>
              <a:t>Data&gt;Data Analysis Tool&gt;t-test-Two sample assuming equal variance </a:t>
            </a:r>
          </a:p>
          <a:p>
            <a:pPr marL="109728" indent="0">
              <a:buNone/>
            </a:pPr>
            <a:endParaRPr lang="en-US" sz="2000" dirty="0"/>
          </a:p>
          <a:p>
            <a:pPr marL="109728" indent="0">
              <a:buNone/>
            </a:pPr>
            <a:endParaRPr lang="en-US" sz="2000" dirty="0" smtClean="0"/>
          </a:p>
          <a:p>
            <a:pPr marL="109728" indent="0">
              <a:buNone/>
            </a:pPr>
            <a:endParaRPr lang="en-US" sz="2000" dirty="0"/>
          </a:p>
          <a:p>
            <a:pPr marL="109728" indent="0">
              <a:buNone/>
            </a:pPr>
            <a:endParaRPr lang="en-US" sz="2000" dirty="0" smtClean="0"/>
          </a:p>
          <a:p>
            <a:pPr marL="109728" indent="0">
              <a:buNone/>
            </a:pPr>
            <a:endParaRPr lang="en-US" sz="2000" dirty="0"/>
          </a:p>
          <a:p>
            <a:pPr marL="109728" indent="0">
              <a:buNone/>
            </a:pPr>
            <a:endParaRPr lang="en-US" sz="2000" dirty="0" smtClean="0"/>
          </a:p>
          <a:p>
            <a:pPr marL="109728" indent="0">
              <a:buNone/>
            </a:pPr>
            <a:endParaRPr lang="en-US" sz="2000" dirty="0"/>
          </a:p>
          <a:p>
            <a:pPr marL="109728" indent="0">
              <a:buNone/>
            </a:pPr>
            <a:endParaRPr lang="en-US" sz="2000" dirty="0" smtClean="0"/>
          </a:p>
          <a:p>
            <a:pPr marL="109728" indent="0">
              <a:buNone/>
            </a:pPr>
            <a:endParaRPr lang="en-US" sz="2000" baseline="-25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Two-Sample t Test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F844-12AF-4451-8D00-C4D8AEB73F03}" type="slidenum">
              <a:rPr lang="en-US" smtClean="0"/>
              <a:t>16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67507" y="-236935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Using MS Excel: Spending on Wine </a:t>
            </a:r>
            <a:r>
              <a:rPr lang="en-US" sz="2400" dirty="0" smtClean="0"/>
              <a:t>(cont’d)</a:t>
            </a:r>
            <a:endParaRPr lang="en-US" sz="2400" dirty="0"/>
          </a:p>
        </p:txBody>
      </p:sp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38031" y="3124200"/>
            <a:ext cx="609600" cy="609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7660" y="533400"/>
            <a:ext cx="1506340" cy="35814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03288" y="4374767"/>
            <a:ext cx="2924328" cy="246221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52800" y="2221852"/>
            <a:ext cx="3889477" cy="149542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" y="4374767"/>
            <a:ext cx="52836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NOTE that for </a:t>
            </a:r>
            <a:r>
              <a:rPr lang="en-US" dirty="0" smtClean="0">
                <a:solidFill>
                  <a:srgbClr val="FF0000"/>
                </a:solidFill>
              </a:rPr>
              <a:t>independent samples </a:t>
            </a:r>
            <a:r>
              <a:rPr lang="en-US" dirty="0" smtClean="0"/>
              <a:t>number of subjects in each group does </a:t>
            </a:r>
            <a:r>
              <a:rPr lang="en-US" dirty="0" smtClean="0">
                <a:solidFill>
                  <a:srgbClr val="FF0000"/>
                </a:solidFill>
              </a:rPr>
              <a:t>NOT</a:t>
            </a:r>
            <a:r>
              <a:rPr lang="en-US" dirty="0" smtClean="0"/>
              <a:t> have to be the same as we have seen in previous examples, it just happens to be so 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551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9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628" y="863792"/>
            <a:ext cx="5864772" cy="5156008"/>
          </a:xfrm>
        </p:spPr>
        <p:txBody>
          <a:bodyPr>
            <a:noAutofit/>
          </a:bodyPr>
          <a:lstStyle/>
          <a:p>
            <a:pPr marL="109728" indent="0">
              <a:buNone/>
            </a:pPr>
            <a:endParaRPr lang="en-US" sz="1100" b="1" dirty="0" smtClean="0"/>
          </a:p>
          <a:p>
            <a:pPr marL="109728" indent="0">
              <a:buNone/>
            </a:pPr>
            <a:r>
              <a:rPr lang="en-US" sz="1100" b="1" dirty="0" smtClean="0"/>
              <a:t>Given the printout, is the difference statistically significant?</a:t>
            </a:r>
          </a:p>
          <a:p>
            <a:pPr marL="109728" indent="0">
              <a:buNone/>
            </a:pPr>
            <a:endParaRPr lang="en-US" sz="1100" b="1" dirty="0" smtClean="0"/>
          </a:p>
          <a:p>
            <a:pPr marL="365760" lvl="1" indent="0">
              <a:buNone/>
            </a:pPr>
            <a:r>
              <a:rPr lang="en-US" sz="1600" dirty="0" smtClean="0"/>
              <a:t>Answer: </a:t>
            </a:r>
            <a:r>
              <a:rPr lang="en-US" sz="1600" dirty="0"/>
              <a:t>If a </a:t>
            </a:r>
            <a:r>
              <a:rPr lang="en-US" sz="1600" dirty="0">
                <a:solidFill>
                  <a:srgbClr val="FF0000"/>
                </a:solidFill>
              </a:rPr>
              <a:t>two-tail test </a:t>
            </a:r>
            <a:r>
              <a:rPr lang="en-US" sz="1600" dirty="0"/>
              <a:t>was done, the </a:t>
            </a:r>
            <a:r>
              <a:rPr lang="en-US" sz="1600" dirty="0" smtClean="0">
                <a:solidFill>
                  <a:srgbClr val="FF0000"/>
                </a:solidFill>
              </a:rPr>
              <a:t>probability (p-value)</a:t>
            </a:r>
            <a:r>
              <a:rPr lang="en-US" sz="1600" dirty="0" smtClean="0"/>
              <a:t> </a:t>
            </a:r>
            <a:r>
              <a:rPr lang="en-US" sz="1600" dirty="0"/>
              <a:t>of getting the sample evidence (or sample evidence showing an </a:t>
            </a:r>
            <a:r>
              <a:rPr lang="en-US" sz="1600" dirty="0">
                <a:solidFill>
                  <a:srgbClr val="FF0000"/>
                </a:solidFill>
              </a:rPr>
              <a:t>even larger difference)</a:t>
            </a:r>
            <a:r>
              <a:rPr lang="en-US" sz="1600" dirty="0"/>
              <a:t> </a:t>
            </a:r>
            <a:r>
              <a:rPr lang="en-US" sz="1600" dirty="0">
                <a:solidFill>
                  <a:srgbClr val="FF0000"/>
                </a:solidFill>
              </a:rPr>
              <a:t>given</a:t>
            </a:r>
            <a:r>
              <a:rPr lang="en-US" sz="1600" dirty="0"/>
              <a:t> that there is </a:t>
            </a:r>
            <a:r>
              <a:rPr lang="en-US" sz="1600" dirty="0">
                <a:solidFill>
                  <a:srgbClr val="FF0000"/>
                </a:solidFill>
              </a:rPr>
              <a:t>no difference </a:t>
            </a:r>
            <a:r>
              <a:rPr lang="en-US" sz="1600" dirty="0"/>
              <a:t>in the </a:t>
            </a:r>
            <a:r>
              <a:rPr lang="en-US" sz="1600" dirty="0" smtClean="0"/>
              <a:t>population (H0) </a:t>
            </a:r>
            <a:r>
              <a:rPr lang="en-US" sz="1600" dirty="0"/>
              <a:t>means of  job satisfaction scores for men and women is .30 (rounded from .297399288).  </a:t>
            </a:r>
            <a:endParaRPr lang="en-US" sz="1100" dirty="0" smtClean="0"/>
          </a:p>
          <a:p>
            <a:pPr marL="109728" indent="0">
              <a:buNone/>
            </a:pPr>
            <a:endParaRPr lang="en-US" sz="1100" dirty="0"/>
          </a:p>
          <a:p>
            <a:pPr marL="109728" indent="0">
              <a:buNone/>
            </a:pPr>
            <a:endParaRPr lang="en-US" sz="1100" dirty="0" smtClean="0"/>
          </a:p>
          <a:p>
            <a:pPr marL="109728" indent="0">
              <a:buNone/>
            </a:pPr>
            <a:endParaRPr lang="en-US" sz="1100" dirty="0"/>
          </a:p>
          <a:p>
            <a:pPr marL="109728" indent="0">
              <a:buNone/>
            </a:pPr>
            <a:endParaRPr lang="en-US" sz="1100" dirty="0" smtClean="0"/>
          </a:p>
          <a:p>
            <a:pPr marL="109728" indent="0">
              <a:buNone/>
            </a:pPr>
            <a:endParaRPr lang="en-US" sz="1100" baseline="-25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Two-Sample t Test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F844-12AF-4451-8D00-C4D8AEB73F03}" type="slidenum">
              <a:rPr lang="en-US" smtClean="0"/>
              <a:t>17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-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Using MS Excel: </a:t>
            </a:r>
            <a:br>
              <a:rPr lang="en-US" sz="2400" dirty="0" smtClean="0"/>
            </a:br>
            <a:r>
              <a:rPr lang="en-US" sz="2400" dirty="0" smtClean="0"/>
              <a:t>Spending on Wine </a:t>
            </a:r>
            <a:r>
              <a:rPr lang="en-US" sz="1800" dirty="0" smtClean="0"/>
              <a:t>(cont’d)</a:t>
            </a:r>
            <a:endParaRPr lang="en-US" sz="1800" dirty="0"/>
          </a:p>
        </p:txBody>
      </p:sp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37672" y="5305042"/>
            <a:ext cx="609600" cy="609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7400" y="23648"/>
            <a:ext cx="3364300" cy="283265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66985" y="3081659"/>
            <a:ext cx="842617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In another words, if men and women (in the population) spend the same on wine, there is a 30% chance of getting the sample evidence (or sample evidence indicating a larger difference between men and women) we obtained.  </a:t>
            </a:r>
            <a:endParaRPr lang="en-US" dirty="0" smtClean="0"/>
          </a:p>
          <a:p>
            <a:r>
              <a:rPr lang="en-US" dirty="0" smtClean="0"/>
              <a:t>Statisticians </a:t>
            </a:r>
            <a:r>
              <a:rPr lang="en-US" dirty="0"/>
              <a:t>usually test at an alpha of .05 so we do </a:t>
            </a:r>
            <a:r>
              <a:rPr lang="en-US" dirty="0">
                <a:solidFill>
                  <a:srgbClr val="FF0000"/>
                </a:solidFill>
              </a:rPr>
              <a:t>not</a:t>
            </a:r>
            <a:r>
              <a:rPr lang="en-US" dirty="0"/>
              <a:t> have evidence to </a:t>
            </a:r>
            <a:r>
              <a:rPr lang="en-US" dirty="0">
                <a:solidFill>
                  <a:srgbClr val="FF0000"/>
                </a:solidFill>
              </a:rPr>
              <a:t>reject</a:t>
            </a:r>
            <a:r>
              <a:rPr lang="en-US" dirty="0"/>
              <a:t> the </a:t>
            </a:r>
            <a:r>
              <a:rPr lang="en-US" dirty="0">
                <a:solidFill>
                  <a:srgbClr val="FF0000"/>
                </a:solidFill>
              </a:rPr>
              <a:t>null</a:t>
            </a:r>
            <a:r>
              <a:rPr lang="en-US" dirty="0"/>
              <a:t> hypothesis.  </a:t>
            </a:r>
            <a:endParaRPr lang="en-US" dirty="0" smtClean="0"/>
          </a:p>
          <a:p>
            <a:r>
              <a:rPr lang="en-US" dirty="0" smtClean="0"/>
              <a:t>Conclusion</a:t>
            </a:r>
            <a:r>
              <a:rPr lang="en-US" dirty="0"/>
              <a:t>: There is </a:t>
            </a:r>
            <a:r>
              <a:rPr lang="en-US" dirty="0">
                <a:solidFill>
                  <a:srgbClr val="FF0000"/>
                </a:solidFill>
              </a:rPr>
              <a:t>no statistically significant difference </a:t>
            </a:r>
            <a:r>
              <a:rPr lang="en-US" dirty="0"/>
              <a:t>between men and women on how much they spend on wine consumption.</a:t>
            </a:r>
          </a:p>
          <a:p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3810000" y="2514600"/>
            <a:ext cx="4114800" cy="3417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0810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43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1295400"/>
            <a:ext cx="9067800" cy="4724400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n-US" sz="2400" b="1" dirty="0" smtClean="0"/>
              <a:t>In the printout, the </a:t>
            </a:r>
            <a:r>
              <a:rPr lang="en-US" sz="2400" b="1" dirty="0"/>
              <a:t>calculated t-statistic is </a:t>
            </a:r>
            <a:r>
              <a:rPr lang="en-US" sz="2400" b="1" dirty="0" smtClean="0"/>
              <a:t>                      -</a:t>
            </a:r>
            <a:r>
              <a:rPr lang="en-US" sz="2400" b="1" dirty="0"/>
              <a:t>1.059287941.  Why is it negative?</a:t>
            </a:r>
            <a:endParaRPr lang="en-US" sz="2400" dirty="0"/>
          </a:p>
          <a:p>
            <a:pPr marL="365760" lvl="1" indent="0">
              <a:buNone/>
            </a:pPr>
            <a:r>
              <a:rPr lang="en-US" sz="2000" dirty="0"/>
              <a:t>Answer:  The amount spent on wine by women is </a:t>
            </a:r>
            <a:r>
              <a:rPr lang="en-US" sz="2000" dirty="0">
                <a:solidFill>
                  <a:srgbClr val="FF0000"/>
                </a:solidFill>
              </a:rPr>
              <a:t>less</a:t>
            </a:r>
            <a:r>
              <a:rPr lang="en-US" sz="2000" dirty="0"/>
              <a:t> than that spent by men (although the difference is not statistically significant).  </a:t>
            </a:r>
            <a:endParaRPr lang="en-US" sz="2000" dirty="0" smtClean="0"/>
          </a:p>
          <a:p>
            <a:pPr marL="365760" lvl="1" indent="0">
              <a:buNone/>
            </a:pPr>
            <a:r>
              <a:rPr lang="en-US" sz="2000" dirty="0" smtClean="0"/>
              <a:t>If </a:t>
            </a:r>
            <a:r>
              <a:rPr lang="en-US" sz="2000" dirty="0"/>
              <a:t>you make men the first variable the t-value will be positive but the results will be </a:t>
            </a:r>
            <a:r>
              <a:rPr lang="en-US" sz="2000" dirty="0">
                <a:solidFill>
                  <a:srgbClr val="FF0000"/>
                </a:solidFill>
              </a:rPr>
              <a:t>exactly the same </a:t>
            </a:r>
            <a:r>
              <a:rPr lang="en-US" sz="2000" dirty="0"/>
              <a:t>(the </a:t>
            </a:r>
            <a:r>
              <a:rPr lang="en-US" sz="2000" dirty="0">
                <a:solidFill>
                  <a:srgbClr val="FF0000"/>
                </a:solidFill>
              </a:rPr>
              <a:t>t-distribution</a:t>
            </a:r>
            <a:r>
              <a:rPr lang="en-US" sz="2000" dirty="0"/>
              <a:t> is </a:t>
            </a:r>
            <a:r>
              <a:rPr lang="en-US" sz="2000" dirty="0">
                <a:solidFill>
                  <a:srgbClr val="FF0000"/>
                </a:solidFill>
              </a:rPr>
              <a:t>symmetric</a:t>
            </a:r>
            <a:r>
              <a:rPr lang="en-US" sz="2000" dirty="0"/>
              <a:t>).</a:t>
            </a:r>
          </a:p>
          <a:p>
            <a:pPr marL="109728" indent="0">
              <a:buNone/>
            </a:pPr>
            <a:endParaRPr lang="en-US" sz="2400" dirty="0"/>
          </a:p>
          <a:p>
            <a:pPr marL="109728" indent="0">
              <a:buNone/>
            </a:pPr>
            <a:r>
              <a:rPr lang="en-US" sz="2400" b="1" dirty="0"/>
              <a:t>What would the calculated t-value have to be for us to reject it?</a:t>
            </a:r>
            <a:endParaRPr lang="en-US" sz="2400" dirty="0"/>
          </a:p>
          <a:p>
            <a:pPr marL="365760" lvl="1" indent="0">
              <a:buNone/>
            </a:pPr>
            <a:r>
              <a:rPr lang="en-US" sz="2000" dirty="0"/>
              <a:t>Answer:  If a two-tail test is being done, the </a:t>
            </a:r>
            <a:r>
              <a:rPr lang="en-US" sz="2000" dirty="0">
                <a:solidFill>
                  <a:srgbClr val="FF0000"/>
                </a:solidFill>
              </a:rPr>
              <a:t>critical value </a:t>
            </a:r>
            <a:r>
              <a:rPr lang="en-US" sz="2000" dirty="0"/>
              <a:t>of t is 2.036931619.  </a:t>
            </a:r>
            <a:endParaRPr lang="en-US" sz="2000" dirty="0" smtClean="0"/>
          </a:p>
          <a:p>
            <a:pPr marL="365760" lvl="1" indent="0">
              <a:buNone/>
            </a:pPr>
            <a:r>
              <a:rPr lang="en-US" sz="2000" dirty="0" smtClean="0"/>
              <a:t>To </a:t>
            </a:r>
            <a:r>
              <a:rPr lang="en-US" sz="2000" dirty="0"/>
              <a:t>reject the null hypothesis, we would need a calculated t-value of </a:t>
            </a:r>
            <a:r>
              <a:rPr lang="en-US" sz="2000" dirty="0">
                <a:solidFill>
                  <a:srgbClr val="FF0000"/>
                </a:solidFill>
              </a:rPr>
              <a:t>more</a:t>
            </a:r>
            <a:r>
              <a:rPr lang="en-US" sz="2000" dirty="0"/>
              <a:t> than 2.036931619  </a:t>
            </a:r>
            <a:r>
              <a:rPr lang="en-US" sz="2000" dirty="0">
                <a:solidFill>
                  <a:srgbClr val="FF0000"/>
                </a:solidFill>
              </a:rPr>
              <a:t>or less </a:t>
            </a:r>
            <a:r>
              <a:rPr lang="en-US" sz="2000" dirty="0"/>
              <a:t>than </a:t>
            </a:r>
            <a:r>
              <a:rPr lang="en-US" sz="2000" dirty="0" smtClean="0"/>
              <a:t>-</a:t>
            </a:r>
            <a:r>
              <a:rPr lang="en-US" sz="2000" dirty="0"/>
              <a:t>2.036931619.</a:t>
            </a:r>
          </a:p>
          <a:p>
            <a:pPr marL="109728" indent="0">
              <a:buNone/>
            </a:pPr>
            <a:endParaRPr lang="en-US" sz="2400" dirty="0"/>
          </a:p>
          <a:p>
            <a:pPr marL="109728" indent="0">
              <a:buNone/>
            </a:pPr>
            <a:endParaRPr lang="en-US" sz="2400" dirty="0" smtClean="0"/>
          </a:p>
          <a:p>
            <a:pPr marL="109728" indent="0">
              <a:buNone/>
            </a:pPr>
            <a:endParaRPr lang="en-US" sz="2400" dirty="0"/>
          </a:p>
          <a:p>
            <a:pPr marL="109728" indent="0">
              <a:buNone/>
            </a:pPr>
            <a:endParaRPr lang="en-US" sz="2400" dirty="0" smtClean="0"/>
          </a:p>
          <a:p>
            <a:pPr marL="109728" indent="0">
              <a:buNone/>
            </a:pPr>
            <a:endParaRPr lang="en-US" sz="2400" dirty="0"/>
          </a:p>
          <a:p>
            <a:pPr marL="109728" indent="0">
              <a:buNone/>
            </a:pPr>
            <a:endParaRPr lang="en-US" sz="2400" dirty="0" smtClean="0"/>
          </a:p>
          <a:p>
            <a:pPr marL="109728" indent="0">
              <a:buNone/>
            </a:pPr>
            <a:endParaRPr lang="en-US" sz="2400" dirty="0"/>
          </a:p>
          <a:p>
            <a:pPr marL="109728" indent="0">
              <a:buNone/>
            </a:pPr>
            <a:endParaRPr lang="en-US" sz="2400" dirty="0" smtClean="0"/>
          </a:p>
          <a:p>
            <a:pPr marL="109728" indent="0">
              <a:buNone/>
            </a:pPr>
            <a:endParaRPr lang="en-US" sz="2400" baseline="-25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Two-Sample t Test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F844-12AF-4451-8D00-C4D8AEB73F03}" type="slidenum">
              <a:rPr lang="en-US" smtClean="0"/>
              <a:t>18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Using MS Excel: Spending on Wine </a:t>
            </a:r>
            <a:r>
              <a:rPr lang="en-US" sz="2400" dirty="0" smtClean="0"/>
              <a:t>(cont’d)</a:t>
            </a:r>
            <a:endParaRPr lang="en-US" sz="2400" dirty="0"/>
          </a:p>
        </p:txBody>
      </p:sp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/>
          <a:srcRect t="83793"/>
          <a:stretch/>
        </p:blipFill>
        <p:spPr>
          <a:xfrm>
            <a:off x="5795466" y="5943599"/>
            <a:ext cx="3364300" cy="459089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>
            <a:off x="2209800" y="5029200"/>
            <a:ext cx="5562600" cy="1295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8010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83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Two-Sample t Test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F844-12AF-4451-8D00-C4D8AEB73F03}" type="slidenum">
              <a:rPr lang="en-US" smtClean="0"/>
              <a:t>19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99"/>
            <a:ext cx="5029200" cy="643626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34001" y="533400"/>
            <a:ext cx="367903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FYI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If the sample sizes are not equal, the two sample t-test assuming Unequal variance will give a </a:t>
            </a:r>
            <a:r>
              <a:rPr lang="en-US" dirty="0" smtClean="0">
                <a:solidFill>
                  <a:srgbClr val="FF0000"/>
                </a:solidFill>
              </a:rPr>
              <a:t>slightly different results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t-statistic and p-values however are </a:t>
            </a:r>
            <a:r>
              <a:rPr lang="en-US" dirty="0" smtClean="0">
                <a:solidFill>
                  <a:srgbClr val="FF0000"/>
                </a:solidFill>
              </a:rPr>
              <a:t>very close and lead to the same conclusion</a:t>
            </a:r>
            <a:r>
              <a:rPr lang="en-US" dirty="0" smtClean="0"/>
              <a:t>!!!</a:t>
            </a:r>
          </a:p>
          <a:p>
            <a:endParaRPr lang="en-US" dirty="0"/>
          </a:p>
          <a:p>
            <a:r>
              <a:rPr lang="en-US" dirty="0" smtClean="0"/>
              <a:t>In the case of equal sample sizes, they are really the same!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003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Two-Sample t Test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F844-12AF-4451-8D00-C4D8AEB73F03}" type="slidenum">
              <a:rPr lang="en-US" smtClean="0"/>
              <a:t>20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97" y="152400"/>
            <a:ext cx="5079940" cy="662066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34000" y="1295400"/>
            <a:ext cx="3595856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Comparting two class grades</a:t>
            </a:r>
          </a:p>
          <a:p>
            <a:r>
              <a:rPr lang="en-US" dirty="0" smtClean="0"/>
              <a:t>In this example the variances </a:t>
            </a:r>
          </a:p>
          <a:p>
            <a:r>
              <a:rPr lang="en-US" dirty="0" smtClean="0"/>
              <a:t>are very different.  </a:t>
            </a:r>
          </a:p>
          <a:p>
            <a:r>
              <a:rPr lang="en-US" dirty="0" smtClean="0"/>
              <a:t>However the outcomes are the</a:t>
            </a:r>
          </a:p>
          <a:p>
            <a:r>
              <a:rPr lang="en-US" dirty="0" smtClean="0"/>
              <a:t>same and even t-stat and </a:t>
            </a:r>
          </a:p>
          <a:p>
            <a:r>
              <a:rPr lang="en-US" dirty="0" smtClean="0"/>
              <a:t>p-values are not very far from</a:t>
            </a:r>
          </a:p>
          <a:p>
            <a:r>
              <a:rPr lang="en-US" dirty="0" smtClean="0"/>
              <a:t>Each other.</a:t>
            </a:r>
          </a:p>
          <a:p>
            <a:r>
              <a:rPr lang="en-US" dirty="0" smtClean="0"/>
              <a:t>t-Stat = -1.06&gt;-2.04</a:t>
            </a:r>
          </a:p>
          <a:p>
            <a:r>
              <a:rPr lang="en-US" dirty="0" smtClean="0"/>
              <a:t>P-value = 0.33&gt; 0.05</a:t>
            </a:r>
          </a:p>
          <a:p>
            <a:r>
              <a:rPr lang="en-US" dirty="0" smtClean="0"/>
              <a:t>The two classes are not</a:t>
            </a:r>
          </a:p>
          <a:p>
            <a:r>
              <a:rPr lang="en-US" dirty="0" smtClean="0"/>
              <a:t>significantly different</a:t>
            </a:r>
          </a:p>
        </p:txBody>
      </p:sp>
    </p:spTree>
    <p:extLst>
      <p:ext uri="{BB962C8B-B14F-4D97-AF65-F5344CB8AC3E}">
        <p14:creationId xmlns:p14="http://schemas.microsoft.com/office/powerpoint/2010/main" val="1942759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Two-Sample t Test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F844-12AF-4451-8D00-C4D8AEB73F03}" type="slidenum">
              <a:rPr lang="en-US" smtClean="0"/>
              <a:t>21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5080"/>
            <a:ext cx="5203573" cy="6852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34000" y="1295400"/>
            <a:ext cx="344357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Comparting two class grades</a:t>
            </a:r>
          </a:p>
          <a:p>
            <a:r>
              <a:rPr lang="en-US" dirty="0" smtClean="0"/>
              <a:t>t-Stat = 5.7&gt; 2.05</a:t>
            </a:r>
          </a:p>
          <a:p>
            <a:r>
              <a:rPr lang="en-US" dirty="0" smtClean="0"/>
              <a:t>P-value = 4.2e-6&lt; 0.05</a:t>
            </a:r>
          </a:p>
          <a:p>
            <a:r>
              <a:rPr lang="en-US" dirty="0" smtClean="0"/>
              <a:t>The two classes are </a:t>
            </a:r>
          </a:p>
          <a:p>
            <a:r>
              <a:rPr lang="en-US" dirty="0" smtClean="0"/>
              <a:t>significantly different</a:t>
            </a:r>
          </a:p>
        </p:txBody>
      </p:sp>
    </p:spTree>
    <p:extLst>
      <p:ext uri="{BB962C8B-B14F-4D97-AF65-F5344CB8AC3E}">
        <p14:creationId xmlns:p14="http://schemas.microsoft.com/office/powerpoint/2010/main" val="2286172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 </a:t>
            </a:r>
            <a:r>
              <a:rPr lang="en-US" sz="2400" dirty="0" smtClean="0"/>
              <a:t>Comparing men </a:t>
            </a:r>
            <a:r>
              <a:rPr lang="en-US" sz="2400" dirty="0"/>
              <a:t>and women on job </a:t>
            </a:r>
            <a:r>
              <a:rPr lang="en-US" sz="2400" dirty="0" smtClean="0"/>
              <a:t>satisfaction</a:t>
            </a:r>
          </a:p>
          <a:p>
            <a:pPr lvl="1"/>
            <a:r>
              <a:rPr lang="en-US" sz="2000" dirty="0" smtClean="0"/>
              <a:t>10 is the highest job satisfaction score; 0 the lowest</a:t>
            </a:r>
          </a:p>
          <a:p>
            <a:pPr marL="109728" indent="0">
              <a:buNone/>
            </a:pPr>
            <a:endParaRPr lang="en-US" sz="2400" dirty="0" smtClean="0"/>
          </a:p>
          <a:p>
            <a:pPr marL="109728" indent="0">
              <a:buNone/>
            </a:pPr>
            <a:endParaRPr lang="en-US" sz="2400" dirty="0"/>
          </a:p>
          <a:p>
            <a:pPr marL="603504" lvl="2" indent="0">
              <a:buNone/>
            </a:pPr>
            <a:r>
              <a:rPr lang="en-US" sz="1800" dirty="0"/>
              <a:t>  </a:t>
            </a:r>
            <a:br>
              <a:rPr lang="en-US" sz="1800" dirty="0"/>
            </a:br>
            <a:endParaRPr lang="en-US" sz="2400" baseline="-25000" dirty="0"/>
          </a:p>
          <a:p>
            <a:pPr marL="109728" indent="0">
              <a:buNone/>
            </a:pPr>
            <a:endParaRPr lang="en-US" sz="2400" baseline="-25000" dirty="0" smtClean="0"/>
          </a:p>
          <a:p>
            <a:pPr marL="109728" indent="0">
              <a:buNone/>
            </a:pPr>
            <a:endParaRPr lang="en-US" sz="2400" baseline="-25000" dirty="0"/>
          </a:p>
          <a:p>
            <a:pPr marL="109728" indent="0">
              <a:buNone/>
            </a:pPr>
            <a:endParaRPr lang="en-US" sz="2400" baseline="-25000" dirty="0" smtClean="0"/>
          </a:p>
          <a:p>
            <a:pPr marL="109728" indent="0">
              <a:buNone/>
            </a:pPr>
            <a:endParaRPr lang="en-US" sz="2400" baseline="-25000" dirty="0"/>
          </a:p>
          <a:p>
            <a:pPr marL="109728" indent="0">
              <a:buNone/>
            </a:pPr>
            <a:endParaRPr lang="en-US" sz="2400" baseline="-250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Two-Sample t Test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F844-12AF-4451-8D00-C4D8AEB73F03}" type="slidenum">
              <a:rPr lang="en-US" smtClean="0"/>
              <a:t>22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Using MS Excel: Job </a:t>
            </a:r>
            <a:r>
              <a:rPr lang="en-US" sz="3200" dirty="0" smtClean="0"/>
              <a:t>Satisfaction</a:t>
            </a:r>
            <a:endParaRPr lang="en-US" sz="32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8658421"/>
              </p:ext>
            </p:extLst>
          </p:nvPr>
        </p:nvGraphicFramePr>
        <p:xfrm>
          <a:off x="5715000" y="2362200"/>
          <a:ext cx="2400874" cy="3703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64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64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85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94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MEN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WOMEN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 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 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 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   4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544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029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7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-1" y="1054399"/>
            <a:ext cx="4267199" cy="2069801"/>
          </a:xfrm>
        </p:spPr>
        <p:txBody>
          <a:bodyPr>
            <a:normAutofit lnSpcReduction="10000"/>
          </a:bodyPr>
          <a:lstStyle/>
          <a:p>
            <a:r>
              <a:rPr lang="en-US" sz="1400" dirty="0" smtClean="0"/>
              <a:t>Question</a:t>
            </a:r>
            <a:r>
              <a:rPr lang="en-US" sz="1400" dirty="0"/>
              <a:t>: It appears that men have </a:t>
            </a:r>
            <a:r>
              <a:rPr lang="en-US" sz="1400" dirty="0">
                <a:solidFill>
                  <a:srgbClr val="FF0000"/>
                </a:solidFill>
              </a:rPr>
              <a:t>more</a:t>
            </a:r>
            <a:r>
              <a:rPr lang="en-US" sz="1400" dirty="0"/>
              <a:t> job satisfaction than women at this firm.  </a:t>
            </a:r>
            <a:endParaRPr lang="en-US" sz="1400" dirty="0" smtClean="0"/>
          </a:p>
          <a:p>
            <a:r>
              <a:rPr lang="en-US" sz="1400" dirty="0" smtClean="0"/>
              <a:t>The </a:t>
            </a:r>
            <a:r>
              <a:rPr lang="en-US" sz="1400" dirty="0"/>
              <a:t>company claims that a sample of 36 is quite </a:t>
            </a:r>
            <a:r>
              <a:rPr lang="en-US" sz="1400" dirty="0">
                <a:solidFill>
                  <a:srgbClr val="FF0000"/>
                </a:solidFill>
              </a:rPr>
              <a:t>small</a:t>
            </a:r>
            <a:r>
              <a:rPr lang="en-US" sz="1400" dirty="0"/>
              <a:t> given the fact that 5,000 people work at the company and they are asserting that the difference is entirely due to </a:t>
            </a:r>
            <a:r>
              <a:rPr lang="en-US" sz="1400" dirty="0">
                <a:solidFill>
                  <a:srgbClr val="FF0000"/>
                </a:solidFill>
              </a:rPr>
              <a:t>sampling error</a:t>
            </a:r>
            <a:r>
              <a:rPr lang="en-US" sz="1400" dirty="0"/>
              <a:t>.  </a:t>
            </a:r>
            <a:endParaRPr lang="en-US" sz="1400" dirty="0" smtClean="0"/>
          </a:p>
          <a:p>
            <a:r>
              <a:rPr lang="en-US" sz="1400" dirty="0" smtClean="0"/>
              <a:t>Given </a:t>
            </a:r>
            <a:r>
              <a:rPr lang="en-US" sz="1400" dirty="0"/>
              <a:t>the Excel printout above, what do you think</a:t>
            </a:r>
            <a:r>
              <a:rPr lang="en-US" sz="1400" dirty="0" smtClean="0"/>
              <a:t>?</a:t>
            </a:r>
          </a:p>
          <a:p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Two-Sample t Test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F844-12AF-4451-8D00-C4D8AEB73F03}" type="slidenum">
              <a:rPr lang="en-US" smtClean="0"/>
              <a:t>23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-62325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dirty="0"/>
              <a:t>Using MS Excel: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Job </a:t>
            </a:r>
            <a:r>
              <a:rPr lang="en-US" sz="2400" dirty="0"/>
              <a:t>Satisfaction </a:t>
            </a:r>
            <a:r>
              <a:rPr lang="en-US" sz="1800" dirty="0"/>
              <a:t>(cont’d)</a:t>
            </a:r>
            <a:endParaRPr lang="en-US" sz="2400" dirty="0"/>
          </a:p>
        </p:txBody>
      </p:sp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95800" y="2324043"/>
            <a:ext cx="609600" cy="609600"/>
          </a:xfrm>
          <a:prstGeom prst="rect">
            <a:avLst/>
          </a:prstGeom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296101" y="628250"/>
            <a:ext cx="4895193" cy="2221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65484" y="2954664"/>
            <a:ext cx="886063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Answer: If a two-tail test was done, the probability of getting the sample evidence given that there is no difference in the population means of job satisfaction scores for men and women is </a:t>
            </a:r>
            <a:r>
              <a:rPr lang="en-US" dirty="0">
                <a:solidFill>
                  <a:srgbClr val="FF0000"/>
                </a:solidFill>
              </a:rPr>
              <a:t>.0012</a:t>
            </a:r>
            <a:r>
              <a:rPr lang="en-US" dirty="0"/>
              <a:t>.  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another words, </a:t>
            </a:r>
            <a:r>
              <a:rPr lang="en-US" dirty="0">
                <a:solidFill>
                  <a:srgbClr val="FF0000"/>
                </a:solidFill>
              </a:rPr>
              <a:t>if</a:t>
            </a:r>
            <a:r>
              <a:rPr lang="en-US" dirty="0"/>
              <a:t> men and women feel the </a:t>
            </a:r>
            <a:r>
              <a:rPr lang="en-US" dirty="0">
                <a:solidFill>
                  <a:srgbClr val="FF0000"/>
                </a:solidFill>
              </a:rPr>
              <a:t>same</a:t>
            </a:r>
            <a:r>
              <a:rPr lang="en-US" dirty="0"/>
              <a:t> about working in this firm, there is </a:t>
            </a:r>
            <a:r>
              <a:rPr lang="en-US" dirty="0">
                <a:solidFill>
                  <a:srgbClr val="FF0000"/>
                </a:solidFill>
              </a:rPr>
              <a:t>only</a:t>
            </a:r>
            <a:r>
              <a:rPr lang="en-US" dirty="0"/>
              <a:t> a 12 out of 10,000 chance of getting the sample evidence we obtained (or worse - one showing an even larger difference). </a:t>
            </a:r>
            <a:endParaRPr lang="en-US" dirty="0" smtClean="0"/>
          </a:p>
          <a:p>
            <a:r>
              <a:rPr lang="en-US" dirty="0" smtClean="0"/>
              <a:t>Statisticians </a:t>
            </a:r>
            <a:r>
              <a:rPr lang="en-US" dirty="0"/>
              <a:t>usually test at an alpha of .05 so we are going to </a:t>
            </a:r>
            <a:r>
              <a:rPr lang="en-US" dirty="0">
                <a:solidFill>
                  <a:srgbClr val="FF0000"/>
                </a:solidFill>
              </a:rPr>
              <a:t>reject the null hypothesis</a:t>
            </a:r>
            <a:r>
              <a:rPr lang="en-US" dirty="0"/>
              <a:t>.</a:t>
            </a:r>
          </a:p>
        </p:txBody>
      </p:sp>
      <p:sp>
        <p:nvSpPr>
          <p:cNvPr id="9" name="Rectangle 8"/>
          <p:cNvSpPr/>
          <p:nvPr/>
        </p:nvSpPr>
        <p:spPr>
          <a:xfrm>
            <a:off x="4226621" y="165273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109728" indent="0">
              <a:buNone/>
            </a:pPr>
            <a:r>
              <a:rPr lang="en-US" sz="1400" dirty="0"/>
              <a:t>Variable 1 represents Men (n</a:t>
            </a:r>
            <a:r>
              <a:rPr lang="en-US" sz="1400" baseline="-25000" dirty="0"/>
              <a:t>1</a:t>
            </a:r>
            <a:r>
              <a:rPr lang="en-US" sz="1400" dirty="0"/>
              <a:t> = 18)</a:t>
            </a:r>
          </a:p>
          <a:p>
            <a:pPr marL="109728" indent="0">
              <a:buNone/>
            </a:pPr>
            <a:r>
              <a:rPr lang="en-US" sz="1400" dirty="0" smtClean="0"/>
              <a:t>Variable </a:t>
            </a:r>
            <a:r>
              <a:rPr lang="en-US" sz="1400" dirty="0"/>
              <a:t>2 represents Women (n</a:t>
            </a:r>
            <a:r>
              <a:rPr lang="en-US" sz="1400" baseline="-25000" dirty="0"/>
              <a:t>2</a:t>
            </a:r>
            <a:r>
              <a:rPr lang="en-US" sz="1400" dirty="0"/>
              <a:t> = 18)</a:t>
            </a:r>
          </a:p>
        </p:txBody>
      </p:sp>
    </p:spTree>
    <p:extLst>
      <p:ext uri="{BB962C8B-B14F-4D97-AF65-F5344CB8AC3E}">
        <p14:creationId xmlns:p14="http://schemas.microsoft.com/office/powerpoint/2010/main" val="3531078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50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5" name="Text Box 5"/>
          <p:cNvSpPr txBox="1">
            <a:spLocks noChangeArrowheads="1"/>
          </p:cNvSpPr>
          <p:nvPr/>
        </p:nvSpPr>
        <p:spPr bwMode="auto">
          <a:xfrm>
            <a:off x="311150" y="19050"/>
            <a:ext cx="8832850" cy="63709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2400" dirty="0">
                <a:latin typeface="Arial" charset="0"/>
                <a:cs typeface="+mn-cs"/>
              </a:rPr>
              <a:t>In this section we develop methods for testing hypotheses and constructing confidence intervals involving the </a:t>
            </a:r>
            <a:r>
              <a:rPr lang="en-US" sz="2400" dirty="0">
                <a:solidFill>
                  <a:srgbClr val="FF0000"/>
                </a:solidFill>
                <a:latin typeface="Arial" charset="0"/>
                <a:cs typeface="+mn-cs"/>
              </a:rPr>
              <a:t>mean</a:t>
            </a:r>
            <a:r>
              <a:rPr lang="en-US" sz="2400" dirty="0">
                <a:latin typeface="Arial" charset="0"/>
                <a:cs typeface="+mn-cs"/>
              </a:rPr>
              <a:t> of the </a:t>
            </a:r>
            <a:r>
              <a:rPr lang="en-US" sz="2400" dirty="0">
                <a:solidFill>
                  <a:srgbClr val="FF0000"/>
                </a:solidFill>
                <a:latin typeface="Arial" charset="0"/>
                <a:cs typeface="+mn-cs"/>
              </a:rPr>
              <a:t>differences</a:t>
            </a:r>
            <a:r>
              <a:rPr lang="en-US" sz="2400" dirty="0">
                <a:latin typeface="Arial" charset="0"/>
                <a:cs typeface="+mn-cs"/>
              </a:rPr>
              <a:t> of the values from two </a:t>
            </a:r>
            <a:r>
              <a:rPr lang="en-US" sz="24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dependent</a:t>
            </a:r>
            <a:r>
              <a:rPr lang="en-US" sz="2400" dirty="0">
                <a:latin typeface="Arial" charset="0"/>
                <a:cs typeface="+mn-cs"/>
              </a:rPr>
              <a:t> populations.  </a:t>
            </a:r>
          </a:p>
          <a:p>
            <a:pPr eaLnBrk="0" hangingPunct="0">
              <a:spcBef>
                <a:spcPct val="50000"/>
              </a:spcBef>
              <a:defRPr/>
            </a:pPr>
            <a:r>
              <a:rPr lang="en-US" sz="2400" dirty="0">
                <a:latin typeface="Arial" charset="0"/>
                <a:cs typeface="+mn-cs"/>
              </a:rPr>
              <a:t>With dependent samples, there is </a:t>
            </a:r>
            <a:r>
              <a:rPr lang="en-US" sz="2400" dirty="0" smtClean="0">
                <a:latin typeface="Arial" charset="0"/>
                <a:cs typeface="+mn-cs"/>
              </a:rPr>
              <a:t>a </a:t>
            </a:r>
            <a:r>
              <a:rPr lang="en-US" sz="2400" dirty="0" smtClean="0">
                <a:solidFill>
                  <a:srgbClr val="FF0000"/>
                </a:solidFill>
                <a:latin typeface="Arial" charset="0"/>
                <a:cs typeface="+mn-cs"/>
              </a:rPr>
              <a:t>relationship</a:t>
            </a:r>
            <a:r>
              <a:rPr lang="en-US" sz="2400" dirty="0" smtClean="0">
                <a:latin typeface="Arial" charset="0"/>
                <a:cs typeface="+mn-cs"/>
              </a:rPr>
              <a:t> </a:t>
            </a:r>
            <a:r>
              <a:rPr lang="en-US" sz="2400" dirty="0">
                <a:latin typeface="Arial" charset="0"/>
                <a:cs typeface="+mn-cs"/>
              </a:rPr>
              <a:t>whereby each value in one sample is </a:t>
            </a:r>
            <a:r>
              <a:rPr lang="en-US" sz="2400" dirty="0">
                <a:solidFill>
                  <a:srgbClr val="FF0000"/>
                </a:solidFill>
                <a:latin typeface="Arial" charset="0"/>
                <a:cs typeface="+mn-cs"/>
              </a:rPr>
              <a:t>paired</a:t>
            </a:r>
            <a:r>
              <a:rPr lang="en-US" sz="2400" dirty="0">
                <a:latin typeface="Arial" charset="0"/>
                <a:cs typeface="+mn-cs"/>
              </a:rPr>
              <a:t> with a corresponding value in the other sample.</a:t>
            </a:r>
          </a:p>
          <a:p>
            <a:pPr eaLnBrk="0" hangingPunct="0">
              <a:spcBef>
                <a:spcPct val="50000"/>
              </a:spcBef>
              <a:defRPr/>
            </a:pPr>
            <a:r>
              <a:rPr lang="en-US" sz="1800" b="0" dirty="0">
                <a:latin typeface="Helvetica" pitchFamily="1" charset="0"/>
                <a:cs typeface="+mn-cs"/>
              </a:rPr>
              <a:t>Examples:</a:t>
            </a:r>
          </a:p>
          <a:p>
            <a:pPr marL="457200" indent="-457200" eaLnBrk="0" hangingPunct="0">
              <a:spcBef>
                <a:spcPct val="50000"/>
              </a:spcBef>
              <a:buFontTx/>
              <a:buAutoNum type="arabicParenR"/>
              <a:defRPr/>
            </a:pPr>
            <a:r>
              <a:rPr lang="en-US" sz="1800" b="0" dirty="0">
                <a:latin typeface="Helvetica" pitchFamily="1" charset="0"/>
                <a:cs typeface="+mn-cs"/>
              </a:rPr>
              <a:t>Matched twin studies on the use of drugs</a:t>
            </a:r>
          </a:p>
          <a:p>
            <a:pPr marL="457200" indent="-457200" eaLnBrk="0" hangingPunct="0">
              <a:spcBef>
                <a:spcPct val="50000"/>
              </a:spcBef>
              <a:buFontTx/>
              <a:buAutoNum type="arabicParenR"/>
              <a:defRPr/>
            </a:pPr>
            <a:r>
              <a:rPr lang="en-US" sz="1800" b="0" dirty="0">
                <a:latin typeface="Helvetica" pitchFamily="1" charset="0"/>
                <a:cs typeface="+mn-cs"/>
              </a:rPr>
              <a:t>Weight measurement on the same patient before and after 10 week exercise course.</a:t>
            </a:r>
          </a:p>
          <a:p>
            <a:pPr marL="457200" indent="-457200" eaLnBrk="0" hangingPunct="0">
              <a:spcBef>
                <a:spcPct val="50000"/>
              </a:spcBef>
              <a:buFontTx/>
              <a:buAutoNum type="arabicParenR"/>
              <a:defRPr/>
            </a:pPr>
            <a:r>
              <a:rPr lang="en-US" sz="1800" b="0" dirty="0">
                <a:latin typeface="Helvetica" pitchFamily="1" charset="0"/>
                <a:cs typeface="+mn-cs"/>
              </a:rPr>
              <a:t>Weight of freshmen students on Sep 1</a:t>
            </a:r>
            <a:r>
              <a:rPr lang="en-US" sz="1800" b="0" baseline="30000" dirty="0">
                <a:latin typeface="Helvetica" pitchFamily="1" charset="0"/>
                <a:cs typeface="+mn-cs"/>
              </a:rPr>
              <a:t>st</a:t>
            </a:r>
            <a:r>
              <a:rPr lang="en-US" sz="1800" b="0" dirty="0">
                <a:latin typeface="Helvetica" pitchFamily="1" charset="0"/>
                <a:cs typeface="+mn-cs"/>
              </a:rPr>
              <a:t> and Apr 1</a:t>
            </a:r>
            <a:r>
              <a:rPr lang="en-US" sz="1800" b="0" baseline="30000" dirty="0">
                <a:latin typeface="Helvetica" pitchFamily="1" charset="0"/>
                <a:cs typeface="+mn-cs"/>
              </a:rPr>
              <a:t>st</a:t>
            </a:r>
            <a:r>
              <a:rPr lang="en-US" sz="1800" b="0" dirty="0">
                <a:latin typeface="Helvetica" pitchFamily="1" charset="0"/>
                <a:cs typeface="+mn-cs"/>
              </a:rPr>
              <a:t>.</a:t>
            </a:r>
          </a:p>
          <a:p>
            <a:pPr marL="457200" indent="-457200" eaLnBrk="0" hangingPunct="0">
              <a:spcBef>
                <a:spcPct val="50000"/>
              </a:spcBef>
              <a:buFontTx/>
              <a:buAutoNum type="arabicParenR"/>
              <a:defRPr/>
            </a:pPr>
            <a:r>
              <a:rPr lang="en-US" sz="1800" b="0" dirty="0">
                <a:latin typeface="Helvetica" pitchFamily="1" charset="0"/>
                <a:cs typeface="+mn-cs"/>
              </a:rPr>
              <a:t>Husband and wife ages.</a:t>
            </a:r>
          </a:p>
          <a:p>
            <a:pPr marL="457200" indent="-457200" eaLnBrk="0" hangingPunct="0">
              <a:spcBef>
                <a:spcPct val="50000"/>
              </a:spcBef>
              <a:buFontTx/>
              <a:buAutoNum type="arabicParenR"/>
              <a:defRPr/>
            </a:pPr>
            <a:r>
              <a:rPr lang="en-US" sz="1800" b="0" dirty="0">
                <a:latin typeface="Helvetica" pitchFamily="1" charset="0"/>
                <a:cs typeface="+mn-cs"/>
              </a:rPr>
              <a:t>Measuring reaction time of the same drivers before and after drinking 2 beers.</a:t>
            </a:r>
          </a:p>
          <a:p>
            <a:pPr eaLnBrk="0" hangingPunct="0">
              <a:spcBef>
                <a:spcPct val="50000"/>
              </a:spcBef>
              <a:defRPr/>
            </a:pPr>
            <a:r>
              <a:rPr lang="en-US" sz="1800" b="0" dirty="0">
                <a:latin typeface="Helvetica" pitchFamily="1" charset="0"/>
                <a:cs typeface="+mn-cs"/>
              </a:rPr>
              <a:t>       NOTE that if instead we separate the group into 2 samples in advance,  and 	give 	1</a:t>
            </a:r>
            <a:r>
              <a:rPr lang="en-US" sz="1800" b="0" baseline="30000" dirty="0">
                <a:latin typeface="Helvetica" pitchFamily="1" charset="0"/>
                <a:cs typeface="+mn-cs"/>
              </a:rPr>
              <a:t>st</a:t>
            </a:r>
            <a:r>
              <a:rPr lang="en-US" sz="1800" b="0" dirty="0">
                <a:latin typeface="Helvetica" pitchFamily="1" charset="0"/>
                <a:cs typeface="+mn-cs"/>
              </a:rPr>
              <a:t> sample beer and 2</a:t>
            </a:r>
            <a:r>
              <a:rPr lang="en-US" sz="1800" b="0" baseline="30000" dirty="0">
                <a:latin typeface="Helvetica" pitchFamily="1" charset="0"/>
                <a:cs typeface="+mn-cs"/>
              </a:rPr>
              <a:t>nd</a:t>
            </a:r>
            <a:r>
              <a:rPr lang="en-US" sz="1800" b="0" dirty="0">
                <a:latin typeface="Helvetica" pitchFamily="1" charset="0"/>
                <a:cs typeface="+mn-cs"/>
              </a:rPr>
              <a:t> not, then two </a:t>
            </a:r>
            <a:r>
              <a:rPr lang="en-US" sz="1800" b="0" dirty="0">
                <a:solidFill>
                  <a:srgbClr val="FF0000"/>
                </a:solidFill>
                <a:latin typeface="Helvetica" pitchFamily="1" charset="0"/>
                <a:cs typeface="+mn-cs"/>
              </a:rPr>
              <a:t>independent</a:t>
            </a:r>
            <a:r>
              <a:rPr lang="en-US" sz="1800" b="0" dirty="0">
                <a:latin typeface="Helvetica" pitchFamily="1" charset="0"/>
                <a:cs typeface="+mn-cs"/>
              </a:rPr>
              <a:t> samples design.</a:t>
            </a:r>
          </a:p>
          <a:p>
            <a:pPr eaLnBrk="0" hangingPunct="0">
              <a:spcBef>
                <a:spcPct val="50000"/>
              </a:spcBef>
              <a:defRPr/>
            </a:pPr>
            <a:r>
              <a:rPr lang="en-US" sz="1800" b="0" dirty="0">
                <a:latin typeface="Helvetica" pitchFamily="1" charset="0"/>
                <a:cs typeface="+mn-cs"/>
              </a:rPr>
              <a:t>       Thus, it all </a:t>
            </a:r>
            <a:r>
              <a:rPr lang="en-US" sz="1800" b="0" dirty="0">
                <a:solidFill>
                  <a:srgbClr val="FF0000"/>
                </a:solidFill>
                <a:latin typeface="Helvetica" pitchFamily="1" charset="0"/>
                <a:cs typeface="+mn-cs"/>
              </a:rPr>
              <a:t>depends on how the testing is </a:t>
            </a:r>
            <a:r>
              <a:rPr lang="en-US" sz="1800" b="0" dirty="0" smtClean="0">
                <a:solidFill>
                  <a:srgbClr val="FF0000"/>
                </a:solidFill>
                <a:latin typeface="Helvetica" pitchFamily="1" charset="0"/>
                <a:cs typeface="+mn-cs"/>
              </a:rPr>
              <a:t>done</a:t>
            </a:r>
          </a:p>
        </p:txBody>
      </p:sp>
    </p:spTree>
    <p:extLst>
      <p:ext uri="{BB962C8B-B14F-4D97-AF65-F5344CB8AC3E}">
        <p14:creationId xmlns:p14="http://schemas.microsoft.com/office/powerpoint/2010/main" val="4153369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 2010, 2007, 2004 Pearson Education, Inc. All Rights Reserved.</a:t>
            </a:r>
          </a:p>
        </p:txBody>
      </p:sp>
      <p:sp>
        <p:nvSpPr>
          <p:cNvPr id="65539" name="Footer Placeholder 3"/>
          <p:cNvSpPr txBox="1">
            <a:spLocks noGrp="1"/>
          </p:cNvSpPr>
          <p:nvPr/>
        </p:nvSpPr>
        <p:spPr bwMode="auto">
          <a:xfrm>
            <a:off x="339725" y="6472238"/>
            <a:ext cx="5707063" cy="31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b="0">
                <a:latin typeface="Times New Roman" panose="02020603050405020304" pitchFamily="18" charset="0"/>
              </a:rPr>
              <a:t>Copyright © 2010 Pearson Education</a:t>
            </a:r>
          </a:p>
        </p:txBody>
      </p:sp>
      <p:sp>
        <p:nvSpPr>
          <p:cNvPr id="291842" name="Rectangle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297876" y="6024562"/>
            <a:ext cx="8559800" cy="833438"/>
          </a:xfrm>
          <a:prstGeom prst="rect">
            <a:avLst/>
          </a:prstGeom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0488" tIns="44450" rIns="90488" bIns="44450"/>
          <a:lstStyle/>
          <a:p>
            <a:pPr defTabSz="514350">
              <a:lnSpc>
                <a:spcPct val="95000"/>
              </a:lnSpc>
              <a:spcBef>
                <a:spcPct val="0"/>
              </a:spcBef>
              <a:spcAft>
                <a:spcPct val="30000"/>
              </a:spcAft>
              <a:buFontTx/>
              <a:buNone/>
            </a:pPr>
            <a:r>
              <a:rPr lang="en-US" altLang="en-US" sz="2800" b="1" i="1" dirty="0" smtClean="0"/>
              <a:t>	n</a:t>
            </a:r>
            <a:r>
              <a:rPr lang="en-US" altLang="en-US" sz="2800" b="1" dirty="0" smtClean="0">
                <a:latin typeface="Arial" panose="020B0604020202020204" pitchFamily="34" charset="0"/>
              </a:rPr>
              <a:t>  	=  	number of </a:t>
            </a:r>
            <a:r>
              <a:rPr lang="en-US" altLang="en-US" sz="2800" b="1" dirty="0" smtClean="0">
                <a:solidFill>
                  <a:schemeClr val="hlink"/>
                </a:solidFill>
                <a:latin typeface="Arial" panose="020B0604020202020204" pitchFamily="34" charset="0"/>
              </a:rPr>
              <a:t>pairs</a:t>
            </a:r>
            <a:r>
              <a:rPr lang="en-US" altLang="en-US" sz="2800" b="1" dirty="0" smtClean="0">
                <a:latin typeface="Arial" panose="020B0604020202020204" pitchFamily="34" charset="0"/>
              </a:rPr>
              <a:t> of data.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293688" y="3511550"/>
            <a:ext cx="8605838" cy="1547812"/>
            <a:chOff x="185" y="2212"/>
            <a:chExt cx="5421" cy="975"/>
          </a:xfrm>
        </p:grpSpPr>
        <p:sp>
          <p:nvSpPr>
            <p:cNvPr id="65546" name="Rectangle 3"/>
            <p:cNvSpPr>
              <a:spLocks noChangeArrowheads="1"/>
            </p:cNvSpPr>
            <p:nvPr/>
          </p:nvSpPr>
          <p:spPr bwMode="auto">
            <a:xfrm>
              <a:off x="185" y="2212"/>
              <a:ext cx="5421" cy="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/>
            <a:lstStyle>
              <a:lvl1pPr marL="342900" indent="-342900" defTabSz="514350" eaLnBrk="0" hangingPunct="0">
                <a:tabLst>
                  <a:tab pos="1028700" algn="l"/>
                </a:tabLs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514350" eaLnBrk="0" hangingPunct="0">
                <a:tabLst>
                  <a:tab pos="1028700" algn="l"/>
                </a:tabLs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514350" eaLnBrk="0" hangingPunct="0">
                <a:tabLst>
                  <a:tab pos="1028700" algn="l"/>
                </a:tabLs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514350" eaLnBrk="0" hangingPunct="0">
                <a:tabLst>
                  <a:tab pos="1028700" algn="l"/>
                </a:tabLs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514350" eaLnBrk="0" hangingPunct="0">
                <a:tabLst>
                  <a:tab pos="1028700" algn="l"/>
                </a:tabLs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028700" algn="l"/>
                </a:tabLs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028700" algn="l"/>
                </a:tabLs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028700" algn="l"/>
                </a:tabLs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028700" algn="l"/>
                </a:tabLs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95000"/>
                </a:lnSpc>
                <a:spcAft>
                  <a:spcPct val="30000"/>
                </a:spcAft>
              </a:pPr>
              <a:r>
                <a:rPr lang="en-US" altLang="en-US" sz="3600" i="1" dirty="0">
                  <a:latin typeface="Times New Roman" panose="02020603050405020304" pitchFamily="18" charset="0"/>
                </a:rPr>
                <a:t>	d</a:t>
              </a:r>
              <a:r>
                <a:rPr lang="en-US" altLang="en-US" dirty="0"/>
                <a:t>  	=  	</a:t>
              </a:r>
              <a:r>
                <a:rPr lang="en-US" altLang="en-US" dirty="0">
                  <a:solidFill>
                    <a:srgbClr val="FF0000"/>
                  </a:solidFill>
                </a:rPr>
                <a:t>mean</a:t>
              </a:r>
              <a:r>
                <a:rPr lang="en-US" altLang="en-US" dirty="0"/>
                <a:t> value of the </a:t>
              </a:r>
              <a:r>
                <a:rPr lang="en-US" altLang="en-US" dirty="0">
                  <a:solidFill>
                    <a:srgbClr val="FF0000"/>
                  </a:solidFill>
                </a:rPr>
                <a:t>differences</a:t>
              </a:r>
              <a:r>
                <a:rPr lang="en-US" altLang="en-US" dirty="0"/>
                <a:t> </a:t>
              </a:r>
              <a:r>
                <a:rPr lang="en-US" altLang="en-US" sz="3200" i="1" dirty="0">
                  <a:latin typeface="Times New Roman" panose="02020603050405020304" pitchFamily="18" charset="0"/>
                </a:rPr>
                <a:t>d</a:t>
              </a:r>
              <a:r>
                <a:rPr lang="en-US" altLang="en-US" dirty="0"/>
                <a:t> for 				the paired </a:t>
              </a:r>
              <a:r>
                <a:rPr lang="en-US" altLang="en-US" sz="3200" dirty="0">
                  <a:solidFill>
                    <a:schemeClr val="hlink"/>
                  </a:solidFill>
                </a:rPr>
                <a:t>sample</a:t>
              </a:r>
              <a:r>
                <a:rPr lang="en-US" altLang="en-US" dirty="0"/>
                <a:t> data (equal to the 			mean of the</a:t>
              </a:r>
              <a:r>
                <a:rPr lang="en-US" altLang="en-US" sz="3200" i="1" dirty="0">
                  <a:latin typeface="Times New Roman" panose="02020603050405020304" pitchFamily="18" charset="0"/>
                </a:rPr>
                <a:t>  x – y </a:t>
              </a:r>
              <a:r>
                <a:rPr lang="en-US" altLang="en-US" dirty="0"/>
                <a:t>values)</a:t>
              </a:r>
            </a:p>
          </p:txBody>
        </p:sp>
        <p:sp>
          <p:nvSpPr>
            <p:cNvPr id="65547" name="Line 4"/>
            <p:cNvSpPr>
              <a:spLocks noChangeShapeType="1"/>
            </p:cNvSpPr>
            <p:nvPr/>
          </p:nvSpPr>
          <p:spPr bwMode="auto">
            <a:xfrm>
              <a:off x="480" y="2256"/>
              <a:ext cx="10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495300" y="174625"/>
            <a:ext cx="815340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4000" dirty="0">
                <a:solidFill>
                  <a:srgbClr val="008000"/>
                </a:solidFill>
              </a:rPr>
              <a:t>Notation for Dependent Samples</a:t>
            </a:r>
          </a:p>
        </p:txBody>
      </p:sp>
      <p:sp>
        <p:nvSpPr>
          <p:cNvPr id="291849" name="Text Box 9"/>
          <p:cNvSpPr txBox="1">
            <a:spLocks noChangeArrowheads="1"/>
          </p:cNvSpPr>
          <p:nvPr/>
        </p:nvSpPr>
        <p:spPr bwMode="auto">
          <a:xfrm>
            <a:off x="616744" y="840719"/>
            <a:ext cx="8451056" cy="1652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tabLst>
                <a:tab pos="79851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79851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79851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79851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79851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9851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9851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9851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98513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5000"/>
              </a:lnSpc>
              <a:spcBef>
                <a:spcPct val="50000"/>
              </a:spcBef>
            </a:pPr>
            <a:r>
              <a:rPr lang="en-US" altLang="en-US" sz="3600" i="1" dirty="0">
                <a:latin typeface="Times New Roman" panose="02020603050405020304" pitchFamily="18" charset="0"/>
              </a:rPr>
              <a:t>d</a:t>
            </a:r>
            <a:r>
              <a:rPr lang="en-US" altLang="en-US" dirty="0"/>
              <a:t>    =    individual </a:t>
            </a:r>
            <a:r>
              <a:rPr lang="en-US" altLang="en-US" dirty="0">
                <a:solidFill>
                  <a:srgbClr val="FF0000"/>
                </a:solidFill>
              </a:rPr>
              <a:t>difference</a:t>
            </a:r>
            <a:r>
              <a:rPr lang="en-US" altLang="en-US" dirty="0"/>
              <a:t> between the two     		   values of a single matched </a:t>
            </a:r>
            <a:r>
              <a:rPr lang="en-US" altLang="en-US" dirty="0" smtClean="0"/>
              <a:t>pair.</a:t>
            </a:r>
          </a:p>
          <a:p>
            <a:pPr>
              <a:lnSpc>
                <a:spcPct val="95000"/>
              </a:lnSpc>
              <a:spcBef>
                <a:spcPct val="50000"/>
              </a:spcBef>
            </a:pPr>
            <a:r>
              <a:rPr lang="en-US" altLang="en-US" dirty="0" smtClean="0">
                <a:solidFill>
                  <a:srgbClr val="FF0000"/>
                </a:solidFill>
              </a:rPr>
              <a:t>NOTE</a:t>
            </a:r>
            <a:r>
              <a:rPr lang="en-US" altLang="en-US" dirty="0" smtClean="0"/>
              <a:t> that there is </a:t>
            </a:r>
            <a:r>
              <a:rPr lang="en-US" altLang="en-US" dirty="0" smtClean="0">
                <a:solidFill>
                  <a:srgbClr val="FF0000"/>
                </a:solidFill>
              </a:rPr>
              <a:t>ONLY ONE </a:t>
            </a:r>
            <a:r>
              <a:rPr lang="en-US" altLang="en-US" dirty="0" smtClean="0"/>
              <a:t>set of difference</a:t>
            </a:r>
            <a:endParaRPr lang="en-US" altLang="en-US" dirty="0"/>
          </a:p>
        </p:txBody>
      </p:sp>
      <p:sp>
        <p:nvSpPr>
          <p:cNvPr id="291851" name="Rectangle 11"/>
          <p:cNvSpPr>
            <a:spLocks noChangeArrowheads="1"/>
          </p:cNvSpPr>
          <p:nvPr/>
        </p:nvSpPr>
        <p:spPr bwMode="auto">
          <a:xfrm>
            <a:off x="304801" y="2422965"/>
            <a:ext cx="8605838" cy="127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 defTabSz="514350" eaLnBrk="0" hangingPunct="0">
              <a:tabLst>
                <a:tab pos="1028700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14350" eaLnBrk="0" hangingPunct="0">
              <a:tabLst>
                <a:tab pos="1028700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14350" eaLnBrk="0" hangingPunct="0">
              <a:tabLst>
                <a:tab pos="1028700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14350" eaLnBrk="0" hangingPunct="0">
              <a:tabLst>
                <a:tab pos="1028700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14350" eaLnBrk="0" hangingPunct="0">
              <a:tabLst>
                <a:tab pos="1028700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tabLst>
                <a:tab pos="1028700" algn="l"/>
              </a:tabLs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5000"/>
              </a:lnSpc>
              <a:spcAft>
                <a:spcPct val="30000"/>
              </a:spcAft>
            </a:pPr>
            <a:r>
              <a:rPr lang="en-US" altLang="en-US" sz="3600" i="1" dirty="0">
                <a:latin typeface="Times New Roman" panose="02020603050405020304" pitchFamily="18" charset="0"/>
              </a:rPr>
              <a:t>	µ</a:t>
            </a:r>
            <a:r>
              <a:rPr lang="en-US" altLang="en-US" sz="3200" i="1" baseline="-25000" dirty="0">
                <a:latin typeface="Times New Roman" panose="02020603050405020304" pitchFamily="18" charset="0"/>
              </a:rPr>
              <a:t>d</a:t>
            </a:r>
            <a:r>
              <a:rPr lang="en-US" altLang="en-US" sz="3200" i="1" dirty="0">
                <a:latin typeface="Times New Roman" panose="02020603050405020304" pitchFamily="18" charset="0"/>
              </a:rPr>
              <a:t> 	</a:t>
            </a:r>
            <a:r>
              <a:rPr lang="en-US" altLang="en-US" dirty="0"/>
              <a:t>=  	</a:t>
            </a:r>
            <a:r>
              <a:rPr lang="en-US" altLang="en-US" dirty="0">
                <a:solidFill>
                  <a:srgbClr val="FF0000"/>
                </a:solidFill>
              </a:rPr>
              <a:t>mean value </a:t>
            </a:r>
            <a:r>
              <a:rPr lang="en-US" altLang="en-US" dirty="0"/>
              <a:t>of the </a:t>
            </a:r>
            <a:r>
              <a:rPr lang="en-US" altLang="en-US" dirty="0">
                <a:solidFill>
                  <a:srgbClr val="FF0000"/>
                </a:solidFill>
              </a:rPr>
              <a:t>differences </a:t>
            </a:r>
            <a:r>
              <a:rPr lang="en-US" altLang="en-US" sz="320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d</a:t>
            </a:r>
            <a:r>
              <a:rPr lang="en-US" altLang="en-US" dirty="0"/>
              <a:t> for  				the </a:t>
            </a:r>
            <a:r>
              <a:rPr lang="en-US" altLang="en-US" sz="3200" dirty="0">
                <a:solidFill>
                  <a:schemeClr val="hlink"/>
                </a:solidFill>
              </a:rPr>
              <a:t>population</a:t>
            </a:r>
            <a:r>
              <a:rPr lang="en-US" altLang="en-US" dirty="0"/>
              <a:t> of paired data</a:t>
            </a:r>
          </a:p>
        </p:txBody>
      </p:sp>
      <p:sp>
        <p:nvSpPr>
          <p:cNvPr id="291853" name="Rectangle 13"/>
          <p:cNvSpPr>
            <a:spLocks noChangeArrowheads="1"/>
          </p:cNvSpPr>
          <p:nvPr/>
        </p:nvSpPr>
        <p:spPr bwMode="auto">
          <a:xfrm>
            <a:off x="282575" y="4940300"/>
            <a:ext cx="8559800" cy="101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 defTabSz="5143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143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143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143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143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5000"/>
              </a:lnSpc>
              <a:spcAft>
                <a:spcPct val="30000"/>
              </a:spcAft>
              <a:buSzPct val="100000"/>
            </a:pPr>
            <a:r>
              <a:rPr lang="en-US" altLang="en-US" sz="4000" i="1" dirty="0">
                <a:latin typeface="Times New Roman" panose="02020603050405020304" pitchFamily="18" charset="0"/>
              </a:rPr>
              <a:t>	</a:t>
            </a:r>
            <a:r>
              <a:rPr lang="en-US" altLang="en-US" sz="4000" i="1" dirty="0" err="1">
                <a:latin typeface="Times New Roman" panose="02020603050405020304" pitchFamily="18" charset="0"/>
              </a:rPr>
              <a:t>s</a:t>
            </a:r>
            <a:r>
              <a:rPr lang="en-US" altLang="en-US" sz="3200" i="1" baseline="-25000" dirty="0" err="1">
                <a:latin typeface="Times New Roman" panose="02020603050405020304" pitchFamily="18" charset="0"/>
              </a:rPr>
              <a:t>d</a:t>
            </a:r>
            <a:r>
              <a:rPr lang="en-US" altLang="en-US" baseline="-25000" dirty="0"/>
              <a:t>  	</a:t>
            </a:r>
            <a:r>
              <a:rPr lang="en-US" altLang="en-US" dirty="0"/>
              <a:t>=  </a:t>
            </a:r>
            <a:r>
              <a:rPr lang="en-US" altLang="en-US" dirty="0">
                <a:solidFill>
                  <a:srgbClr val="FF0000"/>
                </a:solidFill>
              </a:rPr>
              <a:t>standard deviation </a:t>
            </a:r>
            <a:r>
              <a:rPr lang="en-US" altLang="en-US" dirty="0"/>
              <a:t>of the </a:t>
            </a:r>
            <a:r>
              <a:rPr lang="en-US" altLang="en-US" dirty="0">
                <a:solidFill>
                  <a:srgbClr val="FF0000"/>
                </a:solidFill>
              </a:rPr>
              <a:t>differences </a:t>
            </a:r>
            <a:r>
              <a:rPr lang="en-US" altLang="en-US" sz="320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d</a:t>
            </a:r>
            <a:r>
              <a:rPr lang="en-US" altLang="en-US" dirty="0"/>
              <a:t> 				for the paired </a:t>
            </a:r>
            <a:r>
              <a:rPr lang="en-US" altLang="en-US" sz="3200" dirty="0">
                <a:solidFill>
                  <a:schemeClr val="hlink"/>
                </a:solidFill>
              </a:rPr>
              <a:t>sample</a:t>
            </a:r>
            <a:r>
              <a:rPr lang="en-US" altLang="en-US" dirty="0"/>
              <a:t> data</a:t>
            </a:r>
          </a:p>
        </p:txBody>
      </p:sp>
    </p:spTree>
    <p:extLst>
      <p:ext uri="{BB962C8B-B14F-4D97-AF65-F5344CB8AC3E}">
        <p14:creationId xmlns:p14="http://schemas.microsoft.com/office/powerpoint/2010/main" val="1043905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18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18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18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18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18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1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18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18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184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184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1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1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1842" grpId="0" build="p" animBg="1"/>
      <p:bldP spid="291851" grpId="0"/>
      <p:bldP spid="29185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12"/>
          <p:cNvSpPr>
            <a:spLocks noChangeArrowheads="1"/>
          </p:cNvSpPr>
          <p:nvPr/>
        </p:nvSpPr>
        <p:spPr bwMode="auto">
          <a:xfrm>
            <a:off x="387350" y="0"/>
            <a:ext cx="8280400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  <a:buSzPct val="100000"/>
            </a:pPr>
            <a:r>
              <a:rPr lang="en-US" altLang="en-US" sz="4000">
                <a:solidFill>
                  <a:srgbClr val="008000"/>
                </a:solidFill>
              </a:rPr>
              <a:t>Hypothesis Test Statistic for Matched Pairs</a:t>
            </a:r>
          </a:p>
        </p:txBody>
      </p:sp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392113" y="1377950"/>
          <a:ext cx="7464425" cy="189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4" name="Equation" r:id="rId4" imgW="5295900" imgH="1346200" progId="Equation.3">
                  <p:embed/>
                </p:oleObj>
              </mc:Choice>
              <mc:Fallback>
                <p:oleObj name="Equation" r:id="rId4" imgW="5295900" imgH="1346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113" y="1377950"/>
                        <a:ext cx="7464425" cy="189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1" name="Rectangle 20"/>
          <p:cNvSpPr>
            <a:spLocks noChangeArrowheads="1"/>
          </p:cNvSpPr>
          <p:nvPr/>
        </p:nvSpPr>
        <p:spPr bwMode="auto">
          <a:xfrm>
            <a:off x="2438400" y="3254376"/>
            <a:ext cx="6553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000" dirty="0"/>
              <a:t>where </a:t>
            </a:r>
            <a:r>
              <a:rPr lang="en-US" altLang="en-US" sz="2000" dirty="0">
                <a:solidFill>
                  <a:srgbClr val="FF0000"/>
                </a:solidFill>
              </a:rPr>
              <a:t>degrees of freedom =  </a:t>
            </a:r>
            <a:r>
              <a:rPr lang="en-US" altLang="en-US" sz="200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2000" dirty="0">
                <a:solidFill>
                  <a:srgbClr val="FF0000"/>
                </a:solidFill>
              </a:rPr>
              <a:t> – </a:t>
            </a:r>
            <a:r>
              <a:rPr lang="en-US" altLang="en-US" sz="2000" dirty="0" smtClean="0">
                <a:solidFill>
                  <a:srgbClr val="FF0000"/>
                </a:solidFill>
              </a:rPr>
              <a:t>1 = number of pairs</a:t>
            </a:r>
            <a:endParaRPr lang="en-US" altLang="en-US" sz="2000" dirty="0">
              <a:solidFill>
                <a:srgbClr val="FF0000"/>
              </a:solidFill>
            </a:endParaRPr>
          </a:p>
        </p:txBody>
      </p:sp>
      <p:sp>
        <p:nvSpPr>
          <p:cNvPr id="9222" name="Rectangle 21"/>
          <p:cNvSpPr>
            <a:spLocks noChangeArrowheads="1"/>
          </p:cNvSpPr>
          <p:nvPr/>
        </p:nvSpPr>
        <p:spPr bwMode="auto">
          <a:xfrm>
            <a:off x="311150" y="3897313"/>
            <a:ext cx="81994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i="1" dirty="0">
                <a:solidFill>
                  <a:srgbClr val="008000"/>
                </a:solidFill>
              </a:rPr>
              <a:t>P</a:t>
            </a:r>
            <a:r>
              <a:rPr lang="en-US" altLang="en-US" dirty="0">
                <a:solidFill>
                  <a:srgbClr val="008000"/>
                </a:solidFill>
              </a:rPr>
              <a:t>-values and Critical Values</a:t>
            </a:r>
            <a:r>
              <a:rPr lang="en-US" altLang="en-US" sz="3200" dirty="0">
                <a:solidFill>
                  <a:srgbClr val="008000"/>
                </a:solidFill>
              </a:rPr>
              <a:t>:  </a:t>
            </a:r>
            <a:r>
              <a:rPr lang="en-US" altLang="en-US" sz="3200" dirty="0" smtClean="0">
                <a:solidFill>
                  <a:srgbClr val="008000"/>
                </a:solidFill>
              </a:rPr>
              <a:t>TI calculator</a:t>
            </a:r>
            <a:endParaRPr lang="en-US" altLang="en-US" sz="3200" dirty="0">
              <a:solidFill>
                <a:srgbClr val="008000"/>
              </a:solidFill>
            </a:endParaRP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266700" y="4573588"/>
            <a:ext cx="9043988" cy="65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8" tIns="44450" rIns="90488" bIns="44450" anchor="ctr"/>
          <a:lstStyle/>
          <a:p>
            <a:pPr eaLnBrk="0" hangingPunct="0">
              <a:defRPr/>
            </a:pPr>
            <a:r>
              <a:rPr lang="en-US" kern="0" dirty="0">
                <a:solidFill>
                  <a:srgbClr val="008000"/>
                </a:solidFill>
                <a:latin typeface="+mj-lt"/>
                <a:ea typeface="+mj-ea"/>
                <a:cs typeface="+mj-cs"/>
              </a:rPr>
              <a:t>Confidence Intervals for Matched Pairs:</a:t>
            </a:r>
          </a:p>
        </p:txBody>
      </p:sp>
      <p:pic>
        <p:nvPicPr>
          <p:cNvPr id="9224" name="Picture 2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38" y="5059363"/>
            <a:ext cx="2967037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 Box 18"/>
          <p:cNvSpPr txBox="1">
            <a:spLocks noChangeArrowheads="1"/>
          </p:cNvSpPr>
          <p:nvPr/>
        </p:nvSpPr>
        <p:spPr bwMode="auto">
          <a:xfrm>
            <a:off x="3919538" y="5489575"/>
            <a:ext cx="4995862" cy="40011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2000" dirty="0"/>
              <a:t>Critical values of </a:t>
            </a:r>
            <a:r>
              <a:rPr lang="en-US" sz="2000" i="1" dirty="0"/>
              <a:t>t</a:t>
            </a:r>
            <a:r>
              <a:rPr lang="el-GR" sz="2000" i="1" baseline="-25000" dirty="0"/>
              <a:t>α</a:t>
            </a:r>
            <a:r>
              <a:rPr lang="en-US" sz="2000" baseline="-25000" dirty="0"/>
              <a:t>/2</a:t>
            </a:r>
            <a:r>
              <a:rPr lang="en-US" sz="2000" dirty="0"/>
              <a:t> :  Use </a:t>
            </a:r>
            <a:r>
              <a:rPr lang="en-US" sz="2000" dirty="0" err="1"/>
              <a:t>invT</a:t>
            </a:r>
            <a:r>
              <a:rPr lang="en-US" sz="2000" dirty="0" smtClean="0"/>
              <a:t>()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4006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 2010, 2007, 2004 Pearson Education, Inc. All Rights Reserved.</a:t>
            </a:r>
          </a:p>
        </p:txBody>
      </p:sp>
      <p:sp>
        <p:nvSpPr>
          <p:cNvPr id="67587" name="Footer Placeholder 3"/>
          <p:cNvSpPr txBox="1">
            <a:spLocks noGrp="1"/>
          </p:cNvSpPr>
          <p:nvPr/>
        </p:nvSpPr>
        <p:spPr bwMode="auto">
          <a:xfrm>
            <a:off x="339725" y="6472238"/>
            <a:ext cx="5707063" cy="31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b="0">
                <a:latin typeface="Times New Roman" panose="02020603050405020304" pitchFamily="18" charset="0"/>
              </a:rPr>
              <a:t>Copyright © 2010 Pearson Education</a:t>
            </a:r>
          </a:p>
        </p:txBody>
      </p:sp>
      <p:sp>
        <p:nvSpPr>
          <p:cNvPr id="6758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01650" y="127000"/>
            <a:ext cx="8140700" cy="638175"/>
          </a:xfrm>
        </p:spPr>
        <p:txBody>
          <a:bodyPr lIns="90488" tIns="44450" rIns="90488" bIns="44450" anchor="t"/>
          <a:lstStyle/>
          <a:p>
            <a:pPr algn="l"/>
            <a:r>
              <a:rPr lang="en-US" altLang="en-US" sz="3200" smtClean="0"/>
              <a:t>Example:</a:t>
            </a:r>
          </a:p>
        </p:txBody>
      </p:sp>
      <p:sp>
        <p:nvSpPr>
          <p:cNvPr id="67589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85800" y="800428"/>
            <a:ext cx="8139113" cy="51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0" indent="0">
              <a:buFontTx/>
              <a:buNone/>
            </a:pPr>
            <a:r>
              <a:rPr lang="en-US" altLang="en-US" sz="2000" b="1" dirty="0" smtClean="0">
                <a:latin typeface="Arial" panose="020B0604020202020204" pitchFamily="34" charset="0"/>
              </a:rPr>
              <a:t>Data Set 3 in Appendix B includes measured weights of college students in September and April of their freshman year. </a:t>
            </a:r>
          </a:p>
          <a:p>
            <a:pPr marL="0" indent="0">
              <a:buFontTx/>
              <a:buNone/>
            </a:pPr>
            <a:endParaRPr lang="en-US" altLang="en-US" sz="2000" b="1" dirty="0" smtClean="0">
              <a:latin typeface="Arial" panose="020B0604020202020204" pitchFamily="34" charset="0"/>
            </a:endParaRPr>
          </a:p>
          <a:p>
            <a:pPr marL="0" indent="0">
              <a:buFontTx/>
              <a:buNone/>
            </a:pPr>
            <a:r>
              <a:rPr lang="en-US" altLang="en-US" sz="2000" b="1" dirty="0" smtClean="0">
                <a:latin typeface="Arial" panose="020B0604020202020204" pitchFamily="34" charset="0"/>
              </a:rPr>
              <a:t>Table 9-1 lists a small portion of those sample values. </a:t>
            </a:r>
          </a:p>
          <a:p>
            <a:pPr marL="0" indent="0">
              <a:buFontTx/>
              <a:buNone/>
            </a:pPr>
            <a:r>
              <a:rPr lang="en-US" altLang="en-US" sz="2000" b="1" dirty="0" smtClean="0">
                <a:latin typeface="Arial" panose="020B0604020202020204" pitchFamily="34" charset="0"/>
              </a:rPr>
              <a:t>Here we use only a </a:t>
            </a:r>
            <a:r>
              <a:rPr lang="en-US" altLang="en-US" sz="2000" b="1" i="1" dirty="0" smtClean="0">
                <a:latin typeface="Arial" panose="020B0604020202020204" pitchFamily="34" charset="0"/>
              </a:rPr>
              <a:t>small portion </a:t>
            </a:r>
            <a:r>
              <a:rPr lang="en-US" altLang="en-US" sz="2000" b="1" dirty="0" smtClean="0">
                <a:latin typeface="Arial" panose="020B0604020202020204" pitchFamily="34" charset="0"/>
              </a:rPr>
              <a:t>of the available data so that we can better illustrate the method of hypothesis testing.</a:t>
            </a:r>
          </a:p>
          <a:p>
            <a:pPr marL="0" indent="0">
              <a:buFontTx/>
              <a:buNone/>
            </a:pPr>
            <a:endParaRPr lang="en-US" altLang="en-US" sz="2000" b="1" dirty="0" smtClean="0">
              <a:latin typeface="Arial" panose="020B0604020202020204" pitchFamily="34" charset="0"/>
            </a:endParaRPr>
          </a:p>
          <a:p>
            <a:pPr marL="0" indent="0">
              <a:buFontTx/>
              <a:buNone/>
            </a:pPr>
            <a:r>
              <a:rPr lang="en-US" altLang="en-US" sz="2000" b="1" dirty="0" smtClean="0">
                <a:latin typeface="Arial" panose="020B0604020202020204" pitchFamily="34" charset="0"/>
              </a:rPr>
              <a:t>Use the sample data in Table 9-1 with a 0.05 significance level to test the claim that for the population of students, the mean change in weight from September to April is equal to 0 kg.</a:t>
            </a:r>
          </a:p>
        </p:txBody>
      </p:sp>
      <p:pic>
        <p:nvPicPr>
          <p:cNvPr id="67590" name="Picture 4" descr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88" y="4551363"/>
            <a:ext cx="7700962" cy="139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123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Footer Placeholder 3"/>
          <p:cNvSpPr txBox="1">
            <a:spLocks noGrp="1"/>
          </p:cNvSpPr>
          <p:nvPr/>
        </p:nvSpPr>
        <p:spPr bwMode="auto">
          <a:xfrm>
            <a:off x="339725" y="6472238"/>
            <a:ext cx="5707063" cy="31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b="0">
                <a:latin typeface="Times New Roman" panose="02020603050405020304" pitchFamily="18" charset="0"/>
              </a:rPr>
              <a:t>Copyright © 2010 Pearson Education</a:t>
            </a:r>
          </a:p>
        </p:txBody>
      </p:sp>
      <p:sp>
        <p:nvSpPr>
          <p:cNvPr id="6963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01650" y="63500"/>
            <a:ext cx="8140700" cy="638175"/>
          </a:xfrm>
        </p:spPr>
        <p:txBody>
          <a:bodyPr lIns="90488" tIns="44450" rIns="90488" bIns="44450" anchor="t"/>
          <a:lstStyle/>
          <a:p>
            <a:pPr algn="l"/>
            <a:r>
              <a:rPr lang="en-US" altLang="en-US" sz="3200" smtClean="0"/>
              <a:t>Example:</a:t>
            </a:r>
          </a:p>
        </p:txBody>
      </p:sp>
      <p:sp>
        <p:nvSpPr>
          <p:cNvPr id="69637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598488" y="706438"/>
            <a:ext cx="8139112" cy="1550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0" indent="0">
              <a:buFontTx/>
              <a:buNone/>
            </a:pPr>
            <a:r>
              <a:rPr lang="en-US" altLang="en-US" sz="2800" b="1" smtClean="0">
                <a:latin typeface="Arial" panose="020B0604020202020204" pitchFamily="34" charset="0"/>
              </a:rPr>
              <a:t>Weight gained = April weight – Sept. weight</a:t>
            </a:r>
          </a:p>
          <a:p>
            <a:pPr marL="0" indent="0">
              <a:buFontTx/>
              <a:buNone/>
            </a:pPr>
            <a:r>
              <a:rPr lang="en-US" altLang="en-US" sz="2800" b="1" i="1" smtClean="0">
                <a:latin typeface="Symbol" panose="05050102010706020507" pitchFamily="18" charset="2"/>
                <a:sym typeface="Symbol" panose="05050102010706020507" pitchFamily="18" charset="2"/>
              </a:rPr>
              <a:t></a:t>
            </a:r>
            <a:r>
              <a:rPr lang="en-US" altLang="en-US" sz="2800" b="1" i="1" baseline="-25000" smtClean="0">
                <a:latin typeface="Arial" panose="020B0604020202020204" pitchFamily="34" charset="0"/>
              </a:rPr>
              <a:t>d</a:t>
            </a:r>
            <a:r>
              <a:rPr lang="en-US" altLang="en-US" sz="2800" b="1" smtClean="0">
                <a:latin typeface="Arial" panose="020B0604020202020204" pitchFamily="34" charset="0"/>
              </a:rPr>
              <a:t> denotes the mean of the “April – Sept.” differences in weight; the claim is </a:t>
            </a:r>
            <a:r>
              <a:rPr lang="en-US" altLang="en-US" sz="2800" b="1" i="1" smtClean="0">
                <a:latin typeface="Symbol" panose="05050102010706020507" pitchFamily="18" charset="2"/>
                <a:sym typeface="Symbol" panose="05050102010706020507" pitchFamily="18" charset="2"/>
              </a:rPr>
              <a:t></a:t>
            </a:r>
            <a:r>
              <a:rPr lang="en-US" altLang="en-US" sz="2800" b="1" i="1" baseline="-25000" smtClean="0">
                <a:latin typeface="Arial" panose="020B0604020202020204" pitchFamily="34" charset="0"/>
              </a:rPr>
              <a:t>d</a:t>
            </a:r>
            <a:r>
              <a:rPr lang="en-US" altLang="en-US" sz="2800" b="1" smtClean="0">
                <a:latin typeface="Arial" panose="020B0604020202020204" pitchFamily="34" charset="0"/>
              </a:rPr>
              <a:t> = 0 kg</a:t>
            </a:r>
          </a:p>
        </p:txBody>
      </p:sp>
      <p:sp>
        <p:nvSpPr>
          <p:cNvPr id="69638" name="Rectangle 5"/>
          <p:cNvSpPr>
            <a:spLocks noChangeArrowheads="1"/>
          </p:cNvSpPr>
          <p:nvPr/>
        </p:nvSpPr>
        <p:spPr bwMode="auto">
          <a:xfrm>
            <a:off x="604838" y="2252663"/>
            <a:ext cx="8139112" cy="66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1368425" indent="-1368425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SzPct val="100000"/>
            </a:pPr>
            <a:r>
              <a:rPr lang="en-US" altLang="en-US"/>
              <a:t>Step 1:	claim is	</a:t>
            </a:r>
            <a:r>
              <a:rPr lang="en-US" altLang="en-US" i="1">
                <a:latin typeface="Symbol" panose="05050102010706020507" pitchFamily="18" charset="2"/>
                <a:sym typeface="Symbol" panose="05050102010706020507" pitchFamily="18" charset="2"/>
              </a:rPr>
              <a:t></a:t>
            </a:r>
            <a:r>
              <a:rPr lang="en-US" altLang="en-US" i="1" baseline="-25000"/>
              <a:t>d</a:t>
            </a:r>
            <a:r>
              <a:rPr lang="en-US" altLang="en-US"/>
              <a:t> = 0 kg</a:t>
            </a:r>
          </a:p>
        </p:txBody>
      </p:sp>
      <p:sp>
        <p:nvSpPr>
          <p:cNvPr id="69639" name="Rectangle 7"/>
          <p:cNvSpPr>
            <a:spLocks noChangeArrowheads="1"/>
          </p:cNvSpPr>
          <p:nvPr/>
        </p:nvSpPr>
        <p:spPr bwMode="auto">
          <a:xfrm>
            <a:off x="625475" y="3087688"/>
            <a:ext cx="8139113" cy="66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1368425" indent="-1368425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SzPct val="100000"/>
            </a:pPr>
            <a:r>
              <a:rPr lang="en-US" altLang="en-US" dirty="0"/>
              <a:t>Step 3:	</a:t>
            </a:r>
            <a:r>
              <a:rPr lang="en-US" altLang="en-US" i="1" dirty="0"/>
              <a:t>H</a:t>
            </a:r>
            <a:r>
              <a:rPr lang="en-US" altLang="en-US" baseline="-25000" dirty="0"/>
              <a:t>0</a:t>
            </a:r>
            <a:r>
              <a:rPr lang="en-US" altLang="en-US" dirty="0"/>
              <a:t>:  </a:t>
            </a:r>
            <a:r>
              <a:rPr lang="en-US" altLang="en-US" i="1" dirty="0">
                <a:latin typeface="Symbol" panose="05050102010706020507" pitchFamily="18" charset="2"/>
                <a:sym typeface="Symbol" panose="05050102010706020507" pitchFamily="18" charset="2"/>
              </a:rPr>
              <a:t></a:t>
            </a:r>
            <a:r>
              <a:rPr lang="en-US" altLang="en-US" i="1" baseline="-25000" dirty="0"/>
              <a:t>d</a:t>
            </a:r>
            <a:r>
              <a:rPr lang="en-US" altLang="en-US" dirty="0"/>
              <a:t> = 0 kg  original claim</a:t>
            </a:r>
            <a:br>
              <a:rPr lang="en-US" altLang="en-US" dirty="0"/>
            </a:br>
            <a:r>
              <a:rPr lang="en-US" altLang="en-US" i="1" dirty="0"/>
              <a:t>H</a:t>
            </a:r>
            <a:r>
              <a:rPr lang="en-US" altLang="en-US" baseline="-25000" dirty="0"/>
              <a:t>1</a:t>
            </a:r>
            <a:r>
              <a:rPr lang="en-US" altLang="en-US" dirty="0"/>
              <a:t>:  </a:t>
            </a:r>
            <a:r>
              <a:rPr lang="en-US" altLang="en-US" i="1" dirty="0">
                <a:latin typeface="Symbol" panose="05050102010706020507" pitchFamily="18" charset="2"/>
                <a:sym typeface="Symbol" panose="05050102010706020507" pitchFamily="18" charset="2"/>
              </a:rPr>
              <a:t></a:t>
            </a:r>
            <a:r>
              <a:rPr lang="en-US" altLang="en-US" i="1" baseline="-25000" dirty="0"/>
              <a:t>d</a:t>
            </a:r>
            <a:r>
              <a:rPr lang="en-US" altLang="en-US" dirty="0"/>
              <a:t> ≠ 0 kg</a:t>
            </a:r>
          </a:p>
        </p:txBody>
      </p:sp>
      <p:sp>
        <p:nvSpPr>
          <p:cNvPr id="69640" name="Rectangle 8"/>
          <p:cNvSpPr>
            <a:spLocks noChangeArrowheads="1"/>
          </p:cNvSpPr>
          <p:nvPr/>
        </p:nvSpPr>
        <p:spPr bwMode="auto">
          <a:xfrm>
            <a:off x="604838" y="5164138"/>
            <a:ext cx="8139112" cy="66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1368425" indent="-1368425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SzPct val="100000"/>
            </a:pPr>
            <a:r>
              <a:rPr lang="en-US" altLang="en-US"/>
              <a:t>Step 4:	significance level is </a:t>
            </a:r>
            <a:r>
              <a:rPr lang="en-US" altLang="en-US" i="1">
                <a:latin typeface="Symbol" panose="05050102010706020507" pitchFamily="18" charset="2"/>
                <a:sym typeface="Symbol" panose="05050102010706020507" pitchFamily="18" charset="2"/>
              </a:rPr>
              <a:t></a:t>
            </a:r>
            <a:r>
              <a:rPr lang="en-US" altLang="en-US"/>
              <a:t> = 0.05</a:t>
            </a:r>
          </a:p>
        </p:txBody>
      </p:sp>
      <p:sp>
        <p:nvSpPr>
          <p:cNvPr id="69641" name="Rectangle 9"/>
          <p:cNvSpPr>
            <a:spLocks noChangeArrowheads="1"/>
          </p:cNvSpPr>
          <p:nvPr/>
        </p:nvSpPr>
        <p:spPr bwMode="auto">
          <a:xfrm>
            <a:off x="604838" y="5786438"/>
            <a:ext cx="8139112" cy="66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1368425" indent="-1368425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SzPct val="100000"/>
            </a:pPr>
            <a:r>
              <a:rPr lang="en-US" altLang="en-US"/>
              <a:t>Step 5:	use the student </a:t>
            </a:r>
            <a:r>
              <a:rPr lang="en-US" altLang="en-US" i="1"/>
              <a:t>t</a:t>
            </a:r>
            <a:r>
              <a:rPr lang="en-US" altLang="en-US"/>
              <a:t> distribution</a:t>
            </a:r>
          </a:p>
        </p:txBody>
      </p:sp>
    </p:spTree>
    <p:extLst>
      <p:ext uri="{BB962C8B-B14F-4D97-AF65-F5344CB8AC3E}">
        <p14:creationId xmlns:p14="http://schemas.microsoft.com/office/powerpoint/2010/main" val="3064899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Footer Placeholder 3"/>
          <p:cNvSpPr txBox="1">
            <a:spLocks noGrp="1"/>
          </p:cNvSpPr>
          <p:nvPr/>
        </p:nvSpPr>
        <p:spPr bwMode="auto">
          <a:xfrm>
            <a:off x="339725" y="6472238"/>
            <a:ext cx="5707063" cy="31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b="0">
                <a:latin typeface="Times New Roman" panose="02020603050405020304" pitchFamily="18" charset="0"/>
              </a:rPr>
              <a:t>Copyright © 2010 Pearson Education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296863" y="0"/>
            <a:ext cx="8139112" cy="20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1368425" indent="-1368425">
              <a:buFontTx/>
              <a:buNone/>
            </a:pPr>
            <a:r>
              <a:rPr lang="en-US" altLang="en-US" sz="1400" b="1" smtClean="0">
                <a:latin typeface="Arial" panose="020B0604020202020204" pitchFamily="34" charset="0"/>
              </a:rPr>
              <a:t>Step 6:  find values of </a:t>
            </a:r>
            <a:r>
              <a:rPr lang="en-US" altLang="en-US" sz="1400" b="1" i="1" smtClean="0">
                <a:latin typeface="Arial" panose="020B0604020202020204" pitchFamily="34" charset="0"/>
              </a:rPr>
              <a:t>d</a:t>
            </a:r>
            <a:r>
              <a:rPr lang="en-US" altLang="en-US" sz="1400" b="1" smtClean="0">
                <a:latin typeface="Arial" panose="020B0604020202020204" pitchFamily="34" charset="0"/>
              </a:rPr>
              <a:t> and </a:t>
            </a:r>
            <a:r>
              <a:rPr lang="en-US" altLang="en-US" sz="1400" b="1" i="1" smtClean="0">
                <a:latin typeface="Arial" panose="020B0604020202020204" pitchFamily="34" charset="0"/>
              </a:rPr>
              <a:t>s</a:t>
            </a:r>
            <a:r>
              <a:rPr lang="en-US" altLang="en-US" sz="1400" b="1" i="1" baseline="-25000" smtClean="0">
                <a:latin typeface="Arial" panose="020B0604020202020204" pitchFamily="34" charset="0"/>
              </a:rPr>
              <a:t>d  </a:t>
            </a:r>
            <a:r>
              <a:rPr lang="en-US" altLang="en-US" sz="1400" b="1" smtClean="0">
                <a:latin typeface="Arial" panose="020B0604020202020204" pitchFamily="34" charset="0"/>
              </a:rPr>
              <a:t>differences are: –1, –1, 4, –2, 1</a:t>
            </a:r>
          </a:p>
          <a:p>
            <a:pPr marL="1368425" indent="-1368425">
              <a:buFontTx/>
              <a:buNone/>
            </a:pPr>
            <a:r>
              <a:rPr lang="en-US" altLang="en-US" sz="1400" b="1" i="1" smtClean="0">
                <a:latin typeface="Arial" panose="020B0604020202020204" pitchFamily="34" charset="0"/>
              </a:rPr>
              <a:t>              d</a:t>
            </a:r>
            <a:r>
              <a:rPr lang="en-US" altLang="en-US" sz="1400" b="1" smtClean="0">
                <a:latin typeface="Arial" panose="020B0604020202020204" pitchFamily="34" charset="0"/>
              </a:rPr>
              <a:t> = 0.2 and </a:t>
            </a:r>
            <a:r>
              <a:rPr lang="en-US" altLang="en-US" sz="1400" b="1" i="1" smtClean="0">
                <a:latin typeface="Arial" panose="020B0604020202020204" pitchFamily="34" charset="0"/>
              </a:rPr>
              <a:t>s</a:t>
            </a:r>
            <a:r>
              <a:rPr lang="en-US" altLang="en-US" sz="1400" b="1" i="1" baseline="-25000" smtClean="0">
                <a:latin typeface="Arial" panose="020B0604020202020204" pitchFamily="34" charset="0"/>
              </a:rPr>
              <a:t>d</a:t>
            </a:r>
            <a:r>
              <a:rPr lang="en-US" altLang="en-US" sz="1400" b="1" i="1" smtClean="0">
                <a:latin typeface="Arial" panose="020B0604020202020204" pitchFamily="34" charset="0"/>
              </a:rPr>
              <a:t> </a:t>
            </a:r>
            <a:r>
              <a:rPr lang="en-US" altLang="en-US" sz="1400" b="1" smtClean="0">
                <a:latin typeface="Arial" panose="020B0604020202020204" pitchFamily="34" charset="0"/>
              </a:rPr>
              <a:t>= 2.4 now find the test statistic</a:t>
            </a:r>
          </a:p>
        </p:txBody>
      </p:sp>
      <p:sp>
        <p:nvSpPr>
          <p:cNvPr id="10245" name="Rectangle 7"/>
          <p:cNvSpPr>
            <a:spLocks noChangeArrowheads="1"/>
          </p:cNvSpPr>
          <p:nvPr/>
        </p:nvSpPr>
        <p:spPr bwMode="auto">
          <a:xfrm>
            <a:off x="303213" y="1330325"/>
            <a:ext cx="8139112" cy="66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1368425" indent="-1368425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SzPct val="100000"/>
            </a:pPr>
            <a:r>
              <a:rPr lang="en-US" altLang="en-US" sz="1400" dirty="0" err="1" smtClean="0"/>
              <a:t>df</a:t>
            </a:r>
            <a:r>
              <a:rPr lang="en-US" altLang="en-US" sz="1400" dirty="0" smtClean="0"/>
              <a:t> </a:t>
            </a:r>
            <a:r>
              <a:rPr lang="en-US" altLang="en-US" sz="1400" dirty="0"/>
              <a:t>= </a:t>
            </a:r>
            <a:r>
              <a:rPr lang="en-US" altLang="en-US" sz="1400" i="1" dirty="0"/>
              <a:t>n </a:t>
            </a:r>
            <a:r>
              <a:rPr lang="en-US" altLang="en-US" sz="1400" dirty="0"/>
              <a:t>– 1, area in two tails is 0.05, </a:t>
            </a:r>
          </a:p>
          <a:p>
            <a:pPr>
              <a:spcBef>
                <a:spcPct val="20000"/>
              </a:spcBef>
              <a:buSzPct val="100000"/>
            </a:pPr>
            <a:r>
              <a:rPr lang="en-US" altLang="en-US" sz="1400" dirty="0"/>
              <a:t>yields a critical value </a:t>
            </a:r>
            <a:r>
              <a:rPr lang="en-US" altLang="en-US" sz="1400" i="1" dirty="0"/>
              <a:t>t</a:t>
            </a:r>
            <a:r>
              <a:rPr lang="en-US" altLang="en-US" sz="1400" dirty="0"/>
              <a:t> = ±2.776</a:t>
            </a:r>
          </a:p>
        </p:txBody>
      </p:sp>
      <p:graphicFrame>
        <p:nvGraphicFramePr>
          <p:cNvPr id="10242" name="Object 9"/>
          <p:cNvGraphicFramePr>
            <a:graphicFrameLocks noChangeAspect="1"/>
          </p:cNvGraphicFramePr>
          <p:nvPr/>
        </p:nvGraphicFramePr>
        <p:xfrm>
          <a:off x="1046163" y="533400"/>
          <a:ext cx="2206625" cy="731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8" name="Equation" r:id="rId4" imgW="5168900" imgH="1714500" progId="">
                  <p:embed/>
                </p:oleObj>
              </mc:Choice>
              <mc:Fallback>
                <p:oleObj name="Equation" r:id="rId4" imgW="5168900" imgH="17145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6163" y="533400"/>
                        <a:ext cx="2206625" cy="731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1CE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580723" y="633096"/>
            <a:ext cx="3369833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pt-BR" sz="1200" dirty="0"/>
              <a:t>TI   Enter two data sets into lists L1 and L2</a:t>
            </a:r>
          </a:p>
          <a:p>
            <a:pPr>
              <a:defRPr/>
            </a:pPr>
            <a:r>
              <a:rPr lang="pt-BR" sz="1200" dirty="0"/>
              <a:t>Create list L3 = L1 – L2   </a:t>
            </a:r>
          </a:p>
          <a:p>
            <a:pPr>
              <a:defRPr/>
            </a:pPr>
            <a:endParaRPr lang="pt-BR" sz="1200" dirty="0"/>
          </a:p>
          <a:p>
            <a:pPr>
              <a:defRPr/>
            </a:pPr>
            <a:r>
              <a:rPr lang="pt-BR" sz="1200" dirty="0" smtClean="0"/>
              <a:t>STAT-</a:t>
            </a:r>
            <a:r>
              <a:rPr lang="pt-BR" sz="1200" dirty="0"/>
              <a:t>&gt;TESTS-&gt;T-test</a:t>
            </a:r>
          </a:p>
          <a:p>
            <a:pPr>
              <a:defRPr/>
            </a:pPr>
            <a:r>
              <a:rPr lang="pt-BR" sz="1200" dirty="0"/>
              <a:t>Make sure to use Data option and enter L3</a:t>
            </a:r>
            <a:endParaRPr lang="pt-BR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6243638" y="1739177"/>
            <a:ext cx="2595562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pt-BR" sz="1400" dirty="0"/>
              <a:t>TI </a:t>
            </a:r>
            <a:r>
              <a:rPr lang="pt-BR" sz="1400" dirty="0" smtClean="0"/>
              <a:t>2nd Vars </a:t>
            </a:r>
          </a:p>
          <a:p>
            <a:pPr>
              <a:defRPr/>
            </a:pPr>
            <a:r>
              <a:rPr lang="pt-BR" sz="1400" dirty="0" smtClean="0"/>
              <a:t>invT(0.975,4) = 2.776</a:t>
            </a:r>
            <a:endParaRPr lang="pt-BR" dirty="0"/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287338" y="1933575"/>
            <a:ext cx="8139112" cy="1501775"/>
          </a:xfrm>
          <a:prstGeom prst="rect">
            <a:avLst/>
          </a:prstGeom>
          <a:noFill/>
          <a:ln w="12700"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1368425" indent="-1368425" eaLnBrk="0" hangingPunct="0">
              <a:spcBef>
                <a:spcPct val="20000"/>
              </a:spcBef>
              <a:buSzPct val="100000"/>
              <a:defRPr/>
            </a:pPr>
            <a:r>
              <a:rPr lang="en-US" sz="1400" kern="0" dirty="0">
                <a:cs typeface="+mn-cs"/>
              </a:rPr>
              <a:t>Step 7: Because the test statistic does </a:t>
            </a:r>
            <a:r>
              <a:rPr lang="en-US" sz="1400" kern="0" dirty="0">
                <a:solidFill>
                  <a:srgbClr val="FF0000"/>
                </a:solidFill>
                <a:cs typeface="+mn-cs"/>
              </a:rPr>
              <a:t>not</a:t>
            </a:r>
            <a:r>
              <a:rPr lang="en-US" sz="1400" kern="0" dirty="0">
                <a:cs typeface="+mn-cs"/>
              </a:rPr>
              <a:t> fall in the critical </a:t>
            </a:r>
          </a:p>
          <a:p>
            <a:pPr marL="1368425" indent="-1368425" eaLnBrk="0" hangingPunct="0">
              <a:spcBef>
                <a:spcPct val="20000"/>
              </a:spcBef>
              <a:buSzPct val="100000"/>
              <a:defRPr/>
            </a:pPr>
            <a:r>
              <a:rPr lang="en-US" sz="1400" kern="0" dirty="0">
                <a:cs typeface="+mn-cs"/>
              </a:rPr>
              <a:t>region, we fail to reject the null hypothesis.</a:t>
            </a:r>
            <a:r>
              <a:rPr lang="en-US" sz="1600" b="0" kern="0" dirty="0">
                <a:latin typeface="Helvetica" pitchFamily="112" charset="0"/>
                <a:cs typeface="+mn-cs"/>
              </a:rPr>
              <a:t> </a:t>
            </a:r>
          </a:p>
          <a:p>
            <a:pPr marL="1368425" indent="-1368425" eaLnBrk="0" hangingPunct="0">
              <a:spcBef>
                <a:spcPct val="20000"/>
              </a:spcBef>
              <a:buSzPct val="100000"/>
              <a:defRPr/>
            </a:pPr>
            <a:endParaRPr lang="en-US" sz="1600" b="0" kern="0" dirty="0">
              <a:latin typeface="Helvetica" pitchFamily="112" charset="0"/>
              <a:cs typeface="+mn-cs"/>
            </a:endParaRPr>
          </a:p>
          <a:p>
            <a:pPr>
              <a:lnSpc>
                <a:spcPct val="90000"/>
              </a:lnSpc>
              <a:defRPr/>
            </a:pPr>
            <a:r>
              <a:rPr lang="en-US" sz="1400" dirty="0"/>
              <a:t>The </a:t>
            </a:r>
            <a:r>
              <a:rPr lang="en-US" sz="1400" i="1" dirty="0"/>
              <a:t>P</a:t>
            </a:r>
            <a:r>
              <a:rPr lang="en-US" sz="1400" dirty="0"/>
              <a:t>-value method: Using technology, we can find </a:t>
            </a:r>
          </a:p>
          <a:p>
            <a:pPr>
              <a:lnSpc>
                <a:spcPct val="90000"/>
              </a:lnSpc>
              <a:defRPr/>
            </a:pPr>
            <a:r>
              <a:rPr lang="en-US" sz="1400" dirty="0"/>
              <a:t>the </a:t>
            </a:r>
            <a:r>
              <a:rPr lang="en-US" sz="1400" i="1" dirty="0"/>
              <a:t>P</a:t>
            </a:r>
            <a:r>
              <a:rPr lang="en-US" sz="1400" dirty="0"/>
              <a:t>-value </a:t>
            </a:r>
            <a:r>
              <a:rPr lang="en-US" sz="1400" dirty="0" smtClean="0"/>
              <a:t>= </a:t>
            </a:r>
            <a:r>
              <a:rPr lang="en-US" sz="1400" dirty="0" smtClean="0">
                <a:solidFill>
                  <a:srgbClr val="FF0000"/>
                </a:solidFill>
              </a:rPr>
              <a:t>2*</a:t>
            </a:r>
            <a:r>
              <a:rPr lang="en-US" sz="1400" dirty="0" err="1" smtClean="0">
                <a:solidFill>
                  <a:srgbClr val="FF0000"/>
                </a:solidFill>
              </a:rPr>
              <a:t>tcdf</a:t>
            </a:r>
            <a:r>
              <a:rPr lang="en-US" sz="1400" dirty="0" smtClean="0">
                <a:solidFill>
                  <a:srgbClr val="FF0000"/>
                </a:solidFill>
              </a:rPr>
              <a:t>(0.18,100,3</a:t>
            </a:r>
            <a:r>
              <a:rPr lang="en-US" sz="1400" dirty="0">
                <a:solidFill>
                  <a:srgbClr val="FF0000"/>
                </a:solidFill>
              </a:rPr>
              <a:t>) =</a:t>
            </a:r>
            <a:r>
              <a:rPr lang="en-US" sz="1400" dirty="0" smtClean="0">
                <a:solidFill>
                  <a:srgbClr val="FF0000"/>
                </a:solidFill>
              </a:rPr>
              <a:t>0.86</a:t>
            </a:r>
            <a:r>
              <a:rPr lang="en-US" sz="1400" dirty="0" smtClean="0"/>
              <a:t>. </a:t>
            </a:r>
            <a:endParaRPr lang="en-US" sz="1400" dirty="0"/>
          </a:p>
          <a:p>
            <a:pPr>
              <a:lnSpc>
                <a:spcPct val="90000"/>
              </a:lnSpc>
              <a:defRPr/>
            </a:pPr>
            <a:r>
              <a:rPr lang="en-US" sz="1400" dirty="0"/>
              <a:t>We again </a:t>
            </a:r>
            <a:r>
              <a:rPr lang="en-US" sz="1400" dirty="0">
                <a:solidFill>
                  <a:srgbClr val="FF0000"/>
                </a:solidFill>
              </a:rPr>
              <a:t>fail to reject </a:t>
            </a:r>
            <a:r>
              <a:rPr lang="en-US" sz="1400" dirty="0"/>
              <a:t>the null hypothesis, because the </a:t>
            </a:r>
            <a:r>
              <a:rPr lang="en-US" sz="1400" i="1" dirty="0"/>
              <a:t>P</a:t>
            </a:r>
            <a:r>
              <a:rPr lang="en-US" sz="1400" dirty="0"/>
              <a:t>-value </a:t>
            </a:r>
          </a:p>
          <a:p>
            <a:pPr>
              <a:lnSpc>
                <a:spcPct val="90000"/>
              </a:lnSpc>
              <a:defRPr/>
            </a:pPr>
            <a:r>
              <a:rPr lang="en-US" sz="1400" dirty="0"/>
              <a:t>is </a:t>
            </a:r>
            <a:r>
              <a:rPr lang="en-US" sz="1400" dirty="0">
                <a:solidFill>
                  <a:srgbClr val="FF0000"/>
                </a:solidFill>
              </a:rPr>
              <a:t>greater</a:t>
            </a:r>
            <a:r>
              <a:rPr lang="en-US" sz="1400" dirty="0"/>
              <a:t> than the significance level of </a:t>
            </a:r>
            <a:r>
              <a:rPr lang="en-US" sz="1400" i="1" dirty="0">
                <a:latin typeface="Symbol" pitchFamily="18" charset="2"/>
                <a:sym typeface="Symbol" pitchFamily="18" charset="2"/>
              </a:rPr>
              <a:t></a:t>
            </a:r>
            <a:r>
              <a:rPr lang="en-US" sz="1400" dirty="0"/>
              <a:t> = 0.05.</a:t>
            </a:r>
          </a:p>
          <a:p>
            <a:pPr marL="1368425" indent="-1368425" eaLnBrk="0" hangingPunct="0">
              <a:spcBef>
                <a:spcPct val="20000"/>
              </a:spcBef>
              <a:buSzPct val="100000"/>
              <a:defRPr/>
            </a:pPr>
            <a:endParaRPr lang="en-US" sz="1600" b="0" kern="0" dirty="0">
              <a:latin typeface="Helvetica" pitchFamily="112" charset="0"/>
              <a:cs typeface="+mn-cs"/>
            </a:endParaRPr>
          </a:p>
        </p:txBody>
      </p:sp>
      <p:pic>
        <p:nvPicPr>
          <p:cNvPr id="10250" name="Picture 7" descr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3" y="4247412"/>
            <a:ext cx="3725917" cy="261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7"/>
          <a:srcRect l="5790" r="23481"/>
          <a:stretch/>
        </p:blipFill>
        <p:spPr>
          <a:xfrm>
            <a:off x="8108520" y="129417"/>
            <a:ext cx="838201" cy="9094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8"/>
          <a:srcRect t="8196" b="-1"/>
          <a:stretch/>
        </p:blipFill>
        <p:spPr>
          <a:xfrm>
            <a:off x="8108520" y="1132550"/>
            <a:ext cx="952500" cy="2186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19950" y="4467188"/>
            <a:ext cx="1924050" cy="12001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05675" y="5643892"/>
            <a:ext cx="1838325" cy="117157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006028" y="5643892"/>
            <a:ext cx="3256020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400" dirty="0" smtClean="0"/>
              <a:t>TI&gt;Stat&gt;Tests&gt;T-test</a:t>
            </a:r>
          </a:p>
          <a:p>
            <a:r>
              <a:rPr lang="en-US" sz="1400" dirty="0" smtClean="0"/>
              <a:t>P-value = 2P(t&gt;0.19) = 0.86&gt;0.05</a:t>
            </a:r>
          </a:p>
          <a:p>
            <a:r>
              <a:rPr lang="en-US" sz="1400" dirty="0" smtClean="0"/>
              <a:t>Therefore reject H0</a:t>
            </a:r>
          </a:p>
          <a:p>
            <a:r>
              <a:rPr lang="en-US" sz="1400" dirty="0" smtClean="0"/>
              <a:t>Also </a:t>
            </a:r>
            <a:r>
              <a:rPr lang="en-US" sz="1400" dirty="0" smtClean="0">
                <a:solidFill>
                  <a:srgbClr val="FF0000"/>
                </a:solidFill>
              </a:rPr>
              <a:t>2*</a:t>
            </a:r>
            <a:r>
              <a:rPr lang="en-US" sz="1400" dirty="0" err="1" smtClean="0">
                <a:solidFill>
                  <a:srgbClr val="FF0000"/>
                </a:solidFill>
              </a:rPr>
              <a:t>tcdf</a:t>
            </a:r>
            <a:r>
              <a:rPr lang="en-US" sz="1400" dirty="0" smtClean="0">
                <a:solidFill>
                  <a:srgbClr val="FF0000"/>
                </a:solidFill>
              </a:rPr>
              <a:t>(0.18,100,3) =0.86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244" y="3590025"/>
            <a:ext cx="91317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I.e. there is </a:t>
            </a:r>
            <a:r>
              <a:rPr lang="en-US" sz="1400" dirty="0" smtClean="0">
                <a:solidFill>
                  <a:srgbClr val="FF0000"/>
                </a:solidFill>
              </a:rPr>
              <a:t>not </a:t>
            </a:r>
            <a:r>
              <a:rPr lang="en-US" sz="1400" dirty="0">
                <a:solidFill>
                  <a:srgbClr val="FF0000"/>
                </a:solidFill>
              </a:rPr>
              <a:t>sufficient evidence </a:t>
            </a:r>
            <a:r>
              <a:rPr lang="en-US" sz="1400" dirty="0"/>
              <a:t>to warrant </a:t>
            </a:r>
            <a:r>
              <a:rPr lang="en-US" sz="1400" dirty="0">
                <a:solidFill>
                  <a:srgbClr val="FF0000"/>
                </a:solidFill>
              </a:rPr>
              <a:t>rejection</a:t>
            </a:r>
            <a:r>
              <a:rPr lang="en-US" sz="1400" dirty="0"/>
              <a:t> of the claim that for the population of students, the mean change in weight from September to April is equal to 0 </a:t>
            </a:r>
            <a:r>
              <a:rPr lang="en-US" sz="1400" dirty="0" smtClean="0"/>
              <a:t>kg, there </a:t>
            </a:r>
            <a:r>
              <a:rPr lang="en-US" sz="1400" dirty="0"/>
              <a:t>does not appear to be a significant weight gain from September to April. </a:t>
            </a:r>
          </a:p>
        </p:txBody>
      </p:sp>
    </p:spTree>
    <p:extLst>
      <p:ext uri="{BB962C8B-B14F-4D97-AF65-F5344CB8AC3E}">
        <p14:creationId xmlns:p14="http://schemas.microsoft.com/office/powerpoint/2010/main" val="2382215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186531" y="32545"/>
            <a:ext cx="8139113" cy="225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0" indent="0">
              <a:lnSpc>
                <a:spcPct val="90000"/>
              </a:lnSpc>
              <a:buFontTx/>
              <a:buNone/>
            </a:pPr>
            <a:r>
              <a:rPr lang="en-US" altLang="en-US" sz="1800" b="1" smtClean="0">
                <a:latin typeface="Arial" panose="020B0604020202020204" pitchFamily="34" charset="0"/>
              </a:rPr>
              <a:t>Confidence Interval method:</a:t>
            </a:r>
          </a:p>
          <a:p>
            <a:pPr marL="0" indent="0">
              <a:lnSpc>
                <a:spcPct val="90000"/>
              </a:lnSpc>
              <a:buFontTx/>
              <a:buNone/>
            </a:pPr>
            <a:r>
              <a:rPr lang="en-US" altLang="en-US" sz="1800" b="1" smtClean="0">
                <a:latin typeface="Arial" panose="020B0604020202020204" pitchFamily="34" charset="0"/>
              </a:rPr>
              <a:t>Construct a 95% confidence </a:t>
            </a:r>
          </a:p>
          <a:p>
            <a:pPr marL="0" indent="0">
              <a:lnSpc>
                <a:spcPct val="90000"/>
              </a:lnSpc>
              <a:buFontTx/>
              <a:buNone/>
            </a:pPr>
            <a:r>
              <a:rPr lang="en-US" altLang="en-US" sz="1800" b="1" smtClean="0">
                <a:latin typeface="Arial" panose="020B0604020202020204" pitchFamily="34" charset="0"/>
              </a:rPr>
              <a:t>interval estimate of </a:t>
            </a:r>
            <a:r>
              <a:rPr lang="en-US" altLang="en-US" sz="1800" b="1" i="1" smtClean="0">
                <a:latin typeface="Symbol" panose="05050102010706020507" pitchFamily="18" charset="2"/>
                <a:sym typeface="Symbol" panose="05050102010706020507" pitchFamily="18" charset="2"/>
              </a:rPr>
              <a:t></a:t>
            </a:r>
            <a:r>
              <a:rPr lang="en-US" altLang="en-US" sz="1800" b="1" i="1" baseline="-25000" smtClean="0">
                <a:latin typeface="Arial" panose="020B0604020202020204" pitchFamily="34" charset="0"/>
              </a:rPr>
              <a:t>d</a:t>
            </a:r>
            <a:r>
              <a:rPr lang="en-US" altLang="en-US" sz="1800" b="1" smtClean="0">
                <a:latin typeface="Arial" panose="020B0604020202020204" pitchFamily="34" charset="0"/>
              </a:rPr>
              <a:t> , which </a:t>
            </a:r>
          </a:p>
          <a:p>
            <a:pPr marL="0" indent="0">
              <a:lnSpc>
                <a:spcPct val="90000"/>
              </a:lnSpc>
              <a:buFontTx/>
              <a:buNone/>
            </a:pPr>
            <a:r>
              <a:rPr lang="en-US" altLang="en-US" sz="1800" b="1" smtClean="0">
                <a:latin typeface="Arial" panose="020B0604020202020204" pitchFamily="34" charset="0"/>
              </a:rPr>
              <a:t>is the mean of the “April–September” </a:t>
            </a:r>
          </a:p>
          <a:p>
            <a:pPr marL="0" indent="0">
              <a:lnSpc>
                <a:spcPct val="90000"/>
              </a:lnSpc>
              <a:buFontTx/>
              <a:buNone/>
            </a:pPr>
            <a:r>
              <a:rPr lang="en-US" altLang="en-US" sz="1800" b="1" smtClean="0">
                <a:latin typeface="Arial" panose="020B0604020202020204" pitchFamily="34" charset="0"/>
              </a:rPr>
              <a:t>weight differences of college </a:t>
            </a:r>
          </a:p>
          <a:p>
            <a:pPr marL="0" indent="0">
              <a:lnSpc>
                <a:spcPct val="90000"/>
              </a:lnSpc>
              <a:buFontTx/>
              <a:buNone/>
            </a:pPr>
            <a:r>
              <a:rPr lang="en-US" altLang="en-US" sz="1800" b="1" smtClean="0">
                <a:latin typeface="Arial" panose="020B0604020202020204" pitchFamily="34" charset="0"/>
              </a:rPr>
              <a:t>students in their freshman year.</a:t>
            </a:r>
          </a:p>
        </p:txBody>
      </p:sp>
      <p:sp>
        <p:nvSpPr>
          <p:cNvPr id="11270" name="Rectangle 4"/>
          <p:cNvSpPr>
            <a:spLocks noChangeArrowheads="1"/>
          </p:cNvSpPr>
          <p:nvPr/>
        </p:nvSpPr>
        <p:spPr bwMode="auto">
          <a:xfrm>
            <a:off x="1019175" y="1897063"/>
            <a:ext cx="7313613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SzPct val="100000"/>
            </a:pPr>
            <a:r>
              <a:rPr lang="en-US" altLang="en-US" sz="2400"/>
              <a:t>= 0.2, </a:t>
            </a:r>
            <a:r>
              <a:rPr lang="en-US" altLang="en-US" sz="2400" i="1"/>
              <a:t>s</a:t>
            </a:r>
            <a:r>
              <a:rPr lang="en-US" altLang="en-US" sz="2400" i="1" baseline="-25000"/>
              <a:t>d</a:t>
            </a:r>
            <a:r>
              <a:rPr lang="en-US" altLang="en-US" sz="2400"/>
              <a:t> = 2.4, </a:t>
            </a:r>
            <a:r>
              <a:rPr lang="en-US" altLang="en-US" sz="2400" i="1"/>
              <a:t>n</a:t>
            </a:r>
            <a:r>
              <a:rPr lang="en-US" altLang="en-US" sz="2400"/>
              <a:t> = 5, </a:t>
            </a:r>
            <a:r>
              <a:rPr lang="en-US" altLang="en-US" sz="2400" i="1"/>
              <a:t>t</a:t>
            </a:r>
            <a:r>
              <a:rPr lang="en-US" altLang="en-US" sz="2400" i="1" baseline="-25000"/>
              <a:t>a</a:t>
            </a:r>
            <a:r>
              <a:rPr lang="en-US" altLang="en-US" sz="2400" baseline="-25000"/>
              <a:t>/2</a:t>
            </a:r>
            <a:r>
              <a:rPr lang="en-US" altLang="en-US" sz="2400"/>
              <a:t> = 2.776</a:t>
            </a:r>
          </a:p>
        </p:txBody>
      </p:sp>
      <p:sp>
        <p:nvSpPr>
          <p:cNvPr id="11271" name="Rectangle 5"/>
          <p:cNvSpPr>
            <a:spLocks noChangeArrowheads="1"/>
          </p:cNvSpPr>
          <p:nvPr/>
        </p:nvSpPr>
        <p:spPr bwMode="auto">
          <a:xfrm>
            <a:off x="339725" y="2379663"/>
            <a:ext cx="8139113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SzPct val="100000"/>
            </a:pPr>
            <a:r>
              <a:rPr lang="en-US" altLang="en-US" sz="2000"/>
              <a:t>Find the margin of error, </a:t>
            </a:r>
            <a:r>
              <a:rPr lang="en-US" altLang="en-US" sz="2000" i="1"/>
              <a:t>E</a:t>
            </a:r>
            <a:endParaRPr lang="en-US" altLang="en-US" sz="2000"/>
          </a:p>
        </p:txBody>
      </p:sp>
      <p:graphicFrame>
        <p:nvGraphicFramePr>
          <p:cNvPr id="11266" name="Object 6"/>
          <p:cNvGraphicFramePr>
            <a:graphicFrameLocks noChangeAspect="1"/>
          </p:cNvGraphicFramePr>
          <p:nvPr/>
        </p:nvGraphicFramePr>
        <p:xfrm>
          <a:off x="606425" y="1814513"/>
          <a:ext cx="3175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98" name="Equation" r:id="rId4" imgW="317500" imgH="457200" progId="">
                  <p:embed/>
                </p:oleObj>
              </mc:Choice>
              <mc:Fallback>
                <p:oleObj name="Equation" r:id="rId4" imgW="317500" imgH="4572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6425" y="1814513"/>
                        <a:ext cx="3175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1CE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7"/>
          <p:cNvGraphicFramePr>
            <a:graphicFrameLocks noChangeAspect="1"/>
          </p:cNvGraphicFramePr>
          <p:nvPr/>
        </p:nvGraphicFramePr>
        <p:xfrm>
          <a:off x="490538" y="2855913"/>
          <a:ext cx="3765550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99" name="Equation" r:id="rId6" imgW="5549900" imgH="1104900" progId="">
                  <p:embed/>
                </p:oleObj>
              </mc:Choice>
              <mc:Fallback>
                <p:oleObj name="Equation" r:id="rId6" imgW="5549900" imgH="11049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538" y="2855913"/>
                        <a:ext cx="3765550" cy="749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562600" y="32545"/>
            <a:ext cx="3528848" cy="27699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pt-BR" sz="1200" dirty="0" smtClean="0"/>
              <a:t>TI    </a:t>
            </a:r>
            <a:r>
              <a:rPr lang="pt-BR" sz="1200" dirty="0"/>
              <a:t>STAT-&gt;TESTS-&gt;TInterval</a:t>
            </a:r>
            <a:endParaRPr lang="pt-BR" sz="1600" dirty="0"/>
          </a:p>
        </p:txBody>
      </p:sp>
      <p:graphicFrame>
        <p:nvGraphicFramePr>
          <p:cNvPr id="11268" name="Object 1"/>
          <p:cNvGraphicFramePr>
            <a:graphicFrameLocks noChangeAspect="1"/>
          </p:cNvGraphicFramePr>
          <p:nvPr/>
        </p:nvGraphicFramePr>
        <p:xfrm>
          <a:off x="1019175" y="3840163"/>
          <a:ext cx="2741613" cy="1162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00" name="Equation" r:id="rId8" imgW="4584700" imgH="1943100" progId="">
                  <p:embed/>
                </p:oleObj>
              </mc:Choice>
              <mc:Fallback>
                <p:oleObj name="Equation" r:id="rId8" imgW="4584700" imgH="19431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9175" y="3840163"/>
                        <a:ext cx="2741613" cy="1162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3" name="Rectangle 5"/>
          <p:cNvSpPr>
            <a:spLocks noChangeArrowheads="1"/>
          </p:cNvSpPr>
          <p:nvPr/>
        </p:nvSpPr>
        <p:spPr bwMode="auto">
          <a:xfrm>
            <a:off x="339725" y="5187950"/>
            <a:ext cx="7599363" cy="154463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0488" tIns="44450" rIns="90488" bIns="44450"/>
          <a:lstStyle>
            <a:lvl1pPr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SzPct val="100000"/>
            </a:pPr>
            <a:r>
              <a:rPr lang="en-US" altLang="en-US" sz="1600" dirty="0"/>
              <a:t>We have 95% confidence that the limits of -2.8 kg and 3.2 kg contain the true value of the mean weight change from September to April. </a:t>
            </a:r>
          </a:p>
          <a:p>
            <a:pPr>
              <a:lnSpc>
                <a:spcPct val="90000"/>
              </a:lnSpc>
              <a:spcBef>
                <a:spcPct val="20000"/>
              </a:spcBef>
              <a:buSzPct val="100000"/>
            </a:pPr>
            <a:r>
              <a:rPr lang="en-US" altLang="en-US" sz="1600" dirty="0"/>
              <a:t>In the long run, 95% of such samples will lead to confidence interval limits that actually do contain the true population mean of the differences.</a:t>
            </a:r>
          </a:p>
          <a:p>
            <a:pPr>
              <a:lnSpc>
                <a:spcPct val="90000"/>
              </a:lnSpc>
              <a:spcBef>
                <a:spcPct val="20000"/>
              </a:spcBef>
              <a:buSzPct val="100000"/>
            </a:pPr>
            <a:r>
              <a:rPr lang="en-US" altLang="en-US" sz="1600" dirty="0"/>
              <a:t>Note that CI </a:t>
            </a:r>
            <a:r>
              <a:rPr lang="en-US" altLang="en-US" sz="1600" dirty="0">
                <a:solidFill>
                  <a:srgbClr val="FF0000"/>
                </a:solidFill>
              </a:rPr>
              <a:t>contains 0</a:t>
            </a:r>
            <a:r>
              <a:rPr lang="en-US" altLang="en-US" sz="1600" dirty="0"/>
              <a:t> =&gt; it is very </a:t>
            </a:r>
            <a:r>
              <a:rPr lang="en-US" altLang="en-US" sz="1600" dirty="0">
                <a:solidFill>
                  <a:srgbClr val="FF0000"/>
                </a:solidFill>
              </a:rPr>
              <a:t>possible</a:t>
            </a:r>
            <a:r>
              <a:rPr lang="en-US" altLang="en-US" sz="1600" dirty="0"/>
              <a:t> that the </a:t>
            </a:r>
            <a:r>
              <a:rPr lang="en-US" altLang="en-US" sz="1600" dirty="0">
                <a:solidFill>
                  <a:srgbClr val="FF0000"/>
                </a:solidFill>
              </a:rPr>
              <a:t>mean of the weight </a:t>
            </a:r>
            <a:r>
              <a:rPr lang="en-US" altLang="en-US" sz="1600" dirty="0"/>
              <a:t>changes is 0kg.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48222" y="1509595"/>
            <a:ext cx="1962150" cy="9239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72035" y="429400"/>
            <a:ext cx="1914525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88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49654"/>
            <a:ext cx="3337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Using </a:t>
            </a:r>
            <a:r>
              <a:rPr lang="en-US" dirty="0" smtClean="0">
                <a:solidFill>
                  <a:srgbClr val="FF0000"/>
                </a:solidFill>
              </a:rPr>
              <a:t>Full Data Set via Excel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672" y="2272368"/>
            <a:ext cx="3785419" cy="32004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44885" y="456486"/>
            <a:ext cx="539681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1600" dirty="0" smtClean="0">
                <a:latin typeface="Arial" panose="020B0604020202020204" pitchFamily="34" charset="0"/>
              </a:rPr>
              <a:t>The full data set includes </a:t>
            </a:r>
            <a:r>
              <a:rPr lang="en-US" altLang="en-US" sz="1600" dirty="0">
                <a:latin typeface="Arial" panose="020B0604020202020204" pitchFamily="34" charset="0"/>
              </a:rPr>
              <a:t>measured weights of 6</a:t>
            </a:r>
            <a:r>
              <a:rPr lang="en-US" altLang="en-US" sz="1600" dirty="0" smtClean="0">
                <a:latin typeface="Arial" panose="020B0604020202020204" pitchFamily="34" charset="0"/>
              </a:rPr>
              <a:t>7 college </a:t>
            </a:r>
            <a:r>
              <a:rPr lang="en-US" altLang="en-US" sz="1600" dirty="0">
                <a:latin typeface="Arial" panose="020B0604020202020204" pitchFamily="34" charset="0"/>
              </a:rPr>
              <a:t>students in September and April of their freshman year. </a:t>
            </a:r>
            <a:r>
              <a:rPr lang="en-US" altLang="en-US" sz="1600" dirty="0" smtClean="0">
                <a:latin typeface="Arial" panose="020B0604020202020204" pitchFamily="34" charset="0"/>
              </a:rPr>
              <a:t> Same student </a:t>
            </a:r>
            <a:r>
              <a:rPr lang="en-US" altLang="en-US" sz="16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⇛</a:t>
            </a:r>
            <a:r>
              <a:rPr lang="en-US" altLang="en-US" sz="1600" dirty="0" smtClean="0">
                <a:solidFill>
                  <a:srgbClr val="FF0000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paired (dependent) </a:t>
            </a:r>
            <a:r>
              <a:rPr lang="en-US" altLang="en-US" sz="1600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data.</a:t>
            </a:r>
            <a:endParaRPr lang="en-US" altLang="en-US" sz="1600" dirty="0">
              <a:latin typeface="Arial" panose="020B0604020202020204" pitchFamily="34" charset="0"/>
            </a:endParaRPr>
          </a:p>
          <a:p>
            <a:endParaRPr lang="en-US" altLang="en-US" sz="1600" dirty="0">
              <a:latin typeface="Arial" panose="020B0604020202020204" pitchFamily="34" charset="0"/>
            </a:endParaRPr>
          </a:p>
          <a:p>
            <a:r>
              <a:rPr lang="en-US" altLang="en-US" sz="1600" dirty="0" smtClean="0">
                <a:latin typeface="Arial" panose="020B0604020202020204" pitchFamily="34" charset="0"/>
              </a:rPr>
              <a:t>Use 0.05 </a:t>
            </a:r>
            <a:r>
              <a:rPr lang="en-US" altLang="en-US" sz="1600" dirty="0">
                <a:latin typeface="Arial" panose="020B0604020202020204" pitchFamily="34" charset="0"/>
              </a:rPr>
              <a:t>significance level to test the claim that for the population of students, the mean change in weight from September to April is equal to 0 kg.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886" y="5530835"/>
            <a:ext cx="5722514" cy="132716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6371" y="2344964"/>
            <a:ext cx="1208789" cy="485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3" name="Rectangle 2"/>
          <p:cNvSpPr/>
          <p:nvPr/>
        </p:nvSpPr>
        <p:spPr>
          <a:xfrm>
            <a:off x="4548238" y="3293075"/>
            <a:ext cx="4572000" cy="110799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n-US" dirty="0" smtClean="0"/>
              <a:t>Data&gt; Data Analysis&gt;</a:t>
            </a:r>
          </a:p>
          <a:p>
            <a:r>
              <a:rPr lang="en-US" dirty="0" smtClean="0"/>
              <a:t>T-test paired two samples for means.  </a:t>
            </a:r>
            <a:endParaRPr lang="en-US" dirty="0"/>
          </a:p>
          <a:p>
            <a:r>
              <a:rPr lang="en-US" dirty="0" smtClean="0"/>
              <a:t>(</a:t>
            </a:r>
            <a:r>
              <a:rPr lang="en-US" sz="1200" dirty="0" smtClean="0"/>
              <a:t>If </a:t>
            </a:r>
            <a:r>
              <a:rPr lang="en-US" sz="1200" dirty="0"/>
              <a:t>you do not have Data Analysis-Analysis Tools, you have to use the Add-in feature and add it to MS </a:t>
            </a:r>
            <a:r>
              <a:rPr lang="en-US" sz="1200" dirty="0" smtClean="0"/>
              <a:t>Excel).</a:t>
            </a:r>
            <a:endParaRPr lang="en-US" sz="12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483" y="64679"/>
            <a:ext cx="3457575" cy="27813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8571" y="4401071"/>
            <a:ext cx="1396385" cy="2456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873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Two-Sample t Test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F844-12AF-4451-8D00-C4D8AEB73F03}" type="slidenum">
              <a:rPr lang="en-US" smtClean="0"/>
              <a:t>32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0" y="35560"/>
            <a:ext cx="4514850" cy="56673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257801" y="990600"/>
            <a:ext cx="37552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NOTE that in the student weight example if we </a:t>
            </a:r>
            <a:r>
              <a:rPr lang="en-US" dirty="0" smtClean="0">
                <a:solidFill>
                  <a:srgbClr val="FF0000"/>
                </a:solidFill>
              </a:rPr>
              <a:t>WRONGLY</a:t>
            </a:r>
            <a:r>
              <a:rPr lang="en-US" dirty="0" smtClean="0"/>
              <a:t> use the unpaired test we get </a:t>
            </a:r>
            <a:r>
              <a:rPr lang="en-US" dirty="0" smtClean="0">
                <a:solidFill>
                  <a:srgbClr val="FF0000"/>
                </a:solidFill>
              </a:rPr>
              <a:t>NON-</a:t>
            </a:r>
            <a:r>
              <a:rPr lang="en-US" dirty="0" smtClean="0"/>
              <a:t>significant difference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1828800" y="1828800"/>
            <a:ext cx="6324600" cy="3505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4642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Two-Sample t Test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F844-12AF-4451-8D00-C4D8AEB73F03}" type="slidenum">
              <a:rPr lang="en-US" smtClean="0"/>
              <a:t>33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403" y="75793"/>
            <a:ext cx="5693254" cy="41843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20048"/>
            <a:ext cx="5819657" cy="16979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19800" y="4876800"/>
            <a:ext cx="31614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 two sided in 11 and 19</a:t>
            </a:r>
          </a:p>
          <a:p>
            <a:r>
              <a:rPr lang="en-US" dirty="0" smtClean="0"/>
              <a:t>even though they ask for </a:t>
            </a:r>
          </a:p>
          <a:p>
            <a:r>
              <a:rPr lang="en-US" dirty="0" smtClean="0"/>
              <a:t>one-sided tests.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7819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Two-Sample t Test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F844-12AF-4451-8D00-C4D8AEB73F03}" type="slidenum">
              <a:rPr lang="en-US" smtClean="0"/>
              <a:t>34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2395"/>
            <a:ext cx="7229475" cy="54673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25605" y="0"/>
            <a:ext cx="4092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Excel output for problem 11 above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2722" y="4461164"/>
            <a:ext cx="4263936" cy="2427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0035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Two-Sample t Test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F844-12AF-4451-8D00-C4D8AEB73F03}" type="slidenum">
              <a:rPr lang="en-US" smtClean="0"/>
              <a:t>35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417"/>
            <a:ext cx="4876800" cy="61059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62600" y="609600"/>
            <a:ext cx="2023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Excel output # 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5025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Two-Sample t Test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F844-12AF-4451-8D00-C4D8AEB73F03}" type="slidenum">
              <a:rPr lang="en-US" smtClean="0"/>
              <a:t>36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334000" y="381000"/>
            <a:ext cx="3499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Problem 19 solution from HW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57" y="0"/>
            <a:ext cx="4033319" cy="5029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2080" y="1219201"/>
            <a:ext cx="5856095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5925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Two-Sample t Test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8F844-12AF-4451-8D00-C4D8AEB73F03}" type="slidenum">
              <a:rPr lang="en-US" smtClean="0"/>
              <a:t>37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0" y="36786"/>
            <a:ext cx="5105400" cy="405697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1" y="4272301"/>
            <a:ext cx="4866290" cy="25537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4125287"/>
            <a:ext cx="4114800" cy="1908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1113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0</TotalTime>
  <Words>2429</Words>
  <Application>Microsoft Office PowerPoint</Application>
  <PresentationFormat>On-screen Show (4:3)</PresentationFormat>
  <Paragraphs>423</Paragraphs>
  <Slides>37</Slides>
  <Notes>26</Notes>
  <HiddenSlides>0</HiddenSlides>
  <MMClips>19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9" baseType="lpstr">
      <vt:lpstr>Arial</vt:lpstr>
      <vt:lpstr>Calibri</vt:lpstr>
      <vt:lpstr>Helvetica</vt:lpstr>
      <vt:lpstr>Lucida Sans Unicode</vt:lpstr>
      <vt:lpstr>Symbol</vt:lpstr>
      <vt:lpstr>Times New Roman</vt:lpstr>
      <vt:lpstr>Verdana</vt:lpstr>
      <vt:lpstr>Wingdings</vt:lpstr>
      <vt:lpstr>Wingdings 2</vt:lpstr>
      <vt:lpstr>Wingdings 3</vt:lpstr>
      <vt:lpstr>Concourse</vt:lpstr>
      <vt:lpstr>Equation</vt:lpstr>
      <vt:lpstr>Two-Sample t-Test</vt:lpstr>
      <vt:lpstr>The Two-Sample t-Statistic</vt:lpstr>
      <vt:lpstr>The Two-Sample t-Statistic</vt:lpstr>
      <vt:lpstr>The Two-Sample t-Statistic</vt:lpstr>
      <vt:lpstr>About Homoskedasticity</vt:lpstr>
      <vt:lpstr>Problem 1:  Reading Scores</vt:lpstr>
      <vt:lpstr>Problem 1:   Reading Scores (cont’d)</vt:lpstr>
      <vt:lpstr>PowerPoint Presentation</vt:lpstr>
      <vt:lpstr>Problem 2: Company Pay</vt:lpstr>
      <vt:lpstr>Problem 2: Company Pay</vt:lpstr>
      <vt:lpstr>Problem 3: Strength of Concrete Beams</vt:lpstr>
      <vt:lpstr>Problem 3: (cont’d)</vt:lpstr>
      <vt:lpstr>PowerPoint Presentation</vt:lpstr>
      <vt:lpstr>  </vt:lpstr>
      <vt:lpstr>Using MS Excel: Spending on Wine</vt:lpstr>
      <vt:lpstr>Using MS Excel: Spending on Wine (cont’d)</vt:lpstr>
      <vt:lpstr>Using MS Excel:  Spending on Wine (cont’d)</vt:lpstr>
      <vt:lpstr>Using MS Excel: Spending on Wine (cont’d)</vt:lpstr>
      <vt:lpstr>PowerPoint Presentation</vt:lpstr>
      <vt:lpstr>PowerPoint Presentation</vt:lpstr>
      <vt:lpstr>PowerPoint Presentation</vt:lpstr>
      <vt:lpstr>Using MS Excel: Job Satisfaction</vt:lpstr>
      <vt:lpstr>Using MS Excel:  Job Satisfaction (cont’d)</vt:lpstr>
      <vt:lpstr>PowerPoint Presentation</vt:lpstr>
      <vt:lpstr>PowerPoint Presentation</vt:lpstr>
      <vt:lpstr>PowerPoint Presentation</vt:lpstr>
      <vt:lpstr>Example:</vt:lpstr>
      <vt:lpstr>Example: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2012-12-30T03:02:17Z</dcterms:created>
  <dcterms:modified xsi:type="dcterms:W3CDTF">2019-10-27T16:50:37Z</dcterms:modified>
</cp:coreProperties>
</file>