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a" ContentType="audio/x-ms-wma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7" r:id="rId17"/>
    <p:sldId id="299" r:id="rId18"/>
    <p:sldId id="272" r:id="rId19"/>
    <p:sldId id="273" r:id="rId20"/>
    <p:sldId id="274" r:id="rId21"/>
    <p:sldId id="275" r:id="rId22"/>
    <p:sldId id="278" r:id="rId23"/>
    <p:sldId id="298" r:id="rId24"/>
    <p:sldId id="297" r:id="rId25"/>
    <p:sldId id="281" r:id="rId26"/>
    <p:sldId id="282" r:id="rId27"/>
    <p:sldId id="283" r:id="rId28"/>
    <p:sldId id="296" r:id="rId29"/>
    <p:sldId id="285" r:id="rId30"/>
    <p:sldId id="286" r:id="rId31"/>
    <p:sldId id="287" r:id="rId32"/>
    <p:sldId id="294" r:id="rId33"/>
    <p:sldId id="292" r:id="rId34"/>
    <p:sldId id="293" r:id="rId35"/>
    <p:sldId id="291" r:id="rId36"/>
    <p:sldId id="302" r:id="rId37"/>
    <p:sldId id="300" r:id="rId38"/>
    <p:sldId id="301" r:id="rId39"/>
    <p:sldId id="305" r:id="rId40"/>
    <p:sldId id="304" r:id="rId41"/>
    <p:sldId id="303" r:id="rId42"/>
    <p:sldId id="306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45" autoAdjust="0"/>
    <p:restoredTop sz="94505" autoAdjust="0"/>
  </p:normalViewPr>
  <p:slideViewPr>
    <p:cSldViewPr>
      <p:cViewPr varScale="1">
        <p:scale>
          <a:sx n="73" d="100"/>
          <a:sy n="73" d="100"/>
        </p:scale>
        <p:origin x="191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xVal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4F1-4385-870F-0E3459DB59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6105776"/>
        <c:axId val="226105384"/>
      </c:scatterChart>
      <c:valAx>
        <c:axId val="226105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6105384"/>
        <c:crosses val="autoZero"/>
        <c:crossBetween val="midCat"/>
      </c:valAx>
      <c:valAx>
        <c:axId val="2261053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610577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5" Type="http://schemas.openxmlformats.org/officeDocument/2006/relationships/image" Target="../media/image38.wmf"/><Relationship Id="rId4" Type="http://schemas.openxmlformats.org/officeDocument/2006/relationships/image" Target="../media/image4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85EEB-B4E6-4FB9-BD18-CF676B20AC1F}" type="datetimeFigureOut">
              <a:rPr lang="en-US" smtClean="0"/>
              <a:pPr/>
              <a:t>5/21/2019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1CF0F-FCA1-4F73-88B3-ECC618E2E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77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23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428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87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63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91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250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27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564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53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761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191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242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475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231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696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451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3402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805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0614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933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0422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5070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2555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2282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8248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9812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334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4588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0005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000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315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0067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975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1CF0F-FCA1-4F73-88B3-ECC618E2EFF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459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28A8E4F-9A46-40C5-9D34-60A0DC4C1266}" type="datetime1">
              <a:rPr lang="en-US" smtClean="0"/>
              <a:pPr/>
              <a:t>5/21/2019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649628B-299D-451E-A378-9322A1DAE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1B727-D3BE-4116-9076-5A550E2CD889}" type="datetime1">
              <a:rPr lang="en-US" smtClean="0"/>
              <a:pPr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72346-A4F8-4A8D-8724-747B104B689D}" type="datetime1">
              <a:rPr lang="en-US" smtClean="0"/>
              <a:pPr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91958-DF03-4AC3-8853-08EC1F0D5520}" type="datetime1">
              <a:rPr lang="en-US" smtClean="0"/>
              <a:pPr/>
              <a:t>5/21/2019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8FF1-C57D-4DC1-8CE6-417DDCD8DB29}" type="datetime1">
              <a:rPr lang="en-US" smtClean="0"/>
              <a:pPr/>
              <a:t>5/21/2019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82433-F4D5-448C-9F09-62F43A11A2FF}" type="datetime1">
              <a:rPr lang="en-US" smtClean="0"/>
              <a:pPr/>
              <a:t>5/21/2019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5358A-DE93-4E44-9CB0-24B1F52B1899}" type="datetime1">
              <a:rPr lang="en-US" smtClean="0"/>
              <a:pPr/>
              <a:t>5/21/2019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A6C6349-03D2-460F-8D7A-474CA137C1B4}" type="datetime1">
              <a:rPr lang="en-US" smtClean="0"/>
              <a:pPr/>
              <a:t>5/21/2019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30C29D6-F591-4C63-94FB-97637106DFC1}" type="datetime1">
              <a:rPr lang="en-US" smtClean="0"/>
              <a:pPr/>
              <a:t>5/21/2019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649628B-299D-451E-A378-9322A1DAED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5B686-E30F-41C7-B07A-70C78801AB20}" type="datetime1">
              <a:rPr lang="en-US" smtClean="0"/>
              <a:pPr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4F28-9289-4671-BB48-1E1041AB3B99}" type="datetime1">
              <a:rPr lang="en-US" smtClean="0"/>
              <a:pPr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9B61674-B2EC-42C6-83F1-73870E2BBA00}" type="datetime1">
              <a:rPr lang="en-US" smtClean="0"/>
              <a:pPr/>
              <a:t>5/21/2019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649628B-299D-451E-A378-9322A1DAE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6" Type="http://schemas.openxmlformats.org/officeDocument/2006/relationships/image" Target="../media/image2.png"/><Relationship Id="rId5" Type="http://schemas.openxmlformats.org/officeDocument/2006/relationships/image" Target="../media/image4.emf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6" Type="http://schemas.openxmlformats.org/officeDocument/2006/relationships/image" Target="../media/image4.emf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emf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6" Type="http://schemas.openxmlformats.org/officeDocument/2006/relationships/image" Target="../media/image2.png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media10.wma"/><Relationship Id="rId7" Type="http://schemas.openxmlformats.org/officeDocument/2006/relationships/image" Target="../media/image2.png"/><Relationship Id="rId2" Type="http://schemas.microsoft.com/office/2007/relationships/media" Target="../media/media10.wma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notesSlide" Target="../notesSlides/notesSlide10.xml"/><Relationship Id="rId10" Type="http://schemas.openxmlformats.org/officeDocument/2006/relationships/image" Target="../media/image9.wmf"/><Relationship Id="rId4" Type="http://schemas.openxmlformats.org/officeDocument/2006/relationships/slideLayout" Target="../slideLayouts/slideLayout2.xml"/><Relationship Id="rId9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6" Type="http://schemas.openxmlformats.org/officeDocument/2006/relationships/image" Target="../media/image2.png"/><Relationship Id="rId5" Type="http://schemas.openxmlformats.org/officeDocument/2006/relationships/image" Target="../media/image12.emf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6" Type="http://schemas.openxmlformats.org/officeDocument/2006/relationships/image" Target="../media/image2.png"/><Relationship Id="rId5" Type="http://schemas.openxmlformats.org/officeDocument/2006/relationships/image" Target="../media/image13.emf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ma"/><Relationship Id="rId1" Type="http://schemas.microsoft.com/office/2007/relationships/media" Target="../media/media13.wma"/><Relationship Id="rId6" Type="http://schemas.openxmlformats.org/officeDocument/2006/relationships/image" Target="../media/image2.png"/><Relationship Id="rId5" Type="http://schemas.openxmlformats.org/officeDocument/2006/relationships/image" Target="../media/image16.emf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ma"/><Relationship Id="rId1" Type="http://schemas.microsoft.com/office/2007/relationships/media" Target="../media/media14.wma"/><Relationship Id="rId6" Type="http://schemas.openxmlformats.org/officeDocument/2006/relationships/image" Target="../media/image2.png"/><Relationship Id="rId5" Type="http://schemas.openxmlformats.org/officeDocument/2006/relationships/image" Target="../media/image17.emf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15.wma"/><Relationship Id="rId1" Type="http://schemas.microsoft.com/office/2007/relationships/media" Target="../media/media15.wma"/><Relationship Id="rId6" Type="http://schemas.openxmlformats.org/officeDocument/2006/relationships/image" Target="../media/image1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6.wma"/><Relationship Id="rId1" Type="http://schemas.microsoft.com/office/2007/relationships/media" Target="../media/media16.wma"/><Relationship Id="rId6" Type="http://schemas.openxmlformats.org/officeDocument/2006/relationships/image" Target="../media/image21.emf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17.wma"/><Relationship Id="rId1" Type="http://schemas.microsoft.com/office/2007/relationships/media" Target="../media/media17.wma"/><Relationship Id="rId6" Type="http://schemas.openxmlformats.org/officeDocument/2006/relationships/image" Target="../media/image2.png"/><Relationship Id="rId5" Type="http://schemas.openxmlformats.org/officeDocument/2006/relationships/image" Target="../media/image28.emf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8.wma"/><Relationship Id="rId1" Type="http://schemas.microsoft.com/office/2007/relationships/media" Target="../media/media18.wma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ma"/><Relationship Id="rId1" Type="http://schemas.microsoft.com/office/2007/relationships/media" Target="../media/media19.wma"/><Relationship Id="rId6" Type="http://schemas.openxmlformats.org/officeDocument/2006/relationships/image" Target="../media/image2.png"/><Relationship Id="rId5" Type="http://schemas.openxmlformats.org/officeDocument/2006/relationships/image" Target="../media/image33.emf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20.wma"/><Relationship Id="rId7" Type="http://schemas.openxmlformats.org/officeDocument/2006/relationships/image" Target="../media/image34.wmf"/><Relationship Id="rId2" Type="http://schemas.microsoft.com/office/2007/relationships/media" Target="../media/media20.wma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8.png"/><Relationship Id="rId5" Type="http://schemas.openxmlformats.org/officeDocument/2006/relationships/notesSlide" Target="../notesSlides/notesSlide20.xml"/><Relationship Id="rId10" Type="http://schemas.openxmlformats.org/officeDocument/2006/relationships/image" Target="../media/image3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audio" Target="../media/media21.wma"/><Relationship Id="rId7" Type="http://schemas.openxmlformats.org/officeDocument/2006/relationships/oleObject" Target="../embeddings/oleObject3.bin"/><Relationship Id="rId2" Type="http://schemas.microsoft.com/office/2007/relationships/media" Target="../media/media21.wma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png"/><Relationship Id="rId11" Type="http://schemas.openxmlformats.org/officeDocument/2006/relationships/image" Target="../media/image39.png"/><Relationship Id="rId5" Type="http://schemas.openxmlformats.org/officeDocument/2006/relationships/notesSlide" Target="../notesSlides/notesSlide21.xml"/><Relationship Id="rId10" Type="http://schemas.openxmlformats.org/officeDocument/2006/relationships/image" Target="../media/image38.wmf"/><Relationship Id="rId4" Type="http://schemas.openxmlformats.org/officeDocument/2006/relationships/slideLayout" Target="../slideLayouts/slideLayout2.xml"/><Relationship Id="rId9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43.wmf"/><Relationship Id="rId18" Type="http://schemas.openxmlformats.org/officeDocument/2006/relationships/image" Target="../media/image36.png"/><Relationship Id="rId3" Type="http://schemas.openxmlformats.org/officeDocument/2006/relationships/audio" Target="../media/media22.wma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38.wmf"/><Relationship Id="rId2" Type="http://schemas.microsoft.com/office/2007/relationships/media" Target="../media/media22.wma"/><Relationship Id="rId16" Type="http://schemas.openxmlformats.org/officeDocument/2006/relationships/oleObject" Target="../embeddings/oleObject9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42.wmf"/><Relationship Id="rId5" Type="http://schemas.openxmlformats.org/officeDocument/2006/relationships/notesSlide" Target="../notesSlides/notesSlide22.xml"/><Relationship Id="rId15" Type="http://schemas.openxmlformats.org/officeDocument/2006/relationships/image" Target="../media/image39.png"/><Relationship Id="rId10" Type="http://schemas.openxmlformats.org/officeDocument/2006/relationships/oleObject" Target="../embeddings/oleObject7.bin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1.wmf"/><Relationship Id="rId1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wma"/><Relationship Id="rId1" Type="http://schemas.microsoft.com/office/2007/relationships/media" Target="../media/media23.wma"/><Relationship Id="rId6" Type="http://schemas.openxmlformats.org/officeDocument/2006/relationships/image" Target="../media/image4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audio" Target="../media/media24.wma"/><Relationship Id="rId7" Type="http://schemas.openxmlformats.org/officeDocument/2006/relationships/oleObject" Target="../embeddings/oleObject10.bin"/><Relationship Id="rId2" Type="http://schemas.microsoft.com/office/2007/relationships/media" Target="../media/media24.wma"/><Relationship Id="rId1" Type="http://schemas.openxmlformats.org/officeDocument/2006/relationships/vmlDrawing" Target="../drawings/vmlDrawing5.v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4.xml"/><Relationship Id="rId10" Type="http://schemas.openxmlformats.org/officeDocument/2006/relationships/image" Target="../media/image4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audio" Target="../media/media25.wma"/><Relationship Id="rId7" Type="http://schemas.openxmlformats.org/officeDocument/2006/relationships/oleObject" Target="../embeddings/oleObject11.bin"/><Relationship Id="rId2" Type="http://schemas.microsoft.com/office/2007/relationships/media" Target="../media/media25.wma"/><Relationship Id="rId1" Type="http://schemas.openxmlformats.org/officeDocument/2006/relationships/vmlDrawing" Target="../drawings/vmlDrawing6.v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5.xml"/><Relationship Id="rId10" Type="http://schemas.openxmlformats.org/officeDocument/2006/relationships/image" Target="../media/image4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audio" Target="../media/media26.wma"/><Relationship Id="rId7" Type="http://schemas.openxmlformats.org/officeDocument/2006/relationships/oleObject" Target="../embeddings/oleObject12.bin"/><Relationship Id="rId2" Type="http://schemas.microsoft.com/office/2007/relationships/media" Target="../media/media26.wma"/><Relationship Id="rId1" Type="http://schemas.openxmlformats.org/officeDocument/2006/relationships/vmlDrawing" Target="../drawings/vmlDrawing7.v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audio" Target="../media/media27.wma"/><Relationship Id="rId7" Type="http://schemas.openxmlformats.org/officeDocument/2006/relationships/oleObject" Target="../embeddings/oleObject13.bin"/><Relationship Id="rId2" Type="http://schemas.microsoft.com/office/2007/relationships/media" Target="../media/media27.wma"/><Relationship Id="rId1" Type="http://schemas.openxmlformats.org/officeDocument/2006/relationships/vmlDrawing" Target="../drawings/vmlDrawing8.v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audio" Target="../media/media28.wma"/><Relationship Id="rId7" Type="http://schemas.openxmlformats.org/officeDocument/2006/relationships/image" Target="../media/image51.png"/><Relationship Id="rId2" Type="http://schemas.microsoft.com/office/2007/relationships/media" Target="../media/media28.wma"/><Relationship Id="rId1" Type="http://schemas.openxmlformats.org/officeDocument/2006/relationships/vmlDrawing" Target="../drawings/vmlDrawing9.v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8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2" Type="http://schemas.openxmlformats.org/officeDocument/2006/relationships/audio" Target="../media/media29.wma"/><Relationship Id="rId1" Type="http://schemas.microsoft.com/office/2007/relationships/media" Target="../media/media29.wma"/><Relationship Id="rId6" Type="http://schemas.openxmlformats.org/officeDocument/2006/relationships/image" Target="../media/image2.png"/><Relationship Id="rId5" Type="http://schemas.openxmlformats.org/officeDocument/2006/relationships/image" Target="../media/image52.emf"/><Relationship Id="rId4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wma"/><Relationship Id="rId1" Type="http://schemas.microsoft.com/office/2007/relationships/media" Target="../media/media30.wma"/><Relationship Id="rId6" Type="http://schemas.openxmlformats.org/officeDocument/2006/relationships/image" Target="../media/image5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wma"/><Relationship Id="rId1" Type="http://schemas.microsoft.com/office/2007/relationships/media" Target="../media/media31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wma"/><Relationship Id="rId1" Type="http://schemas.microsoft.com/office/2007/relationships/media" Target="../media/media32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wma"/><Relationship Id="rId1" Type="http://schemas.microsoft.com/office/2007/relationships/media" Target="../media/media33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wma"/><Relationship Id="rId1" Type="http://schemas.microsoft.com/office/2007/relationships/media" Target="../media/media34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 to Regression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Simple </a:t>
            </a:r>
            <a:r>
              <a:rPr lang="en-US" dirty="0" smtClean="0"/>
              <a:t>Linear Regression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81000" y="5476429"/>
            <a:ext cx="8305800" cy="1199704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1400" b="1" i="1" dirty="0" smtClean="0">
                <a:solidFill>
                  <a:schemeClr val="bg1"/>
                </a:solidFill>
              </a:rPr>
              <a:t>Each slide has its own narration in an audio file.  </a:t>
            </a:r>
            <a:br>
              <a:rPr lang="en-US" sz="1400" b="1" i="1" dirty="0" smtClean="0">
                <a:solidFill>
                  <a:schemeClr val="bg1"/>
                </a:solidFill>
              </a:rPr>
            </a:br>
            <a:r>
              <a:rPr lang="en-US" sz="1400" b="1" i="1" dirty="0" smtClean="0">
                <a:solidFill>
                  <a:schemeClr val="bg1"/>
                </a:solidFill>
              </a:rPr>
              <a:t>For the explanation of any slide click on the audio icon to start it.</a:t>
            </a:r>
          </a:p>
          <a:p>
            <a:pPr algn="l"/>
            <a:endParaRPr lang="en-US" sz="1400" b="1" i="1" dirty="0" smtClean="0">
              <a:solidFill>
                <a:schemeClr val="bg1"/>
              </a:solidFill>
            </a:endParaRPr>
          </a:p>
          <a:p>
            <a:r>
              <a:rPr lang="en-US" sz="900" i="1" dirty="0">
                <a:solidFill>
                  <a:schemeClr val="bg1"/>
                </a:solidFill>
              </a:rPr>
              <a:t>Professor Friedman's Statistics Course by H &amp; L Friedman is licensed under a </a:t>
            </a:r>
            <a:r>
              <a:rPr lang="en-US" sz="900" i="1" dirty="0" smtClean="0">
                <a:solidFill>
                  <a:schemeClr val="bg1"/>
                </a:solidFill>
              </a:rPr>
              <a:t/>
            </a:r>
            <a:br>
              <a:rPr lang="en-US" sz="900" i="1" dirty="0" smtClean="0">
                <a:solidFill>
                  <a:schemeClr val="bg1"/>
                </a:solidFill>
              </a:rPr>
            </a:br>
            <a:r>
              <a:rPr lang="en-US" sz="900" i="1" dirty="0" smtClean="0">
                <a:solidFill>
                  <a:schemeClr val="bg1"/>
                </a:solidFill>
              </a:rPr>
              <a:t>Creative </a:t>
            </a:r>
            <a:r>
              <a:rPr lang="en-US" sz="900" i="1" dirty="0">
                <a:solidFill>
                  <a:schemeClr val="bg1"/>
                </a:solidFill>
              </a:rPr>
              <a:t>Commons Attribution-</a:t>
            </a:r>
            <a:r>
              <a:rPr lang="en-US" sz="900" i="1" dirty="0" err="1">
                <a:solidFill>
                  <a:schemeClr val="bg1"/>
                </a:solidFill>
              </a:rPr>
              <a:t>NonCommercial</a:t>
            </a:r>
            <a:r>
              <a:rPr lang="en-US" sz="900" i="1" dirty="0">
                <a:solidFill>
                  <a:schemeClr val="bg1"/>
                </a:solidFill>
              </a:rPr>
              <a:t>-</a:t>
            </a:r>
            <a:r>
              <a:rPr lang="en-US" sz="900" i="1" dirty="0" err="1">
                <a:solidFill>
                  <a:schemeClr val="bg1"/>
                </a:solidFill>
              </a:rPr>
              <a:t>ShareAlike</a:t>
            </a:r>
            <a:r>
              <a:rPr lang="en-US" sz="900" i="1" dirty="0">
                <a:solidFill>
                  <a:schemeClr val="bg1"/>
                </a:solidFill>
              </a:rPr>
              <a:t> 3.0 </a:t>
            </a:r>
            <a:r>
              <a:rPr lang="en-US" sz="900" i="1" dirty="0" err="1">
                <a:solidFill>
                  <a:schemeClr val="bg1"/>
                </a:solidFill>
              </a:rPr>
              <a:t>Unported</a:t>
            </a:r>
            <a:r>
              <a:rPr lang="en-US" sz="900" i="1" dirty="0">
                <a:solidFill>
                  <a:schemeClr val="bg1"/>
                </a:solidFill>
              </a:rPr>
              <a:t> License. </a:t>
            </a:r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4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251" y="2532321"/>
            <a:ext cx="8952781" cy="434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n-US" sz="3100" dirty="0"/>
              <a:t>Using regression analysis, we can derive an </a:t>
            </a:r>
            <a:r>
              <a:rPr lang="en-US" sz="3100" dirty="0">
                <a:solidFill>
                  <a:srgbClr val="FF0000"/>
                </a:solidFill>
              </a:rPr>
              <a:t>equation</a:t>
            </a:r>
            <a:r>
              <a:rPr lang="en-US" sz="3100" dirty="0"/>
              <a:t> by which the </a:t>
            </a:r>
            <a:r>
              <a:rPr lang="en-US" sz="3100" i="1" dirty="0">
                <a:solidFill>
                  <a:srgbClr val="FF0000"/>
                </a:solidFill>
              </a:rPr>
              <a:t>dependent</a:t>
            </a:r>
            <a:r>
              <a:rPr lang="en-US" sz="3100" i="1" dirty="0"/>
              <a:t>  variable </a:t>
            </a:r>
            <a:r>
              <a:rPr lang="en-US" sz="3100" dirty="0"/>
              <a:t>(Y) is </a:t>
            </a:r>
            <a:r>
              <a:rPr lang="en-US" sz="3100" dirty="0">
                <a:solidFill>
                  <a:srgbClr val="FF0000"/>
                </a:solidFill>
              </a:rPr>
              <a:t>expressed</a:t>
            </a:r>
            <a:r>
              <a:rPr lang="en-US" sz="3100" dirty="0"/>
              <a:t> (and estimated) in terms of its relationship with the </a:t>
            </a:r>
            <a:r>
              <a:rPr lang="en-US" sz="3100" i="1" dirty="0">
                <a:solidFill>
                  <a:srgbClr val="FF0000"/>
                </a:solidFill>
              </a:rPr>
              <a:t>independent</a:t>
            </a:r>
            <a:r>
              <a:rPr lang="en-US" sz="3100" i="1" dirty="0"/>
              <a:t> variable </a:t>
            </a:r>
            <a:r>
              <a:rPr lang="en-US" sz="3100" dirty="0"/>
              <a:t>(X</a:t>
            </a:r>
            <a:r>
              <a:rPr lang="en-US" sz="3100" dirty="0" smtClean="0"/>
              <a:t>).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pPr marL="708660" lvl="1" indent="-342900"/>
            <a:r>
              <a:rPr lang="en-US" dirty="0"/>
              <a:t>In </a:t>
            </a:r>
            <a:r>
              <a:rPr lang="en-US" b="1" i="1" dirty="0">
                <a:solidFill>
                  <a:srgbClr val="FF0000"/>
                </a:solidFill>
              </a:rPr>
              <a:t>simple </a:t>
            </a:r>
            <a:r>
              <a:rPr lang="en-US" dirty="0">
                <a:solidFill>
                  <a:srgbClr val="FF0000"/>
                </a:solidFill>
              </a:rPr>
              <a:t>regression</a:t>
            </a:r>
            <a:r>
              <a:rPr lang="en-US" dirty="0"/>
              <a:t>, there is </a:t>
            </a:r>
            <a:r>
              <a:rPr lang="en-US" dirty="0">
                <a:solidFill>
                  <a:srgbClr val="FF0000"/>
                </a:solidFill>
              </a:rPr>
              <a:t>only one independent variable </a:t>
            </a:r>
            <a:r>
              <a:rPr lang="en-US" dirty="0"/>
              <a:t>(X) and one dependent variable (Y).  The dependent variable is the </a:t>
            </a:r>
            <a:r>
              <a:rPr lang="en-US" dirty="0" smtClean="0"/>
              <a:t>outcome we </a:t>
            </a:r>
            <a:r>
              <a:rPr lang="en-US" dirty="0"/>
              <a:t>are trying to </a:t>
            </a:r>
            <a:r>
              <a:rPr lang="en-US" dirty="0">
                <a:solidFill>
                  <a:srgbClr val="FF0000"/>
                </a:solidFill>
              </a:rPr>
              <a:t>predict</a:t>
            </a:r>
            <a:r>
              <a:rPr lang="en-US" dirty="0" smtClean="0"/>
              <a:t>.</a:t>
            </a:r>
          </a:p>
          <a:p>
            <a:pPr marL="365760" lvl="1" indent="0">
              <a:buNone/>
            </a:pPr>
            <a:endParaRPr lang="en-US" dirty="0"/>
          </a:p>
          <a:p>
            <a:pPr lvl="1"/>
            <a:r>
              <a:rPr lang="en-US" dirty="0" smtClean="0"/>
              <a:t>In </a:t>
            </a:r>
            <a:r>
              <a:rPr lang="en-US" b="1" i="1" dirty="0">
                <a:solidFill>
                  <a:srgbClr val="FF0000"/>
                </a:solidFill>
              </a:rPr>
              <a:t>multiple </a:t>
            </a:r>
            <a:r>
              <a:rPr lang="en-US" dirty="0">
                <a:solidFill>
                  <a:srgbClr val="FF0000"/>
                </a:solidFill>
              </a:rPr>
              <a:t>regression</a:t>
            </a:r>
            <a:r>
              <a:rPr lang="en-US" dirty="0"/>
              <a:t>, there are </a:t>
            </a:r>
            <a:r>
              <a:rPr lang="en-US" dirty="0">
                <a:solidFill>
                  <a:srgbClr val="FF0000"/>
                </a:solidFill>
              </a:rPr>
              <a:t>several independent </a:t>
            </a:r>
            <a:r>
              <a:rPr lang="en-US" dirty="0"/>
              <a:t>variables (X1, X2, … ), and still </a:t>
            </a:r>
            <a:r>
              <a:rPr lang="en-US" dirty="0">
                <a:solidFill>
                  <a:srgbClr val="FF0000"/>
                </a:solidFill>
              </a:rPr>
              <a:t>only one dependent </a:t>
            </a:r>
            <a:r>
              <a:rPr lang="en-US" dirty="0"/>
              <a:t>variable, Y.  We are trying to use the X variables to </a:t>
            </a:r>
            <a:r>
              <a:rPr lang="en-US" dirty="0">
                <a:solidFill>
                  <a:srgbClr val="FF0000"/>
                </a:solidFill>
              </a:rPr>
              <a:t>predict</a:t>
            </a:r>
            <a:r>
              <a:rPr lang="en-US" dirty="0"/>
              <a:t> the </a:t>
            </a:r>
            <a:r>
              <a:rPr lang="en-US" dirty="0">
                <a:solidFill>
                  <a:srgbClr val="FF0000"/>
                </a:solidFill>
              </a:rPr>
              <a:t>Y</a:t>
            </a:r>
            <a:r>
              <a:rPr lang="en-US" dirty="0"/>
              <a:t> variable</a:t>
            </a:r>
            <a:r>
              <a:rPr lang="en-US" dirty="0" smtClean="0"/>
              <a:t>.</a:t>
            </a:r>
          </a:p>
          <a:p>
            <a:pPr marL="393192" lvl="1" indent="0">
              <a:buNone/>
            </a:pPr>
            <a:endParaRPr lang="en-US" dirty="0" smtClean="0"/>
          </a:p>
          <a:p>
            <a:r>
              <a:rPr lang="en-US" sz="3100" dirty="0" smtClean="0"/>
              <a:t>We will be studying Simple Linear Regression, in which we investigate whether X and Y have a linear relationship.</a:t>
            </a:r>
            <a:endParaRPr lang="en-US" sz="3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6501" y="-228600"/>
            <a:ext cx="8229600" cy="1143000"/>
          </a:xfrm>
        </p:spPr>
        <p:txBody>
          <a:bodyPr/>
          <a:lstStyle/>
          <a:p>
            <a:r>
              <a:rPr lang="en-US" dirty="0" smtClean="0"/>
              <a:t>Regression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91125" y="37242"/>
            <a:ext cx="3952875" cy="24384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7086600" y="29673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90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0552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 Simple Regression Example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" y="959597"/>
            <a:ext cx="9067800" cy="4526803"/>
          </a:xfrm>
        </p:spPr>
        <p:txBody>
          <a:bodyPr/>
          <a:lstStyle/>
          <a:p>
            <a:r>
              <a:rPr lang="en-US" dirty="0" smtClean="0"/>
              <a:t>A researcher wishes to determine the relationship between X and Y. </a:t>
            </a:r>
          </a:p>
          <a:p>
            <a:r>
              <a:rPr lang="en-US" dirty="0" smtClean="0"/>
              <a:t>It is </a:t>
            </a:r>
            <a:r>
              <a:rPr lang="en-US" dirty="0" smtClean="0">
                <a:solidFill>
                  <a:srgbClr val="FF0000"/>
                </a:solidFill>
              </a:rPr>
              <a:t>important</a:t>
            </a:r>
            <a:r>
              <a:rPr lang="en-US" dirty="0" smtClean="0"/>
              <a:t> to know </a:t>
            </a:r>
            <a:r>
              <a:rPr lang="en-US" dirty="0" smtClean="0">
                <a:solidFill>
                  <a:srgbClr val="FF0000"/>
                </a:solidFill>
              </a:rPr>
              <a:t>which</a:t>
            </a:r>
            <a:r>
              <a:rPr lang="en-US" dirty="0" smtClean="0"/>
              <a:t> is the dependent variable, the one you are trying to </a:t>
            </a:r>
            <a:r>
              <a:rPr lang="en-US" dirty="0" smtClean="0">
                <a:solidFill>
                  <a:srgbClr val="FF0000"/>
                </a:solidFill>
              </a:rPr>
              <a:t>predict</a:t>
            </a:r>
            <a:r>
              <a:rPr lang="en-US" dirty="0" smtClean="0"/>
              <a:t>.  Presumably, hours studied affects grades on a quiz, not the other way around.  </a:t>
            </a:r>
          </a:p>
          <a:p>
            <a:r>
              <a:rPr lang="en-US" dirty="0" smtClean="0"/>
              <a:t>Consider an artificially simple data</a:t>
            </a:r>
            <a:r>
              <a:rPr lang="en-US" dirty="0"/>
              <a:t> </a:t>
            </a:r>
            <a:r>
              <a:rPr lang="en-US" dirty="0" smtClean="0"/>
              <a:t>which represent a perfect straight line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86" b="15626"/>
          <a:stretch/>
        </p:blipFill>
        <p:spPr bwMode="auto">
          <a:xfrm>
            <a:off x="4876258" y="4101177"/>
            <a:ext cx="4267200" cy="230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525352" y="2733093"/>
            <a:ext cx="6096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1566" y="4418935"/>
            <a:ext cx="3623974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0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2455959"/>
            <a:ext cx="9144000" cy="371624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000" dirty="0"/>
              <a:t>If </a:t>
            </a:r>
            <a:r>
              <a:rPr lang="en-US" sz="2000" dirty="0" smtClean="0"/>
              <a:t>X and Y have a linear relationship, and you would like </a:t>
            </a:r>
            <a:r>
              <a:rPr lang="en-US" sz="2000" dirty="0"/>
              <a:t>to plot </a:t>
            </a:r>
            <a:r>
              <a:rPr lang="en-US" sz="2000" dirty="0" smtClean="0"/>
              <a:t>the </a:t>
            </a:r>
            <a:r>
              <a:rPr lang="en-US" sz="2000" dirty="0"/>
              <a:t>line, what would it look like</a:t>
            </a:r>
            <a:r>
              <a:rPr lang="en-US" sz="2000" dirty="0" smtClean="0"/>
              <a:t>? </a:t>
            </a:r>
          </a:p>
          <a:p>
            <a:pPr marL="651510" lvl="1" indent="-285750"/>
            <a:r>
              <a:rPr lang="en-US" sz="1600" dirty="0" smtClean="0"/>
              <a:t>Take a moment and try it. Note that the data points </a:t>
            </a:r>
            <a:r>
              <a:rPr lang="en-US" sz="1600" dirty="0" smtClean="0">
                <a:solidFill>
                  <a:srgbClr val="FF0000"/>
                </a:solidFill>
              </a:rPr>
              <a:t>fall on a straight line</a:t>
            </a:r>
            <a:r>
              <a:rPr lang="en-US" sz="1600" dirty="0" smtClean="0"/>
              <a:t>.</a:t>
            </a:r>
            <a:endParaRPr lang="en-US" sz="1600" dirty="0"/>
          </a:p>
          <a:p>
            <a:pPr marL="651510" lvl="1" indent="-285750"/>
            <a:r>
              <a:rPr lang="en-US" sz="1600" dirty="0" smtClean="0"/>
              <a:t>Now, add another point:  If </a:t>
            </a:r>
            <a:r>
              <a:rPr lang="en-US" sz="1600" dirty="0"/>
              <a:t>X=6, then Y= </a:t>
            </a:r>
            <a:r>
              <a:rPr lang="en-US" sz="1600" dirty="0" smtClean="0"/>
              <a:t>?</a:t>
            </a:r>
            <a:r>
              <a:rPr lang="en-US" sz="1600" dirty="0"/>
              <a:t>  </a:t>
            </a:r>
          </a:p>
          <a:p>
            <a:r>
              <a:rPr lang="en-US" sz="2000" dirty="0" smtClean="0"/>
              <a:t>We see that as </a:t>
            </a:r>
            <a:r>
              <a:rPr lang="en-US" sz="2000" dirty="0"/>
              <a:t>X changes by 1, Y </a:t>
            </a:r>
            <a:r>
              <a:rPr lang="en-US" sz="2000" dirty="0" smtClean="0">
                <a:solidFill>
                  <a:srgbClr val="FF0000"/>
                </a:solidFill>
              </a:rPr>
              <a:t>changes </a:t>
            </a:r>
            <a:r>
              <a:rPr lang="en-US" sz="2000" dirty="0">
                <a:solidFill>
                  <a:srgbClr val="FF0000"/>
                </a:solidFill>
              </a:rPr>
              <a:t>by </a:t>
            </a:r>
            <a:r>
              <a:rPr lang="en-US" sz="2000" dirty="0" smtClean="0">
                <a:solidFill>
                  <a:srgbClr val="FF0000"/>
                </a:solidFill>
              </a:rPr>
              <a:t>10</a:t>
            </a:r>
            <a:r>
              <a:rPr lang="en-US" sz="2000" dirty="0" smtClean="0"/>
              <a:t>.  That is, </a:t>
            </a:r>
            <a:r>
              <a:rPr lang="en-US" sz="2000" dirty="0"/>
              <a:t>the </a:t>
            </a:r>
            <a:r>
              <a:rPr lang="en-US" sz="2000" dirty="0" smtClean="0">
                <a:solidFill>
                  <a:srgbClr val="FF0000"/>
                </a:solidFill>
              </a:rPr>
              <a:t>slope</a:t>
            </a:r>
            <a:r>
              <a:rPr lang="en-US" sz="2000" dirty="0" smtClean="0"/>
              <a:t>, called </a:t>
            </a:r>
            <a:r>
              <a:rPr lang="en-US" sz="2000" dirty="0">
                <a:solidFill>
                  <a:srgbClr val="FF0000"/>
                </a:solidFill>
              </a:rPr>
              <a:t>b</a:t>
            </a:r>
            <a:r>
              <a:rPr lang="en-US" sz="2000" baseline="-25000" dirty="0">
                <a:solidFill>
                  <a:srgbClr val="FF0000"/>
                </a:solidFill>
              </a:rPr>
              <a:t>1</a:t>
            </a:r>
            <a:r>
              <a:rPr lang="en-US" sz="2000" dirty="0"/>
              <a:t> </a:t>
            </a:r>
            <a:r>
              <a:rPr lang="en-US" sz="2000" dirty="0" smtClean="0"/>
              <a:t>is equal to 10. </a:t>
            </a:r>
          </a:p>
          <a:p>
            <a:pPr lvl="1"/>
            <a:r>
              <a:rPr lang="en-US" sz="1600" dirty="0"/>
              <a:t>b</a:t>
            </a:r>
            <a:r>
              <a:rPr lang="en-US" sz="1600" baseline="-25000" dirty="0"/>
              <a:t>1</a:t>
            </a:r>
            <a:r>
              <a:rPr lang="en-US" sz="1600" dirty="0" smtClean="0"/>
              <a:t> = </a:t>
            </a:r>
            <a:r>
              <a:rPr lang="en-US" sz="1600" dirty="0" smtClean="0">
                <a:solidFill>
                  <a:srgbClr val="FF0000"/>
                </a:solidFill>
              </a:rPr>
              <a:t>∆</a:t>
            </a:r>
            <a:r>
              <a:rPr lang="en-US" sz="1600" i="1" dirty="0" smtClean="0">
                <a:solidFill>
                  <a:srgbClr val="FF0000"/>
                </a:solidFill>
              </a:rPr>
              <a:t>Y / </a:t>
            </a:r>
            <a:r>
              <a:rPr lang="en-US" sz="1600" dirty="0" smtClean="0">
                <a:solidFill>
                  <a:srgbClr val="FF0000"/>
                </a:solidFill>
              </a:rPr>
              <a:t>∆</a:t>
            </a:r>
            <a:r>
              <a:rPr lang="en-US" sz="1600" i="1" dirty="0" smtClean="0">
                <a:solidFill>
                  <a:srgbClr val="FF0000"/>
                </a:solidFill>
              </a:rPr>
              <a:t>X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 = rise/run </a:t>
            </a:r>
            <a:r>
              <a:rPr lang="en-US" sz="1600" dirty="0" smtClean="0"/>
              <a:t>= </a:t>
            </a:r>
            <a:r>
              <a:rPr lang="en-US" sz="1600" dirty="0"/>
              <a:t>10.</a:t>
            </a:r>
          </a:p>
          <a:p>
            <a:r>
              <a:rPr lang="en-US" sz="2000" dirty="0"/>
              <a:t>T</a:t>
            </a:r>
            <a:r>
              <a:rPr lang="en-US" sz="2000" dirty="0" smtClean="0"/>
              <a:t>he </a:t>
            </a:r>
            <a:r>
              <a:rPr lang="en-US" sz="2000" dirty="0">
                <a:solidFill>
                  <a:srgbClr val="FF0000"/>
                </a:solidFill>
              </a:rPr>
              <a:t>Y-intercept</a:t>
            </a:r>
            <a:r>
              <a:rPr lang="en-US" sz="2000" dirty="0"/>
              <a:t>, or the value of Y when </a:t>
            </a:r>
            <a:r>
              <a:rPr lang="en-US" sz="2000" dirty="0" smtClean="0"/>
              <a:t>X=0, called </a:t>
            </a:r>
            <a:r>
              <a:rPr lang="en-US" sz="2000" dirty="0" smtClean="0">
                <a:solidFill>
                  <a:srgbClr val="FF0000"/>
                </a:solidFill>
              </a:rPr>
              <a:t>b</a:t>
            </a:r>
            <a:r>
              <a:rPr lang="en-US" sz="2000" baseline="-25000" dirty="0" smtClean="0">
                <a:solidFill>
                  <a:srgbClr val="FF0000"/>
                </a:solidFill>
              </a:rPr>
              <a:t>0</a:t>
            </a:r>
            <a:r>
              <a:rPr lang="en-US" sz="2000" dirty="0"/>
              <a:t> </a:t>
            </a:r>
            <a:r>
              <a:rPr lang="en-US" sz="2000" dirty="0" smtClean="0"/>
              <a:t>is equal to 30. </a:t>
            </a:r>
          </a:p>
          <a:p>
            <a:pPr lvl="1"/>
            <a:r>
              <a:rPr lang="en-US" sz="1600" dirty="0" smtClean="0"/>
              <a:t>When X = 0, then Y= 30.  Someone who studies 0 hours for the quiz, should expect a grade of 30.  </a:t>
            </a:r>
          </a:p>
          <a:p>
            <a:pPr lvl="1"/>
            <a:r>
              <a:rPr lang="en-US" sz="1600" dirty="0" smtClean="0"/>
              <a:t>Then, </a:t>
            </a:r>
            <a:r>
              <a:rPr lang="en-US" sz="1600" dirty="0" smtClean="0">
                <a:solidFill>
                  <a:srgbClr val="FF0000"/>
                </a:solidFill>
              </a:rPr>
              <a:t>every additional </a:t>
            </a:r>
            <a:r>
              <a:rPr lang="en-US" sz="1600" dirty="0" smtClean="0"/>
              <a:t>hour studied </a:t>
            </a:r>
            <a:r>
              <a:rPr lang="en-US" sz="1600" dirty="0" smtClean="0">
                <a:solidFill>
                  <a:srgbClr val="FF0000"/>
                </a:solidFill>
              </a:rPr>
              <a:t>adds</a:t>
            </a:r>
            <a:r>
              <a:rPr lang="en-US" sz="1600" dirty="0" smtClean="0"/>
              <a:t> 10 points to the score on the quiz.</a:t>
            </a:r>
            <a:endParaRPr lang="en-US" sz="2000" dirty="0"/>
          </a:p>
          <a:p>
            <a:r>
              <a:rPr lang="en-US" sz="2000" dirty="0"/>
              <a:t>The </a:t>
            </a:r>
            <a:r>
              <a:rPr lang="en-US" sz="2000" dirty="0" smtClean="0">
                <a:solidFill>
                  <a:srgbClr val="FF0000"/>
                </a:solidFill>
              </a:rPr>
              <a:t>equation</a:t>
            </a:r>
            <a:r>
              <a:rPr lang="en-US" sz="2000" dirty="0" smtClean="0"/>
              <a:t> for </a:t>
            </a:r>
            <a:r>
              <a:rPr lang="en-US" sz="2000" dirty="0"/>
              <a:t>the plot of </a:t>
            </a:r>
            <a:r>
              <a:rPr lang="en-US" sz="2000" dirty="0" smtClean="0"/>
              <a:t>this data is:</a:t>
            </a:r>
            <a:r>
              <a:rPr lang="en-US" sz="2000" dirty="0"/>
              <a:t> </a:t>
            </a:r>
            <a:r>
              <a:rPr lang="en-US" sz="2000" dirty="0" smtClean="0"/>
              <a:t>   Ŷ </a:t>
            </a:r>
            <a:r>
              <a:rPr lang="en-US" sz="2000" dirty="0"/>
              <a:t>= 30 + </a:t>
            </a:r>
            <a:r>
              <a:rPr lang="en-US" sz="2000" dirty="0" smtClean="0"/>
              <a:t>10X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/>
              <a:t>A Simple Regression Example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267200" y="1693960"/>
            <a:ext cx="609600" cy="60960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86" b="15626"/>
          <a:stretch/>
        </p:blipFill>
        <p:spPr bwMode="auto">
          <a:xfrm>
            <a:off x="762000" y="820638"/>
            <a:ext cx="2743200" cy="1482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5000" y="59518"/>
            <a:ext cx="3429000" cy="23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9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5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481328"/>
            <a:ext cx="90678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If you plot the above X and Y, you will find that all the points are on a </a:t>
            </a:r>
            <a:r>
              <a:rPr lang="en-US" sz="2400" dirty="0" smtClean="0">
                <a:solidFill>
                  <a:srgbClr val="FF0000"/>
                </a:solidFill>
              </a:rPr>
              <a:t>straight line</a:t>
            </a:r>
            <a:r>
              <a:rPr lang="en-US" sz="2400" dirty="0" smtClean="0"/>
              <a:t>.  This, of course, means that we </a:t>
            </a:r>
            <a:r>
              <a:rPr lang="en-US" sz="2400" dirty="0"/>
              <a:t>have a </a:t>
            </a:r>
            <a:r>
              <a:rPr lang="en-US" sz="2400" dirty="0">
                <a:solidFill>
                  <a:srgbClr val="FF0000"/>
                </a:solidFill>
              </a:rPr>
              <a:t>perfect relationship </a:t>
            </a:r>
            <a:r>
              <a:rPr lang="en-US" sz="2400" dirty="0"/>
              <a:t>between X and Y and all the points are on the </a:t>
            </a:r>
            <a:r>
              <a:rPr lang="en-US" sz="2400" dirty="0" smtClean="0"/>
              <a:t>line.</a:t>
            </a:r>
          </a:p>
          <a:p>
            <a:r>
              <a:rPr lang="en-US" sz="2400" dirty="0"/>
              <a:t>F</a:t>
            </a:r>
            <a:r>
              <a:rPr lang="en-US" sz="2400" dirty="0" smtClean="0"/>
              <a:t>rom studying </a:t>
            </a:r>
            <a:r>
              <a:rPr lang="en-US" sz="2400" dirty="0" smtClean="0">
                <a:solidFill>
                  <a:srgbClr val="FF0000"/>
                </a:solidFill>
              </a:rPr>
              <a:t>correlation</a:t>
            </a:r>
            <a:r>
              <a:rPr lang="en-US" sz="2400" dirty="0" smtClean="0"/>
              <a:t> you know that for this </a:t>
            </a:r>
            <a:r>
              <a:rPr lang="en-US" sz="2400" dirty="0"/>
              <a:t>data </a:t>
            </a:r>
            <a:r>
              <a:rPr lang="en-US" sz="2400" dirty="0" smtClean="0">
                <a:solidFill>
                  <a:srgbClr val="FF0000"/>
                </a:solidFill>
              </a:rPr>
              <a:t>r</a:t>
            </a:r>
            <a:r>
              <a:rPr lang="en-US" sz="2400" dirty="0">
                <a:solidFill>
                  <a:srgbClr val="FF0000"/>
                </a:solidFill>
              </a:rPr>
              <a:t>=+</a:t>
            </a:r>
            <a:r>
              <a:rPr lang="en-US" sz="2400" dirty="0" smtClean="0">
                <a:solidFill>
                  <a:srgbClr val="FF0000"/>
                </a:solidFill>
              </a:rPr>
              <a:t>1 </a:t>
            </a:r>
            <a:r>
              <a:rPr lang="en-US" sz="2400" dirty="0" smtClean="0"/>
              <a:t>and </a:t>
            </a:r>
            <a:r>
              <a:rPr lang="en-US" sz="2400" dirty="0">
                <a:solidFill>
                  <a:srgbClr val="FF0000"/>
                </a:solidFill>
              </a:rPr>
              <a:t>R</a:t>
            </a:r>
            <a:r>
              <a:rPr lang="en-US" sz="2400" baseline="30000" dirty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rgbClr val="FF0000"/>
                </a:solidFill>
              </a:rPr>
              <a:t>=100</a:t>
            </a:r>
            <a:r>
              <a:rPr lang="en-US" sz="2400" dirty="0" smtClean="0">
                <a:solidFill>
                  <a:srgbClr val="FF0000"/>
                </a:solidFill>
              </a:rPr>
              <a:t>%</a:t>
            </a:r>
            <a:r>
              <a:rPr lang="en-US" sz="2400" dirty="0" smtClean="0"/>
              <a:t>. </a:t>
            </a:r>
            <a:endParaRPr lang="en-US" sz="2400" dirty="0"/>
          </a:p>
          <a:p>
            <a:pPr marL="109728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49347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A Simple Regression Example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6678139"/>
              </p:ext>
            </p:extLst>
          </p:nvPr>
        </p:nvGraphicFramePr>
        <p:xfrm>
          <a:off x="4114800" y="3733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09600" y="4191000"/>
            <a:ext cx="609600" cy="609600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86" b="15626"/>
          <a:stretch/>
        </p:blipFill>
        <p:spPr bwMode="auto">
          <a:xfrm>
            <a:off x="6553200" y="0"/>
            <a:ext cx="2743200" cy="1482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317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075" y="2362200"/>
            <a:ext cx="8966958" cy="449590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en-US" dirty="0" smtClean="0"/>
              <a:t>In general, the </a:t>
            </a:r>
            <a:r>
              <a:rPr lang="en-US" dirty="0" smtClean="0">
                <a:solidFill>
                  <a:srgbClr val="FF0000"/>
                </a:solidFill>
              </a:rPr>
              <a:t>simple linear regression equation </a:t>
            </a:r>
            <a:r>
              <a:rPr lang="en-US" dirty="0" smtClean="0"/>
              <a:t>is:</a:t>
            </a:r>
            <a:endParaRPr lang="en-US" dirty="0"/>
          </a:p>
          <a:p>
            <a:pPr marL="109728" indent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Ŷ</a:t>
            </a:r>
            <a:r>
              <a:rPr lang="en-US" baseline="-25000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= b</a:t>
            </a:r>
            <a:r>
              <a:rPr lang="en-US" baseline="-25000" dirty="0"/>
              <a:t>0</a:t>
            </a:r>
            <a:r>
              <a:rPr lang="en-US" dirty="0"/>
              <a:t> + </a:t>
            </a:r>
            <a:r>
              <a:rPr lang="en-US" dirty="0" smtClean="0"/>
              <a:t>b</a:t>
            </a:r>
            <a:r>
              <a:rPr lang="en-US" baseline="-25000" dirty="0" smtClean="0"/>
              <a:t>1</a:t>
            </a:r>
            <a:r>
              <a:rPr lang="en-US" dirty="0" smtClean="0"/>
              <a:t>X</a:t>
            </a:r>
            <a:r>
              <a:rPr lang="en-US" baseline="-25000" dirty="0" smtClean="0"/>
              <a:t>i</a:t>
            </a:r>
            <a:endParaRPr lang="en-US" baseline="-25000" dirty="0"/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/>
              <a:t>Why do we need regression in addition to correlation</a:t>
            </a:r>
            <a:r>
              <a:rPr lang="en-US" dirty="0" smtClean="0"/>
              <a:t>?</a:t>
            </a:r>
            <a:endParaRPr lang="en-US" dirty="0"/>
          </a:p>
          <a:p>
            <a:pPr lvl="1"/>
            <a:r>
              <a:rPr lang="en-US" dirty="0" smtClean="0"/>
              <a:t>To </a:t>
            </a:r>
            <a:r>
              <a:rPr lang="en-US" dirty="0">
                <a:solidFill>
                  <a:srgbClr val="FF0000"/>
                </a:solidFill>
              </a:rPr>
              <a:t>predict</a:t>
            </a:r>
            <a:r>
              <a:rPr lang="en-US" dirty="0"/>
              <a:t> a Y for a </a:t>
            </a:r>
            <a:r>
              <a:rPr lang="en-US" dirty="0">
                <a:solidFill>
                  <a:srgbClr val="FF0000"/>
                </a:solidFill>
              </a:rPr>
              <a:t>new</a:t>
            </a:r>
            <a:r>
              <a:rPr lang="en-US" dirty="0"/>
              <a:t> value of </a:t>
            </a:r>
            <a:r>
              <a:rPr lang="en-US" dirty="0">
                <a:solidFill>
                  <a:srgbClr val="FF0000"/>
                </a:solidFill>
              </a:rPr>
              <a:t>X</a:t>
            </a:r>
          </a:p>
          <a:p>
            <a:pPr lvl="1"/>
            <a:r>
              <a:rPr lang="en-US" dirty="0" smtClean="0"/>
              <a:t>To </a:t>
            </a:r>
            <a:r>
              <a:rPr lang="en-US" dirty="0"/>
              <a:t>answer </a:t>
            </a:r>
            <a:r>
              <a:rPr lang="en-US" dirty="0">
                <a:solidFill>
                  <a:srgbClr val="FF0000"/>
                </a:solidFill>
              </a:rPr>
              <a:t>questions</a:t>
            </a:r>
            <a:r>
              <a:rPr lang="en-US" dirty="0"/>
              <a:t> regarding the </a:t>
            </a:r>
            <a:r>
              <a:rPr lang="en-US" dirty="0" smtClean="0">
                <a:solidFill>
                  <a:srgbClr val="FF0000"/>
                </a:solidFill>
              </a:rPr>
              <a:t>slope</a:t>
            </a:r>
            <a:r>
              <a:rPr lang="en-US" dirty="0"/>
              <a:t>.</a:t>
            </a:r>
            <a:r>
              <a:rPr lang="en-US" dirty="0" smtClean="0"/>
              <a:t> For example,</a:t>
            </a:r>
          </a:p>
          <a:p>
            <a:pPr lvl="2"/>
            <a:r>
              <a:rPr lang="en-US" dirty="0" smtClean="0"/>
              <a:t>With </a:t>
            </a:r>
            <a:r>
              <a:rPr lang="en-US" dirty="0" smtClean="0">
                <a:solidFill>
                  <a:srgbClr val="FF0000"/>
                </a:solidFill>
              </a:rPr>
              <a:t>additional</a:t>
            </a:r>
            <a:r>
              <a:rPr lang="en-US" dirty="0" smtClean="0"/>
              <a:t> shelf </a:t>
            </a:r>
            <a:r>
              <a:rPr lang="en-US" dirty="0"/>
              <a:t>space (X), what effect will there be on sales (Y</a:t>
            </a:r>
            <a:r>
              <a:rPr lang="en-US" dirty="0" smtClean="0"/>
              <a:t>)? </a:t>
            </a:r>
          </a:p>
          <a:p>
            <a:pPr lvl="2"/>
            <a:r>
              <a:rPr lang="en-US" dirty="0" smtClean="0"/>
              <a:t>If </a:t>
            </a:r>
            <a:r>
              <a:rPr lang="en-US" dirty="0"/>
              <a:t>we </a:t>
            </a:r>
            <a:r>
              <a:rPr lang="en-US" dirty="0">
                <a:solidFill>
                  <a:srgbClr val="FF0000"/>
                </a:solidFill>
              </a:rPr>
              <a:t>raise</a:t>
            </a:r>
            <a:r>
              <a:rPr lang="en-US" dirty="0"/>
              <a:t> prices by </a:t>
            </a:r>
            <a:r>
              <a:rPr lang="en-US" dirty="0" smtClean="0"/>
              <a:t>a particular amount or percentage, </a:t>
            </a:r>
            <a:r>
              <a:rPr lang="en-US" dirty="0"/>
              <a:t>will it cause sales to drop? </a:t>
            </a:r>
            <a:r>
              <a:rPr lang="en-US" dirty="0" smtClean="0"/>
              <a:t>(This </a:t>
            </a:r>
            <a:r>
              <a:rPr lang="en-US" dirty="0"/>
              <a:t>measures </a:t>
            </a:r>
            <a:r>
              <a:rPr lang="en-US" dirty="0">
                <a:solidFill>
                  <a:srgbClr val="FF0000"/>
                </a:solidFill>
              </a:rPr>
              <a:t>elasticity</a:t>
            </a:r>
            <a:r>
              <a:rPr lang="en-US" dirty="0" smtClean="0"/>
              <a:t>.)</a:t>
            </a:r>
            <a:endParaRPr lang="en-US" dirty="0"/>
          </a:p>
          <a:p>
            <a:pPr lvl="1"/>
            <a:r>
              <a:rPr lang="en-US" dirty="0" smtClean="0"/>
              <a:t>It </a:t>
            </a:r>
            <a:r>
              <a:rPr lang="en-US" dirty="0"/>
              <a:t>makes the </a:t>
            </a:r>
            <a:r>
              <a:rPr lang="en-US" dirty="0">
                <a:solidFill>
                  <a:srgbClr val="FF0000"/>
                </a:solidFill>
              </a:rPr>
              <a:t>scatter plot</a:t>
            </a:r>
            <a:r>
              <a:rPr lang="en-US" dirty="0"/>
              <a:t> a </a:t>
            </a:r>
            <a:r>
              <a:rPr lang="en-US" dirty="0">
                <a:solidFill>
                  <a:srgbClr val="FF0000"/>
                </a:solidFill>
              </a:rPr>
              <a:t>better</a:t>
            </a:r>
            <a:r>
              <a:rPr lang="en-US" dirty="0"/>
              <a:t> display (graph) of the data if we can plot a </a:t>
            </a:r>
            <a:r>
              <a:rPr lang="en-US" dirty="0">
                <a:solidFill>
                  <a:srgbClr val="FF0000"/>
                </a:solidFill>
              </a:rPr>
              <a:t>line</a:t>
            </a:r>
            <a:r>
              <a:rPr lang="en-US" dirty="0"/>
              <a:t> through it</a:t>
            </a:r>
            <a:r>
              <a:rPr lang="en-US" dirty="0" smtClean="0"/>
              <a:t>.  </a:t>
            </a:r>
            <a:r>
              <a:rPr lang="en-US" dirty="0"/>
              <a:t>It presents much more information on the diagram.</a:t>
            </a:r>
          </a:p>
          <a:p>
            <a:pPr marL="109728" indent="0">
              <a:buNone/>
            </a:pPr>
            <a:r>
              <a:rPr lang="en-US" dirty="0"/>
              <a:t> </a:t>
            </a:r>
          </a:p>
          <a:p>
            <a:r>
              <a:rPr lang="en-US" dirty="0" smtClean="0"/>
              <a:t>In </a:t>
            </a:r>
            <a:r>
              <a:rPr lang="en-US" dirty="0">
                <a:solidFill>
                  <a:srgbClr val="FF0000"/>
                </a:solidFill>
              </a:rPr>
              <a:t>correlation</a:t>
            </a:r>
            <a:r>
              <a:rPr lang="en-US" dirty="0"/>
              <a:t>, on the other hand, we </a:t>
            </a:r>
            <a:r>
              <a:rPr lang="en-US" dirty="0">
                <a:solidFill>
                  <a:srgbClr val="FF0000"/>
                </a:solidFill>
              </a:rPr>
              <a:t>just</a:t>
            </a:r>
            <a:r>
              <a:rPr lang="en-US" dirty="0"/>
              <a:t> want to know </a:t>
            </a:r>
            <a:r>
              <a:rPr lang="en-US" dirty="0">
                <a:solidFill>
                  <a:srgbClr val="FF0000"/>
                </a:solidFill>
              </a:rPr>
              <a:t>if</a:t>
            </a:r>
            <a:r>
              <a:rPr lang="en-US" dirty="0"/>
              <a:t> two variables </a:t>
            </a:r>
            <a:r>
              <a:rPr lang="en-US" dirty="0" smtClean="0"/>
              <a:t>are </a:t>
            </a:r>
            <a:r>
              <a:rPr lang="en-US" b="1" i="1" dirty="0" smtClean="0">
                <a:solidFill>
                  <a:srgbClr val="FF0000"/>
                </a:solidFill>
              </a:rPr>
              <a:t>related</a:t>
            </a:r>
            <a:r>
              <a:rPr lang="en-US" dirty="0"/>
              <a:t>. This is used a lot in social science research.</a:t>
            </a:r>
          </a:p>
          <a:p>
            <a:pPr marL="109728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074" y="-29229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Simple Linear Regression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060709" y="2755656"/>
            <a:ext cx="609600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22940" y="0"/>
            <a:ext cx="3950550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7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regression equation </a:t>
            </a:r>
            <a:r>
              <a:rPr lang="en-US" dirty="0" err="1" smtClean="0"/>
              <a:t>Ŷ</a:t>
            </a:r>
            <a:r>
              <a:rPr lang="en-US" baseline="-25000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= b</a:t>
            </a:r>
            <a:r>
              <a:rPr lang="en-US" baseline="-25000" dirty="0"/>
              <a:t>0</a:t>
            </a:r>
            <a:r>
              <a:rPr lang="en-US" dirty="0"/>
              <a:t> + </a:t>
            </a:r>
            <a:r>
              <a:rPr lang="en-US" dirty="0" smtClean="0"/>
              <a:t>b</a:t>
            </a:r>
            <a:r>
              <a:rPr lang="en-US" baseline="-25000" dirty="0" smtClean="0"/>
              <a:t>1</a:t>
            </a:r>
            <a:r>
              <a:rPr lang="en-US" dirty="0" smtClean="0"/>
              <a:t>X</a:t>
            </a:r>
            <a:r>
              <a:rPr lang="en-US" baseline="-25000" dirty="0" smtClean="0"/>
              <a:t>i</a:t>
            </a:r>
            <a:r>
              <a:rPr lang="en-US" dirty="0" smtClean="0"/>
              <a:t> </a:t>
            </a:r>
            <a:r>
              <a:rPr lang="en-US" dirty="0"/>
              <a:t>is a </a:t>
            </a:r>
            <a:r>
              <a:rPr lang="en-US" i="1" dirty="0">
                <a:solidFill>
                  <a:srgbClr val="FF0000"/>
                </a:solidFill>
              </a:rPr>
              <a:t>sample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i="1" dirty="0">
                <a:solidFill>
                  <a:srgbClr val="FF0000"/>
                </a:solidFill>
              </a:rPr>
              <a:t>estimator</a:t>
            </a:r>
            <a:r>
              <a:rPr lang="en-US" dirty="0"/>
              <a:t> of the </a:t>
            </a:r>
            <a:r>
              <a:rPr lang="en-US" dirty="0" smtClean="0">
                <a:solidFill>
                  <a:srgbClr val="FF0000"/>
                </a:solidFill>
              </a:rPr>
              <a:t>true </a:t>
            </a:r>
            <a:r>
              <a:rPr lang="en-US" i="1" dirty="0" smtClean="0">
                <a:solidFill>
                  <a:srgbClr val="FF0000"/>
                </a:solidFill>
              </a:rPr>
              <a:t>population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regression </a:t>
            </a:r>
            <a:r>
              <a:rPr lang="en-US" dirty="0" smtClean="0">
                <a:solidFill>
                  <a:srgbClr val="FF0000"/>
                </a:solidFill>
              </a:rPr>
              <a:t>equation</a:t>
            </a:r>
            <a:r>
              <a:rPr lang="en-US" dirty="0" smtClean="0"/>
              <a:t>, which we could build were </a:t>
            </a:r>
            <a:r>
              <a:rPr lang="en-US" dirty="0"/>
              <a:t>we to take a </a:t>
            </a:r>
            <a:r>
              <a:rPr lang="en-US" dirty="0" smtClean="0">
                <a:solidFill>
                  <a:srgbClr val="FF0000"/>
                </a:solidFill>
              </a:rPr>
              <a:t>census</a:t>
            </a:r>
            <a:r>
              <a:rPr lang="en-US" dirty="0" smtClean="0"/>
              <a:t>: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Y</a:t>
            </a:r>
            <a:r>
              <a:rPr lang="en-US" baseline="-25000" dirty="0" smtClean="0"/>
              <a:t>i</a:t>
            </a:r>
            <a:r>
              <a:rPr lang="en-US" dirty="0" smtClean="0"/>
              <a:t> </a:t>
            </a:r>
            <a:r>
              <a:rPr lang="en-US" dirty="0"/>
              <a:t>= β</a:t>
            </a:r>
            <a:r>
              <a:rPr lang="en-US" baseline="-25000" dirty="0"/>
              <a:t>0</a:t>
            </a:r>
            <a:r>
              <a:rPr lang="en-US" dirty="0"/>
              <a:t> +  β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i</a:t>
            </a:r>
            <a:r>
              <a:rPr lang="en-US" dirty="0"/>
              <a:t> + </a:t>
            </a:r>
            <a:r>
              <a:rPr lang="en-US" dirty="0" err="1"/>
              <a:t>ε</a:t>
            </a:r>
            <a:r>
              <a:rPr lang="en-US" baseline="-25000" dirty="0" err="1"/>
              <a:t>i</a:t>
            </a:r>
            <a:r>
              <a:rPr lang="en-US" dirty="0"/>
              <a:t>  </a:t>
            </a:r>
          </a:p>
          <a:p>
            <a:pPr marL="109728" indent="0" hangingPunct="0">
              <a:buNone/>
            </a:pPr>
            <a:r>
              <a:rPr lang="en-US" dirty="0" smtClean="0"/>
              <a:t>			where</a:t>
            </a:r>
            <a:r>
              <a:rPr lang="en-US" dirty="0"/>
              <a:t>,</a:t>
            </a:r>
          </a:p>
          <a:p>
            <a:pPr marL="109728" indent="0" hangingPunct="0">
              <a:buNone/>
            </a:pPr>
            <a:r>
              <a:rPr lang="en-US" dirty="0" smtClean="0"/>
              <a:t>			β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en-US" dirty="0"/>
              <a:t>= true </a:t>
            </a:r>
            <a:r>
              <a:rPr lang="en-US" dirty="0">
                <a:solidFill>
                  <a:srgbClr val="FF0000"/>
                </a:solidFill>
              </a:rPr>
              <a:t>Y intercept </a:t>
            </a:r>
            <a:r>
              <a:rPr lang="en-US" dirty="0"/>
              <a:t>for the population</a:t>
            </a:r>
          </a:p>
          <a:p>
            <a:pPr marL="109728" indent="0" hangingPunct="0">
              <a:buNone/>
            </a:pPr>
            <a:r>
              <a:rPr lang="en-US" dirty="0" smtClean="0"/>
              <a:t>			β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/>
              <a:t>= true </a:t>
            </a:r>
            <a:r>
              <a:rPr lang="en-US" dirty="0">
                <a:solidFill>
                  <a:srgbClr val="FF0000"/>
                </a:solidFill>
              </a:rPr>
              <a:t>slope</a:t>
            </a:r>
            <a:r>
              <a:rPr lang="en-US" dirty="0"/>
              <a:t> for the population</a:t>
            </a:r>
          </a:p>
          <a:p>
            <a:pPr marL="109728" indent="0" hangingPunct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ε</a:t>
            </a:r>
            <a:r>
              <a:rPr lang="en-US" baseline="-25000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>
                <a:solidFill>
                  <a:srgbClr val="FF0000"/>
                </a:solidFill>
              </a:rPr>
              <a:t>random error</a:t>
            </a:r>
            <a:r>
              <a:rPr lang="en-US" dirty="0"/>
              <a:t> in Y for observation </a:t>
            </a:r>
            <a:r>
              <a:rPr lang="en-US" dirty="0" err="1"/>
              <a:t>i</a:t>
            </a:r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In regression analysis, we </a:t>
            </a:r>
            <a:r>
              <a:rPr lang="en-US" dirty="0" smtClean="0">
                <a:solidFill>
                  <a:srgbClr val="FF0000"/>
                </a:solidFill>
              </a:rPr>
              <a:t>hypothesize</a:t>
            </a:r>
            <a:r>
              <a:rPr lang="en-US" dirty="0" smtClean="0"/>
              <a:t> that there </a:t>
            </a:r>
            <a:r>
              <a:rPr lang="en-US" dirty="0"/>
              <a:t>is </a:t>
            </a:r>
            <a:r>
              <a:rPr lang="en-US" dirty="0">
                <a:solidFill>
                  <a:srgbClr val="FF0000"/>
                </a:solidFill>
              </a:rPr>
              <a:t>a true regression line</a:t>
            </a:r>
            <a:r>
              <a:rPr lang="en-US" dirty="0"/>
              <a:t> for the population. The b</a:t>
            </a:r>
            <a:r>
              <a:rPr lang="en-US" baseline="-25000" dirty="0"/>
              <a:t>0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/>
              <a:t>b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 smtClean="0"/>
              <a:t>coefficients are </a:t>
            </a:r>
            <a:r>
              <a:rPr lang="en-US" dirty="0">
                <a:solidFill>
                  <a:srgbClr val="FF0000"/>
                </a:solidFill>
              </a:rPr>
              <a:t>estimates</a:t>
            </a:r>
            <a:r>
              <a:rPr lang="en-US" dirty="0"/>
              <a:t> of the </a:t>
            </a:r>
            <a:r>
              <a:rPr lang="en-US" dirty="0" smtClean="0"/>
              <a:t>true population </a:t>
            </a:r>
            <a:r>
              <a:rPr lang="en-US" dirty="0"/>
              <a:t>coefficients, β</a:t>
            </a:r>
            <a:r>
              <a:rPr lang="en-US" baseline="-25000" dirty="0"/>
              <a:t>0</a:t>
            </a:r>
            <a:r>
              <a:rPr lang="en-US" dirty="0"/>
              <a:t> and β</a:t>
            </a:r>
            <a:r>
              <a:rPr lang="en-US" baseline="-25000" dirty="0"/>
              <a:t>1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Simple Linear Regression</a:t>
            </a:r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620000" y="243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11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5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2151220"/>
            <a:ext cx="8860632" cy="46146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pPr marL="109728" indent="0">
              <a:buNone/>
            </a:pPr>
            <a:r>
              <a:rPr lang="en-US" dirty="0" smtClean="0"/>
              <a:t>			</a:t>
            </a:r>
            <a:r>
              <a:rPr lang="en-US" sz="2800" dirty="0" smtClean="0"/>
              <a:t>	</a:t>
            </a:r>
            <a:r>
              <a:rPr lang="el-GR" sz="1900" dirty="0" smtClean="0"/>
              <a:t>Ŷ</a:t>
            </a:r>
            <a:r>
              <a:rPr lang="en-US" sz="1900" baseline="-25000" dirty="0" err="1"/>
              <a:t>i</a:t>
            </a:r>
            <a:r>
              <a:rPr lang="en-US" sz="1900" baseline="-25000" dirty="0"/>
              <a:t> </a:t>
            </a:r>
            <a:r>
              <a:rPr lang="en-US" sz="1900" dirty="0"/>
              <a:t> is a </a:t>
            </a:r>
            <a:r>
              <a:rPr lang="en-US" sz="1900" dirty="0">
                <a:solidFill>
                  <a:srgbClr val="FF0000"/>
                </a:solidFill>
              </a:rPr>
              <a:t>point on the regression line</a:t>
            </a:r>
          </a:p>
          <a:p>
            <a:pPr marL="109728" indent="0">
              <a:buNone/>
            </a:pPr>
            <a:r>
              <a:rPr lang="en-US" sz="1900" dirty="0" smtClean="0"/>
              <a:t>				Y</a:t>
            </a:r>
            <a:r>
              <a:rPr lang="en-US" sz="1900" baseline="-25000" dirty="0" smtClean="0"/>
              <a:t>i</a:t>
            </a:r>
            <a:r>
              <a:rPr lang="en-US" sz="1900" dirty="0" smtClean="0"/>
              <a:t> </a:t>
            </a:r>
            <a:r>
              <a:rPr lang="en-US" sz="1900" dirty="0"/>
              <a:t>is an </a:t>
            </a:r>
            <a:r>
              <a:rPr lang="en-US" sz="1900" dirty="0">
                <a:solidFill>
                  <a:srgbClr val="FF0000"/>
                </a:solidFill>
              </a:rPr>
              <a:t>individual data value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>
                <a:solidFill>
                  <a:srgbClr val="FF0000"/>
                </a:solidFill>
              </a:rPr>
              <a:t>deviations</a:t>
            </a:r>
            <a:r>
              <a:rPr lang="en-US" dirty="0"/>
              <a:t> of the </a:t>
            </a:r>
            <a:r>
              <a:rPr lang="en-US" dirty="0">
                <a:solidFill>
                  <a:srgbClr val="FF0000"/>
                </a:solidFill>
              </a:rPr>
              <a:t>individual observations </a:t>
            </a:r>
            <a:r>
              <a:rPr lang="en-US" dirty="0"/>
              <a:t>(the points) from the regression line, (Y</a:t>
            </a:r>
            <a:r>
              <a:rPr lang="en-US" baseline="-25000" dirty="0"/>
              <a:t>i</a:t>
            </a:r>
            <a:r>
              <a:rPr lang="en-US" dirty="0"/>
              <a:t> - </a:t>
            </a:r>
            <a:r>
              <a:rPr lang="en-US" dirty="0" err="1"/>
              <a:t>Ŷ</a:t>
            </a:r>
            <a:r>
              <a:rPr lang="en-US" baseline="-25000" dirty="0" err="1"/>
              <a:t>i</a:t>
            </a:r>
            <a:r>
              <a:rPr lang="en-US" dirty="0"/>
              <a:t>), the </a:t>
            </a:r>
            <a:r>
              <a:rPr lang="en-US" i="1" dirty="0">
                <a:solidFill>
                  <a:srgbClr val="FF0000"/>
                </a:solidFill>
              </a:rPr>
              <a:t>residuals</a:t>
            </a:r>
            <a:r>
              <a:rPr lang="en-US" dirty="0"/>
              <a:t>, are denoted by </a:t>
            </a:r>
            <a:r>
              <a:rPr lang="en-US" dirty="0" err="1"/>
              <a:t>e</a:t>
            </a:r>
            <a:r>
              <a:rPr lang="en-US" baseline="-25000" dirty="0" err="1"/>
              <a:t>i</a:t>
            </a:r>
            <a:r>
              <a:rPr lang="en-US" dirty="0"/>
              <a:t> where </a:t>
            </a:r>
            <a:r>
              <a:rPr lang="en-US" dirty="0" err="1"/>
              <a:t>e</a:t>
            </a:r>
            <a:r>
              <a:rPr lang="en-US" baseline="-25000" dirty="0" err="1"/>
              <a:t>i</a:t>
            </a:r>
            <a:r>
              <a:rPr lang="en-US" dirty="0"/>
              <a:t> </a:t>
            </a:r>
            <a:r>
              <a:rPr lang="en-US" dirty="0" smtClean="0"/>
              <a:t>= </a:t>
            </a:r>
            <a:r>
              <a:rPr lang="en-US" dirty="0"/>
              <a:t>(Y</a:t>
            </a:r>
            <a:r>
              <a:rPr lang="en-US" baseline="-25000" dirty="0"/>
              <a:t>i</a:t>
            </a:r>
            <a:r>
              <a:rPr lang="en-US" dirty="0"/>
              <a:t> - </a:t>
            </a:r>
            <a:r>
              <a:rPr lang="en-US" dirty="0" err="1"/>
              <a:t>Ŷ</a:t>
            </a:r>
            <a:r>
              <a:rPr lang="en-US" baseline="-25000" dirty="0" err="1"/>
              <a:t>i</a:t>
            </a:r>
            <a:r>
              <a:rPr lang="en-US" dirty="0"/>
              <a:t>). </a:t>
            </a:r>
            <a:endParaRPr lang="en-US" dirty="0" smtClean="0"/>
          </a:p>
          <a:p>
            <a:pPr lvl="1"/>
            <a:r>
              <a:rPr lang="en-US" dirty="0" smtClean="0"/>
              <a:t>Some </a:t>
            </a:r>
            <a:r>
              <a:rPr lang="en-US" dirty="0"/>
              <a:t>deviations are </a:t>
            </a:r>
            <a:r>
              <a:rPr lang="en-US" dirty="0">
                <a:solidFill>
                  <a:srgbClr val="FF0000"/>
                </a:solidFill>
              </a:rPr>
              <a:t>positive</a:t>
            </a:r>
            <a:r>
              <a:rPr lang="en-US" dirty="0"/>
              <a:t> </a:t>
            </a:r>
            <a:r>
              <a:rPr lang="en-US" dirty="0" smtClean="0"/>
              <a:t>(for the </a:t>
            </a:r>
            <a:r>
              <a:rPr lang="en-US" dirty="0"/>
              <a:t>points </a:t>
            </a:r>
            <a:r>
              <a:rPr lang="en-US" dirty="0" smtClean="0">
                <a:solidFill>
                  <a:srgbClr val="FF0000"/>
                </a:solidFill>
              </a:rPr>
              <a:t>above</a:t>
            </a:r>
            <a:r>
              <a:rPr lang="en-US" dirty="0" smtClean="0"/>
              <a:t> </a:t>
            </a:r>
            <a:r>
              <a:rPr lang="en-US" dirty="0"/>
              <a:t>the line); some are </a:t>
            </a:r>
            <a:r>
              <a:rPr lang="en-US" dirty="0">
                <a:solidFill>
                  <a:srgbClr val="FF0000"/>
                </a:solidFill>
              </a:rPr>
              <a:t>negative</a:t>
            </a:r>
            <a:r>
              <a:rPr lang="en-US" dirty="0"/>
              <a:t> </a:t>
            </a:r>
            <a:r>
              <a:rPr lang="en-US" dirty="0" smtClean="0"/>
              <a:t>(for the </a:t>
            </a:r>
            <a:r>
              <a:rPr lang="en-US" dirty="0"/>
              <a:t>points </a:t>
            </a:r>
            <a:r>
              <a:rPr lang="en-US" dirty="0" smtClean="0">
                <a:solidFill>
                  <a:srgbClr val="FF0000"/>
                </a:solidFill>
              </a:rPr>
              <a:t>below</a:t>
            </a:r>
            <a:r>
              <a:rPr lang="en-US" dirty="0" smtClean="0"/>
              <a:t> </a:t>
            </a:r>
            <a:r>
              <a:rPr lang="en-US" dirty="0"/>
              <a:t>the line). </a:t>
            </a:r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/>
              <a:t>a point is </a:t>
            </a:r>
            <a:r>
              <a:rPr lang="en-US" dirty="0">
                <a:solidFill>
                  <a:srgbClr val="FF0000"/>
                </a:solidFill>
              </a:rPr>
              <a:t>on</a:t>
            </a:r>
            <a:r>
              <a:rPr lang="en-US" dirty="0"/>
              <a:t> the line, its </a:t>
            </a:r>
            <a:r>
              <a:rPr lang="en-US" dirty="0">
                <a:solidFill>
                  <a:srgbClr val="FF0000"/>
                </a:solidFill>
              </a:rPr>
              <a:t>deviation = 0</a:t>
            </a:r>
            <a:r>
              <a:rPr lang="en-US" dirty="0"/>
              <a:t>.  </a:t>
            </a:r>
            <a:endParaRPr lang="en-US" dirty="0" smtClean="0"/>
          </a:p>
          <a:p>
            <a:pPr lvl="1"/>
            <a:r>
              <a:rPr lang="en-US" dirty="0" smtClean="0"/>
              <a:t>Note </a:t>
            </a:r>
            <a:r>
              <a:rPr lang="en-US" dirty="0"/>
              <a:t>that the </a:t>
            </a:r>
            <a:r>
              <a:rPr lang="en-US" dirty="0" err="1">
                <a:solidFill>
                  <a:srgbClr val="FF0000"/>
                </a:solidFill>
              </a:rPr>
              <a:t>Σe</a:t>
            </a:r>
            <a:r>
              <a:rPr lang="en-US" baseline="-25000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 = 0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214" y="26531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/>
              <a:t>Simple Linear Regression</a:t>
            </a:r>
            <a:endParaRPr lang="en-US" sz="3600" baseline="-25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8600" y="1295400"/>
            <a:ext cx="3422342" cy="2620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153400" y="3710057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51705" y="41185"/>
            <a:ext cx="2292295" cy="281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4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5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2869111"/>
            <a:ext cx="9144000" cy="39163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/>
              <a:t>Mathematically</a:t>
            </a:r>
            <a:r>
              <a:rPr lang="en-US" dirty="0"/>
              <a:t>, the regression line </a:t>
            </a:r>
            <a:r>
              <a:rPr lang="en-US" dirty="0" smtClean="0">
                <a:solidFill>
                  <a:srgbClr val="FF0000"/>
                </a:solidFill>
              </a:rPr>
              <a:t>minimizes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rgbClr val="FF0000"/>
                </a:solidFill>
              </a:rPr>
              <a:t>sum of the squared errors </a:t>
            </a:r>
            <a:r>
              <a:rPr lang="en-US" dirty="0" smtClean="0"/>
              <a:t>(SSE):</a:t>
            </a:r>
          </a:p>
          <a:p>
            <a:pPr marL="109728" indent="0">
              <a:buNone/>
            </a:pPr>
            <a:r>
              <a:rPr lang="en-US" dirty="0" smtClean="0"/>
              <a:t> 	Σe</a:t>
            </a:r>
            <a:r>
              <a:rPr lang="en-US" baseline="-25000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  = </a:t>
            </a:r>
            <a:r>
              <a:rPr lang="en-US" dirty="0"/>
              <a:t>Σ(Y</a:t>
            </a:r>
            <a:r>
              <a:rPr lang="en-US" baseline="-25000" dirty="0"/>
              <a:t>i</a:t>
            </a:r>
            <a:r>
              <a:rPr lang="en-US" dirty="0"/>
              <a:t> - </a:t>
            </a:r>
            <a:r>
              <a:rPr lang="en-US" dirty="0" err="1"/>
              <a:t>Ŷ</a:t>
            </a:r>
            <a:r>
              <a:rPr lang="en-US" baseline="-25000" dirty="0" err="1"/>
              <a:t>i</a:t>
            </a:r>
            <a:r>
              <a:rPr lang="en-US" dirty="0"/>
              <a:t>)</a:t>
            </a:r>
            <a:r>
              <a:rPr lang="en-US" baseline="30000" dirty="0"/>
              <a:t>2</a:t>
            </a:r>
            <a:r>
              <a:rPr lang="en-US" dirty="0"/>
              <a:t>  = Σ[Y</a:t>
            </a:r>
            <a:r>
              <a:rPr lang="en-US" baseline="-25000" dirty="0"/>
              <a:t>i</a:t>
            </a:r>
            <a:r>
              <a:rPr lang="en-US" dirty="0"/>
              <a:t> – (b</a:t>
            </a:r>
            <a:r>
              <a:rPr lang="en-US" baseline="-25000" dirty="0"/>
              <a:t>0</a:t>
            </a:r>
            <a:r>
              <a:rPr lang="en-US" dirty="0"/>
              <a:t> + b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i</a:t>
            </a:r>
            <a:r>
              <a:rPr lang="en-US" dirty="0"/>
              <a:t>)]</a:t>
            </a:r>
            <a:r>
              <a:rPr lang="en-US" baseline="30000" dirty="0"/>
              <a:t>2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Regression is called a “</a:t>
            </a:r>
            <a:r>
              <a:rPr lang="en-US" dirty="0" smtClean="0">
                <a:solidFill>
                  <a:srgbClr val="FF0000"/>
                </a:solidFill>
              </a:rPr>
              <a:t>least squares</a:t>
            </a:r>
            <a:r>
              <a:rPr lang="en-US" dirty="0" smtClean="0"/>
              <a:t>” method.</a:t>
            </a:r>
          </a:p>
          <a:p>
            <a:pPr lvl="1"/>
            <a:r>
              <a:rPr lang="en-US" dirty="0" smtClean="0"/>
              <a:t>Taking </a:t>
            </a:r>
            <a:r>
              <a:rPr lang="en-US" dirty="0"/>
              <a:t>partial derivatives, we </a:t>
            </a:r>
            <a:r>
              <a:rPr lang="en-US" dirty="0" smtClean="0"/>
              <a:t>get </a:t>
            </a:r>
            <a:r>
              <a:rPr lang="en-US" dirty="0"/>
              <a:t>the “</a:t>
            </a:r>
            <a:r>
              <a:rPr lang="en-US" dirty="0">
                <a:solidFill>
                  <a:srgbClr val="FF0000"/>
                </a:solidFill>
              </a:rPr>
              <a:t>normal equations</a:t>
            </a:r>
            <a:r>
              <a:rPr lang="en-US" dirty="0"/>
              <a:t>” that are used to solve for </a:t>
            </a:r>
            <a:r>
              <a:rPr lang="en-US" dirty="0">
                <a:solidFill>
                  <a:srgbClr val="FF0000"/>
                </a:solidFill>
              </a:rPr>
              <a:t>b</a:t>
            </a:r>
            <a:r>
              <a:rPr lang="en-US" baseline="-25000" dirty="0">
                <a:solidFill>
                  <a:srgbClr val="FF0000"/>
                </a:solidFill>
              </a:rPr>
              <a:t>0</a:t>
            </a:r>
            <a:r>
              <a:rPr lang="en-US" dirty="0">
                <a:solidFill>
                  <a:srgbClr val="FF0000"/>
                </a:solidFill>
              </a:rPr>
              <a:t> and b</a:t>
            </a:r>
            <a:r>
              <a:rPr lang="en-US" baseline="-25000" dirty="0">
                <a:solidFill>
                  <a:srgbClr val="FF0000"/>
                </a:solidFill>
              </a:rPr>
              <a:t>1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regression, the levels of 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 are </a:t>
            </a:r>
            <a:r>
              <a:rPr lang="en-US" dirty="0" smtClean="0"/>
              <a:t>considered to be </a:t>
            </a:r>
            <a:r>
              <a:rPr lang="en-US" dirty="0" smtClean="0">
                <a:solidFill>
                  <a:srgbClr val="FF0000"/>
                </a:solidFill>
              </a:rPr>
              <a:t>fixed</a:t>
            </a:r>
            <a:r>
              <a:rPr lang="en-US" dirty="0"/>
              <a:t>. 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Y </a:t>
            </a:r>
            <a:r>
              <a:rPr lang="en-US" dirty="0"/>
              <a:t>is </a:t>
            </a:r>
            <a:r>
              <a:rPr lang="en-US" dirty="0" smtClean="0"/>
              <a:t>the </a:t>
            </a:r>
            <a:r>
              <a:rPr lang="en-US" dirty="0">
                <a:solidFill>
                  <a:srgbClr val="FF0000"/>
                </a:solidFill>
              </a:rPr>
              <a:t>random variable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Simple Linear Regression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580860" y="1371600"/>
            <a:ext cx="609600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31004" y="41185"/>
            <a:ext cx="2012996" cy="247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8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3610" y="5062370"/>
            <a:ext cx="5336590" cy="1219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1600" dirty="0" smtClean="0"/>
              <a:t>In </a:t>
            </a:r>
            <a:r>
              <a:rPr lang="en-US" sz="1600" dirty="0"/>
              <a:t>the example </a:t>
            </a:r>
            <a:r>
              <a:rPr lang="en-US" sz="1600" dirty="0" smtClean="0"/>
              <a:t>below, we see that most </a:t>
            </a:r>
            <a:r>
              <a:rPr lang="en-US" sz="1600" dirty="0"/>
              <a:t>of the points are either above the line or below the line. Only about 5 points are </a:t>
            </a:r>
            <a:r>
              <a:rPr lang="en-US" sz="1600" dirty="0" smtClean="0"/>
              <a:t>actually </a:t>
            </a:r>
            <a:r>
              <a:rPr lang="en-US" sz="1600" dirty="0"/>
              <a:t>on the line or </a:t>
            </a:r>
            <a:r>
              <a:rPr lang="en-US" sz="1600" dirty="0" smtClean="0"/>
              <a:t>touching </a:t>
            </a:r>
            <a:r>
              <a:rPr lang="en-US" sz="1600" dirty="0"/>
              <a:t>it.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5316" y="-158583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/>
              <a:t>Simple Linear Regression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8" t="22537" r="32608" b="10210"/>
          <a:stretch/>
        </p:blipFill>
        <p:spPr bwMode="auto">
          <a:xfrm>
            <a:off x="5486400" y="4079930"/>
            <a:ext cx="3664688" cy="2778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191055" y="6037095"/>
            <a:ext cx="609600" cy="609600"/>
          </a:xfrm>
          <a:prstGeom prst="rect">
            <a:avLst/>
          </a:prstGeom>
        </p:spPr>
      </p:pic>
      <p:pic>
        <p:nvPicPr>
          <p:cNvPr id="8" name="Picture 7" descr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421" y="131690"/>
            <a:ext cx="3830246" cy="287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-5316" y="762000"/>
            <a:ext cx="5263116" cy="3921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/>
              <a:t>For </a:t>
            </a:r>
            <a:r>
              <a:rPr lang="en-US" sz="1600" dirty="0" smtClean="0"/>
              <a:t>example consider data with predicted line:</a:t>
            </a:r>
            <a:endParaRPr lang="en-US" sz="1600" dirty="0"/>
          </a:p>
          <a:p>
            <a:pPr>
              <a:defRPr/>
            </a:pPr>
            <a:r>
              <a:rPr lang="en-US" sz="1600" dirty="0"/>
              <a:t>An actual data point is (4,8).   </a:t>
            </a:r>
            <a:endParaRPr lang="en-US" sz="1600" dirty="0" smtClean="0"/>
          </a:p>
          <a:p>
            <a:pPr>
              <a:defRPr/>
            </a:pPr>
            <a:r>
              <a:rPr lang="en-US" sz="1600" dirty="0" smtClean="0"/>
              <a:t>While </a:t>
            </a:r>
            <a:r>
              <a:rPr lang="en-US" sz="1600" dirty="0"/>
              <a:t>predicted value at x = 4 is   5 + 4*4 = 21</a:t>
            </a:r>
          </a:p>
          <a:p>
            <a:pPr>
              <a:defRPr/>
            </a:pPr>
            <a:r>
              <a:rPr lang="en-US" sz="1600" dirty="0"/>
              <a:t>=&gt; residual = 8 – 21 = - 13</a:t>
            </a:r>
          </a:p>
          <a:p>
            <a:pPr indent="4763">
              <a:lnSpc>
                <a:spcPct val="95000"/>
              </a:lnSpc>
              <a:spcBef>
                <a:spcPct val="35000"/>
              </a:spcBef>
              <a:spcAft>
                <a:spcPct val="5000"/>
              </a:spcAft>
              <a:defRPr/>
            </a:pPr>
            <a:r>
              <a:rPr lang="en-US" sz="1600" dirty="0">
                <a:latin typeface="Arial" charset="0"/>
              </a:rPr>
              <a:t>A straight line satisfies the </a:t>
            </a:r>
            <a:r>
              <a:rPr lang="en-US" sz="1600" dirty="0">
                <a:solidFill>
                  <a:schemeClr val="hlink"/>
                </a:solidFill>
                <a:latin typeface="Arial" charset="0"/>
              </a:rPr>
              <a:t>least-squares property</a:t>
            </a:r>
            <a:r>
              <a:rPr lang="en-US" sz="1600" dirty="0">
                <a:latin typeface="Arial" charset="0"/>
              </a:rPr>
              <a:t> if the sum of the squares</a:t>
            </a:r>
            <a:r>
              <a:rPr lang="en-US" sz="1600" dirty="0">
                <a:latin typeface="Helvetica" pitchFamily="112" charset="0"/>
              </a:rPr>
              <a:t> </a:t>
            </a:r>
            <a:r>
              <a:rPr lang="en-US" sz="1600" dirty="0">
                <a:latin typeface="Arial" charset="0"/>
              </a:rPr>
              <a:t>of the residuals is the </a:t>
            </a:r>
            <a:r>
              <a:rPr lang="en-US" sz="1600" u="sng" dirty="0">
                <a:solidFill>
                  <a:srgbClr val="FF0000"/>
                </a:solidFill>
                <a:latin typeface="Arial" charset="0"/>
              </a:rPr>
              <a:t>smallest sum possible</a:t>
            </a:r>
            <a:r>
              <a:rPr lang="en-US" sz="1600" dirty="0">
                <a:latin typeface="Arial" charset="0"/>
              </a:rPr>
              <a:t>.</a:t>
            </a:r>
          </a:p>
          <a:p>
            <a:pPr indent="4763">
              <a:lnSpc>
                <a:spcPct val="95000"/>
              </a:lnSpc>
              <a:spcBef>
                <a:spcPct val="35000"/>
              </a:spcBef>
              <a:spcAft>
                <a:spcPct val="5000"/>
              </a:spcAft>
              <a:defRPr/>
            </a:pPr>
            <a:r>
              <a:rPr lang="en-US" sz="1600" dirty="0">
                <a:latin typeface="Arial" charset="0"/>
              </a:rPr>
              <a:t>In the this picture example sum of residuals is</a:t>
            </a:r>
            <a:r>
              <a:rPr lang="en-US" sz="1600" dirty="0" smtClean="0">
                <a:latin typeface="Arial" charset="0"/>
              </a:rPr>
              <a:t>:</a:t>
            </a:r>
          </a:p>
          <a:p>
            <a:pPr indent="4763">
              <a:lnSpc>
                <a:spcPct val="95000"/>
              </a:lnSpc>
              <a:spcBef>
                <a:spcPct val="35000"/>
              </a:spcBef>
              <a:spcAft>
                <a:spcPct val="5000"/>
              </a:spcAft>
              <a:defRPr/>
            </a:pPr>
            <a:endParaRPr lang="en-US" sz="1600" dirty="0">
              <a:latin typeface="Arial" charset="0"/>
            </a:endParaRPr>
          </a:p>
          <a:p>
            <a:pPr indent="4763">
              <a:lnSpc>
                <a:spcPct val="95000"/>
              </a:lnSpc>
              <a:spcBef>
                <a:spcPct val="35000"/>
              </a:spcBef>
              <a:spcAft>
                <a:spcPct val="5000"/>
              </a:spcAft>
              <a:defRPr/>
            </a:pPr>
            <a:r>
              <a:rPr lang="en-US" sz="1600" dirty="0">
                <a:latin typeface="Arial" charset="0"/>
              </a:rPr>
              <a:t>This sum of squares is visualized by the sum red-square </a:t>
            </a:r>
            <a:r>
              <a:rPr lang="en-US" sz="1600" dirty="0" smtClean="0">
                <a:latin typeface="Arial" charset="0"/>
              </a:rPr>
              <a:t>areas -- as </a:t>
            </a:r>
            <a:r>
              <a:rPr lang="en-US" sz="1600" dirty="0">
                <a:latin typeface="Arial" charset="0"/>
              </a:rPr>
              <a:t>small as possible (proved by </a:t>
            </a:r>
            <a:r>
              <a:rPr lang="en-US" sz="1600" dirty="0" smtClean="0">
                <a:latin typeface="Arial" charset="0"/>
              </a:rPr>
              <a:t>Calculus).</a:t>
            </a:r>
            <a:endParaRPr lang="en-US" sz="1600" dirty="0">
              <a:latin typeface="Arial" charset="0"/>
            </a:endParaRPr>
          </a:p>
          <a:p>
            <a:pPr indent="4763">
              <a:lnSpc>
                <a:spcPct val="95000"/>
              </a:lnSpc>
              <a:spcBef>
                <a:spcPct val="35000"/>
              </a:spcBef>
              <a:spcAft>
                <a:spcPct val="5000"/>
              </a:spcAft>
              <a:defRPr/>
            </a:pPr>
            <a:r>
              <a:rPr lang="en-US" sz="1600" dirty="0">
                <a:latin typeface="Arial" charset="0"/>
              </a:rPr>
              <a:t>Any other straight  line will produce larger total area.</a:t>
            </a:r>
          </a:p>
          <a:p>
            <a:pPr indent="4763">
              <a:lnSpc>
                <a:spcPct val="95000"/>
              </a:lnSpc>
              <a:spcBef>
                <a:spcPct val="35000"/>
              </a:spcBef>
              <a:spcAft>
                <a:spcPct val="5000"/>
              </a:spcAft>
              <a:defRPr/>
            </a:pPr>
            <a:endParaRPr lang="en-US" sz="2400" dirty="0">
              <a:latin typeface="Arial" charset="0"/>
            </a:endParaRPr>
          </a:p>
        </p:txBody>
      </p:sp>
      <p:graphicFrame>
        <p:nvGraphicFramePr>
          <p:cNvPr id="1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3942427"/>
              </p:ext>
            </p:extLst>
          </p:nvPr>
        </p:nvGraphicFramePr>
        <p:xfrm>
          <a:off x="1413277" y="2967653"/>
          <a:ext cx="2446338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8" name="Equation" r:id="rId9" imgW="1892300" imgH="228600" progId="Equation.3">
                  <p:embed/>
                </p:oleObj>
              </mc:Choice>
              <mc:Fallback>
                <p:oleObj name="Equation" r:id="rId9" imgW="1892300" imgH="22860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3277" y="2967653"/>
                        <a:ext cx="2446338" cy="29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189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Regression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59" y="1323209"/>
            <a:ext cx="8784432" cy="5084735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057400" y="4343400"/>
            <a:ext cx="232267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676400" y="5791200"/>
            <a:ext cx="232267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10200" y="6096000"/>
            <a:ext cx="30480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49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5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7672" y="28353"/>
            <a:ext cx="8229600" cy="1143000"/>
          </a:xfrm>
        </p:spPr>
        <p:txBody>
          <a:bodyPr/>
          <a:lstStyle/>
          <a:p>
            <a:r>
              <a:rPr lang="en-US" dirty="0"/>
              <a:t>Steps in Regression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55851"/>
            <a:ext cx="8686800" cy="5529793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7543800" y="2043063"/>
            <a:ext cx="609600" cy="6096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1944528" y="1248218"/>
            <a:ext cx="2932272" cy="886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437167" y="1782555"/>
            <a:ext cx="6944833" cy="260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09800" y="4419600"/>
            <a:ext cx="6858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09600" y="2057400"/>
            <a:ext cx="2932272" cy="886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191000" y="5638800"/>
            <a:ext cx="33528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62400" y="2994838"/>
            <a:ext cx="2872021" cy="52570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190820" y="3024738"/>
            <a:ext cx="705959" cy="51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97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Steps in Regression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7662365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730753" y="3304953"/>
            <a:ext cx="609600" cy="6096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1371600" y="1600200"/>
            <a:ext cx="32766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581400" y="2743200"/>
            <a:ext cx="41148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676400" y="3276600"/>
            <a:ext cx="6858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505200" y="3276600"/>
            <a:ext cx="1676400" cy="531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155405" y="3505200"/>
            <a:ext cx="185449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033131" y="5486400"/>
            <a:ext cx="185449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76600" y="3810000"/>
            <a:ext cx="246413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-- not done in Excel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048000" y="5486400"/>
            <a:ext cx="209384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-- done in Excel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3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  <a:p>
            <a:r>
              <a:rPr lang="en-US" sz="2400" dirty="0" smtClean="0"/>
              <a:t>This is part of the output you see when you do regression in MS Excel.   </a:t>
            </a:r>
            <a:endParaRPr lang="en-US" sz="2400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in Regression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676400"/>
            <a:ext cx="8458201" cy="205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7848600" y="457200"/>
            <a:ext cx="609600" cy="6096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1143000" y="3124200"/>
            <a:ext cx="67056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215288" y="3429000"/>
            <a:ext cx="532302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105400" y="1676400"/>
            <a:ext cx="209384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-- done in Excel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80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066800"/>
            <a:ext cx="6096000" cy="1752600"/>
          </a:xfrm>
        </p:spPr>
        <p:txBody>
          <a:bodyPr>
            <a:normAutofit fontScale="70000" lnSpcReduction="20000"/>
          </a:bodyPr>
          <a:lstStyle/>
          <a:p>
            <a:pPr hangingPunct="0"/>
            <a:r>
              <a:rPr lang="en-US" dirty="0" smtClean="0"/>
              <a:t>n </a:t>
            </a:r>
            <a:r>
              <a:rPr lang="en-US" dirty="0"/>
              <a:t>= 5  pairs of X,Y observations </a:t>
            </a:r>
          </a:p>
          <a:p>
            <a:pPr hangingPunct="0"/>
            <a:r>
              <a:rPr lang="en-US" dirty="0">
                <a:solidFill>
                  <a:srgbClr val="FF0000"/>
                </a:solidFill>
              </a:rPr>
              <a:t>Independent</a:t>
            </a:r>
            <a:r>
              <a:rPr lang="en-US" dirty="0"/>
              <a:t> variable (X) is amount of water (in gallons) used on </a:t>
            </a:r>
            <a:r>
              <a:rPr lang="en-US" dirty="0" smtClean="0"/>
              <a:t>crop</a:t>
            </a:r>
          </a:p>
          <a:p>
            <a:pPr hangingPunct="0"/>
            <a:r>
              <a:rPr lang="en-US" dirty="0" smtClean="0">
                <a:solidFill>
                  <a:srgbClr val="FF0000"/>
                </a:solidFill>
              </a:rPr>
              <a:t>Dependent</a:t>
            </a:r>
            <a:r>
              <a:rPr lang="en-US" dirty="0" smtClean="0"/>
              <a:t> </a:t>
            </a:r>
            <a:r>
              <a:rPr lang="en-US" dirty="0"/>
              <a:t>variable (Y) is yield (bushels of tomatoes). </a:t>
            </a:r>
          </a:p>
          <a:p>
            <a:pPr marL="109728" indent="0" hangingPunct="0">
              <a:buNone/>
            </a:pPr>
            <a:r>
              <a:rPr lang="en-US" dirty="0"/>
              <a:t> </a:t>
            </a:r>
          </a:p>
          <a:p>
            <a:pPr marL="109728" indent="0">
              <a:buNone/>
            </a:pPr>
            <a:endParaRPr lang="en-US" dirty="0" smtClean="0"/>
          </a:p>
          <a:p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sz="2000" dirty="0" smtClean="0"/>
          </a:p>
          <a:p>
            <a:pPr marL="109728" indent="0">
              <a:buNone/>
            </a:pPr>
            <a:endParaRPr lang="en-US" sz="2000" dirty="0"/>
          </a:p>
          <a:p>
            <a:pPr marL="109728" indent="0">
              <a:buNone/>
            </a:pPr>
            <a:endParaRPr lang="en-US" sz="2000" dirty="0" smtClean="0"/>
          </a:p>
          <a:p>
            <a:pPr marL="109728" indent="0">
              <a:buNone/>
            </a:pPr>
            <a:endParaRPr lang="en-US" sz="2000" dirty="0"/>
          </a:p>
          <a:p>
            <a:pPr marL="109728" indent="0">
              <a:buNone/>
            </a:pPr>
            <a:endParaRPr lang="en-US" sz="2000" dirty="0" smtClean="0"/>
          </a:p>
          <a:p>
            <a:pPr marL="109728" indent="0">
              <a:buNone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42672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Example:  Water and Tomato Yield</a:t>
            </a:r>
            <a:endParaRPr lang="en-US" sz="2800" dirty="0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724400" y="304800"/>
            <a:ext cx="609600" cy="60960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411607"/>
              </p:ext>
            </p:extLst>
          </p:nvPr>
        </p:nvGraphicFramePr>
        <p:xfrm>
          <a:off x="6172200" y="0"/>
          <a:ext cx="2819400" cy="17809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6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2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30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75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657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Y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X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X</a:t>
                      </a:r>
                      <a:r>
                        <a:rPr lang="en-US" sz="1400" baseline="-25000" dirty="0" err="1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Y</a:t>
                      </a:r>
                      <a:r>
                        <a:rPr lang="en-US" sz="1400" baseline="-25000" dirty="0" err="1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X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r>
                        <a:rPr lang="en-US" sz="1400" baseline="30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Y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r>
                        <a:rPr lang="en-US" sz="1400" baseline="30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25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24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64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effectLst/>
                        </a:rPr>
                        <a:t>40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100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15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75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25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effectLst/>
                        </a:rPr>
                        <a:t>225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40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151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55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418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8200" y="2938201"/>
            <a:ext cx="5715000" cy="3919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779989" y="2173069"/>
            <a:ext cx="46714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Excel&gt;Insert&gt;</a:t>
            </a:r>
            <a:r>
              <a:rPr lang="en-US" sz="1600" dirty="0" err="1" smtClean="0"/>
              <a:t>Scattrplot</a:t>
            </a:r>
            <a:endParaRPr lang="en-US" sz="1600" dirty="0"/>
          </a:p>
          <a:p>
            <a:r>
              <a:rPr lang="en-US" sz="1600" dirty="0" smtClean="0"/>
              <a:t>Click on graph, at upper left</a:t>
            </a:r>
          </a:p>
          <a:p>
            <a:r>
              <a:rPr lang="en-US" sz="1600" dirty="0" smtClean="0"/>
              <a:t>Add Chart Element&gt;</a:t>
            </a:r>
            <a:r>
              <a:rPr lang="en-US" sz="1600" dirty="0" err="1" smtClean="0"/>
              <a:t>Trendline</a:t>
            </a:r>
            <a:r>
              <a:rPr lang="en-US" sz="1600" dirty="0" smtClean="0"/>
              <a:t>&gt;More Options</a:t>
            </a:r>
            <a:endParaRPr lang="en-US" sz="1600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1801" y="1828800"/>
            <a:ext cx="2057400" cy="4368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943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6" b="1395"/>
          <a:stretch>
            <a:fillRect/>
          </a:stretch>
        </p:blipFill>
        <p:spPr bwMode="auto">
          <a:xfrm>
            <a:off x="0" y="2674620"/>
            <a:ext cx="4800600" cy="418338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6"/>
          <a:stretch/>
        </p:blipFill>
        <p:spPr bwMode="auto">
          <a:xfrm>
            <a:off x="5257800" y="4648200"/>
            <a:ext cx="3141487" cy="2019725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342472" y="5122540"/>
            <a:ext cx="6096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33600" y="1"/>
            <a:ext cx="2367329" cy="23428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76800" y="0"/>
            <a:ext cx="4212680" cy="431750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TextBox 10"/>
          <p:cNvSpPr txBox="1"/>
          <p:nvPr/>
        </p:nvSpPr>
        <p:spPr>
          <a:xfrm>
            <a:off x="0" y="381000"/>
            <a:ext cx="1688283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/>
              <a:t>Excel&gt;Data&gt;</a:t>
            </a:r>
          </a:p>
          <a:p>
            <a:r>
              <a:rPr lang="en-US" sz="1600" dirty="0" smtClean="0"/>
              <a:t>Data Analysis&gt;</a:t>
            </a:r>
          </a:p>
          <a:p>
            <a:r>
              <a:rPr lang="en-US" sz="1600" dirty="0" smtClean="0"/>
              <a:t>Regression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9329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0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1264" y="14177"/>
            <a:ext cx="5388935" cy="36933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Rcmdr</a:t>
            </a:r>
            <a:r>
              <a:rPr lang="en-US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 has very extensive modeling capability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Rcmdr</a:t>
            </a:r>
            <a:r>
              <a:rPr lang="en-US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&gt;Statistics&gt;Fit Models&gt;Linear Regression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summary gives a plethora of information including regression coefficients with their standard errors, t statics and resulting p-values, Residual standard error, R-squared, </a:t>
            </a:r>
            <a:r>
              <a:rPr lang="en-US" alt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Overall F-test, </a:t>
            </a:r>
            <a:r>
              <a:rPr lang="en-US" altLang="en-US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 </a:t>
            </a:r>
            <a:endParaRPr lang="en-US" altLang="en-US" sz="9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Once a model is produced, </a:t>
            </a:r>
            <a:r>
              <a:rPr lang="en-US" alt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Rcmdr</a:t>
            </a: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&gt;Models gives many options to additionally study the model both numerically and graphically.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 show Basic Diagnostic Plots, confidence intervals for the model parameters and ANOVA table, but there are many </a:t>
            </a:r>
            <a:r>
              <a:rPr lang="en-US" alt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others.</a:t>
            </a:r>
            <a:endParaRPr lang="en-US" alt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485" y="3737870"/>
            <a:ext cx="5133115" cy="31201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5962" y="14176"/>
            <a:ext cx="3833839" cy="36011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57800" y="4918978"/>
            <a:ext cx="3886200" cy="14889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5000" y="3810000"/>
            <a:ext cx="2993232" cy="5971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TextBox 9"/>
          <p:cNvSpPr txBox="1"/>
          <p:nvPr/>
        </p:nvSpPr>
        <p:spPr>
          <a:xfrm>
            <a:off x="5257800" y="14175"/>
            <a:ext cx="114326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Optional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2699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Example:  Water and Tomato Yield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8077200" cy="2861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177495"/>
              </p:ext>
            </p:extLst>
          </p:nvPr>
        </p:nvGraphicFramePr>
        <p:xfrm>
          <a:off x="5334000" y="1352977"/>
          <a:ext cx="3124200" cy="19812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6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0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1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9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57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3029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Y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X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X</a:t>
                      </a:r>
                      <a:r>
                        <a:rPr lang="en-US" sz="1400" baseline="-25000" dirty="0" err="1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Y</a:t>
                      </a:r>
                      <a:r>
                        <a:rPr lang="en-US" sz="1400" baseline="-25000" dirty="0" err="1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X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r>
                        <a:rPr lang="en-US" sz="1400" baseline="30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Y</a:t>
                      </a:r>
                      <a:r>
                        <a:rPr lang="en-US" sz="1400" baseline="-25000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r>
                        <a:rPr lang="en-US" sz="1400" baseline="30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25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24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64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effectLst/>
                        </a:rPr>
                        <a:t>40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100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15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75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25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225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40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151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55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418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95400" y="4414297"/>
            <a:ext cx="3733800" cy="68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4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4886" y="-226219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Example:  Water and Tomato Yield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28800"/>
            <a:ext cx="87630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181600"/>
            <a:ext cx="7391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07482" y="920353"/>
            <a:ext cx="6305550" cy="485775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V="1">
            <a:off x="3429000" y="3124200"/>
            <a:ext cx="1828800" cy="177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460165" y="3124200"/>
            <a:ext cx="2187107" cy="1417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67200" y="3976632"/>
            <a:ext cx="1962990" cy="44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32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 Water and Tomato Yield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921593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267200" y="50416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3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30126" y="11546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/>
              <a:t>Example:  Water and Tomato Yield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2819400"/>
            <a:ext cx="6019800" cy="3657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109728" indent="0" hangingPunct="0">
              <a:buNone/>
            </a:pPr>
            <a:r>
              <a:rPr lang="en-US" dirty="0" smtClean="0"/>
              <a:t>Σe</a:t>
            </a:r>
            <a:r>
              <a:rPr lang="en-US" baseline="-25000" dirty="0" smtClean="0"/>
              <a:t>i</a:t>
            </a:r>
            <a:r>
              <a:rPr lang="en-US" baseline="30000" dirty="0" smtClean="0"/>
              <a:t>2  </a:t>
            </a:r>
            <a:r>
              <a:rPr lang="en-US" dirty="0"/>
              <a:t>= 1.90.  This is a </a:t>
            </a:r>
            <a:r>
              <a:rPr lang="en-US" dirty="0">
                <a:solidFill>
                  <a:srgbClr val="FF0000"/>
                </a:solidFill>
              </a:rPr>
              <a:t>minimum</a:t>
            </a:r>
            <a:r>
              <a:rPr lang="en-US" dirty="0"/>
              <a:t>, since </a:t>
            </a:r>
            <a:r>
              <a:rPr lang="en-US" dirty="0">
                <a:solidFill>
                  <a:srgbClr val="FF0000"/>
                </a:solidFill>
              </a:rPr>
              <a:t>regression minimizes</a:t>
            </a:r>
            <a:r>
              <a:rPr lang="en-US" baseline="-25000" dirty="0"/>
              <a:t> </a:t>
            </a:r>
            <a:r>
              <a:rPr lang="en-US" dirty="0"/>
              <a:t>Σe</a:t>
            </a:r>
            <a:r>
              <a:rPr lang="en-US" baseline="-25000" dirty="0"/>
              <a:t>i</a:t>
            </a:r>
            <a:r>
              <a:rPr lang="en-US" baseline="30000" dirty="0"/>
              <a:t>2</a:t>
            </a:r>
            <a:r>
              <a:rPr lang="en-US" dirty="0"/>
              <a:t> (SSE)</a:t>
            </a:r>
          </a:p>
          <a:p>
            <a:pPr marL="109728" indent="0" hangingPunct="0">
              <a:buNone/>
            </a:pPr>
            <a:r>
              <a:rPr lang="en-US" baseline="30000" dirty="0"/>
              <a:t> </a:t>
            </a:r>
            <a:endParaRPr lang="en-US" dirty="0"/>
          </a:p>
          <a:p>
            <a:pPr marL="109728" indent="0" hangingPunct="0">
              <a:buNone/>
            </a:pPr>
            <a:r>
              <a:rPr lang="en-US" dirty="0"/>
              <a:t>Now we can </a:t>
            </a:r>
            <a:r>
              <a:rPr lang="en-US" dirty="0" smtClean="0"/>
              <a:t>answer </a:t>
            </a:r>
            <a:r>
              <a:rPr lang="en-US" dirty="0"/>
              <a:t>a </a:t>
            </a:r>
            <a:r>
              <a:rPr lang="en-US" dirty="0" smtClean="0">
                <a:solidFill>
                  <a:srgbClr val="FF0000"/>
                </a:solidFill>
              </a:rPr>
              <a:t>prediction question </a:t>
            </a:r>
            <a:r>
              <a:rPr lang="en-US" dirty="0"/>
              <a:t>like:  </a:t>
            </a:r>
            <a:endParaRPr lang="en-US" dirty="0" smtClean="0"/>
          </a:p>
          <a:p>
            <a:pPr marL="109728" indent="0" hangingPunct="0">
              <a:buNone/>
            </a:pPr>
            <a:r>
              <a:rPr lang="en-US" dirty="0" smtClean="0"/>
              <a:t>How </a:t>
            </a:r>
            <a:r>
              <a:rPr lang="en-US" dirty="0"/>
              <a:t>many bushels of tomatoes can we expect if we use 3.5 gallons of water? -1.3 + 3.1 (3.5) = 9.55 bushels.</a:t>
            </a:r>
          </a:p>
          <a:p>
            <a:pPr marL="109728" indent="0" hangingPunct="0">
              <a:buNone/>
            </a:pPr>
            <a:r>
              <a:rPr lang="en-US" dirty="0"/>
              <a:t> </a:t>
            </a:r>
          </a:p>
          <a:p>
            <a:pPr marL="109728" indent="0" hangingPunct="0">
              <a:buNone/>
            </a:pPr>
            <a:r>
              <a:rPr lang="en-US" dirty="0"/>
              <a:t>Notice the </a:t>
            </a:r>
            <a:r>
              <a:rPr lang="en-US" dirty="0">
                <a:solidFill>
                  <a:srgbClr val="FF0000"/>
                </a:solidFill>
              </a:rPr>
              <a:t>danger</a:t>
            </a:r>
            <a:r>
              <a:rPr lang="en-US" dirty="0"/>
              <a:t> of </a:t>
            </a:r>
            <a:r>
              <a:rPr lang="en-US" dirty="0">
                <a:solidFill>
                  <a:srgbClr val="FF0000"/>
                </a:solidFill>
              </a:rPr>
              <a:t>predicting outside </a:t>
            </a:r>
            <a:r>
              <a:rPr lang="en-US" dirty="0"/>
              <a:t>the range of X.  The more water, the greater the yield?  </a:t>
            </a:r>
            <a:endParaRPr lang="en-US" dirty="0" smtClean="0"/>
          </a:p>
          <a:p>
            <a:pPr marL="109728" indent="0" hangingPunct="0">
              <a:buNone/>
            </a:pPr>
            <a:r>
              <a:rPr lang="en-US" dirty="0" smtClean="0">
                <a:solidFill>
                  <a:srgbClr val="FF0000"/>
                </a:solidFill>
              </a:rPr>
              <a:t>No</a:t>
            </a:r>
            <a:r>
              <a:rPr lang="en-US" dirty="0"/>
              <a:t>. Too much water can ruin the crop</a:t>
            </a:r>
            <a:r>
              <a:rPr lang="en-US" dirty="0" smtClean="0"/>
              <a:t>.</a:t>
            </a:r>
          </a:p>
          <a:p>
            <a:pPr marL="109728" indent="0" hangingPunct="0">
              <a:buNone/>
            </a:pPr>
            <a:endParaRPr lang="en-US" dirty="0"/>
          </a:p>
          <a:p>
            <a:pPr marL="109728" indent="0" hangingPunct="0">
              <a:buNone/>
            </a:pPr>
            <a:r>
              <a:rPr lang="en-US" sz="2800" dirty="0">
                <a:solidFill>
                  <a:srgbClr val="FF0000"/>
                </a:solidFill>
              </a:rPr>
              <a:t>If </a:t>
            </a:r>
            <a:r>
              <a:rPr lang="en-US" sz="2800" dirty="0"/>
              <a:t>we did </a:t>
            </a:r>
            <a:r>
              <a:rPr lang="en-US" sz="2800" dirty="0">
                <a:solidFill>
                  <a:srgbClr val="FF0000"/>
                </a:solidFill>
              </a:rPr>
              <a:t>not</a:t>
            </a:r>
            <a:r>
              <a:rPr lang="en-US" sz="2800" dirty="0"/>
              <a:t> have a </a:t>
            </a:r>
            <a:r>
              <a:rPr lang="en-US" sz="2800" dirty="0">
                <a:solidFill>
                  <a:srgbClr val="FF0000"/>
                </a:solidFill>
              </a:rPr>
              <a:t>significant regression </a:t>
            </a:r>
            <a:r>
              <a:rPr lang="en-US" sz="2800" dirty="0"/>
              <a:t>(i.e., X does </a:t>
            </a:r>
            <a:r>
              <a:rPr lang="en-US" sz="2800" dirty="0">
                <a:solidFill>
                  <a:srgbClr val="FF0000"/>
                </a:solidFill>
              </a:rPr>
              <a:t>not predict </a:t>
            </a:r>
            <a:r>
              <a:rPr lang="en-US" sz="2800" dirty="0"/>
              <a:t>Y) we would </a:t>
            </a:r>
            <a:r>
              <a:rPr lang="en-US" sz="2800" dirty="0">
                <a:solidFill>
                  <a:srgbClr val="FF0000"/>
                </a:solidFill>
              </a:rPr>
              <a:t>use</a:t>
            </a:r>
            <a:r>
              <a:rPr lang="en-US" sz="2800" dirty="0"/>
              <a:t>  </a:t>
            </a:r>
            <a:r>
              <a:rPr lang="en-US" sz="2800" dirty="0" smtClean="0"/>
              <a:t>average(Y)         </a:t>
            </a:r>
            <a:r>
              <a:rPr lang="en-US" sz="2800" dirty="0"/>
              <a:t>as our regression </a:t>
            </a:r>
            <a:r>
              <a:rPr lang="en-US" sz="2800" dirty="0" smtClean="0"/>
              <a:t>equation, or something else...</a:t>
            </a:r>
            <a:endParaRPr lang="en-US" sz="2800" dirty="0"/>
          </a:p>
          <a:p>
            <a:pPr marL="109728" indent="0" hangingPunc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187484"/>
              </p:ext>
            </p:extLst>
          </p:nvPr>
        </p:nvGraphicFramePr>
        <p:xfrm>
          <a:off x="228600" y="914400"/>
          <a:ext cx="4530090" cy="152399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01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3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7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7714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dirty="0">
                          <a:effectLst/>
                        </a:rPr>
                        <a:t>Y</a:t>
                      </a:r>
                      <a:r>
                        <a:rPr lang="en-US" sz="1400" baseline="-25000" dirty="0">
                          <a:effectLst/>
                        </a:rPr>
                        <a:t>i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>
                          <a:effectLst/>
                        </a:rPr>
                        <a:t>X</a:t>
                      </a:r>
                      <a:r>
                        <a:rPr lang="en-US" sz="1400" baseline="-25000">
                          <a:effectLst/>
                        </a:rPr>
                        <a:t>i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en-US" sz="1400" baseline="-25000" dirty="0" err="1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279400" indent="0" algn="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en-US" sz="1400" baseline="-25000" dirty="0" smtClean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en-US" sz="1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en-US" sz="1000" baseline="300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1.8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.2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.04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4.9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.1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.01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8.0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11.1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-1.1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1.21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1371600" algn="l"/>
                          <a:tab pos="2286000" algn="l"/>
                          <a:tab pos="3200400" algn="l"/>
                          <a:tab pos="4114800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14.2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</a:rPr>
                        <a:t>.8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.64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>
                          <a:effectLst/>
                        </a:rPr>
                        <a:t>Σe</a:t>
                      </a:r>
                      <a:r>
                        <a:rPr lang="en-US" sz="1400" baseline="-25000">
                          <a:effectLst/>
                        </a:rPr>
                        <a:t>i </a:t>
                      </a:r>
                      <a:r>
                        <a:rPr lang="en-US" sz="1400">
                          <a:effectLst/>
                        </a:rPr>
                        <a:t>= 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27940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13765" algn="l"/>
                          <a:tab pos="1421765" algn="l"/>
                          <a:tab pos="1878965" algn="l"/>
                          <a:tab pos="4457065" algn="l"/>
                        </a:tabLst>
                      </a:pPr>
                      <a:r>
                        <a:rPr lang="en-US" sz="1400" dirty="0">
                          <a:effectLst/>
                        </a:rPr>
                        <a:t>Σe</a:t>
                      </a:r>
                      <a:r>
                        <a:rPr lang="en-US" sz="1400" baseline="-25000" dirty="0">
                          <a:effectLst/>
                        </a:rPr>
                        <a:t>i</a:t>
                      </a:r>
                      <a:r>
                        <a:rPr lang="en-US" sz="1400" baseline="30000" dirty="0">
                          <a:effectLst/>
                        </a:rPr>
                        <a:t>2  </a:t>
                      </a:r>
                      <a:r>
                        <a:rPr lang="en-US" sz="1400" dirty="0">
                          <a:effectLst/>
                        </a:rPr>
                        <a:t>= 1.90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8445784"/>
              </p:ext>
            </p:extLst>
          </p:nvPr>
        </p:nvGraphicFramePr>
        <p:xfrm>
          <a:off x="4127500" y="1142999"/>
          <a:ext cx="215900" cy="392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1" name="Equation" r:id="rId6" imgW="139680" imgH="253800" progId="Equation.3">
                  <p:embed/>
                </p:oleObj>
              </mc:Choice>
              <mc:Fallback>
                <p:oleObj name="Equation" r:id="rId6" imgW="139680" imgH="253800" progId="Equation.3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00" y="1142999"/>
                        <a:ext cx="215900" cy="3925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8001000" y="762000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81258" y="304799"/>
            <a:ext cx="1971012" cy="503237"/>
          </a:xfrm>
          <a:prstGeom prst="rect">
            <a:avLst/>
          </a:prstGeom>
        </p:spPr>
      </p:pic>
      <p:pic>
        <p:nvPicPr>
          <p:cNvPr id="10293" name="Picture 5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43138" y="1524000"/>
            <a:ext cx="44008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Arrow Connector 12"/>
          <p:cNvCxnSpPr/>
          <p:nvPr/>
        </p:nvCxnSpPr>
        <p:spPr>
          <a:xfrm flipV="1">
            <a:off x="1447800" y="2209800"/>
            <a:ext cx="53340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15000" y="2514599"/>
            <a:ext cx="3429000" cy="2351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495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8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169566"/>
            <a:ext cx="8458200" cy="4837725"/>
          </a:xfrm>
        </p:spPr>
        <p:txBody>
          <a:bodyPr/>
          <a:lstStyle/>
          <a:p>
            <a:pPr marL="109728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1723" y="2656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Sources of Variation in Regression</a:t>
            </a:r>
            <a:endParaRPr lang="en-US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5334000" y="3102935"/>
            <a:ext cx="609600" cy="609600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0844580"/>
              </p:ext>
            </p:extLst>
          </p:nvPr>
        </p:nvGraphicFramePr>
        <p:xfrm>
          <a:off x="685800" y="3055676"/>
          <a:ext cx="3733800" cy="5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0" name="Equation" r:id="rId7" imgW="1612800" imgH="253800" progId="Equation.3">
                  <p:embed/>
                </p:oleObj>
              </mc:Choice>
              <mc:Fallback>
                <p:oleObj name="Equation" r:id="rId7" imgW="1612800" imgH="253800" progId="Equation.3">
                  <p:embed/>
                  <p:pic>
                    <p:nvPicPr>
                      <p:cNvPr id="0" name="Picture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055676"/>
                        <a:ext cx="3733800" cy="5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513254"/>
              </p:ext>
            </p:extLst>
          </p:nvPr>
        </p:nvGraphicFramePr>
        <p:xfrm>
          <a:off x="685800" y="4267200"/>
          <a:ext cx="3657600" cy="1123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1" name="Equation" r:id="rId9" imgW="2108160" imgH="647640" progId="Equation.3">
                  <p:embed/>
                </p:oleObj>
              </mc:Choice>
              <mc:Fallback>
                <p:oleObj name="Equation" r:id="rId9" imgW="2108160" imgH="647640" progId="Equation.3">
                  <p:embed/>
                  <p:pic>
                    <p:nvPicPr>
                      <p:cNvPr id="0" name="Picture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267200"/>
                        <a:ext cx="3657600" cy="11237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3" descr="9_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25" y="2245328"/>
            <a:ext cx="3940175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36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92348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en-US" dirty="0" smtClean="0"/>
              <a:t>Total Variation: 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Explained Variation: 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Unexplained Variation: </a:t>
            </a:r>
          </a:p>
          <a:p>
            <a:pPr marL="109728" indent="0" hangingPunct="0">
              <a:buNone/>
            </a:pPr>
            <a:endParaRPr lang="en-US" dirty="0" smtClean="0"/>
          </a:p>
          <a:p>
            <a:pPr marL="109728" indent="0" hangingPunct="0">
              <a:buNone/>
            </a:pPr>
            <a:r>
              <a:rPr lang="en-US" sz="2300" dirty="0" smtClean="0"/>
              <a:t>From our previous problem, </a:t>
            </a:r>
          </a:p>
          <a:p>
            <a:pPr marL="365760" lvl="1" indent="0" hangingPunct="0">
              <a:buNone/>
            </a:pPr>
            <a:r>
              <a:rPr lang="en-US" sz="1900" dirty="0" smtClean="0"/>
              <a:t>Total </a:t>
            </a:r>
            <a:r>
              <a:rPr lang="en-US" sz="1900" dirty="0"/>
              <a:t>variation in Y = 418 – (40)</a:t>
            </a:r>
            <a:r>
              <a:rPr lang="en-US" sz="1900" baseline="30000" dirty="0"/>
              <a:t>2</a:t>
            </a:r>
            <a:r>
              <a:rPr lang="en-US" sz="1900" dirty="0"/>
              <a:t>/5 = </a:t>
            </a:r>
            <a:r>
              <a:rPr lang="en-US" sz="1900" dirty="0" smtClean="0"/>
              <a:t>98</a:t>
            </a:r>
          </a:p>
          <a:p>
            <a:pPr marL="365760" lvl="1" indent="0" hangingPunct="0">
              <a:buNone/>
            </a:pPr>
            <a:r>
              <a:rPr lang="en-US" sz="1900" dirty="0" smtClean="0"/>
              <a:t>Explained </a:t>
            </a:r>
            <a:r>
              <a:rPr lang="en-US" sz="1900" dirty="0"/>
              <a:t>variation (explained by X) = -1.3(40) + 3.1(151) – (40)</a:t>
            </a:r>
            <a:r>
              <a:rPr lang="en-US" sz="1900" baseline="30000" dirty="0"/>
              <a:t>2</a:t>
            </a:r>
            <a:r>
              <a:rPr lang="en-US" sz="1900" dirty="0"/>
              <a:t>/5 = </a:t>
            </a:r>
            <a:r>
              <a:rPr lang="en-US" sz="1900" dirty="0" smtClean="0"/>
              <a:t>96.10</a:t>
            </a:r>
          </a:p>
          <a:p>
            <a:pPr marL="365760" lvl="1" indent="0" hangingPunct="0">
              <a:buNone/>
            </a:pPr>
            <a:r>
              <a:rPr lang="en-US" sz="1900" dirty="0" smtClean="0"/>
              <a:t>Unexplained </a:t>
            </a:r>
            <a:r>
              <a:rPr lang="en-US" sz="1900" dirty="0"/>
              <a:t>variation = 418 - -1.3(40) - 3.1(151) = </a:t>
            </a:r>
            <a:r>
              <a:rPr lang="en-US" sz="1900" dirty="0" smtClean="0"/>
              <a:t>1.90</a:t>
            </a:r>
          </a:p>
          <a:p>
            <a:pPr marL="109728" indent="0" hangingPunct="0">
              <a:buNone/>
            </a:pPr>
            <a:endParaRPr lang="en-US" sz="2300" dirty="0" smtClean="0"/>
          </a:p>
          <a:p>
            <a:pPr marL="109728" indent="0" hangingPunct="0">
              <a:buNone/>
            </a:pPr>
            <a:r>
              <a:rPr lang="en-US" sz="2300" dirty="0" smtClean="0"/>
              <a:t>The </a:t>
            </a:r>
            <a:r>
              <a:rPr lang="en-US" sz="2300" dirty="0"/>
              <a:t>coefficient of determination, </a:t>
            </a:r>
            <a:r>
              <a:rPr lang="en-US" sz="2300" dirty="0" smtClean="0"/>
              <a:t>r</a:t>
            </a:r>
            <a:r>
              <a:rPr lang="en-US" sz="2300" baseline="30000" dirty="0" smtClean="0"/>
              <a:t>2</a:t>
            </a:r>
            <a:r>
              <a:rPr lang="en-US" sz="2300" dirty="0"/>
              <a:t>, is the proportion of Y explained by X</a:t>
            </a:r>
            <a:r>
              <a:rPr lang="en-US" sz="2300" dirty="0" smtClean="0"/>
              <a:t>.</a:t>
            </a:r>
          </a:p>
          <a:p>
            <a:pPr marL="603504" lvl="2" indent="0" hangingPunct="0">
              <a:buNone/>
            </a:pPr>
            <a:endParaRPr lang="en-US" dirty="0" smtClean="0"/>
          </a:p>
          <a:p>
            <a:pPr marL="365760" lvl="1" indent="0" hangingPunct="0">
              <a:buNone/>
            </a:pPr>
            <a:endParaRPr lang="en-US" dirty="0" smtClean="0"/>
          </a:p>
          <a:p>
            <a:pPr marL="365760" lvl="1" indent="0" hangingPunct="0">
              <a:buNone/>
            </a:pPr>
            <a:endParaRPr lang="en-US" dirty="0" smtClean="0"/>
          </a:p>
          <a:p>
            <a:pPr marL="365760" lvl="1" indent="0" hangingPunct="0">
              <a:buNone/>
            </a:pPr>
            <a:r>
              <a:rPr lang="en-US" dirty="0" smtClean="0"/>
              <a:t>In </a:t>
            </a:r>
            <a:r>
              <a:rPr lang="en-US" dirty="0"/>
              <a:t>other words, </a:t>
            </a:r>
            <a:r>
              <a:rPr lang="en-US" dirty="0">
                <a:solidFill>
                  <a:srgbClr val="FF0000"/>
                </a:solidFill>
              </a:rPr>
              <a:t>98% of the total variation </a:t>
            </a:r>
            <a:r>
              <a:rPr lang="en-US" dirty="0"/>
              <a:t>in crop yield is </a:t>
            </a:r>
            <a:r>
              <a:rPr lang="en-US" dirty="0">
                <a:solidFill>
                  <a:srgbClr val="FF0000"/>
                </a:solidFill>
              </a:rPr>
              <a:t>explained</a:t>
            </a:r>
            <a:r>
              <a:rPr lang="en-US" dirty="0"/>
              <a:t> by the linear relationship of yield with amount of water used on the crop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Simple Regression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7088" y="-85202"/>
            <a:ext cx="4604488" cy="1143000"/>
          </a:xfrm>
        </p:spPr>
        <p:txBody>
          <a:bodyPr>
            <a:normAutofit/>
          </a:bodyPr>
          <a:lstStyle/>
          <a:p>
            <a:r>
              <a:rPr lang="en-US" sz="2800" dirty="0"/>
              <a:t>Sources of Variation in Regression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5157215"/>
              </p:ext>
            </p:extLst>
          </p:nvPr>
        </p:nvGraphicFramePr>
        <p:xfrm>
          <a:off x="3086100" y="1317369"/>
          <a:ext cx="2286000" cy="631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9" name="Equation" r:id="rId6" imgW="1562040" imgH="431640" progId="Equation.3">
                  <p:embed/>
                </p:oleObj>
              </mc:Choice>
              <mc:Fallback>
                <p:oleObj name="Equation" r:id="rId6" imgW="1562040" imgH="431640" progId="Equation.3">
                  <p:embed/>
                  <p:pic>
                    <p:nvPicPr>
                      <p:cNvPr id="0" name="Picture 1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100" y="1317369"/>
                        <a:ext cx="2286000" cy="6319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844130"/>
              </p:ext>
            </p:extLst>
          </p:nvPr>
        </p:nvGraphicFramePr>
        <p:xfrm>
          <a:off x="3230122" y="1839289"/>
          <a:ext cx="311971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80" name="Equation" r:id="rId8" imgW="2209680" imgH="431640" progId="Equation.3">
                  <p:embed/>
                </p:oleObj>
              </mc:Choice>
              <mc:Fallback>
                <p:oleObj name="Equation" r:id="rId8" imgW="2209680" imgH="431640" progId="Equation.3">
                  <p:embed/>
                  <p:pic>
                    <p:nvPicPr>
                      <p:cNvPr id="0" name="Picture 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0122" y="1839289"/>
                        <a:ext cx="3119715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7040150"/>
              </p:ext>
            </p:extLst>
          </p:nvPr>
        </p:nvGraphicFramePr>
        <p:xfrm>
          <a:off x="3454153" y="2501969"/>
          <a:ext cx="3276600" cy="465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81" name="Equation" r:id="rId10" imgW="2057400" imgH="291960" progId="Equation.3">
                  <p:embed/>
                </p:oleObj>
              </mc:Choice>
              <mc:Fallback>
                <p:oleObj name="Equation" r:id="rId10" imgW="2057400" imgH="291960" progId="Equation.3">
                  <p:embed/>
                  <p:pic>
                    <p:nvPicPr>
                      <p:cNvPr id="0" name="Picture 1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4153" y="2501969"/>
                        <a:ext cx="3276600" cy="4651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3795989"/>
              </p:ext>
            </p:extLst>
          </p:nvPr>
        </p:nvGraphicFramePr>
        <p:xfrm>
          <a:off x="4404881" y="4648200"/>
          <a:ext cx="2923953" cy="476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82" name="Equation" r:id="rId12" imgW="2412720" imgH="393480" progId="Equation.3">
                  <p:embed/>
                </p:oleObj>
              </mc:Choice>
              <mc:Fallback>
                <p:oleObj name="Equation" r:id="rId12" imgW="2412720" imgH="393480" progId="Equation.3">
                  <p:embed/>
                  <p:pic>
                    <p:nvPicPr>
                      <p:cNvPr id="0" name="Picture 1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4881" y="4648200"/>
                        <a:ext cx="2923953" cy="4769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 cstate="print"/>
          <a:stretch>
            <a:fillRect/>
          </a:stretch>
        </p:blipFill>
        <p:spPr>
          <a:xfrm>
            <a:off x="7772400" y="3039843"/>
            <a:ext cx="609600" cy="609600"/>
          </a:xfrm>
          <a:prstGeom prst="rect">
            <a:avLst/>
          </a:prstGeom>
        </p:spPr>
      </p:pic>
      <p:pic>
        <p:nvPicPr>
          <p:cNvPr id="11" name="Picture 3" descr="9_1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-15949"/>
            <a:ext cx="2304523" cy="266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210451"/>
              </p:ext>
            </p:extLst>
          </p:nvPr>
        </p:nvGraphicFramePr>
        <p:xfrm>
          <a:off x="4079358" y="401067"/>
          <a:ext cx="2778642" cy="853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83" name="Equation" r:id="rId16" imgW="2108160" imgH="647640" progId="Equation.3">
                  <p:embed/>
                </p:oleObj>
              </mc:Choice>
              <mc:Fallback>
                <p:oleObj name="Equation" r:id="rId16" imgW="2108160" imgH="647640" progId="Equation.3">
                  <p:embed/>
                  <p:pic>
                    <p:nvPicPr>
                      <p:cNvPr id="0" name="Picture 1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358" y="401067"/>
                        <a:ext cx="2778642" cy="8536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5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743200" y="5702125"/>
            <a:ext cx="5334000" cy="120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463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066801"/>
            <a:ext cx="5791200" cy="2057400"/>
          </a:xfrm>
        </p:spPr>
        <p:txBody>
          <a:bodyPr>
            <a:normAutofit fontScale="85000" lnSpcReduction="20000"/>
          </a:bodyPr>
          <a:lstStyle/>
          <a:p>
            <a:pPr marL="109728" indent="0" hangingPunct="0">
              <a:buNone/>
            </a:pPr>
            <a:r>
              <a:rPr lang="en-US" dirty="0"/>
              <a:t>Let’s examine the relationship between hours studied and grade on a quiz. </a:t>
            </a:r>
            <a:endParaRPr lang="en-US" dirty="0" smtClean="0"/>
          </a:p>
          <a:p>
            <a:pPr marL="109728" indent="0" hangingPunct="0">
              <a:buNone/>
            </a:pPr>
            <a:r>
              <a:rPr lang="en-US" dirty="0" smtClean="0"/>
              <a:t>n=7 </a:t>
            </a:r>
            <a:r>
              <a:rPr lang="en-US" dirty="0"/>
              <a:t>pairs of data.  Highest grade on quiz is a 15.  </a:t>
            </a:r>
          </a:p>
          <a:p>
            <a:pPr marL="109728" indent="0" hangingPunct="0">
              <a:buNone/>
            </a:pPr>
            <a:r>
              <a:rPr lang="en-US" dirty="0"/>
              <a:t>X ≡ hours studied; Y ≡ grade on quiz.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3962400" cy="1066800"/>
          </a:xfrm>
        </p:spPr>
        <p:txBody>
          <a:bodyPr>
            <a:noAutofit/>
          </a:bodyPr>
          <a:lstStyle/>
          <a:p>
            <a:r>
              <a:rPr lang="en-US" sz="3200" dirty="0"/>
              <a:t>Example:  Hours Studied &amp; Grades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230784"/>
              </p:ext>
            </p:extLst>
          </p:nvPr>
        </p:nvGraphicFramePr>
        <p:xfrm>
          <a:off x="152400" y="3276600"/>
          <a:ext cx="5791200" cy="23164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</a:t>
                      </a:r>
                      <a:r>
                        <a:rPr lang="en-US" sz="1600" baseline="-25000" dirty="0">
                          <a:effectLst/>
                        </a:rPr>
                        <a:t>i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Y</a:t>
                      </a:r>
                      <a:r>
                        <a:rPr lang="en-US" sz="1600" baseline="-25000" dirty="0">
                          <a:effectLst/>
                        </a:rPr>
                        <a:t>i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X</a:t>
                      </a:r>
                      <a:r>
                        <a:rPr lang="en-US" sz="1600" baseline="-25000" dirty="0" err="1">
                          <a:effectLst/>
                        </a:rPr>
                        <a:t>i</a:t>
                      </a:r>
                      <a:r>
                        <a:rPr lang="en-US" sz="1600" dirty="0" err="1">
                          <a:effectLst/>
                        </a:rPr>
                        <a:t>Y</a:t>
                      </a:r>
                      <a:r>
                        <a:rPr lang="en-US" sz="1600" baseline="-25000" dirty="0" err="1">
                          <a:effectLst/>
                        </a:rPr>
                        <a:t>i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</a:t>
                      </a:r>
                      <a:r>
                        <a:rPr lang="en-US" sz="1600" baseline="-25000" dirty="0">
                          <a:effectLst/>
                        </a:rPr>
                        <a:t>i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Y</a:t>
                      </a:r>
                      <a:r>
                        <a:rPr lang="en-US" sz="1600" baseline="-25000" dirty="0">
                          <a:effectLst/>
                        </a:rPr>
                        <a:t>i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64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16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121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0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36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144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196</a:t>
                      </a:r>
                      <a:endParaRPr lang="en-US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ΣX= 28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ΣY= 69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ΣXY= 313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ΣX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r>
                        <a:rPr lang="en-US" sz="1600" dirty="0">
                          <a:effectLst/>
                        </a:rPr>
                        <a:t>= 140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ΣY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r>
                        <a:rPr lang="en-US" sz="1600" dirty="0">
                          <a:effectLst/>
                        </a:rPr>
                        <a:t>= 731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67585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61212" y="0"/>
            <a:ext cx="3482788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269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96" y="44776"/>
            <a:ext cx="8229600" cy="45259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000" dirty="0" smtClean="0"/>
              <a:t>∑X = 28</a:t>
            </a:r>
          </a:p>
          <a:p>
            <a:pPr marL="109728" indent="0">
              <a:buNone/>
            </a:pPr>
            <a:r>
              <a:rPr lang="en-US" sz="2000" dirty="0" smtClean="0"/>
              <a:t>∑Y = 69</a:t>
            </a:r>
          </a:p>
          <a:p>
            <a:pPr marL="109728" indent="0">
              <a:buNone/>
            </a:pPr>
            <a:r>
              <a:rPr lang="en-US" sz="2000" dirty="0"/>
              <a:t>∑</a:t>
            </a:r>
            <a:r>
              <a:rPr lang="en-US" sz="2000" dirty="0" smtClean="0"/>
              <a:t>XY = 313</a:t>
            </a:r>
          </a:p>
          <a:p>
            <a:pPr marL="109728" indent="0">
              <a:buNone/>
            </a:pPr>
            <a:r>
              <a:rPr lang="en-US" sz="2000" dirty="0"/>
              <a:t>∑</a:t>
            </a:r>
            <a:r>
              <a:rPr lang="en-US" sz="2000" dirty="0" smtClean="0"/>
              <a:t>X</a:t>
            </a:r>
            <a:r>
              <a:rPr lang="en-US" sz="2000" baseline="30000" dirty="0" smtClean="0"/>
              <a:t>2 </a:t>
            </a:r>
            <a:r>
              <a:rPr lang="en-US" sz="2000" dirty="0" smtClean="0"/>
              <a:t>= 140</a:t>
            </a:r>
            <a:endParaRPr lang="en-US" sz="2000" baseline="30000" dirty="0" smtClean="0"/>
          </a:p>
          <a:p>
            <a:pPr marL="109728" indent="0">
              <a:buNone/>
            </a:pPr>
            <a:r>
              <a:rPr lang="en-US" sz="2000" dirty="0" smtClean="0"/>
              <a:t>∑Y</a:t>
            </a:r>
            <a:r>
              <a:rPr lang="en-US" sz="2000" baseline="30000" dirty="0" smtClean="0"/>
              <a:t>2 </a:t>
            </a:r>
            <a:r>
              <a:rPr lang="en-US" sz="2000" dirty="0" smtClean="0"/>
              <a:t>= 731</a:t>
            </a:r>
            <a:endParaRPr lang="en-US" sz="2000" baseline="30000" dirty="0"/>
          </a:p>
          <a:p>
            <a:pPr marL="109728" indent="0">
              <a:buNone/>
            </a:pPr>
            <a:r>
              <a:rPr lang="en-US" sz="2000" dirty="0"/>
              <a:t>Calculate the correlation </a:t>
            </a:r>
            <a:r>
              <a:rPr lang="en-US" sz="2000" dirty="0" smtClean="0"/>
              <a:t>coefficient, r:</a:t>
            </a:r>
          </a:p>
          <a:p>
            <a:pPr marL="109728" indent="0">
              <a:buNone/>
            </a:pPr>
            <a:endParaRPr lang="en-US" sz="2000" baseline="30000" dirty="0" smtClean="0"/>
          </a:p>
          <a:p>
            <a:pPr marL="109728" indent="0">
              <a:buNone/>
            </a:pPr>
            <a:endParaRPr lang="en-US" sz="2000" baseline="30000" dirty="0" smtClean="0"/>
          </a:p>
          <a:p>
            <a:pPr marL="109728" indent="0">
              <a:buNone/>
            </a:pPr>
            <a:endParaRPr lang="en-US" sz="2000" baseline="30000" dirty="0" smtClean="0"/>
          </a:p>
          <a:p>
            <a:pPr marL="109728" indent="0">
              <a:buNone/>
            </a:pPr>
            <a:r>
              <a:rPr lang="en-US" sz="1600" dirty="0" smtClean="0"/>
              <a:t>[slope will be positive]</a:t>
            </a:r>
          </a:p>
          <a:p>
            <a:pPr marL="109728" indent="0">
              <a:buNone/>
            </a:pPr>
            <a:endParaRPr lang="en-US" baseline="30000" dirty="0" smtClean="0"/>
          </a:p>
          <a:p>
            <a:pPr marL="109728" indent="0">
              <a:buNone/>
            </a:pPr>
            <a:endParaRPr lang="en-US" baseline="30000" dirty="0" smtClean="0"/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7942796" y="622571"/>
            <a:ext cx="609600" cy="60960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6740748"/>
              </p:ext>
            </p:extLst>
          </p:nvPr>
        </p:nvGraphicFramePr>
        <p:xfrm>
          <a:off x="228600" y="2175244"/>
          <a:ext cx="6060989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5" name="Equation" r:id="rId7" imgW="4152600" imgH="469800" progId="Equation.3">
                  <p:embed/>
                </p:oleObj>
              </mc:Choice>
              <mc:Fallback>
                <p:oleObj name="Equation" r:id="rId7" imgW="4152600" imgH="469800" progId="Equation.3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175244"/>
                        <a:ext cx="6060989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37729" y="0"/>
            <a:ext cx="310627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61196" y="2846714"/>
            <a:ext cx="6028010" cy="401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17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88392"/>
            <a:ext cx="3276600" cy="1143000"/>
          </a:xfrm>
        </p:spPr>
        <p:txBody>
          <a:bodyPr>
            <a:noAutofit/>
          </a:bodyPr>
          <a:lstStyle/>
          <a:p>
            <a:r>
              <a:rPr lang="en-US" sz="2400" dirty="0"/>
              <a:t>Example:  Hours Studied &amp; Grades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295400"/>
            <a:ext cx="7239000" cy="3992563"/>
          </a:xfrm>
        </p:spPr>
        <p:txBody>
          <a:bodyPr>
            <a:normAutofit fontScale="92500" lnSpcReduction="10000"/>
          </a:bodyPr>
          <a:lstStyle/>
          <a:p>
            <a:pPr marL="109728" indent="0" hangingPunct="0">
              <a:buNone/>
            </a:pPr>
            <a:r>
              <a:rPr lang="en-US" dirty="0"/>
              <a:t>Calculate the coefficient of determination, </a:t>
            </a:r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:</a:t>
            </a:r>
            <a:r>
              <a:rPr lang="en-US" dirty="0"/>
              <a:t> </a:t>
            </a:r>
          </a:p>
          <a:p>
            <a:pPr marL="109728" indent="0" hangingPunct="0">
              <a:buNone/>
            </a:pPr>
            <a:r>
              <a:rPr lang="en-US" dirty="0" smtClean="0"/>
              <a:t>	</a:t>
            </a:r>
            <a:r>
              <a:rPr lang="en-US" sz="2400" dirty="0" smtClean="0"/>
              <a:t>R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</a:t>
            </a:r>
            <a:r>
              <a:rPr lang="en-US" sz="2400" dirty="0"/>
              <a:t>= (0.98)</a:t>
            </a:r>
            <a:r>
              <a:rPr lang="en-US" sz="2400" baseline="30000" dirty="0"/>
              <a:t>2</a:t>
            </a:r>
            <a:r>
              <a:rPr lang="en-US" sz="2400" dirty="0"/>
              <a:t> = .</a:t>
            </a:r>
            <a:r>
              <a:rPr lang="en-US" sz="2400" dirty="0" smtClean="0"/>
              <a:t>9604</a:t>
            </a:r>
          </a:p>
          <a:p>
            <a:pPr marL="109728" indent="0" hangingPunct="0">
              <a:buNone/>
            </a:pPr>
            <a:endParaRPr lang="en-US" dirty="0" smtClean="0"/>
          </a:p>
          <a:p>
            <a:pPr marL="109728" indent="0" hangingPunct="0">
              <a:buNone/>
            </a:pPr>
            <a:r>
              <a:rPr lang="en-US" dirty="0" smtClean="0"/>
              <a:t>Calculate </a:t>
            </a:r>
            <a:r>
              <a:rPr lang="en-US" dirty="0"/>
              <a:t>the </a:t>
            </a:r>
            <a:r>
              <a:rPr lang="en-US" i="1" dirty="0"/>
              <a:t>regression coefficient</a:t>
            </a:r>
            <a:r>
              <a:rPr lang="en-US" dirty="0"/>
              <a:t> b</a:t>
            </a:r>
            <a:r>
              <a:rPr lang="en-US" baseline="-25000" dirty="0"/>
              <a:t>1</a:t>
            </a:r>
            <a:r>
              <a:rPr lang="en-US" dirty="0"/>
              <a:t> (the slope):  </a:t>
            </a:r>
          </a:p>
          <a:p>
            <a:pPr marL="109728" indent="0" hangingPunct="0">
              <a:buNone/>
            </a:pPr>
            <a:endParaRPr lang="en-US" dirty="0" smtClean="0"/>
          </a:p>
          <a:p>
            <a:pPr marL="109728" indent="0" hangingPunct="0">
              <a:buNone/>
            </a:pPr>
            <a:endParaRPr lang="en-US" dirty="0" smtClean="0"/>
          </a:p>
          <a:p>
            <a:pPr marL="109728" indent="0" hangingPunct="0">
              <a:buNone/>
            </a:pPr>
            <a:r>
              <a:rPr lang="en-US" dirty="0" smtClean="0"/>
              <a:t>Calculate </a:t>
            </a:r>
            <a:r>
              <a:rPr lang="en-US" dirty="0"/>
              <a:t>the regression coefficient b</a:t>
            </a:r>
            <a:r>
              <a:rPr lang="en-US" baseline="-25000" dirty="0"/>
              <a:t>0</a:t>
            </a:r>
            <a:r>
              <a:rPr lang="en-US" dirty="0"/>
              <a:t> (the Y-intercept, or constant):  </a:t>
            </a:r>
            <a:r>
              <a:rPr lang="en-US" dirty="0" smtClean="0"/>
              <a:t>b0 = 4.57</a:t>
            </a:r>
            <a:endParaRPr lang="en-US" dirty="0"/>
          </a:p>
          <a:p>
            <a:pPr hangingPunct="0"/>
            <a:endParaRPr lang="en-US" dirty="0"/>
          </a:p>
          <a:p>
            <a:pPr hangingPunct="0"/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3810000" y="304800"/>
            <a:ext cx="609600" cy="60960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8662053"/>
              </p:ext>
            </p:extLst>
          </p:nvPr>
        </p:nvGraphicFramePr>
        <p:xfrm>
          <a:off x="1524000" y="3429000"/>
          <a:ext cx="3342487" cy="656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3" name="Equation" r:id="rId7" imgW="2133360" imgH="419040" progId="Equation.3">
                  <p:embed/>
                </p:oleObj>
              </mc:Choice>
              <mc:Fallback>
                <p:oleObj name="Equation" r:id="rId7" imgW="2133360" imgH="419040" progId="Equation.3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429000"/>
                        <a:ext cx="3342487" cy="6565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80000" y="0"/>
            <a:ext cx="2364000" cy="1524000"/>
          </a:xfrm>
          <a:prstGeom prst="rect">
            <a:avLst/>
          </a:prstGeom>
        </p:spPr>
      </p:pic>
      <p:pic>
        <p:nvPicPr>
          <p:cNvPr id="7246" name="Picture 7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5800" y="5257800"/>
            <a:ext cx="806500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Arrow Connector 12"/>
          <p:cNvCxnSpPr/>
          <p:nvPr/>
        </p:nvCxnSpPr>
        <p:spPr>
          <a:xfrm flipV="1">
            <a:off x="3810000" y="914400"/>
            <a:ext cx="29718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600200" y="3886200"/>
            <a:ext cx="457200" cy="220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895600" y="4953000"/>
            <a:ext cx="14478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17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 Hours Studied &amp; Grades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0" y="1600200"/>
            <a:ext cx="6705600" cy="304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regression equation:</a:t>
            </a:r>
          </a:p>
          <a:p>
            <a:endParaRPr lang="en-US" dirty="0" smtClean="0"/>
          </a:p>
          <a:p>
            <a:endParaRPr lang="en-US" dirty="0" smtClean="0"/>
          </a:p>
          <a:p>
            <a:pPr hangingPunct="0"/>
            <a:r>
              <a:rPr lang="en-US" dirty="0"/>
              <a:t>Q: Explain the meaning of the regression coefficients</a:t>
            </a:r>
            <a:r>
              <a:rPr lang="en-US" dirty="0" smtClean="0"/>
              <a:t>.</a:t>
            </a:r>
          </a:p>
          <a:p>
            <a:pPr hangingPunct="0"/>
            <a:endParaRPr lang="en-US" dirty="0"/>
          </a:p>
          <a:p>
            <a:pPr hangingPunct="0"/>
            <a:r>
              <a:rPr lang="en-US" dirty="0"/>
              <a:t>Q:  If someone studies 3.5 hours, what would we predict his/her quiz score to be</a:t>
            </a:r>
            <a:r>
              <a:rPr lang="en-US" dirty="0" smtClean="0"/>
              <a:t>?</a:t>
            </a:r>
          </a:p>
          <a:p>
            <a:pPr hangingPunct="0"/>
            <a:endParaRPr lang="en-US" dirty="0"/>
          </a:p>
          <a:p>
            <a:pPr lvl="2" algn="r"/>
            <a:r>
              <a:rPr lang="en-US" dirty="0" smtClean="0"/>
              <a:t>Try these yourself before advancing the slide.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8833394"/>
              </p:ext>
            </p:extLst>
          </p:nvPr>
        </p:nvGraphicFramePr>
        <p:xfrm>
          <a:off x="3689985" y="2057400"/>
          <a:ext cx="237363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Equation" r:id="rId7" imgW="1130040" imgH="253800" progId="Equation.3">
                  <p:embed/>
                </p:oleObj>
              </mc:Choice>
              <mc:Fallback>
                <p:oleObj name="Equation" r:id="rId7" imgW="1130040" imgH="253800" progId="Equation.3">
                  <p:embed/>
                  <p:pic>
                    <p:nvPicPr>
                      <p:cNvPr id="0" name="Picture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9985" y="2057400"/>
                        <a:ext cx="237363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739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Answers to … ?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pPr hangingPunct="0"/>
            <a:r>
              <a:rPr lang="en-US" dirty="0"/>
              <a:t>Q: Explain the meaning of the regression coefficients.</a:t>
            </a:r>
          </a:p>
          <a:p>
            <a:pPr hangingPunct="0"/>
            <a:endParaRPr lang="en-US" dirty="0"/>
          </a:p>
          <a:p>
            <a:pPr hangingPunct="0"/>
            <a:r>
              <a:rPr lang="en-US" dirty="0"/>
              <a:t>Q:  If someone studies 3.5 hours, what would we predict his/her quiz score to be?</a:t>
            </a:r>
          </a:p>
          <a:p>
            <a:pPr marL="109728" indent="0" algn="ctr">
              <a:buNone/>
            </a:pPr>
            <a:endParaRPr lang="en-US" dirty="0" smtClean="0"/>
          </a:p>
          <a:p>
            <a:pPr marL="109728" indent="0" algn="ctr">
              <a:buNone/>
            </a:pPr>
            <a:r>
              <a:rPr lang="en-US" dirty="0" smtClean="0"/>
              <a:t>4.58 + 1.32 (3.5) = 9.2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 Hours Studied &amp; Grades</a:t>
            </a:r>
          </a:p>
        </p:txBody>
      </p:sp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665447"/>
              </p:ext>
            </p:extLst>
          </p:nvPr>
        </p:nvGraphicFramePr>
        <p:xfrm>
          <a:off x="6639402" y="1317595"/>
          <a:ext cx="237363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7" name="Equation" r:id="rId7" imgW="1130040" imgH="253800" progId="Equation.3">
                  <p:embed/>
                </p:oleObj>
              </mc:Choice>
              <mc:Fallback>
                <p:oleObj name="Equation" r:id="rId7" imgW="1130040" imgH="2538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9402" y="1317595"/>
                        <a:ext cx="237363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109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5272" y="-62927"/>
            <a:ext cx="8229600" cy="792162"/>
          </a:xfrm>
        </p:spPr>
        <p:txBody>
          <a:bodyPr/>
          <a:lstStyle/>
          <a:p>
            <a:r>
              <a:rPr lang="en-US" dirty="0" smtClean="0"/>
              <a:t>More About Excel Output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671988"/>
            <a:ext cx="8860632" cy="45259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1800" dirty="0" smtClean="0"/>
              <a:t>Before </a:t>
            </a:r>
            <a:r>
              <a:rPr lang="en-US" sz="1800" dirty="0"/>
              <a:t>using MS Excel, you should know the following:</a:t>
            </a:r>
          </a:p>
          <a:p>
            <a:pPr marL="603504" lvl="2" indent="0">
              <a:buNone/>
            </a:pPr>
            <a:r>
              <a:rPr lang="en-US" sz="1400" dirty="0" err="1"/>
              <a:t>df</a:t>
            </a:r>
            <a:r>
              <a:rPr lang="en-US" sz="1400" dirty="0"/>
              <a:t> </a:t>
            </a:r>
            <a:r>
              <a:rPr lang="en-US" sz="1400" dirty="0" smtClean="0"/>
              <a:t>is </a:t>
            </a:r>
            <a:r>
              <a:rPr lang="en-US" sz="1400" dirty="0" smtClean="0">
                <a:solidFill>
                  <a:srgbClr val="FF0000"/>
                </a:solidFill>
              </a:rPr>
              <a:t>degrees of freedom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>SS is </a:t>
            </a:r>
            <a:r>
              <a:rPr lang="en-US" sz="1400" dirty="0" smtClean="0">
                <a:solidFill>
                  <a:srgbClr val="FF0000"/>
                </a:solidFill>
              </a:rPr>
              <a:t>sum </a:t>
            </a:r>
            <a:r>
              <a:rPr lang="en-US" sz="1400" dirty="0">
                <a:solidFill>
                  <a:srgbClr val="FF0000"/>
                </a:solidFill>
              </a:rPr>
              <a:t>of squares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>MS is </a:t>
            </a:r>
            <a:r>
              <a:rPr lang="en-US" sz="1400" dirty="0">
                <a:solidFill>
                  <a:srgbClr val="FF0000"/>
                </a:solidFill>
              </a:rPr>
              <a:t>mean square (SS divided by its degrees of freedom</a:t>
            </a:r>
            <a:r>
              <a:rPr lang="en-US" sz="1400" dirty="0" smtClean="0">
                <a:solidFill>
                  <a:srgbClr val="FF0000"/>
                </a:solidFill>
              </a:rPr>
              <a:t>)</a:t>
            </a:r>
          </a:p>
          <a:p>
            <a:pPr marL="109728" indent="0">
              <a:buNone/>
            </a:pPr>
            <a:r>
              <a:rPr lang="en-US" sz="1800" dirty="0"/>
              <a:t>SST = SSR + SSE </a:t>
            </a:r>
            <a:endParaRPr lang="en-US" sz="1800" dirty="0" smtClean="0"/>
          </a:p>
          <a:p>
            <a:pPr marL="109728" indent="0">
              <a:buNone/>
            </a:pPr>
            <a:r>
              <a:rPr lang="en-US" sz="1800" dirty="0" smtClean="0"/>
              <a:t>Sum </a:t>
            </a:r>
            <a:r>
              <a:rPr lang="en-US" sz="1800" dirty="0"/>
              <a:t>of Squares </a:t>
            </a:r>
            <a:r>
              <a:rPr lang="en-US" sz="1800" dirty="0">
                <a:solidFill>
                  <a:srgbClr val="FF0000"/>
                </a:solidFill>
              </a:rPr>
              <a:t>Total</a:t>
            </a:r>
            <a:r>
              <a:rPr lang="en-US" sz="1800" dirty="0"/>
              <a:t> (SST) = Sum of Squares </a:t>
            </a:r>
            <a:r>
              <a:rPr lang="en-US" sz="1800" dirty="0">
                <a:solidFill>
                  <a:srgbClr val="FF0000"/>
                </a:solidFill>
              </a:rPr>
              <a:t>Regression</a:t>
            </a:r>
            <a:r>
              <a:rPr lang="en-US" sz="1800" dirty="0"/>
              <a:t> (SSR)  </a:t>
            </a:r>
            <a:r>
              <a:rPr lang="en-US" sz="1800" dirty="0" smtClean="0"/>
              <a:t>	+  </a:t>
            </a:r>
            <a:r>
              <a:rPr lang="en-US" sz="1800" dirty="0"/>
              <a:t>Sum of </a:t>
            </a:r>
            <a:r>
              <a:rPr lang="en-US" sz="1800" dirty="0" smtClean="0"/>
              <a:t>              Squares </a:t>
            </a:r>
            <a:r>
              <a:rPr lang="en-US" sz="1800" dirty="0">
                <a:solidFill>
                  <a:srgbClr val="FF0000"/>
                </a:solidFill>
              </a:rPr>
              <a:t>Error</a:t>
            </a:r>
            <a:r>
              <a:rPr lang="en-US" sz="1800" dirty="0"/>
              <a:t>  (SSE)</a:t>
            </a:r>
          </a:p>
          <a:p>
            <a:pPr marL="109728" indent="0">
              <a:buNone/>
            </a:pPr>
            <a:r>
              <a:rPr lang="en-US" sz="1800" dirty="0"/>
              <a:t>Total </a:t>
            </a:r>
            <a:r>
              <a:rPr lang="en-US" sz="1800" dirty="0">
                <a:solidFill>
                  <a:srgbClr val="FF0000"/>
                </a:solidFill>
              </a:rPr>
              <a:t>variation</a:t>
            </a:r>
            <a:r>
              <a:rPr lang="en-US" sz="1800" dirty="0"/>
              <a:t> in Y = </a:t>
            </a:r>
            <a:r>
              <a:rPr lang="en-US" sz="1800" dirty="0">
                <a:solidFill>
                  <a:srgbClr val="FF0000"/>
                </a:solidFill>
              </a:rPr>
              <a:t>Explained</a:t>
            </a:r>
            <a:r>
              <a:rPr lang="en-US" sz="1800" dirty="0"/>
              <a:t> Variation (Explained by the </a:t>
            </a:r>
            <a:r>
              <a:rPr lang="en-US" sz="1800" dirty="0" smtClean="0"/>
              <a:t>X-variable</a:t>
            </a:r>
            <a:r>
              <a:rPr lang="en-US" sz="1800" dirty="0"/>
              <a:t>) + </a:t>
            </a:r>
            <a:r>
              <a:rPr lang="en-US" sz="1800" dirty="0">
                <a:solidFill>
                  <a:srgbClr val="FF0000"/>
                </a:solidFill>
              </a:rPr>
              <a:t>Un</a:t>
            </a:r>
            <a:r>
              <a:rPr lang="en-US" sz="1800" dirty="0"/>
              <a:t>explained Variation</a:t>
            </a:r>
          </a:p>
          <a:p>
            <a:pPr marL="109728" indent="0">
              <a:buNone/>
            </a:pPr>
            <a:r>
              <a:rPr lang="en-US" sz="1800" dirty="0" smtClean="0"/>
              <a:t>SSE </a:t>
            </a:r>
            <a:r>
              <a:rPr lang="en-US" sz="1800" dirty="0"/>
              <a:t>is the </a:t>
            </a:r>
            <a:r>
              <a:rPr lang="en-US" sz="1800" dirty="0">
                <a:solidFill>
                  <a:srgbClr val="FF0000"/>
                </a:solidFill>
              </a:rPr>
              <a:t>sum</a:t>
            </a:r>
            <a:r>
              <a:rPr lang="en-US" sz="1800" dirty="0"/>
              <a:t> of the </a:t>
            </a:r>
            <a:r>
              <a:rPr lang="en-US" sz="1800" dirty="0">
                <a:solidFill>
                  <a:srgbClr val="FF0000"/>
                </a:solidFill>
              </a:rPr>
              <a:t>squared residuals</a:t>
            </a:r>
            <a:r>
              <a:rPr lang="en-US" sz="1800" dirty="0"/>
              <a:t>.  </a:t>
            </a:r>
            <a:endParaRPr lang="en-US" sz="1800" dirty="0" smtClean="0"/>
          </a:p>
          <a:p>
            <a:pPr marL="603504" lvl="2" indent="0">
              <a:buNone/>
            </a:pPr>
            <a:r>
              <a:rPr lang="en-US" sz="1200" dirty="0"/>
              <a:t>N</a:t>
            </a:r>
            <a:r>
              <a:rPr lang="en-US" sz="1200" dirty="0" smtClean="0"/>
              <a:t>ote </a:t>
            </a:r>
            <a:r>
              <a:rPr lang="en-US" sz="1200" dirty="0"/>
              <a:t>that some textbooks use the term </a:t>
            </a:r>
            <a:r>
              <a:rPr lang="en-US" sz="1200" dirty="0">
                <a:solidFill>
                  <a:srgbClr val="FF0000"/>
                </a:solidFill>
              </a:rPr>
              <a:t>Residuals</a:t>
            </a:r>
            <a:r>
              <a:rPr lang="en-US" sz="1200" dirty="0"/>
              <a:t> and others use </a:t>
            </a:r>
            <a:r>
              <a:rPr lang="en-US" sz="1200" dirty="0">
                <a:solidFill>
                  <a:srgbClr val="FF0000"/>
                </a:solidFill>
              </a:rPr>
              <a:t>Error</a:t>
            </a:r>
            <a:r>
              <a:rPr lang="en-US" sz="1200" dirty="0"/>
              <a:t>.  </a:t>
            </a:r>
            <a:endParaRPr lang="en-US" sz="1200" dirty="0" smtClean="0"/>
          </a:p>
          <a:p>
            <a:pPr marL="603504" lvl="2" indent="0">
              <a:buNone/>
            </a:pPr>
            <a:r>
              <a:rPr lang="en-US" sz="1200" dirty="0" smtClean="0"/>
              <a:t>They </a:t>
            </a:r>
            <a:r>
              <a:rPr lang="en-US" sz="1200" dirty="0"/>
              <a:t>are the same thing and deal with the </a:t>
            </a:r>
            <a:r>
              <a:rPr lang="en-US" sz="1200" dirty="0">
                <a:solidFill>
                  <a:srgbClr val="FF0000"/>
                </a:solidFill>
              </a:rPr>
              <a:t>un</a:t>
            </a:r>
            <a:r>
              <a:rPr lang="en-US" sz="1200" dirty="0"/>
              <a:t>explained variation, i.e., the </a:t>
            </a:r>
            <a:r>
              <a:rPr lang="en-US" sz="1200" dirty="0">
                <a:solidFill>
                  <a:srgbClr val="FF0000"/>
                </a:solidFill>
              </a:rPr>
              <a:t>deviations</a:t>
            </a:r>
            <a:r>
              <a:rPr lang="en-US" sz="1200" dirty="0"/>
              <a:t>.  </a:t>
            </a:r>
            <a:endParaRPr lang="en-US" sz="1200" dirty="0" smtClean="0"/>
          </a:p>
          <a:p>
            <a:pPr marL="603504" lvl="2" indent="0">
              <a:buNone/>
            </a:pPr>
            <a:r>
              <a:rPr lang="en-US" sz="1200" dirty="0" smtClean="0"/>
              <a:t>This </a:t>
            </a:r>
            <a:r>
              <a:rPr lang="en-US" sz="1200" dirty="0"/>
              <a:t>is the number that is </a:t>
            </a:r>
            <a:r>
              <a:rPr lang="en-US" sz="1200" dirty="0">
                <a:solidFill>
                  <a:srgbClr val="FF0000"/>
                </a:solidFill>
              </a:rPr>
              <a:t>minimized by the least squares (regression) line.  </a:t>
            </a:r>
          </a:p>
          <a:p>
            <a:pPr marL="109728" indent="0">
              <a:buNone/>
            </a:pPr>
            <a:r>
              <a:rPr lang="en-US" sz="1800" dirty="0" smtClean="0"/>
              <a:t>SSR/SST </a:t>
            </a:r>
            <a:r>
              <a:rPr lang="en-US" sz="1800" dirty="0"/>
              <a:t>is the </a:t>
            </a:r>
            <a:r>
              <a:rPr lang="en-US" sz="1800" dirty="0">
                <a:solidFill>
                  <a:srgbClr val="FF0000"/>
                </a:solidFill>
              </a:rPr>
              <a:t>proportion</a:t>
            </a:r>
            <a:r>
              <a:rPr lang="en-US" sz="1800" dirty="0"/>
              <a:t> of the variation in the </a:t>
            </a:r>
            <a:r>
              <a:rPr lang="en-US" sz="1800" dirty="0">
                <a:solidFill>
                  <a:srgbClr val="FF0000"/>
                </a:solidFill>
              </a:rPr>
              <a:t>Y</a:t>
            </a:r>
            <a:r>
              <a:rPr lang="en-US" sz="1800" dirty="0"/>
              <a:t>-variable </a:t>
            </a:r>
            <a:r>
              <a:rPr lang="en-US" sz="1800" dirty="0">
                <a:solidFill>
                  <a:srgbClr val="FF0000"/>
                </a:solidFill>
              </a:rPr>
              <a:t>explained</a:t>
            </a:r>
            <a:r>
              <a:rPr lang="en-US" sz="1800" dirty="0"/>
              <a:t> by the X-variable.  This is the </a:t>
            </a:r>
            <a:r>
              <a:rPr lang="en-US" sz="1800" dirty="0">
                <a:solidFill>
                  <a:srgbClr val="FF0000"/>
                </a:solidFill>
              </a:rPr>
              <a:t>R-Square, r</a:t>
            </a:r>
            <a:r>
              <a:rPr lang="en-US" sz="1800" baseline="30000" dirty="0">
                <a:solidFill>
                  <a:srgbClr val="FF0000"/>
                </a:solidFill>
              </a:rPr>
              <a:t>2</a:t>
            </a:r>
            <a:r>
              <a:rPr lang="en-US" sz="1800" dirty="0">
                <a:solidFill>
                  <a:srgbClr val="FF0000"/>
                </a:solidFill>
              </a:rPr>
              <a:t>, the coefficient of determination</a:t>
            </a:r>
            <a:r>
              <a:rPr lang="en-US" sz="1800" dirty="0" smtClean="0"/>
              <a:t>.</a:t>
            </a:r>
          </a:p>
          <a:p>
            <a:pPr marL="109728" indent="0">
              <a:buNone/>
            </a:pPr>
            <a:endParaRPr lang="en-US" sz="1800" dirty="0"/>
          </a:p>
          <a:p>
            <a:pPr marL="109728" indent="0">
              <a:buNone/>
            </a:pPr>
            <a:endParaRPr lang="en-US" sz="18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607718"/>
              </p:ext>
            </p:extLst>
          </p:nvPr>
        </p:nvGraphicFramePr>
        <p:xfrm>
          <a:off x="1975342" y="4993962"/>
          <a:ext cx="6477000" cy="845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0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8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0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62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05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ANOVA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df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Significance F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Regression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SSR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MSR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MSR/MSE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Residual (Error)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n-2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SSE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MSE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Total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n-1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SST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42472" y="3048000"/>
            <a:ext cx="6096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12556" y="5839782"/>
            <a:ext cx="6482316" cy="1018218"/>
          </a:xfrm>
          <a:prstGeom prst="rect">
            <a:avLst/>
          </a:prstGeom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4746010"/>
              </p:ext>
            </p:extLst>
          </p:nvPr>
        </p:nvGraphicFramePr>
        <p:xfrm>
          <a:off x="6379535" y="1062596"/>
          <a:ext cx="2778642" cy="853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1" name="Equation" r:id="rId8" imgW="2108160" imgH="647640" progId="Equation.3">
                  <p:embed/>
                </p:oleObj>
              </mc:Choice>
              <mc:Fallback>
                <p:oleObj name="Equation" r:id="rId8" imgW="2108160" imgH="6476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9535" y="1062596"/>
                        <a:ext cx="2778642" cy="8536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Arrow Connector 14"/>
          <p:cNvCxnSpPr/>
          <p:nvPr/>
        </p:nvCxnSpPr>
        <p:spPr>
          <a:xfrm flipH="1">
            <a:off x="5334000" y="2362200"/>
            <a:ext cx="1371600" cy="396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057400" y="2514600"/>
            <a:ext cx="2514600" cy="403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36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8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800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109728" indent="0" hangingPunct="0">
              <a:buNone/>
            </a:pPr>
            <a:endParaRPr lang="en-US" dirty="0" smtClean="0"/>
          </a:p>
          <a:p>
            <a:pPr marL="109728" indent="0" hangingPunct="0">
              <a:buNone/>
            </a:pPr>
            <a:endParaRPr lang="en-US" dirty="0"/>
          </a:p>
          <a:p>
            <a:pPr marL="109728" indent="0" hangingPunct="0">
              <a:buNone/>
            </a:pPr>
            <a:endParaRPr lang="en-US" dirty="0" smtClean="0"/>
          </a:p>
          <a:p>
            <a:pPr marL="109728" indent="0" hangingPunct="0">
              <a:buNone/>
            </a:pPr>
            <a:endParaRPr lang="en-US" sz="3200" dirty="0" smtClean="0"/>
          </a:p>
          <a:p>
            <a:pPr marL="109728" indent="0" hangingPunct="0">
              <a:buNone/>
            </a:pPr>
            <a:r>
              <a:rPr lang="en-US" sz="3200" dirty="0" smtClean="0"/>
              <a:t>In </a:t>
            </a:r>
            <a:r>
              <a:rPr lang="en-US" sz="3200" dirty="0"/>
              <a:t>simple regression, the </a:t>
            </a:r>
            <a:r>
              <a:rPr lang="en-US" sz="3200" dirty="0">
                <a:solidFill>
                  <a:srgbClr val="FF0000"/>
                </a:solidFill>
              </a:rPr>
              <a:t>degrees of freedom </a:t>
            </a:r>
            <a:r>
              <a:rPr lang="en-US" sz="3200" dirty="0"/>
              <a:t>of the SS Regression is </a:t>
            </a:r>
            <a:r>
              <a:rPr lang="en-US" sz="3200" dirty="0">
                <a:solidFill>
                  <a:srgbClr val="FF0000"/>
                </a:solidFill>
              </a:rPr>
              <a:t>1</a:t>
            </a:r>
            <a:r>
              <a:rPr lang="en-US" sz="3200" dirty="0"/>
              <a:t> (the </a:t>
            </a:r>
            <a:r>
              <a:rPr lang="en-US" sz="3200" dirty="0">
                <a:solidFill>
                  <a:srgbClr val="FF0000"/>
                </a:solidFill>
              </a:rPr>
              <a:t>number of independent variables</a:t>
            </a:r>
            <a:r>
              <a:rPr lang="en-US" sz="3200" dirty="0"/>
              <a:t>).  </a:t>
            </a:r>
            <a:endParaRPr lang="en-US" sz="3200" dirty="0" smtClean="0"/>
          </a:p>
          <a:p>
            <a:pPr marL="109728" indent="0" hangingPunct="0">
              <a:buNone/>
            </a:pPr>
            <a:r>
              <a:rPr lang="en-US" sz="3200" dirty="0" smtClean="0"/>
              <a:t>The </a:t>
            </a:r>
            <a:r>
              <a:rPr lang="en-US" sz="3200" dirty="0"/>
              <a:t>number of </a:t>
            </a:r>
            <a:r>
              <a:rPr lang="en-US" sz="3200" dirty="0">
                <a:solidFill>
                  <a:srgbClr val="FF0000"/>
                </a:solidFill>
              </a:rPr>
              <a:t>degrees of freedom </a:t>
            </a:r>
            <a:r>
              <a:rPr lang="en-US" sz="3200" dirty="0"/>
              <a:t>for the </a:t>
            </a:r>
            <a:r>
              <a:rPr lang="en-US" sz="3200" dirty="0">
                <a:solidFill>
                  <a:srgbClr val="FF0000"/>
                </a:solidFill>
              </a:rPr>
              <a:t>SS Residual  </a:t>
            </a:r>
            <a:r>
              <a:rPr lang="en-US" sz="3200" dirty="0"/>
              <a:t>is (</a:t>
            </a:r>
            <a:r>
              <a:rPr lang="en-US" sz="3200" dirty="0">
                <a:solidFill>
                  <a:srgbClr val="FF0000"/>
                </a:solidFill>
              </a:rPr>
              <a:t>n – 2</a:t>
            </a:r>
            <a:r>
              <a:rPr lang="en-US" sz="3200" dirty="0"/>
              <a:t>).  </a:t>
            </a:r>
            <a:endParaRPr lang="en-US" sz="3200" dirty="0" smtClean="0"/>
          </a:p>
          <a:p>
            <a:pPr marL="109728" indent="0" hangingPunct="0">
              <a:buNone/>
            </a:pPr>
            <a:r>
              <a:rPr lang="en-US" sz="3200" dirty="0" smtClean="0"/>
              <a:t>Please </a:t>
            </a:r>
            <a:r>
              <a:rPr lang="en-US" sz="3200" dirty="0"/>
              <a:t>note that </a:t>
            </a:r>
            <a:r>
              <a:rPr lang="en-US" sz="3200" dirty="0">
                <a:solidFill>
                  <a:srgbClr val="FF0000"/>
                </a:solidFill>
              </a:rPr>
              <a:t>SS Residual is the SSE</a:t>
            </a:r>
            <a:r>
              <a:rPr lang="en-US" sz="3200" dirty="0"/>
              <a:t>. </a:t>
            </a:r>
          </a:p>
          <a:p>
            <a:pPr marL="109728" indent="0" hangingPunct="0">
              <a:buNone/>
            </a:pPr>
            <a:r>
              <a:rPr lang="en-US" sz="3200" dirty="0"/>
              <a:t> </a:t>
            </a:r>
          </a:p>
          <a:p>
            <a:pPr marL="109728" indent="0" hangingPunct="0">
              <a:buNone/>
            </a:pPr>
            <a:r>
              <a:rPr lang="en-US" sz="3200" dirty="0"/>
              <a:t>If X is </a:t>
            </a:r>
            <a:r>
              <a:rPr lang="en-US" sz="3200" dirty="0">
                <a:solidFill>
                  <a:srgbClr val="FF0000"/>
                </a:solidFill>
              </a:rPr>
              <a:t>not related </a:t>
            </a:r>
            <a:r>
              <a:rPr lang="en-US" sz="3200" dirty="0"/>
              <a:t>to Y, you should get an </a:t>
            </a:r>
            <a:r>
              <a:rPr lang="en-US" sz="3200" dirty="0">
                <a:solidFill>
                  <a:srgbClr val="FF0000"/>
                </a:solidFill>
              </a:rPr>
              <a:t>F-ratio</a:t>
            </a:r>
            <a:r>
              <a:rPr lang="en-US" sz="3200" dirty="0"/>
              <a:t> of around </a:t>
            </a:r>
            <a:r>
              <a:rPr lang="en-US" sz="3200" dirty="0">
                <a:solidFill>
                  <a:srgbClr val="FF0000"/>
                </a:solidFill>
              </a:rPr>
              <a:t>1</a:t>
            </a:r>
            <a:r>
              <a:rPr lang="en-US" sz="3200" dirty="0"/>
              <a:t>.  </a:t>
            </a:r>
            <a:endParaRPr lang="en-US" sz="3200" dirty="0" smtClean="0"/>
          </a:p>
          <a:p>
            <a:pPr marL="109728" indent="0" hangingPunct="0">
              <a:buNone/>
            </a:pPr>
            <a:r>
              <a:rPr lang="en-US" sz="3200" dirty="0" smtClean="0"/>
              <a:t>In </a:t>
            </a:r>
            <a:r>
              <a:rPr lang="en-US" sz="3200" dirty="0"/>
              <a:t>fact, </a:t>
            </a:r>
            <a:r>
              <a:rPr lang="en-US" sz="3200" dirty="0">
                <a:solidFill>
                  <a:srgbClr val="FF0000"/>
                </a:solidFill>
              </a:rPr>
              <a:t>if</a:t>
            </a:r>
            <a:r>
              <a:rPr lang="en-US" sz="3200" dirty="0"/>
              <a:t> the </a:t>
            </a:r>
            <a:r>
              <a:rPr lang="en-US" sz="3200" dirty="0">
                <a:solidFill>
                  <a:srgbClr val="FF0000"/>
                </a:solidFill>
              </a:rPr>
              <a:t>explained (regression) variation</a:t>
            </a:r>
            <a:r>
              <a:rPr lang="en-US" sz="3200" dirty="0"/>
              <a:t> is 0, then the F-ratio is </a:t>
            </a:r>
            <a:r>
              <a:rPr lang="en-US" sz="3200" dirty="0">
                <a:solidFill>
                  <a:srgbClr val="FF0000"/>
                </a:solidFill>
              </a:rPr>
              <a:t>0</a:t>
            </a:r>
            <a:r>
              <a:rPr lang="en-US" sz="3200" dirty="0"/>
              <a:t>.  </a:t>
            </a:r>
            <a:endParaRPr lang="en-US" sz="3200" dirty="0" smtClean="0"/>
          </a:p>
          <a:p>
            <a:pPr marL="109728" indent="0" hangingPunct="0">
              <a:buNone/>
            </a:pPr>
            <a:r>
              <a:rPr lang="en-US" sz="3200" dirty="0" smtClean="0"/>
              <a:t>F-ratios </a:t>
            </a:r>
            <a:r>
              <a:rPr lang="en-US" sz="3200" dirty="0"/>
              <a:t>between 0 and 1 will </a:t>
            </a:r>
            <a:r>
              <a:rPr lang="en-US" sz="3200" dirty="0">
                <a:solidFill>
                  <a:srgbClr val="FF0000"/>
                </a:solidFill>
              </a:rPr>
              <a:t>not</a:t>
            </a:r>
            <a:r>
              <a:rPr lang="en-US" sz="3200" dirty="0"/>
              <a:t> be statistically </a:t>
            </a:r>
            <a:r>
              <a:rPr lang="en-US" sz="3200" dirty="0">
                <a:solidFill>
                  <a:srgbClr val="FF0000"/>
                </a:solidFill>
              </a:rPr>
              <a:t>significant</a:t>
            </a:r>
            <a:r>
              <a:rPr lang="en-US" sz="3200" dirty="0"/>
              <a:t>. </a:t>
            </a:r>
            <a:br>
              <a:rPr lang="en-US" sz="3200" dirty="0"/>
            </a:br>
            <a:endParaRPr lang="en-US" sz="3200" dirty="0"/>
          </a:p>
          <a:p>
            <a:pPr marL="109728" indent="0" hangingPunct="0">
              <a:buNone/>
            </a:pPr>
            <a:r>
              <a:rPr lang="en-US" sz="3200" dirty="0"/>
              <a:t>On the other hand, if all the points are </a:t>
            </a:r>
            <a:r>
              <a:rPr lang="en-US" sz="3200" dirty="0">
                <a:solidFill>
                  <a:srgbClr val="FF0000"/>
                </a:solidFill>
              </a:rPr>
              <a:t>on</a:t>
            </a:r>
            <a:r>
              <a:rPr lang="en-US" sz="3200" dirty="0"/>
              <a:t> a line, </a:t>
            </a:r>
            <a:r>
              <a:rPr lang="en-US" sz="3200" dirty="0">
                <a:solidFill>
                  <a:srgbClr val="FF0000"/>
                </a:solidFill>
              </a:rPr>
              <a:t>then</a:t>
            </a:r>
            <a:r>
              <a:rPr lang="en-US" sz="3200" dirty="0"/>
              <a:t> the </a:t>
            </a:r>
            <a:r>
              <a:rPr lang="en-US" sz="3200" dirty="0">
                <a:solidFill>
                  <a:srgbClr val="FF0000"/>
                </a:solidFill>
              </a:rPr>
              <a:t>un</a:t>
            </a:r>
            <a:r>
              <a:rPr lang="en-US" sz="3200" dirty="0"/>
              <a:t>explained variation (residual variation) is </a:t>
            </a:r>
            <a:r>
              <a:rPr lang="en-US" sz="3200" dirty="0">
                <a:solidFill>
                  <a:srgbClr val="FF0000"/>
                </a:solidFill>
              </a:rPr>
              <a:t>0</a:t>
            </a:r>
            <a:r>
              <a:rPr lang="en-US" sz="3200" dirty="0"/>
              <a:t>. This results in an </a:t>
            </a:r>
            <a:r>
              <a:rPr lang="en-US" sz="3200" dirty="0">
                <a:solidFill>
                  <a:srgbClr val="FF0000"/>
                </a:solidFill>
              </a:rPr>
              <a:t>F-ratio of infinity</a:t>
            </a:r>
            <a:r>
              <a:rPr lang="en-US" sz="3200" dirty="0"/>
              <a:t>.</a:t>
            </a:r>
          </a:p>
          <a:p>
            <a:pPr marL="109728" indent="0" hangingPunct="0">
              <a:buNone/>
            </a:pPr>
            <a:r>
              <a:rPr lang="en-US" sz="3200" dirty="0"/>
              <a:t>An F-value of, say, 30 means that the explained variation is 30 times greater than the unexplained variation.  </a:t>
            </a:r>
            <a:endParaRPr lang="en-US" sz="3200" dirty="0" smtClean="0"/>
          </a:p>
          <a:p>
            <a:pPr marL="109728" indent="0" hangingPunct="0">
              <a:buNone/>
            </a:pPr>
            <a:r>
              <a:rPr lang="en-US" sz="3200" dirty="0" smtClean="0"/>
              <a:t>This </a:t>
            </a:r>
            <a:r>
              <a:rPr lang="en-US" sz="3200" dirty="0"/>
              <a:t>is </a:t>
            </a:r>
            <a:r>
              <a:rPr lang="en-US" sz="3200" dirty="0">
                <a:solidFill>
                  <a:srgbClr val="FF0000"/>
                </a:solidFill>
              </a:rPr>
              <a:t>not</a:t>
            </a:r>
            <a:r>
              <a:rPr lang="en-US" sz="3200" dirty="0"/>
              <a:t> likely to be </a:t>
            </a:r>
            <a:r>
              <a:rPr lang="en-US" sz="3200" dirty="0" smtClean="0">
                <a:solidFill>
                  <a:srgbClr val="FF0000"/>
                </a:solidFill>
              </a:rPr>
              <a:t>by chance </a:t>
            </a:r>
            <a:r>
              <a:rPr lang="en-US" sz="3200" dirty="0" smtClean="0"/>
              <a:t>and </a:t>
            </a:r>
            <a:r>
              <a:rPr lang="en-US" sz="3200" dirty="0"/>
              <a:t>the F-value will be </a:t>
            </a:r>
            <a:r>
              <a:rPr lang="en-US" sz="3200" b="1" dirty="0">
                <a:solidFill>
                  <a:srgbClr val="FF0000"/>
                </a:solidFill>
              </a:rPr>
              <a:t>significant</a:t>
            </a:r>
            <a:r>
              <a:rPr lang="en-US" sz="3200" dirty="0" smtClean="0"/>
              <a:t>.</a:t>
            </a: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51" y="1820393"/>
            <a:ext cx="8229601" cy="56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676400" y="940315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76600" y="1"/>
            <a:ext cx="5375988" cy="1549914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 flipV="1">
            <a:off x="5257800" y="1143000"/>
            <a:ext cx="2667000" cy="1676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5181600" y="1295400"/>
            <a:ext cx="19050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24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228600"/>
            <a:ext cx="4191000" cy="63976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MS Excel Example: Education &amp; Income</a:t>
            </a:r>
            <a:endParaRPr lang="en-US" sz="3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0" y="1066800"/>
            <a:ext cx="7772400" cy="762000"/>
          </a:xfrm>
        </p:spPr>
        <p:txBody>
          <a:bodyPr/>
          <a:lstStyle/>
          <a:p>
            <a:pPr marL="109728" indent="0">
              <a:buNone/>
            </a:pPr>
            <a:r>
              <a:rPr lang="en-US" sz="2000" dirty="0"/>
              <a:t>A researcher is interested in determining whether there is a relationship between years of education and income</a:t>
            </a:r>
            <a:r>
              <a:rPr lang="en-US" sz="2000" dirty="0" smtClean="0"/>
              <a:t>.</a:t>
            </a:r>
            <a:endParaRPr lang="en-US" sz="2000" dirty="0"/>
          </a:p>
          <a:p>
            <a:pPr marL="109728" indent="0"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640329"/>
              </p:ext>
            </p:extLst>
          </p:nvPr>
        </p:nvGraphicFramePr>
        <p:xfrm>
          <a:off x="5181600" y="152400"/>
          <a:ext cx="3765556" cy="323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2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4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4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44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44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44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1440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1440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1440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1440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1440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>
                          <a:effectLst/>
                        </a:rPr>
                        <a:t>Education (X)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>
                          <a:effectLst/>
                        </a:rPr>
                        <a:t>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12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>
                          <a:effectLst/>
                        </a:rPr>
                        <a:t>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17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Income (‘000s) (Y)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>
                          <a:effectLst/>
                        </a:rPr>
                        <a:t>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>
                          <a:effectLst/>
                        </a:rPr>
                        <a:t>22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>
                          <a:effectLst/>
                        </a:rPr>
                        <a:t>24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>
                          <a:effectLst/>
                        </a:rPr>
                        <a:t>30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>
                          <a:effectLst/>
                        </a:rPr>
                        <a:t>35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>
                          <a:effectLst/>
                        </a:rPr>
                        <a:t>30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>
                          <a:effectLst/>
                        </a:rPr>
                        <a:t>29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>
                          <a:effectLst/>
                        </a:rPr>
                        <a:t>50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>
                          <a:effectLst/>
                        </a:rPr>
                        <a:t>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>
                          <a:effectLst/>
                        </a:rPr>
                        <a:t>43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 dirty="0">
                          <a:effectLst/>
                        </a:rPr>
                        <a:t>70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316463"/>
              </p:ext>
            </p:extLst>
          </p:nvPr>
        </p:nvGraphicFramePr>
        <p:xfrm>
          <a:off x="0" y="3657600"/>
          <a:ext cx="6673850" cy="3200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0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2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2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95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5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SUMMARY OUTPUT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11">
                <a:tc gridSpan="2"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Regression Statistics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Multiple R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0.860811139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 Square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0.740995817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Adjusted R Square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0.715095399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Standard Error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7.816452413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Observations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ANOVA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df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SS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MS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F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Significance F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217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Regression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1747.947383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1747.947383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28.60941509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0.000324168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Residual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610.9692833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61.09692833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Total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2358.916667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Coefficients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Standard Error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 Stat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P-value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Lower 95%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Upper 95%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3796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Intercept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-11.02047782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8.909954058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-1.236872575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0.244393811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-30.87309606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8.832140427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3217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X Variable 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3.197952218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0.597884757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5.348776972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0.000324168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1.865781732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4.530122704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724400" y="2362200"/>
            <a:ext cx="609600" cy="609600"/>
          </a:xfrm>
          <a:prstGeom prst="rect">
            <a:avLst/>
          </a:prstGeom>
        </p:spPr>
      </p:pic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86200" y="1752600"/>
            <a:ext cx="4248150" cy="345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047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4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3352800"/>
            <a:ext cx="9144000" cy="347335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728" indent="0" hangingPunct="0">
              <a:buNone/>
            </a:pPr>
            <a:r>
              <a:rPr lang="en-US" sz="1800" dirty="0"/>
              <a:t>This regression is very significant; the F-value is 28.61.  </a:t>
            </a:r>
            <a:endParaRPr lang="en-US" sz="1800" dirty="0" smtClean="0"/>
          </a:p>
          <a:p>
            <a:pPr marL="109728" indent="0" hangingPunct="0"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If</a:t>
            </a:r>
            <a:r>
              <a:rPr lang="en-US" sz="1800" dirty="0" smtClean="0"/>
              <a:t> </a:t>
            </a:r>
            <a:r>
              <a:rPr lang="en-US" sz="1800" dirty="0"/>
              <a:t>the X-variable explains very little of the Y-variable, you should get an F-value that is 1 or less.  </a:t>
            </a:r>
            <a:endParaRPr lang="en-US" sz="1800" dirty="0" smtClean="0"/>
          </a:p>
          <a:p>
            <a:pPr marL="109728" indent="0" hangingPunct="0">
              <a:buNone/>
            </a:pPr>
            <a:r>
              <a:rPr lang="en-US" sz="1800" dirty="0" smtClean="0"/>
              <a:t>In </a:t>
            </a:r>
            <a:r>
              <a:rPr lang="en-US" sz="1800" dirty="0"/>
              <a:t>this case, the </a:t>
            </a:r>
            <a:r>
              <a:rPr lang="en-US" sz="1800" dirty="0">
                <a:solidFill>
                  <a:srgbClr val="FF0000"/>
                </a:solidFill>
              </a:rPr>
              <a:t>explained</a:t>
            </a:r>
            <a:r>
              <a:rPr lang="en-US" sz="1800" dirty="0"/>
              <a:t> variation (due to regression = explained by the X-variable) is </a:t>
            </a:r>
            <a:r>
              <a:rPr lang="en-US" sz="1800" dirty="0">
                <a:solidFill>
                  <a:srgbClr val="FF0000"/>
                </a:solidFill>
              </a:rPr>
              <a:t>28.61 times greater</a:t>
            </a:r>
            <a:r>
              <a:rPr lang="en-US" sz="1800" dirty="0"/>
              <a:t> than the </a:t>
            </a:r>
            <a:r>
              <a:rPr lang="en-US" sz="1800" dirty="0">
                <a:solidFill>
                  <a:srgbClr val="FF0000"/>
                </a:solidFill>
              </a:rPr>
              <a:t>un</a:t>
            </a:r>
            <a:r>
              <a:rPr lang="en-US" sz="1800" dirty="0"/>
              <a:t>explained (residual) variation. </a:t>
            </a:r>
            <a:endParaRPr lang="en-US" sz="1800" dirty="0" smtClean="0"/>
          </a:p>
          <a:p>
            <a:pPr marL="109728" indent="0" hangingPunct="0">
              <a:buNone/>
            </a:pPr>
            <a:r>
              <a:rPr lang="en-US" sz="1800" dirty="0" smtClean="0"/>
              <a:t>The </a:t>
            </a:r>
            <a:r>
              <a:rPr lang="en-US" sz="1800" dirty="0"/>
              <a:t>probability of getting the sample evidence or </a:t>
            </a:r>
            <a:r>
              <a:rPr lang="en-US" sz="1800" dirty="0">
                <a:solidFill>
                  <a:srgbClr val="FF0000"/>
                </a:solidFill>
              </a:rPr>
              <a:t>even</a:t>
            </a:r>
            <a:r>
              <a:rPr lang="en-US" sz="1800" dirty="0"/>
              <a:t> a </a:t>
            </a:r>
            <a:r>
              <a:rPr lang="en-US" sz="1800" dirty="0">
                <a:solidFill>
                  <a:srgbClr val="FF0000"/>
                </a:solidFill>
              </a:rPr>
              <a:t>stronger</a:t>
            </a:r>
            <a:r>
              <a:rPr lang="en-US" sz="1800" dirty="0"/>
              <a:t> relationship </a:t>
            </a:r>
            <a:r>
              <a:rPr lang="en-US" sz="1800" dirty="0">
                <a:solidFill>
                  <a:srgbClr val="FF0000"/>
                </a:solidFill>
              </a:rPr>
              <a:t>if</a:t>
            </a:r>
            <a:r>
              <a:rPr lang="en-US" sz="1800" dirty="0"/>
              <a:t> the X and Y are </a:t>
            </a:r>
            <a:r>
              <a:rPr lang="en-US" sz="1800" dirty="0">
                <a:solidFill>
                  <a:srgbClr val="FF0000"/>
                </a:solidFill>
              </a:rPr>
              <a:t>un</a:t>
            </a:r>
            <a:r>
              <a:rPr lang="en-US" sz="1800" dirty="0"/>
              <a:t>related (Ho is that X does not predict Y) is .000324168.  </a:t>
            </a:r>
            <a:endParaRPr lang="en-US" sz="1800" dirty="0" smtClean="0"/>
          </a:p>
          <a:p>
            <a:pPr marL="109728" indent="0" hangingPunct="0">
              <a:buNone/>
            </a:pPr>
            <a:r>
              <a:rPr lang="en-US" sz="1800" dirty="0" smtClean="0"/>
              <a:t>In </a:t>
            </a:r>
            <a:r>
              <a:rPr lang="en-US" sz="1800" dirty="0"/>
              <a:t>other words, it is </a:t>
            </a:r>
            <a:r>
              <a:rPr lang="en-US" sz="1800" dirty="0">
                <a:solidFill>
                  <a:srgbClr val="FF0000"/>
                </a:solidFill>
              </a:rPr>
              <a:t>almost impossible </a:t>
            </a:r>
            <a:r>
              <a:rPr lang="en-US" sz="1800" dirty="0"/>
              <a:t>to get this kind of data as a result of chance.   </a:t>
            </a:r>
          </a:p>
          <a:p>
            <a:pPr marL="109728" indent="0" hangingPunct="0">
              <a:buNone/>
            </a:pPr>
            <a:r>
              <a:rPr lang="en-US" sz="1800" dirty="0"/>
              <a:t>The regression equation is:</a:t>
            </a:r>
          </a:p>
          <a:p>
            <a:pPr marL="109728" indent="0" hangingPunct="0">
              <a:buNone/>
            </a:pPr>
            <a:r>
              <a:rPr lang="en-US" sz="1800" dirty="0"/>
              <a:t>Income = -11.02  + 3.20 (years of education</a:t>
            </a:r>
            <a:r>
              <a:rPr lang="en-US" sz="1800" dirty="0" smtClean="0"/>
              <a:t>).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916099" y="2057400"/>
            <a:ext cx="609600" cy="60960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191113"/>
              </p:ext>
            </p:extLst>
          </p:nvPr>
        </p:nvGraphicFramePr>
        <p:xfrm>
          <a:off x="2441797" y="0"/>
          <a:ext cx="6673850" cy="3200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0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2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2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95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5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SUMMARY OUTPUT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11">
                <a:tc gridSpan="2"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Regression Statistics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Multiple R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0.860811139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 Square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0.740995817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Adjusted R Square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0.715095399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Standard Error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7.816452413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Observations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ANOVA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df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SS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MS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F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Significance F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217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Regression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1747.947383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1747.947383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28.60941509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0.000324168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Residual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610.9692833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61.09692833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Total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2358.916667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Coefficients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Standard Error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 Stat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P-value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Lower 95%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Upper 95%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3796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Intercept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-11.02047782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8.909954058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-1.236872575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0.244393811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-30.87309606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8.832140427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3217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X Variable 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3.197952218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0.597884757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5.348776972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0.000324168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1.865781732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4.530122704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V="1">
            <a:off x="5715000" y="2057400"/>
            <a:ext cx="914400" cy="1371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444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3276600"/>
            <a:ext cx="9115647" cy="3581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109728" indent="0" hangingPunct="0">
              <a:buNone/>
            </a:pPr>
            <a:r>
              <a:rPr lang="en-US" dirty="0"/>
              <a:t>In theory, an individual with 0 years of education would make a </a:t>
            </a:r>
            <a:r>
              <a:rPr lang="en-US" dirty="0">
                <a:solidFill>
                  <a:srgbClr val="FF0000"/>
                </a:solidFill>
              </a:rPr>
              <a:t>negative</a:t>
            </a:r>
            <a:r>
              <a:rPr lang="en-US" dirty="0"/>
              <a:t> income of $11,020 (i.e., </a:t>
            </a:r>
            <a:r>
              <a:rPr lang="en-US" dirty="0">
                <a:solidFill>
                  <a:srgbClr val="FF0000"/>
                </a:solidFill>
              </a:rPr>
              <a:t>public assistance</a:t>
            </a:r>
            <a:r>
              <a:rPr lang="en-US" dirty="0"/>
              <a:t>). </a:t>
            </a:r>
            <a:r>
              <a:rPr lang="en-US" dirty="0">
                <a:solidFill>
                  <a:srgbClr val="FF0000"/>
                </a:solidFill>
              </a:rPr>
              <a:t>Every year </a:t>
            </a:r>
            <a:r>
              <a:rPr lang="en-US" dirty="0"/>
              <a:t>of education will </a:t>
            </a:r>
            <a:r>
              <a:rPr lang="en-US" dirty="0">
                <a:solidFill>
                  <a:srgbClr val="FF0000"/>
                </a:solidFill>
              </a:rPr>
              <a:t>increase</a:t>
            </a:r>
            <a:r>
              <a:rPr lang="en-US" dirty="0"/>
              <a:t> income by $3,200.</a:t>
            </a:r>
          </a:p>
          <a:p>
            <a:pPr marL="109728" indent="0" hangingPunct="0">
              <a:buNone/>
            </a:pPr>
            <a:r>
              <a:rPr lang="en-US" dirty="0"/>
              <a:t> </a:t>
            </a:r>
          </a:p>
          <a:p>
            <a:pPr marL="109728" indent="0" hangingPunct="0">
              <a:buNone/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correlation coefficient </a:t>
            </a:r>
            <a:r>
              <a:rPr lang="en-US" dirty="0"/>
              <a:t>is .86 which is quite </a:t>
            </a:r>
            <a:r>
              <a:rPr lang="en-US" dirty="0">
                <a:solidFill>
                  <a:srgbClr val="FF0000"/>
                </a:solidFill>
              </a:rPr>
              <a:t>strong</a:t>
            </a:r>
            <a:r>
              <a:rPr lang="en-US" dirty="0"/>
              <a:t>.</a:t>
            </a:r>
          </a:p>
          <a:p>
            <a:pPr marL="109728" indent="0" hangingPunct="0">
              <a:buNone/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coefficient</a:t>
            </a:r>
            <a:r>
              <a:rPr lang="en-US" dirty="0"/>
              <a:t> of </a:t>
            </a:r>
            <a:r>
              <a:rPr lang="en-US" dirty="0">
                <a:solidFill>
                  <a:srgbClr val="FF0000"/>
                </a:solidFill>
              </a:rPr>
              <a:t>determination, r</a:t>
            </a:r>
            <a:r>
              <a:rPr lang="en-US" baseline="30000" dirty="0">
                <a:solidFill>
                  <a:srgbClr val="FF0000"/>
                </a:solidFill>
              </a:rPr>
              <a:t>2</a:t>
            </a:r>
            <a:r>
              <a:rPr lang="en-US" dirty="0"/>
              <a:t>, is 74%.  </a:t>
            </a:r>
            <a:endParaRPr lang="en-US" dirty="0" smtClean="0"/>
          </a:p>
          <a:p>
            <a:pPr marL="109728" indent="0" hangingPunct="0">
              <a:buNone/>
            </a:pPr>
            <a:r>
              <a:rPr lang="en-US" dirty="0" smtClean="0"/>
              <a:t>This </a:t>
            </a:r>
            <a:r>
              <a:rPr lang="en-US" dirty="0"/>
              <a:t>indicates that the </a:t>
            </a:r>
            <a:r>
              <a:rPr lang="en-US" dirty="0">
                <a:solidFill>
                  <a:srgbClr val="FF0000"/>
                </a:solidFill>
              </a:rPr>
              <a:t>un</a:t>
            </a:r>
            <a:r>
              <a:rPr lang="en-US" dirty="0"/>
              <a:t>explained variation is 26%. </a:t>
            </a:r>
          </a:p>
          <a:p>
            <a:pPr marL="109728" indent="0" hangingPunct="0">
              <a:buNone/>
            </a:pPr>
            <a:r>
              <a:rPr lang="en-US" dirty="0"/>
              <a:t>One way to calculate r</a:t>
            </a:r>
            <a:r>
              <a:rPr lang="en-US" baseline="30000" dirty="0"/>
              <a:t>2  </a:t>
            </a:r>
            <a:r>
              <a:rPr lang="en-US" dirty="0"/>
              <a:t>is to take the </a:t>
            </a:r>
            <a:r>
              <a:rPr lang="en-US" dirty="0">
                <a:solidFill>
                  <a:srgbClr val="FF0000"/>
                </a:solidFill>
              </a:rPr>
              <a:t>ratio</a:t>
            </a:r>
            <a:r>
              <a:rPr lang="en-US" dirty="0"/>
              <a:t> of the </a:t>
            </a:r>
            <a:r>
              <a:rPr lang="en-US" dirty="0">
                <a:solidFill>
                  <a:srgbClr val="FF0000"/>
                </a:solidFill>
              </a:rPr>
              <a:t>sum of squares regression/ sum of squares total.  </a:t>
            </a:r>
          </a:p>
          <a:p>
            <a:pPr marL="109728" indent="0" hangingPunct="0">
              <a:buNone/>
            </a:pPr>
            <a:r>
              <a:rPr lang="en-US" dirty="0"/>
              <a:t>SSREG/SST =  1747.947383/ 2358.916667  = .741  </a:t>
            </a:r>
          </a:p>
          <a:p>
            <a:pPr marL="109728" indent="0" hangingPunct="0">
              <a:buNone/>
            </a:pPr>
            <a:r>
              <a:rPr lang="en-US" dirty="0"/>
              <a:t> </a:t>
            </a:r>
          </a:p>
          <a:p>
            <a:pPr marL="109728" indent="0" hangingPunct="0">
              <a:buNone/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Mean Square Error </a:t>
            </a:r>
            <a:r>
              <a:rPr lang="en-US" dirty="0"/>
              <a:t>(or using Excel terminology, MS Residual) is 61.0969.  </a:t>
            </a:r>
            <a:endParaRPr lang="en-US" dirty="0" smtClean="0"/>
          </a:p>
          <a:p>
            <a:pPr marL="109728" indent="0" hangingPunct="0">
              <a:buNone/>
            </a:pPr>
            <a:r>
              <a:rPr lang="en-US" dirty="0" smtClean="0"/>
              <a:t>The </a:t>
            </a:r>
            <a:r>
              <a:rPr lang="en-US" dirty="0"/>
              <a:t>square root of this number 7.816 45  is the </a:t>
            </a:r>
            <a:r>
              <a:rPr lang="en-US" dirty="0">
                <a:solidFill>
                  <a:srgbClr val="FF0000"/>
                </a:solidFill>
              </a:rPr>
              <a:t>standard error of estimate </a:t>
            </a:r>
            <a:r>
              <a:rPr lang="en-US" dirty="0"/>
              <a:t>and is used for </a:t>
            </a:r>
            <a:r>
              <a:rPr lang="en-US" dirty="0">
                <a:solidFill>
                  <a:srgbClr val="FF0000"/>
                </a:solidFill>
              </a:rPr>
              <a:t>confidence intervals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r>
              <a:rPr lang="en-US" dirty="0"/>
              <a:t> </a:t>
            </a:r>
            <a:endParaRPr lang="en-US" dirty="0" smtClean="0"/>
          </a:p>
          <a:p>
            <a:pPr marL="109728" indent="0" hangingPunct="0">
              <a:buNone/>
            </a:pPr>
            <a:endParaRPr lang="en-US" dirty="0"/>
          </a:p>
          <a:p>
            <a:pPr marL="109728" indent="0" hangingPunct="0">
              <a:buNone/>
            </a:pPr>
            <a:r>
              <a:rPr lang="en-US" dirty="0"/>
              <a:t>The mean square (MS) is the sum of squares (SS) </a:t>
            </a:r>
            <a:r>
              <a:rPr lang="en-US" dirty="0">
                <a:solidFill>
                  <a:srgbClr val="FF0000"/>
                </a:solidFill>
              </a:rPr>
              <a:t>divided</a:t>
            </a:r>
            <a:r>
              <a:rPr lang="en-US" dirty="0"/>
              <a:t> by its </a:t>
            </a:r>
            <a:r>
              <a:rPr lang="en-US" dirty="0">
                <a:solidFill>
                  <a:srgbClr val="FF0000"/>
                </a:solidFill>
              </a:rPr>
              <a:t>degrees of freedom</a:t>
            </a:r>
            <a:r>
              <a:rPr lang="en-US" dirty="0"/>
              <a:t>. </a:t>
            </a:r>
          </a:p>
          <a:p>
            <a:pPr marL="109728" indent="0" hangingPunc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914400" y="1905000"/>
            <a:ext cx="609600" cy="6096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797489"/>
              </p:ext>
            </p:extLst>
          </p:nvPr>
        </p:nvGraphicFramePr>
        <p:xfrm>
          <a:off x="2441797" y="0"/>
          <a:ext cx="6673850" cy="3200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0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2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2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95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5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SUMMARY OUTPUT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11">
                <a:tc gridSpan="2"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Regression Statistics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Multiple R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0.860811139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 Square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0.740995817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Adjusted R Square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0.715095399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Standard Error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7.816452413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Observations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ANOVA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df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SS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MS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F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Significance F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217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Regression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1747.947383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1747.947383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28.60941509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0.000324168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Residual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610.9692833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61.09692833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Total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2358.916667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Coefficients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Standard Error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 Stat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P-value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Lower 95%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Upper 95%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3796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Intercept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-11.02047782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8.909954058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-1.236872575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0.244393811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-30.87309606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8.832140427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3217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X Variable 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3.197952218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0.597884757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5.348776972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0.000324168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1.865781732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4.530122704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 flipV="1">
            <a:off x="4572000" y="2895600"/>
            <a:ext cx="34290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9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3429000"/>
            <a:ext cx="9144000" cy="334406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728" indent="0" hangingPunct="0">
              <a:buNone/>
            </a:pPr>
            <a:r>
              <a:rPr lang="en-US" sz="1800" dirty="0" smtClean="0"/>
              <a:t>Another </a:t>
            </a:r>
            <a:r>
              <a:rPr lang="en-US" sz="1800" dirty="0"/>
              <a:t>way to test the </a:t>
            </a:r>
            <a:r>
              <a:rPr lang="en-US" sz="1800" dirty="0">
                <a:solidFill>
                  <a:srgbClr val="FF0000"/>
                </a:solidFill>
              </a:rPr>
              <a:t>regression</a:t>
            </a:r>
            <a:r>
              <a:rPr lang="en-US" sz="1800" dirty="0"/>
              <a:t> for </a:t>
            </a:r>
            <a:r>
              <a:rPr lang="en-US" sz="1800" dirty="0">
                <a:solidFill>
                  <a:srgbClr val="FF0000"/>
                </a:solidFill>
              </a:rPr>
              <a:t>significance</a:t>
            </a:r>
            <a:r>
              <a:rPr lang="en-US" sz="1800" dirty="0"/>
              <a:t> is to test the </a:t>
            </a:r>
            <a:r>
              <a:rPr lang="en-US" sz="1800" dirty="0">
                <a:solidFill>
                  <a:srgbClr val="FF0000"/>
                </a:solidFill>
              </a:rPr>
              <a:t>b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 term (slope </a:t>
            </a:r>
            <a:r>
              <a:rPr lang="en-US" sz="1800" dirty="0"/>
              <a:t>term which shows the effect of X on Y). </a:t>
            </a:r>
            <a:endParaRPr lang="en-US" sz="1800" dirty="0" smtClean="0"/>
          </a:p>
          <a:p>
            <a:pPr marL="109728" indent="0" hangingPunct="0">
              <a:buNone/>
            </a:pPr>
            <a:r>
              <a:rPr lang="en-US" sz="1800" dirty="0" smtClean="0"/>
              <a:t>This </a:t>
            </a:r>
            <a:r>
              <a:rPr lang="en-US" sz="1800" dirty="0"/>
              <a:t>is done via a </a:t>
            </a:r>
            <a:r>
              <a:rPr lang="en-US" sz="1800" dirty="0">
                <a:solidFill>
                  <a:srgbClr val="FF0000"/>
                </a:solidFill>
              </a:rPr>
              <a:t>t-test</a:t>
            </a:r>
            <a:r>
              <a:rPr lang="en-US" sz="1800" dirty="0"/>
              <a:t>.  The t-value is </a:t>
            </a:r>
            <a:r>
              <a:rPr lang="en-US" sz="1800" dirty="0" smtClean="0"/>
              <a:t>5.35 </a:t>
            </a:r>
            <a:r>
              <a:rPr lang="en-US" sz="1800" dirty="0"/>
              <a:t>and this is </a:t>
            </a:r>
            <a:r>
              <a:rPr lang="en-US" sz="1800" dirty="0">
                <a:solidFill>
                  <a:srgbClr val="FF0000"/>
                </a:solidFill>
              </a:rPr>
              <a:t>very, very  significant</a:t>
            </a:r>
            <a:r>
              <a:rPr lang="en-US" sz="1800" dirty="0"/>
              <a:t>.  The probability of getting a b</a:t>
            </a:r>
            <a:r>
              <a:rPr lang="en-US" sz="1800" baseline="-25000" dirty="0"/>
              <a:t>1 </a:t>
            </a:r>
            <a:r>
              <a:rPr lang="en-US" sz="1800" dirty="0"/>
              <a:t>of this magnitude </a:t>
            </a:r>
            <a:r>
              <a:rPr lang="en-US" sz="1800" dirty="0">
                <a:solidFill>
                  <a:srgbClr val="FF0000"/>
                </a:solidFill>
              </a:rPr>
              <a:t>if Ho is true </a:t>
            </a:r>
            <a:r>
              <a:rPr lang="en-US" sz="1800" dirty="0"/>
              <a:t>(the </a:t>
            </a:r>
            <a:r>
              <a:rPr lang="en-US" sz="1800" dirty="0">
                <a:solidFill>
                  <a:srgbClr val="FF0000"/>
                </a:solidFill>
              </a:rPr>
              <a:t>null</a:t>
            </a:r>
            <a:r>
              <a:rPr lang="en-US" sz="1800" dirty="0"/>
              <a:t> hypothesis for this test is </a:t>
            </a:r>
            <a:r>
              <a:rPr lang="en-US" sz="1800" dirty="0">
                <a:solidFill>
                  <a:srgbClr val="FF0000"/>
                </a:solidFill>
              </a:rPr>
              <a:t>that </a:t>
            </a:r>
            <a:r>
              <a:rPr lang="en-US" sz="1800" dirty="0" smtClean="0">
                <a:solidFill>
                  <a:srgbClr val="FF0000"/>
                </a:solidFill>
              </a:rPr>
              <a:t>beta</a:t>
            </a:r>
            <a:r>
              <a:rPr lang="en-US" sz="1800" baseline="-25000" dirty="0" smtClean="0">
                <a:solidFill>
                  <a:srgbClr val="FF0000"/>
                </a:solidFill>
              </a:rPr>
              <a:t>1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= 0</a:t>
            </a:r>
            <a:r>
              <a:rPr lang="en-US" sz="1800" dirty="0"/>
              <a:t>, i.e., the X variable has </a:t>
            </a:r>
            <a:r>
              <a:rPr lang="en-US" sz="1800" dirty="0">
                <a:solidFill>
                  <a:srgbClr val="FF0000"/>
                </a:solidFill>
              </a:rPr>
              <a:t>no effect </a:t>
            </a:r>
            <a:r>
              <a:rPr lang="en-US" sz="1800" dirty="0"/>
              <a:t>on Y), or one indicating an even </a:t>
            </a:r>
            <a:r>
              <a:rPr lang="en-US" sz="1800" dirty="0">
                <a:solidFill>
                  <a:srgbClr val="FF0000"/>
                </a:solidFill>
              </a:rPr>
              <a:t>stronger</a:t>
            </a:r>
            <a:r>
              <a:rPr lang="en-US" sz="1800" dirty="0"/>
              <a:t> relationship, is 0.000324168.  </a:t>
            </a:r>
            <a:endParaRPr lang="en-US" sz="1800" dirty="0" smtClean="0"/>
          </a:p>
          <a:p>
            <a:pPr marL="109728" indent="0" hangingPunct="0">
              <a:buNone/>
            </a:pPr>
            <a:r>
              <a:rPr lang="en-US" sz="1800" dirty="0" smtClean="0"/>
              <a:t>Note </a:t>
            </a:r>
            <a:r>
              <a:rPr lang="en-US" sz="1800" dirty="0"/>
              <a:t>that this is the </a:t>
            </a:r>
            <a:r>
              <a:rPr lang="en-US" sz="1800" dirty="0">
                <a:solidFill>
                  <a:srgbClr val="FF0000"/>
                </a:solidFill>
              </a:rPr>
              <a:t>same sig. level  </a:t>
            </a:r>
            <a:r>
              <a:rPr lang="en-US" sz="1800" dirty="0"/>
              <a:t>we got before for the </a:t>
            </a:r>
            <a:r>
              <a:rPr lang="en-US" sz="1800" dirty="0">
                <a:solidFill>
                  <a:srgbClr val="FF0000"/>
                </a:solidFill>
              </a:rPr>
              <a:t>F-test</a:t>
            </a:r>
            <a:r>
              <a:rPr lang="en-US" sz="1800" dirty="0"/>
              <a:t>. </a:t>
            </a:r>
            <a:endParaRPr lang="en-US" sz="1800" dirty="0" smtClean="0"/>
          </a:p>
          <a:p>
            <a:pPr marL="109728" indent="0" hangingPunct="0">
              <a:buNone/>
            </a:pPr>
            <a:r>
              <a:rPr lang="en-US" sz="1800" dirty="0" smtClean="0"/>
              <a:t>Indeed</a:t>
            </a:r>
            <a:r>
              <a:rPr lang="en-US" sz="1800" dirty="0"/>
              <a:t>, the two tests give exactly the </a:t>
            </a:r>
            <a:r>
              <a:rPr lang="en-US" sz="1800" dirty="0">
                <a:solidFill>
                  <a:srgbClr val="FF0000"/>
                </a:solidFill>
              </a:rPr>
              <a:t>same results</a:t>
            </a:r>
            <a:r>
              <a:rPr lang="en-US" sz="1800" dirty="0"/>
              <a:t>.  Testing the b</a:t>
            </a:r>
            <a:r>
              <a:rPr lang="en-US" sz="1800" baseline="-25000" dirty="0"/>
              <a:t>1 </a:t>
            </a:r>
            <a:r>
              <a:rPr lang="en-US" sz="1800" dirty="0"/>
              <a:t>term in simple regression is </a:t>
            </a:r>
            <a:r>
              <a:rPr lang="en-US" sz="1800" dirty="0">
                <a:solidFill>
                  <a:srgbClr val="FF0000"/>
                </a:solidFill>
              </a:rPr>
              <a:t>equivalent</a:t>
            </a:r>
            <a:r>
              <a:rPr lang="en-US" sz="1800" dirty="0"/>
              <a:t> to testing the entire regression.  </a:t>
            </a:r>
            <a:endParaRPr lang="en-US" sz="1800" dirty="0" smtClean="0"/>
          </a:p>
          <a:p>
            <a:pPr marL="109728" indent="0" hangingPunct="0">
              <a:buNone/>
            </a:pPr>
            <a:r>
              <a:rPr lang="en-US" sz="1400" dirty="0" smtClean="0"/>
              <a:t>After </a:t>
            </a:r>
            <a:r>
              <a:rPr lang="en-US" sz="1400" dirty="0"/>
              <a:t>all, there is </a:t>
            </a:r>
            <a:r>
              <a:rPr lang="en-US" sz="1400" dirty="0">
                <a:solidFill>
                  <a:srgbClr val="FF0000"/>
                </a:solidFill>
              </a:rPr>
              <a:t>only one X variable in simple regression</a:t>
            </a:r>
            <a:r>
              <a:rPr lang="en-US" sz="1400" dirty="0"/>
              <a:t>.  </a:t>
            </a:r>
            <a:r>
              <a:rPr lang="en-US" sz="1400" dirty="0" smtClean="0"/>
              <a:t>In </a:t>
            </a:r>
            <a:r>
              <a:rPr lang="en-US" sz="1400" dirty="0">
                <a:solidFill>
                  <a:srgbClr val="FF0000"/>
                </a:solidFill>
              </a:rPr>
              <a:t>multiple regression </a:t>
            </a:r>
            <a:r>
              <a:rPr lang="en-US" sz="1400" dirty="0"/>
              <a:t>we will see tests for the </a:t>
            </a:r>
            <a:r>
              <a:rPr lang="en-US" sz="1400" dirty="0">
                <a:solidFill>
                  <a:srgbClr val="FF0000"/>
                </a:solidFill>
              </a:rPr>
              <a:t>individual bi terms </a:t>
            </a:r>
            <a:r>
              <a:rPr lang="en-US" sz="1400" dirty="0"/>
              <a:t>and an </a:t>
            </a:r>
            <a:r>
              <a:rPr lang="en-US" sz="1400" dirty="0">
                <a:solidFill>
                  <a:srgbClr val="FF0000"/>
                </a:solidFill>
              </a:rPr>
              <a:t>F-test</a:t>
            </a:r>
            <a:r>
              <a:rPr lang="en-US" sz="1400" dirty="0"/>
              <a:t> for the </a:t>
            </a:r>
            <a:r>
              <a:rPr lang="en-US" sz="1400" dirty="0">
                <a:solidFill>
                  <a:srgbClr val="FF0000"/>
                </a:solidFill>
              </a:rPr>
              <a:t>overall regression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219200" y="1648047"/>
            <a:ext cx="609600" cy="6096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11105"/>
              </p:ext>
            </p:extLst>
          </p:nvPr>
        </p:nvGraphicFramePr>
        <p:xfrm>
          <a:off x="2441797" y="0"/>
          <a:ext cx="6673850" cy="3200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0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2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2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2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95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25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SUMMARY OUTPUT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11">
                <a:tc gridSpan="2"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Regression Statistics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Multiple R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0.860811139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 Square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0.740995817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Adjusted R Square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0.715095399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Standard Error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7.816452413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Observations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ANOVA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df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SS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MS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F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Significance F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217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Regression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1747.947383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1747.947383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28.60941509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0.000324168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Residual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610.9692833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61.09692833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Total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2358.916667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012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511"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Coefficients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Standard Error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 Stat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P-value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Lower 95%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Upper 95%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3796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Intercept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-11.02047782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8.909954058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-1.236872575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0.244393811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-30.87309606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8.832140427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3217">
                <a:tc>
                  <a:txBody>
                    <a:bodyPr/>
                    <a:lstStyle/>
                    <a:p>
                      <a:pPr marL="0" marR="0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X Variable 1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3.197952218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0.597884757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5.348776972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0.000324168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1.865781732</a:t>
                      </a:r>
                      <a:endParaRPr lang="en-US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4.530122704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cxnSp>
        <p:nvCxnSpPr>
          <p:cNvPr id="10" name="Straight Arrow Connector 9"/>
          <p:cNvCxnSpPr>
            <a:endCxn id="7" idx="2"/>
          </p:cNvCxnSpPr>
          <p:nvPr/>
        </p:nvCxnSpPr>
        <p:spPr>
          <a:xfrm flipV="1">
            <a:off x="4876800" y="3200400"/>
            <a:ext cx="901922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6096000" y="3200400"/>
            <a:ext cx="685800" cy="1828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7162800" y="1985566"/>
            <a:ext cx="533400" cy="327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6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hangingPunct="0">
              <a:buNone/>
            </a:pPr>
            <a:r>
              <a:rPr lang="en-US" dirty="0"/>
              <a:t>Prediction:  According to the regression equation, how much income would you predict for an individual with 18 years of education?</a:t>
            </a:r>
          </a:p>
          <a:p>
            <a:pPr marL="109728" indent="0" hangingPunct="0">
              <a:buNone/>
            </a:pPr>
            <a:r>
              <a:rPr lang="en-US" dirty="0"/>
              <a:t> </a:t>
            </a:r>
          </a:p>
          <a:p>
            <a:pPr marL="109728" indent="0" hangingPunct="0">
              <a:buNone/>
            </a:pPr>
            <a:r>
              <a:rPr lang="en-US" dirty="0"/>
              <a:t>Income = -11.02  + 3.20 (18</a:t>
            </a:r>
            <a:r>
              <a:rPr lang="en-US" dirty="0" smtClean="0"/>
              <a:t>)</a:t>
            </a:r>
          </a:p>
          <a:p>
            <a:pPr marL="109728" indent="0" hangingPunct="0">
              <a:buNone/>
            </a:pPr>
            <a:r>
              <a:rPr lang="en-US" dirty="0" smtClean="0"/>
              <a:t>  </a:t>
            </a:r>
          </a:p>
          <a:p>
            <a:pPr marL="109728" indent="0" hangingPunct="0">
              <a:buNone/>
            </a:pPr>
            <a:r>
              <a:rPr lang="en-US" dirty="0" smtClean="0"/>
              <a:t>Answer </a:t>
            </a:r>
            <a:r>
              <a:rPr lang="en-US" dirty="0"/>
              <a:t>=  46.58 in thousands which is $</a:t>
            </a:r>
            <a:r>
              <a:rPr lang="en-US" dirty="0" smtClean="0"/>
              <a:t>46,580. </a:t>
            </a:r>
          </a:p>
          <a:p>
            <a:pPr marL="603504" lvl="2" indent="0" hangingPunct="0">
              <a:buNone/>
            </a:pPr>
            <a:r>
              <a:rPr lang="en-US" dirty="0" smtClean="0"/>
              <a:t>Please </a:t>
            </a:r>
            <a:r>
              <a:rPr lang="en-US" dirty="0"/>
              <a:t>note that there is </a:t>
            </a:r>
            <a:r>
              <a:rPr lang="en-US" dirty="0">
                <a:solidFill>
                  <a:srgbClr val="FF0000"/>
                </a:solidFill>
              </a:rPr>
              <a:t>sampling error </a:t>
            </a:r>
            <a:r>
              <a:rPr lang="en-US" dirty="0"/>
              <a:t>so the answer has a </a:t>
            </a:r>
            <a:r>
              <a:rPr lang="en-US" dirty="0">
                <a:solidFill>
                  <a:srgbClr val="FF0000"/>
                </a:solidFill>
              </a:rPr>
              <a:t>margin of </a:t>
            </a:r>
            <a:r>
              <a:rPr lang="en-US" dirty="0" smtClean="0">
                <a:solidFill>
                  <a:srgbClr val="FF0000"/>
                </a:solidFill>
              </a:rPr>
              <a:t>error</a:t>
            </a:r>
            <a:r>
              <a:rPr lang="en-US" dirty="0" smtClean="0"/>
              <a:t>. </a:t>
            </a:r>
          </a:p>
          <a:p>
            <a:pPr marL="603504" lvl="2" indent="0" hangingPunct="0">
              <a:buNone/>
            </a:pPr>
            <a:r>
              <a:rPr lang="en-US" dirty="0" smtClean="0"/>
              <a:t>This is </a:t>
            </a:r>
            <a:r>
              <a:rPr lang="en-US" dirty="0"/>
              <a:t>beyond the scope of this course so we will not learn 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MS Excel Example: Education &amp; Income</a:t>
            </a:r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9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72" y="3053981"/>
            <a:ext cx="7086600" cy="38004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26582" y="-12405"/>
            <a:ext cx="917058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Example</a:t>
            </a:r>
            <a:r>
              <a:rPr lang="en-US" sz="1400" dirty="0" smtClean="0"/>
              <a:t>:   </a:t>
            </a:r>
            <a:r>
              <a:rPr lang="en-US" sz="1400" dirty="0"/>
              <a:t>A researcher is interested in determining whether there is a relationship between the </a:t>
            </a:r>
            <a:r>
              <a:rPr lang="en-US" sz="1400" dirty="0" smtClean="0"/>
              <a:t>high </a:t>
            </a:r>
            <a:r>
              <a:rPr lang="en-US" sz="1400" dirty="0"/>
              <a:t>school average and GPA in </a:t>
            </a:r>
            <a:r>
              <a:rPr lang="en-US" sz="1400" dirty="0" err="1"/>
              <a:t>Partytime</a:t>
            </a:r>
            <a:r>
              <a:rPr lang="en-US" sz="1400" dirty="0"/>
              <a:t> </a:t>
            </a:r>
            <a:r>
              <a:rPr lang="en-US" sz="1400" dirty="0" smtClean="0"/>
              <a:t>College. </a:t>
            </a:r>
          </a:p>
          <a:p>
            <a:endParaRPr lang="en-US" sz="1400" dirty="0"/>
          </a:p>
          <a:p>
            <a:r>
              <a:rPr lang="en-US" sz="1400" dirty="0"/>
              <a:t>This regression is </a:t>
            </a:r>
            <a:r>
              <a:rPr lang="en-US" sz="1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significant</a:t>
            </a:r>
            <a:r>
              <a:rPr lang="en-US" sz="1400" dirty="0"/>
              <a:t>; the F-value is 1.654.  If the X-variable explains very little of </a:t>
            </a:r>
            <a:r>
              <a:rPr lang="en-US" sz="1400" dirty="0" smtClean="0"/>
              <a:t>the </a:t>
            </a:r>
            <a:r>
              <a:rPr lang="en-US" sz="1400" dirty="0"/>
              <a:t>Y-variable, you should get an F-value that is 1 or less.  The probability of getting the sample </a:t>
            </a:r>
            <a:r>
              <a:rPr lang="en-US" sz="1400" dirty="0" smtClean="0"/>
              <a:t>evidence </a:t>
            </a:r>
            <a:r>
              <a:rPr lang="en-US" sz="1400" dirty="0"/>
              <a:t>(or data indicating an even stronger relationship) if the X and Y are unrelated (Ho is </a:t>
            </a:r>
            <a:r>
              <a:rPr lang="en-US" sz="1400" dirty="0" smtClean="0"/>
              <a:t>that </a:t>
            </a:r>
            <a:r>
              <a:rPr lang="en-US" sz="1400" dirty="0"/>
              <a:t>X does not predict Y, i.e., the regression is not significant) is .2208.  We do not have any </a:t>
            </a:r>
            <a:r>
              <a:rPr lang="en-US" sz="1400" dirty="0" smtClean="0"/>
              <a:t>evidence </a:t>
            </a:r>
            <a:r>
              <a:rPr lang="en-US" sz="1400" dirty="0"/>
              <a:t>to reject the null hypothesis. </a:t>
            </a:r>
            <a:endParaRPr lang="en-US" sz="1400" dirty="0" smtClean="0"/>
          </a:p>
          <a:p>
            <a:endParaRPr lang="en-US" sz="1400" dirty="0"/>
          </a:p>
          <a:p>
            <a:r>
              <a:rPr lang="en-US" sz="1400" dirty="0"/>
              <a:t>The </a:t>
            </a:r>
            <a:r>
              <a:rPr lang="en-US" sz="1400" dirty="0">
                <a:solidFill>
                  <a:srgbClr val="FF0000"/>
                </a:solidFill>
              </a:rPr>
              <a:t>correlation coefficient </a:t>
            </a:r>
            <a:r>
              <a:rPr lang="en-US" sz="1400" dirty="0"/>
              <a:t>is a </a:t>
            </a:r>
            <a:r>
              <a:rPr lang="en-US" sz="1400" dirty="0">
                <a:solidFill>
                  <a:srgbClr val="FF0000"/>
                </a:solidFill>
              </a:rPr>
              <a:t>weak</a:t>
            </a:r>
            <a:r>
              <a:rPr lang="en-US" sz="1400" dirty="0"/>
              <a:t> .336 and is </a:t>
            </a:r>
            <a:r>
              <a:rPr lang="en-US" sz="1400" dirty="0">
                <a:solidFill>
                  <a:srgbClr val="FF0000"/>
                </a:solidFill>
              </a:rPr>
              <a:t>not statistically significant</a:t>
            </a:r>
            <a:r>
              <a:rPr lang="en-US" sz="1400" dirty="0"/>
              <a:t>.  It </a:t>
            </a:r>
            <a:r>
              <a:rPr lang="en-US" sz="1400" dirty="0">
                <a:solidFill>
                  <a:srgbClr val="FF0000"/>
                </a:solidFill>
              </a:rPr>
              <a:t>may be 0 </a:t>
            </a:r>
            <a:r>
              <a:rPr lang="en-US" sz="1400" dirty="0"/>
              <a:t>(in the </a:t>
            </a:r>
            <a:r>
              <a:rPr lang="en-US" sz="1400" dirty="0" smtClean="0"/>
              <a:t>population</a:t>
            </a:r>
            <a:r>
              <a:rPr lang="en-US" sz="1400" dirty="0"/>
              <a:t>) and we are simply looking at </a:t>
            </a:r>
            <a:r>
              <a:rPr lang="en-US" sz="1400" dirty="0">
                <a:solidFill>
                  <a:srgbClr val="FF0000"/>
                </a:solidFill>
              </a:rPr>
              <a:t>sampling error</a:t>
            </a:r>
            <a:r>
              <a:rPr lang="en-US" sz="1400" dirty="0"/>
              <a:t>. </a:t>
            </a:r>
            <a:r>
              <a:rPr lang="en-US" sz="1400" dirty="0" smtClean="0"/>
              <a:t> 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>
                <a:solidFill>
                  <a:srgbClr val="FF0000"/>
                </a:solidFill>
              </a:rPr>
              <a:t>If</a:t>
            </a:r>
            <a:r>
              <a:rPr lang="en-US" sz="1400" dirty="0"/>
              <a:t> the </a:t>
            </a:r>
            <a:r>
              <a:rPr lang="en-US" sz="1400" dirty="0">
                <a:solidFill>
                  <a:srgbClr val="FF0000"/>
                </a:solidFill>
              </a:rPr>
              <a:t>regression</a:t>
            </a:r>
            <a:r>
              <a:rPr lang="en-US" sz="1400" dirty="0"/>
              <a:t> is </a:t>
            </a:r>
            <a:r>
              <a:rPr lang="en-US" sz="1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sz="1400" dirty="0">
                <a:solidFill>
                  <a:srgbClr val="FF0000"/>
                </a:solidFill>
              </a:rPr>
              <a:t> significant</a:t>
            </a:r>
            <a:r>
              <a:rPr lang="en-US" sz="1400" dirty="0"/>
              <a:t>, we do </a:t>
            </a:r>
            <a:r>
              <a:rPr lang="en-US" sz="1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look at the regression equation</a:t>
            </a:r>
            <a:r>
              <a:rPr lang="en-US" sz="1400" dirty="0"/>
              <a:t>.  There is nothing to </a:t>
            </a:r>
            <a:r>
              <a:rPr lang="en-US" sz="1400" dirty="0" smtClean="0"/>
              <a:t>look </a:t>
            </a:r>
            <a:r>
              <a:rPr lang="en-US" sz="1400" dirty="0"/>
              <a:t>at as it all may </a:t>
            </a:r>
            <a:r>
              <a:rPr lang="en-US" sz="1400" dirty="0">
                <a:solidFill>
                  <a:srgbClr val="FF0000"/>
                </a:solidFill>
              </a:rPr>
              <a:t>reflect sampling error</a:t>
            </a:r>
            <a:r>
              <a:rPr lang="en-US" sz="1400" dirty="0"/>
              <a:t>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2845889"/>
            <a:ext cx="3794218" cy="2171863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4380072" y="762000"/>
            <a:ext cx="953928" cy="4648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886200" y="1541866"/>
            <a:ext cx="1447800" cy="5231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105400" y="5562600"/>
            <a:ext cx="1263403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2743200" y="2845889"/>
            <a:ext cx="1143000" cy="3562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96386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49596"/>
            <a:ext cx="7734300" cy="3981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60" y="76200"/>
            <a:ext cx="7067550" cy="457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26838" y="749596"/>
            <a:ext cx="2570480" cy="19716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" y="4848918"/>
            <a:ext cx="7880996" cy="14411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609600"/>
            <a:ext cx="304800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 flipV="1">
            <a:off x="2971800" y="3429000"/>
            <a:ext cx="1981200" cy="1524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1828800" y="3429000"/>
            <a:ext cx="4191000" cy="2667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0112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43084"/>
            <a:ext cx="7734300" cy="39814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0432" y="990600"/>
            <a:ext cx="6412142" cy="7773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237" y="4141725"/>
            <a:ext cx="7296150" cy="695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cxnSp>
        <p:nvCxnSpPr>
          <p:cNvPr id="8" name="Straight Connector 7"/>
          <p:cNvCxnSpPr/>
          <p:nvPr/>
        </p:nvCxnSpPr>
        <p:spPr>
          <a:xfrm>
            <a:off x="2514600" y="4572000"/>
            <a:ext cx="39624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477000" y="4343400"/>
            <a:ext cx="918387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9237" y="4986139"/>
            <a:ext cx="7391400" cy="15716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cxnSp>
        <p:nvCxnSpPr>
          <p:cNvPr id="11" name="Straight Arrow Connector 10"/>
          <p:cNvCxnSpPr/>
          <p:nvPr/>
        </p:nvCxnSpPr>
        <p:spPr>
          <a:xfrm flipH="1" flipV="1">
            <a:off x="1676400" y="838200"/>
            <a:ext cx="914400" cy="3352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2057400" y="1066800"/>
            <a:ext cx="1371600" cy="3657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4495800" y="2895600"/>
            <a:ext cx="1066800" cy="220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7175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17"/>
            <a:ext cx="9144000" cy="621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4963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" y="37214"/>
            <a:ext cx="7105650" cy="419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0" y="482895"/>
            <a:ext cx="2476500" cy="3238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533400"/>
            <a:ext cx="7248525" cy="39243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4607451"/>
            <a:ext cx="9067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This (time series) regression is significant; the F-value is 194.098.  </a:t>
            </a:r>
            <a:r>
              <a:rPr lang="en-US" sz="1200" dirty="0" smtClean="0"/>
              <a:t>p-value </a:t>
            </a:r>
            <a:r>
              <a:rPr lang="en-US" sz="1200" dirty="0"/>
              <a:t>is .00000000342.   </a:t>
            </a:r>
          </a:p>
          <a:p>
            <a:r>
              <a:rPr lang="en-US" sz="1200" dirty="0" smtClean="0"/>
              <a:t>The </a:t>
            </a:r>
            <a:r>
              <a:rPr lang="en-US" sz="1200" dirty="0"/>
              <a:t>regression equation is: </a:t>
            </a:r>
            <a:r>
              <a:rPr lang="en-US" sz="1200" dirty="0" smtClean="0"/>
              <a:t>Sales </a:t>
            </a:r>
            <a:r>
              <a:rPr lang="en-US" sz="1200" dirty="0"/>
              <a:t>(in millions)  = 9.641667  + 2.032143 (Time</a:t>
            </a:r>
            <a:r>
              <a:rPr lang="en-US" sz="1200" dirty="0" smtClean="0"/>
              <a:t>).</a:t>
            </a:r>
          </a:p>
          <a:p>
            <a:r>
              <a:rPr lang="en-US" sz="1200" dirty="0" smtClean="0"/>
              <a:t>According </a:t>
            </a:r>
            <a:r>
              <a:rPr lang="en-US" sz="1200" dirty="0"/>
              <a:t>to the trend line, sales increase by $2,032,143 per year. </a:t>
            </a:r>
          </a:p>
          <a:p>
            <a:endParaRPr lang="en-US" sz="1200" dirty="0"/>
          </a:p>
          <a:p>
            <a:r>
              <a:rPr lang="en-US" sz="1200" smtClean="0"/>
              <a:t>Prediction</a:t>
            </a:r>
            <a:r>
              <a:rPr lang="en-US" sz="1200" dirty="0"/>
              <a:t>:  What are expected sales for 2016?  Note 2016 is 19.  </a:t>
            </a:r>
          </a:p>
          <a:p>
            <a:r>
              <a:rPr lang="en-US" sz="1200" dirty="0"/>
              <a:t>Sales (in millions)  = 9.641667  + 2.032143 (19).  Answer  $48,252,384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072" y="489402"/>
            <a:ext cx="3268503" cy="192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1228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00375"/>
            <a:ext cx="7448550" cy="38576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9" y="0"/>
            <a:ext cx="7352303" cy="11763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000375"/>
            <a:ext cx="2385671" cy="21574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90546"/>
            <a:ext cx="7305675" cy="8953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09" y="2190710"/>
            <a:ext cx="5981700" cy="70485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3581400" y="1295400"/>
            <a:ext cx="1143000" cy="411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352800" y="2085896"/>
            <a:ext cx="1371600" cy="46871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495800" y="5486400"/>
            <a:ext cx="129540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6399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Simple Regression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9628B-299D-451E-A378-9322A1DAED2C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958013" cy="458193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9594" y="4745950"/>
            <a:ext cx="9144000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(4) (a)  r2 (coefficient of determination) = 79.40%  (b)  r, the correlation coefficient  =  - .891  (it is negative since the </a:t>
            </a:r>
            <a:r>
              <a:rPr lang="en-US" sz="1400" dirty="0" smtClean="0"/>
              <a:t>slope </a:t>
            </a:r>
            <a:r>
              <a:rPr lang="en-US" sz="1400" dirty="0"/>
              <a:t>is negative) </a:t>
            </a:r>
            <a:r>
              <a:rPr lang="en-US" sz="1400" dirty="0" smtClean="0"/>
              <a:t>  (</a:t>
            </a:r>
            <a:r>
              <a:rPr lang="en-US" sz="1400" dirty="0"/>
              <a:t>c)  The sample size consisted of 15 people. (d)  The (computed) F-statistic is 50.117.  It is very, very, very, very </a:t>
            </a:r>
            <a:r>
              <a:rPr lang="en-US" sz="1400" dirty="0" smtClean="0"/>
              <a:t>significant</a:t>
            </a:r>
            <a:r>
              <a:rPr lang="en-US" sz="1400" dirty="0"/>
              <a:t>. This is not chance that we are looking at.  (e) Amount spent on clothing = $13,296.30 - 99.44 (IQ); Note </a:t>
            </a:r>
            <a:r>
              <a:rPr lang="en-US" sz="1400" dirty="0" smtClean="0"/>
              <a:t>that </a:t>
            </a:r>
            <a:r>
              <a:rPr lang="en-US" sz="1400" dirty="0"/>
              <a:t>the slope term is negative. This indicates an inverse relationship (g) An increase of one point of IQ results in a </a:t>
            </a:r>
            <a:r>
              <a:rPr lang="en-US" sz="1400" dirty="0" smtClean="0"/>
              <a:t>decrease </a:t>
            </a:r>
            <a:r>
              <a:rPr lang="en-US" sz="1400" dirty="0"/>
              <a:t>in amount spent on clothing of  $99.44. </a:t>
            </a:r>
            <a:r>
              <a:rPr lang="en-US" sz="1400" dirty="0" smtClean="0"/>
              <a:t>    (</a:t>
            </a:r>
            <a:r>
              <a:rPr lang="en-US" sz="1400" dirty="0"/>
              <a:t>h)  An individual with a zero IQ will spend about $13,296.30 on clothing per year.  (</a:t>
            </a:r>
            <a:r>
              <a:rPr lang="en-US" sz="1400" dirty="0" err="1"/>
              <a:t>i</a:t>
            </a:r>
            <a:r>
              <a:rPr lang="en-US" sz="1400" dirty="0"/>
              <a:t>) The standard error of </a:t>
            </a:r>
            <a:r>
              <a:rPr lang="en-US" sz="1400" dirty="0" smtClean="0"/>
              <a:t>estimate </a:t>
            </a:r>
            <a:r>
              <a:rPr lang="en-US" sz="1400" dirty="0"/>
              <a:t>is 950.357399.  I would round it to 950.36.  (j)  An individual with a 100 IQ should spend about $3352.30 </a:t>
            </a:r>
            <a:r>
              <a:rPr lang="en-US" sz="1400" dirty="0" smtClean="0"/>
              <a:t>on </a:t>
            </a:r>
            <a:r>
              <a:rPr lang="en-US" sz="1400" dirty="0"/>
              <a:t>clothing. </a:t>
            </a:r>
          </a:p>
        </p:txBody>
      </p:sp>
    </p:spTree>
    <p:extLst>
      <p:ext uri="{BB962C8B-B14F-4D97-AF65-F5344CB8AC3E}">
        <p14:creationId xmlns:p14="http://schemas.microsoft.com/office/powerpoint/2010/main" val="5868449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2492</Words>
  <Application>Microsoft Office PowerPoint</Application>
  <PresentationFormat>On-screen Show (4:3)</PresentationFormat>
  <Paragraphs>1099</Paragraphs>
  <Slides>42</Slides>
  <Notes>34</Notes>
  <HiddenSlides>0</HiddenSlides>
  <MMClips>34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Arial</vt:lpstr>
      <vt:lpstr>Calibri</vt:lpstr>
      <vt:lpstr>Helvetica</vt:lpstr>
      <vt:lpstr>Lucida Sans Unicode</vt:lpstr>
      <vt:lpstr>Times New Roman</vt:lpstr>
      <vt:lpstr>Verdana</vt:lpstr>
      <vt:lpstr>Wingdings 2</vt:lpstr>
      <vt:lpstr>Wingdings 3</vt:lpstr>
      <vt:lpstr>Concourse</vt:lpstr>
      <vt:lpstr>Equation</vt:lpstr>
      <vt:lpstr>Intro to Regression</vt:lpstr>
      <vt:lpstr>Regression</vt:lpstr>
      <vt:lpstr>A Simple Regression Example</vt:lpstr>
      <vt:lpstr>A Simple Regression Example</vt:lpstr>
      <vt:lpstr>A Simple Regression Example</vt:lpstr>
      <vt:lpstr>Simple Linear Regression</vt:lpstr>
      <vt:lpstr>Simple Linear Regression</vt:lpstr>
      <vt:lpstr>Simple Linear Regression</vt:lpstr>
      <vt:lpstr>Simple Linear Regression</vt:lpstr>
      <vt:lpstr>Simple Linear Regression</vt:lpstr>
      <vt:lpstr>Steps in Regression</vt:lpstr>
      <vt:lpstr>Steps in Regression</vt:lpstr>
      <vt:lpstr>Steps in Regression</vt:lpstr>
      <vt:lpstr>Steps in Regression</vt:lpstr>
      <vt:lpstr>Example:  Water and Tomato Yield</vt:lpstr>
      <vt:lpstr>PowerPoint Presentation</vt:lpstr>
      <vt:lpstr>PowerPoint Presentation</vt:lpstr>
      <vt:lpstr>Example:  Water and Tomato Yield</vt:lpstr>
      <vt:lpstr>Example:  Water and Tomato Yield</vt:lpstr>
      <vt:lpstr>Example:  Water and Tomato Yield</vt:lpstr>
      <vt:lpstr>Example:  Water and Tomato Yield</vt:lpstr>
      <vt:lpstr>Sources of Variation in Regression</vt:lpstr>
      <vt:lpstr>Sources of Variation in Regression</vt:lpstr>
      <vt:lpstr>Example:  Hours Studied &amp; Grades</vt:lpstr>
      <vt:lpstr>PowerPoint Presentation</vt:lpstr>
      <vt:lpstr>Example:  Hours Studied &amp; Grades</vt:lpstr>
      <vt:lpstr>Example:  Hours Studied &amp; Grades</vt:lpstr>
      <vt:lpstr>Example:  Hours Studied &amp; Grades</vt:lpstr>
      <vt:lpstr>More About Excel Output</vt:lpstr>
      <vt:lpstr>PowerPoint Presentation</vt:lpstr>
      <vt:lpstr>MS Excel Example: Education &amp; Income</vt:lpstr>
      <vt:lpstr>PowerPoint Presentation</vt:lpstr>
      <vt:lpstr>PowerPoint Presentation</vt:lpstr>
      <vt:lpstr>PowerPoint Presentation</vt:lpstr>
      <vt:lpstr>MS Excel Example: Education &amp; Income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2012-12-30T03:00:14Z</dcterms:created>
  <dcterms:modified xsi:type="dcterms:W3CDTF">2019-05-21T09:01:26Z</dcterms:modified>
</cp:coreProperties>
</file>