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46" d="100"/>
          <a:sy n="46" d="100"/>
        </p:scale>
        <p:origin x="48" y="228"/>
      </p:cViewPr>
      <p:guideLst/>
    </p:cSldViewPr>
  </p:slideViewPr>
  <p:notesTextViewPr>
    <p:cViewPr>
      <p:scale>
        <a:sx n="1" d="1"/>
        <a:sy n="1" d="1"/>
      </p:scale>
      <p:origin x="0" y="-2454"/>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0888DA-A47C-4470-8A70-7D7E1E84B611}" type="datetimeFigureOut">
              <a:rPr lang="en-US" smtClean="0"/>
              <a:t>11/26/2019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A827FE-01E5-4CD0-B994-61D48EBDE90F}" type="slidenum">
              <a:rPr lang="en-US" smtClean="0"/>
              <a:t>‹#›</a:t>
            </a:fld>
            <a:endParaRPr lang="en-US"/>
          </a:p>
        </p:txBody>
      </p:sp>
    </p:spTree>
    <p:extLst>
      <p:ext uri="{BB962C8B-B14F-4D97-AF65-F5344CB8AC3E}">
        <p14:creationId xmlns:p14="http://schemas.microsoft.com/office/powerpoint/2010/main" val="4290317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	Children with disability in a daycare needs to be reinforced in every occasion they behave appropriately or respond accordingly in order for them to feel as normal people. Motivated children depict active participation in school  learning processes since they will be spending more time on challenging tasks. In my area, various motivation programs are used including positive reinforcement of a child. Constant acknowledgement and appraisal of a child in every positive development achieved are positive reinforcements used in my area to encourage active participation among children with disabilities in daycares. Another motivating program adopted by daycares in my area is allowing the disabled children to choose their own activity. According to Hinton and Kern as cited by </a:t>
            </a:r>
            <a:r>
              <a:rPr lang="en-US" dirty="0" err="1">
                <a:latin typeface="Times New Roman" panose="02020603050405020304" pitchFamily="18" charset="0"/>
                <a:cs typeface="Times New Roman" panose="02020603050405020304" pitchFamily="18" charset="0"/>
              </a:rPr>
              <a:t>Koegel</a:t>
            </a:r>
            <a:r>
              <a:rPr lang="en-US" dirty="0">
                <a:latin typeface="Times New Roman" panose="02020603050405020304" pitchFamily="18" charset="0"/>
                <a:cs typeface="Times New Roman" panose="02020603050405020304" pitchFamily="18" charset="0"/>
              </a:rPr>
              <a:t>, Singh, &amp; </a:t>
            </a:r>
            <a:r>
              <a:rPr lang="en-US" dirty="0" err="1">
                <a:latin typeface="Times New Roman" panose="02020603050405020304" pitchFamily="18" charset="0"/>
                <a:cs typeface="Times New Roman" panose="02020603050405020304" pitchFamily="18" charset="0"/>
              </a:rPr>
              <a:t>Koegel</a:t>
            </a:r>
            <a:r>
              <a:rPr lang="en-US" dirty="0">
                <a:latin typeface="Times New Roman" panose="02020603050405020304" pitchFamily="18" charset="0"/>
                <a:cs typeface="Times New Roman" panose="02020603050405020304" pitchFamily="18" charset="0"/>
              </a:rPr>
              <a:t>, (2010), a few studies, with populations other than autism, have suggested that antecedent interventions, such as including children’s interests within academic assignments can decrease disruptive behavior and increase engagement and responsivity. The most common motivational program is use of favorite toys or food to reward children every time they accomplish something positively. Various daycares have also introduced play therapy sessions to enable children to express themselves through fun activities. Play therapy sessions involves teaching skills that facilitate interactions, playing, and sense of engagement with other children and feel the energy surrounding them. </a:t>
            </a:r>
          </a:p>
          <a:p>
            <a:r>
              <a:rPr lang="en-US" dirty="0">
                <a:latin typeface="Times New Roman" panose="02020603050405020304" pitchFamily="18" charset="0"/>
                <a:cs typeface="Times New Roman" panose="02020603050405020304" pitchFamily="18" charset="0"/>
              </a:rPr>
              <a:t>	The concept of motivation is significant since it affects human behavior and performance. The narrative is no difference to children with disabilities because it improves their learning abilities. “Findings support the argument that there is a positive relationship between motivation and student achievement,” (</a:t>
            </a:r>
            <a:r>
              <a:rPr lang="en-US" dirty="0" err="1">
                <a:latin typeface="Times New Roman" panose="02020603050405020304" pitchFamily="18" charset="0"/>
                <a:cs typeface="Times New Roman" panose="02020603050405020304" pitchFamily="18" charset="0"/>
              </a:rPr>
              <a:t>Ozen</a:t>
            </a:r>
            <a:r>
              <a:rPr lang="en-US" dirty="0">
                <a:latin typeface="Times New Roman" panose="02020603050405020304" pitchFamily="18" charset="0"/>
                <a:cs typeface="Times New Roman" panose="02020603050405020304" pitchFamily="18" charset="0"/>
              </a:rPr>
              <a:t>, 2018). Motivation also enables children with disabilities to express themselves and make their needs clear to the people around them. it makes them feel a sense acceptance in our community and interact freely and openly. Lastly, motivation programs ensures that disabled children in our daycares improve their communication skills to aide their day to day activities.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Times New Roman" panose="02020603050405020304" pitchFamily="18" charset="0"/>
                <a:cs typeface="Times New Roman" panose="02020603050405020304" pitchFamily="18" charset="0"/>
              </a:rPr>
              <a:t>Ozen</a:t>
            </a:r>
            <a:r>
              <a:rPr lang="en-US" dirty="0">
                <a:latin typeface="Times New Roman" panose="02020603050405020304" pitchFamily="18" charset="0"/>
                <a:cs typeface="Times New Roman" panose="02020603050405020304" pitchFamily="18" charset="0"/>
              </a:rPr>
              <a:t>, S.O. (2018). The effect of motivation on student achievement. </a:t>
            </a:r>
            <a:r>
              <a:rPr lang="en-US" i="1" dirty="0">
                <a:latin typeface="Times New Roman" panose="02020603050405020304" pitchFamily="18" charset="0"/>
                <a:cs typeface="Times New Roman" panose="02020603050405020304" pitchFamily="18" charset="0"/>
              </a:rPr>
              <a:t>The Factors Effecting Student Achievement: Meta-Analysis of Empirical Studies, </a:t>
            </a:r>
            <a:r>
              <a:rPr lang="en-US" i="0" dirty="0">
                <a:latin typeface="Times New Roman" panose="02020603050405020304" pitchFamily="18" charset="0"/>
                <a:cs typeface="Times New Roman" panose="02020603050405020304" pitchFamily="18" charset="0"/>
              </a:rPr>
              <a:t>35-56, </a:t>
            </a:r>
            <a:r>
              <a:rPr lang="en-US" sz="1200" kern="1200" dirty="0">
                <a:solidFill>
                  <a:schemeClr val="tx1"/>
                </a:solidFill>
                <a:effectLst/>
                <a:latin typeface="+mn-lt"/>
                <a:ea typeface="+mn-ea"/>
                <a:cs typeface="+mn-cs"/>
              </a:rPr>
              <a:t>DOI: 10.1007/978-3-319-56083-0_3</a:t>
            </a:r>
          </a:p>
          <a:p>
            <a:endParaRPr lang="en-US" i="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err="1">
                <a:latin typeface="Times New Roman" panose="02020603050405020304" pitchFamily="18" charset="0"/>
                <a:cs typeface="Times New Roman" panose="02020603050405020304" pitchFamily="18" charset="0"/>
              </a:rPr>
              <a:t>Koegel</a:t>
            </a:r>
            <a:r>
              <a:rPr lang="en-US" i="0" dirty="0">
                <a:latin typeface="Times New Roman" panose="02020603050405020304" pitchFamily="18" charset="0"/>
                <a:cs typeface="Times New Roman" panose="02020603050405020304" pitchFamily="18" charset="0"/>
              </a:rPr>
              <a:t>, K.L., Singh, A.K., &amp; </a:t>
            </a:r>
            <a:r>
              <a:rPr lang="en-US" i="0" dirty="0" err="1">
                <a:latin typeface="Times New Roman" panose="02020603050405020304" pitchFamily="18" charset="0"/>
                <a:cs typeface="Times New Roman" panose="02020603050405020304" pitchFamily="18" charset="0"/>
              </a:rPr>
              <a:t>Koegel</a:t>
            </a:r>
            <a:r>
              <a:rPr lang="en-US" i="0" dirty="0">
                <a:latin typeface="Times New Roman" panose="02020603050405020304" pitchFamily="18" charset="0"/>
                <a:cs typeface="Times New Roman" panose="02020603050405020304" pitchFamily="18" charset="0"/>
              </a:rPr>
              <a:t>, R.L. (2010). Improving Motivation for Academics in Children with Autism. </a:t>
            </a:r>
            <a:r>
              <a:rPr lang="en-US" i="1" dirty="0">
                <a:latin typeface="Times New Roman" panose="02020603050405020304" pitchFamily="18" charset="0"/>
                <a:cs typeface="Times New Roman" panose="02020603050405020304" pitchFamily="18" charset="0"/>
              </a:rPr>
              <a:t>Journal Autism Dev </a:t>
            </a:r>
            <a:r>
              <a:rPr lang="en-US" i="1" dirty="0" err="1">
                <a:latin typeface="Times New Roman" panose="02020603050405020304" pitchFamily="18" charset="0"/>
                <a:cs typeface="Times New Roman" panose="02020603050405020304" pitchFamily="18" charset="0"/>
              </a:rPr>
              <a:t>Disord</a:t>
            </a:r>
            <a:r>
              <a:rPr lang="en-US" i="1" dirty="0">
                <a:latin typeface="Times New Roman" panose="02020603050405020304" pitchFamily="18" charset="0"/>
                <a:cs typeface="Times New Roman" panose="02020603050405020304" pitchFamily="18" charset="0"/>
              </a:rPr>
              <a:t>, </a:t>
            </a:r>
            <a:r>
              <a:rPr lang="en-US" i="0" dirty="0">
                <a:latin typeface="Times New Roman" panose="02020603050405020304" pitchFamily="18" charset="0"/>
                <a:cs typeface="Times New Roman" panose="02020603050405020304" pitchFamily="18" charset="0"/>
              </a:rPr>
              <a:t>40: 1057-1066, </a:t>
            </a:r>
            <a:r>
              <a:rPr lang="en-US" sz="1200" kern="1200" dirty="0">
                <a:solidFill>
                  <a:schemeClr val="tx1"/>
                </a:solidFill>
                <a:effectLst/>
                <a:latin typeface="+mn-lt"/>
                <a:ea typeface="+mn-ea"/>
                <a:cs typeface="+mn-cs"/>
              </a:rPr>
              <a:t>DOI 10.1007/s10803-010-0962-6</a:t>
            </a:r>
          </a:p>
          <a:p>
            <a:endParaRPr lang="en-US"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9A827FE-01E5-4CD0-B994-61D48EBDE90F}" type="slidenum">
              <a:rPr lang="en-US" smtClean="0"/>
              <a:t>1</a:t>
            </a:fld>
            <a:endParaRPr lang="en-US"/>
          </a:p>
        </p:txBody>
      </p:sp>
    </p:spTree>
    <p:extLst>
      <p:ext uri="{BB962C8B-B14F-4D97-AF65-F5344CB8AC3E}">
        <p14:creationId xmlns:p14="http://schemas.microsoft.com/office/powerpoint/2010/main" val="2535219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83EF-03C9-47CF-B4EE-8DBDEB450E40}"/>
              </a:ext>
            </a:extLst>
          </p:cNvPr>
          <p:cNvSpPr>
            <a:spLocks noGrp="1"/>
          </p:cNvSpPr>
          <p:nvPr>
            <p:ph type="ctrTitle"/>
          </p:nvPr>
        </p:nvSpPr>
        <p:spPr>
          <a:xfrm>
            <a:off x="831272" y="0"/>
            <a:ext cx="7439892" cy="935182"/>
          </a:xfrm>
        </p:spPr>
        <p:txBody>
          <a:bodyPr/>
          <a:lstStyle/>
          <a:p>
            <a:pPr algn="l"/>
            <a:r>
              <a:rPr lang="en-US" sz="4800" dirty="0"/>
              <a:t>Motivation and Behavior</a:t>
            </a:r>
          </a:p>
        </p:txBody>
      </p:sp>
      <p:sp>
        <p:nvSpPr>
          <p:cNvPr id="3" name="Subtitle 2">
            <a:extLst>
              <a:ext uri="{FF2B5EF4-FFF2-40B4-BE49-F238E27FC236}">
                <a16:creationId xmlns:a16="http://schemas.microsoft.com/office/drawing/2014/main" id="{33211FAB-E519-47F3-99AB-1685586DB718}"/>
              </a:ext>
            </a:extLst>
          </p:cNvPr>
          <p:cNvSpPr>
            <a:spLocks noGrp="1"/>
          </p:cNvSpPr>
          <p:nvPr>
            <p:ph type="subTitle" idx="1"/>
          </p:nvPr>
        </p:nvSpPr>
        <p:spPr>
          <a:xfrm>
            <a:off x="665018" y="1031779"/>
            <a:ext cx="4759037" cy="6241857"/>
          </a:xfrm>
        </p:spPr>
        <p:txBody>
          <a:bodyPr>
            <a:normAutofit/>
          </a:bodyPr>
          <a:lstStyle/>
          <a:p>
            <a:pPr algn="l"/>
            <a:r>
              <a:rPr lang="en-US" sz="2800" u="sng" dirty="0"/>
              <a:t>Motivational Programs</a:t>
            </a:r>
          </a:p>
          <a:p>
            <a:pPr marL="571500" indent="-571500" algn="l">
              <a:buFont typeface="Wingdings" panose="05000000000000000000" pitchFamily="2" charset="2"/>
              <a:buChar char="§"/>
            </a:pPr>
            <a:r>
              <a:rPr lang="en-US" sz="2800" dirty="0"/>
              <a:t>Positive Reinforcements</a:t>
            </a:r>
          </a:p>
          <a:p>
            <a:pPr marL="571500" indent="-571500" algn="l">
              <a:buFont typeface="Wingdings" panose="05000000000000000000" pitchFamily="2" charset="2"/>
              <a:buChar char="§"/>
            </a:pPr>
            <a:r>
              <a:rPr lang="en-US" sz="2800" dirty="0"/>
              <a:t>Freedom of Choice</a:t>
            </a:r>
          </a:p>
          <a:p>
            <a:pPr marL="571500" indent="-571500" algn="l">
              <a:buFont typeface="Wingdings" panose="05000000000000000000" pitchFamily="2" charset="2"/>
              <a:buChar char="§"/>
            </a:pPr>
            <a:r>
              <a:rPr lang="en-US" sz="2800" dirty="0"/>
              <a:t>Rewards </a:t>
            </a:r>
          </a:p>
          <a:p>
            <a:pPr marL="571500" indent="-571500" algn="l">
              <a:buFont typeface="Wingdings" panose="05000000000000000000" pitchFamily="2" charset="2"/>
              <a:buChar char="§"/>
            </a:pPr>
            <a:r>
              <a:rPr lang="en-US" sz="2800" dirty="0"/>
              <a:t>Play Therapy</a:t>
            </a:r>
          </a:p>
          <a:p>
            <a:pPr algn="l"/>
            <a:r>
              <a:rPr lang="en-US" sz="2800" u="sng" dirty="0"/>
              <a:t>Effects of Motivations</a:t>
            </a:r>
          </a:p>
          <a:p>
            <a:pPr marL="457200" indent="-457200" algn="l">
              <a:buFont typeface="Wingdings" panose="05000000000000000000" pitchFamily="2" charset="2"/>
              <a:buChar char="Ø"/>
            </a:pPr>
            <a:r>
              <a:rPr lang="en-US" sz="2800" dirty="0"/>
              <a:t>Improved communication</a:t>
            </a:r>
          </a:p>
          <a:p>
            <a:pPr marL="457200" indent="-457200" algn="l">
              <a:buFont typeface="Wingdings" panose="05000000000000000000" pitchFamily="2" charset="2"/>
              <a:buChar char="Ø"/>
            </a:pPr>
            <a:r>
              <a:rPr lang="en-US" sz="2800" dirty="0"/>
              <a:t>Self expression</a:t>
            </a:r>
          </a:p>
          <a:p>
            <a:pPr marL="457200" indent="-457200" algn="l">
              <a:buFont typeface="Wingdings" panose="05000000000000000000" pitchFamily="2" charset="2"/>
              <a:buChar char="Ø"/>
            </a:pPr>
            <a:r>
              <a:rPr lang="en-US" sz="2800" dirty="0"/>
              <a:t>Improved Learning</a:t>
            </a:r>
          </a:p>
          <a:p>
            <a:pPr marL="457200" indent="-457200" algn="l">
              <a:buFont typeface="Wingdings" panose="05000000000000000000" pitchFamily="2" charset="2"/>
              <a:buChar char="Ø"/>
            </a:pPr>
            <a:r>
              <a:rPr lang="en-US" sz="2800" dirty="0"/>
              <a:t>Free Interaction</a:t>
            </a:r>
          </a:p>
          <a:p>
            <a:pPr marL="457200" indent="-457200" algn="l">
              <a:buFont typeface="Wingdings" panose="05000000000000000000" pitchFamily="2" charset="2"/>
              <a:buChar char="Ø"/>
            </a:pPr>
            <a:endParaRPr lang="en-US" sz="2800" dirty="0"/>
          </a:p>
          <a:p>
            <a:pPr algn="l"/>
            <a:endParaRPr lang="en-US" sz="3600" dirty="0"/>
          </a:p>
        </p:txBody>
      </p:sp>
    </p:spTree>
    <p:extLst>
      <p:ext uri="{BB962C8B-B14F-4D97-AF65-F5344CB8AC3E}">
        <p14:creationId xmlns:p14="http://schemas.microsoft.com/office/powerpoint/2010/main" val="8734408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173</TotalTime>
  <Words>449</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Times New Roman</vt:lpstr>
      <vt:lpstr>Trebuchet MS</vt:lpstr>
      <vt:lpstr>Wingdings</vt:lpstr>
      <vt:lpstr>Wingdings 3</vt:lpstr>
      <vt:lpstr>Facet</vt:lpstr>
      <vt:lpstr>Motivation and Behavior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Benedict Adeya</dc:creator>
  <cp:lastModifiedBy>Benedict Adeya</cp:lastModifiedBy>
  <cp:revision>24</cp:revision>
  <dcterms:created xsi:type="dcterms:W3CDTF">2019-11-26T19:09:17Z</dcterms:created>
  <dcterms:modified xsi:type="dcterms:W3CDTF">2019-11-26T22:02:51Z</dcterms:modified>
</cp:coreProperties>
</file>