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3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4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5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6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9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0.xml" ContentType="application/vnd.openxmlformats-officedocument.presentationml.notesSlide+xml"/>
  <Override PartName="/ppt/tags/tag67.xml" ContentType="application/vnd.openxmlformats-officedocument.presentationml.tags+xml"/>
  <Override PartName="/ppt/notesSlides/notesSlide2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2.xml" ContentType="application/vnd.openxmlformats-officedocument.presentationml.notesSlide+xml"/>
  <Override PartName="/ppt/tags/tag71.xml" ContentType="application/vnd.openxmlformats-officedocument.presentationml.tags+xml"/>
  <Override PartName="/ppt/notesSlides/notesSlide23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24.xml" ContentType="application/vnd.openxmlformats-officedocument.presentationml.notesSlide+xml"/>
  <Override PartName="/ppt/tags/tag74.xml" ContentType="application/vnd.openxmlformats-officedocument.presentationml.tags+xml"/>
  <Override PartName="/ppt/notesSlides/notesSlide25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6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7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28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29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30.xml" ContentType="application/vnd.openxmlformats-officedocument.presentationml.notesSlide+xml"/>
  <Override PartName="/ppt/tags/tag98.xml" ContentType="application/vnd.openxmlformats-officedocument.presentationml.tags+xml"/>
  <Override PartName="/ppt/notesSlides/notesSlide31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32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3.xml" ContentType="application/vnd.openxmlformats-officedocument.presentationml.notesSlide+xml"/>
  <Override PartName="/ppt/tags/tag104.xml" ContentType="application/vnd.openxmlformats-officedocument.presentationml.tags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03" r:id="rId10"/>
    <p:sldId id="269" r:id="rId11"/>
    <p:sldId id="270" r:id="rId12"/>
    <p:sldId id="271" r:id="rId13"/>
    <p:sldId id="272" r:id="rId14"/>
    <p:sldId id="273" r:id="rId15"/>
    <p:sldId id="275" r:id="rId16"/>
    <p:sldId id="445" r:id="rId17"/>
    <p:sldId id="300" r:id="rId18"/>
    <p:sldId id="446" r:id="rId19"/>
    <p:sldId id="274" r:id="rId20"/>
    <p:sldId id="298" r:id="rId21"/>
    <p:sldId id="299" r:id="rId22"/>
    <p:sldId id="301" r:id="rId23"/>
    <p:sldId id="444" r:id="rId24"/>
    <p:sldId id="281" r:id="rId25"/>
    <p:sldId id="447" r:id="rId26"/>
    <p:sldId id="282" r:id="rId27"/>
    <p:sldId id="283" r:id="rId28"/>
    <p:sldId id="284" r:id="rId29"/>
    <p:sldId id="285" r:id="rId30"/>
    <p:sldId id="448" r:id="rId31"/>
    <p:sldId id="449" r:id="rId32"/>
    <p:sldId id="286" r:id="rId33"/>
    <p:sldId id="287" r:id="rId34"/>
    <p:sldId id="288" r:id="rId35"/>
    <p:sldId id="289" r:id="rId36"/>
    <p:sldId id="450" r:id="rId37"/>
    <p:sldId id="265" r:id="rId38"/>
    <p:sldId id="266" r:id="rId39"/>
    <p:sldId id="267" r:id="rId40"/>
    <p:sldId id="268" r:id="rId41"/>
    <p:sldId id="29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6"/>
    <p:restoredTop sz="92987"/>
  </p:normalViewPr>
  <p:slideViewPr>
    <p:cSldViewPr snapToGrid="0" snapToObjects="1">
      <p:cViewPr varScale="1">
        <p:scale>
          <a:sx n="72" d="100"/>
          <a:sy n="72" d="100"/>
        </p:scale>
        <p:origin x="6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13055-9726-9D49-9C3B-376636B1A5D5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EC756-4083-7941-93FB-5AAE28953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28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5EED1-D3C5-4ACC-A161-8B9EAB8AF57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Observe the orientation of rocks at Siccar Point, Scotland</a:t>
            </a:r>
            <a:endParaRPr lang="en-US" altLang="en-US" b="1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James Hutton realized that rock layers at Siccar Point required Earth to have a long history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Gray sandstone and shale layers are nearly vertical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Reddish sandstone and conglomerate are gently dipping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Contact between layers suggests rocks have very different geologic histories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Hutton used modern processes to interpret events that happened in Earth’s past; this is known as uniformitarianism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54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AB9EAA-55E1-4574-B2F7-D5D95FD5184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MEDIA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0901a1_goosenecks_raplee.kml</a:t>
            </a:r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INSTRUCTIONS TO STUDENTS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Observe the layers in these two photographs, which show the same sequence of rocks. What is different and what do you think happened?</a:t>
            </a:r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OBSERVATION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Flat and more gray-green in left photo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Folded and more red in right photo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Left photograph: rocks deposited horizontally and remained nearly horizontal for 300 million years (Goosenecks, southern Utah)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Right photograph: no longer horizontal, but same rocks (San Juan River, Utah)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073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8C5D7-0318-49A7-964A-3DDCB3B59FB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Can use analogies, like yesterday’s mail is below today's in a stack of mail on your desk</a:t>
            </a:r>
          </a:p>
        </p:txBody>
      </p:sp>
    </p:spTree>
    <p:extLst>
      <p:ext uri="{BB962C8B-B14F-4D97-AF65-F5344CB8AC3E}">
        <p14:creationId xmlns:p14="http://schemas.microsoft.com/office/powerpoint/2010/main" val="2700363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C98B4-6467-454C-9F33-4F2E27C1FDC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MEDIA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0901a6_dead_horse_point.kml</a:t>
            </a:r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INSTRUCTIONS TO STUDENTS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Observe these layers. Which is oldest and which is youngest?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Observe the second photograph. Which is oldest and which is youngest?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Top: Colorado River from Dead Horse Point, Canyonlands, Utah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Bottom: Part of same rock sequence, Lime Ridge, Utah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51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F67D9A-20F8-435F-A065-02F9200EC90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Determine which part of the rock is younger in each image</a:t>
            </a:r>
            <a:endParaRPr lang="en-US" altLang="en-US" b="1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First photograph: light-colored granite contains dark-colored pieces of older metamorphic rocks that fell into granitic magma (Harcuvar Mountains, Arizona)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Second photograph: lower dark basalt contributed clasts to overlying tan, volcanic-ash-rich conglomerate (Lake Pleasant, Arizona)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59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21052F-E329-49E6-9054-5C4CA3742D3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Determine which rock or feature is younger in each image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First photograph: fractures cut across (crosscut) the limestone layers (Little Colorado River, Arizona)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Second photograph: light-colored dikes of granite cross cut darker igneous rocks (Santa Catalina Mountains, Arizona)</a:t>
            </a:r>
          </a:p>
        </p:txBody>
      </p:sp>
    </p:spTree>
    <p:extLst>
      <p:ext uri="{BB962C8B-B14F-4D97-AF65-F5344CB8AC3E}">
        <p14:creationId xmlns:p14="http://schemas.microsoft.com/office/powerpoint/2010/main" val="3535308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AF82D-709D-4232-9B04-3C57EFBA9DB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Observe the boundaries between different rock types</a:t>
            </a:r>
            <a:endParaRPr lang="en-US" altLang="en-US" b="1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First photograph: heat and fluids from magma affect an older conglomerate, forming baked zone along dike (Bloody Basin, Arizona)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Second photograph: collapse of volcanic dome sent hot ash downhill; heat baked and reddened older underlying rocks (Lewiston, Washington)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375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132C7-9E07-44B6-AE32-870D39D015C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Unconformities represent intervals of time missing (no deposition) from a rock sequence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Limestone deposited under water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Sea withdraws and limestone beds are folded and beveled by erosion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New layer deposited on top, forming an unconformity (angular unconformity)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98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99D18B-064D-4B5F-A286-E1D8B5A26FD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Identify the angular unconformity in each photograph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Left: Grand Canyon, Arizona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Right: Box Canyon Falls, Ouray, Colorado</a:t>
            </a:r>
          </a:p>
          <a:p>
            <a:pPr eaLnBrk="1" hangingPunct="1">
              <a:buFontTx/>
              <a:buChar char="•"/>
            </a:pPr>
            <a:endParaRPr lang="en-US" altLang="en-US" b="1">
              <a:latin typeface="Arial" panose="020B0604020202020204" pitchFamily="34" charset="0"/>
            </a:endParaRPr>
          </a:p>
          <a:p>
            <a:pPr eaLnBrk="1" hangingPunct="1"/>
            <a:endParaRPr lang="en-US" altLang="en-US" b="1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886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9143FF-5913-4CB6-A8D3-D76C040E405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Observe the nonconformity drawn on this photograph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Photograph: Grand Canyon, Arizona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EXERCISE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Think about what the difference is between an angular unconformity and a nonconformity</a:t>
            </a:r>
          </a:p>
          <a:p>
            <a:pPr eaLnBrk="1" hangingPunct="1">
              <a:buFontTx/>
              <a:buChar char="•"/>
            </a:pPr>
            <a:endParaRPr lang="en-US" altLang="en-US" b="1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531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A24B9-516B-46B8-ACA4-5883B236BCF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If lower rock layers are not tilted before deposition above the unconformity, then the contact is a disconformity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Layers of limestone (in this case) deposited by sea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Rock exposed at surface; weathering and erosion affect surface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Sedimentation resumes, in this case a return of the sea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The following slide is a photograph of two disconformities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00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F7331F-FB54-419C-A1B5-187885215BC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Observe this photograph and identify two disconformities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Photograph: Grand Canyon, Arizona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191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1C967-0EFF-4B4B-87E9-0DE6ED7BC13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Observe characteristics of layers in sedimentary rocks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  <a:endParaRPr lang="en-US" altLang="en-US">
              <a:latin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Thick layers: Round Rock, Arizona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Thin layers: Green River Formation, Utah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Gradational: Shiprock, New Mexico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Sharp: Punchbowl, southern California</a:t>
            </a:r>
            <a:endParaRPr lang="en-US" altLang="en-US" b="1">
              <a:latin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5537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2B6E2-4EEF-43EE-95F1-D712C55E904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Starting atoms are called parent atoms or parent isotopes; parent isotope will decay into different isotopes called the daughter product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At a later time, half the parent atoms (green) have decayed to daughter product (purple)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Amount of time it takes for half the parent atoms to decay is called a half life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After a time equal to another half life, half the remaining parent atoms have decayed to daughter product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You may ask students to calculate how the numbers of parent and daughter atoms will change after even more half lives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If a large enough class, have all students stand up and flip a coin; heads stays up, tails sit down; count number of students remaining and then keep repeating process; demonstrates half life, randomness of decay, and exponential nature of radioactive decay</a:t>
            </a:r>
          </a:p>
        </p:txBody>
      </p:sp>
    </p:spTree>
    <p:extLst>
      <p:ext uri="{BB962C8B-B14F-4D97-AF65-F5344CB8AC3E}">
        <p14:creationId xmlns:p14="http://schemas.microsoft.com/office/powerpoint/2010/main" val="4059746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07D88-19AA-4617-A2E4-D085C8B0326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K-Ar and related Ar-Ar: used to date volcanic rocks and cooling of deep rocks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Rb-Sr: used to date old granites and metamorphic rocks and investigate seawater changes over time (last part not in book)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Carbon-14: used to date wood, charcoal, bones, etc; best suited for dating materials that are only hundreds to thousands of years old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Thorium and uranium: used mostly to date old rocks and to investigate sources of magma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Use several methods on a rock to determine when it formed and how fast it cooled (can date uplift of pluton)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03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D28D68-92CB-4E6E-A925-022254C45EF6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Hard parts are easiest thing to preserve: stems of crinoids (Caesar Creek State Park, Ohio)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Bones are hard parts: most bones are found as fragments rather than complete skeletons (Hot Springs, South Dakota)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Replacement: fossil preservation when silica, pyrite, or some other material replaces original material (petrified wood) (Petrified Forest National Park, Arizona)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Cast or mold: Animal leaves a cavity in the rock that mimics its shape; if cavity is unfilled it is a mold (wall of geology building, UTEP, El Paso, Texas)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Thin carbon film: when buried, carbon-rich plants become thin films of carbon (300-million-year-old fern)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Impressions: fish and other soft creatures preserved as impressions, especially in quiet water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Amber: tree sap can trap insects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Constructed feature: some fossils do not preserve the actual organism, but do preserve something the organism constructed, like this stromatolite (Franklin Mountains near El Paso, Texas)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88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53449B-FDEF-464C-836A-3CEDFD7375C5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Think about what you could infer about a creature from a sequence of footprints (Moenave, Arizona)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Think about how you would try to figure out what kind of creature make a particular kind of burrow (Grand Canyon, Arizona)</a:t>
            </a:r>
            <a:endParaRPr lang="en-US" altLang="en-US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603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7EC393-ACDD-4087-99C1-D059A2C987EC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Cenozoic (recent life): mammals (such as this mammoth) became dominant type of life (Hot Springs, South Dakota)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Mesozoic (middle life): dinosaurs rose to dominance during this era (Dinosaur National Monument, Utah)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Paleozoic (ancient life): rise of major groups of marine animals, such as coral (Caesar Creek State Park, Ohio)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Precambrian (before the Cambrian): covers 90% of geologic time, but only simple life forms existed, such as bacteria and algae (Grand Canyon National Park, Arizona)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81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DB1970C-B301-4848-8DB4-FF27AA3CB721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itchFamily="34" charset="0"/>
              </a:rPr>
              <a:t>EXPLANATION</a:t>
            </a:r>
            <a:r>
              <a:rPr lang="en-US" altLang="en-US" dirty="0">
                <a:latin typeface="Arial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Environmental setting:</a:t>
            </a:r>
            <a:r>
              <a:rPr lang="en-US" altLang="en-US" baseline="0" dirty="0">
                <a:latin typeface="Arial" pitchFamily="34" charset="0"/>
              </a:rPr>
              <a:t> living organisms have certain ways they live and certain survival needs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Climate: changes</a:t>
            </a:r>
            <a:r>
              <a:rPr lang="en-US" altLang="en-US" baseline="0" dirty="0">
                <a:latin typeface="Arial" pitchFamily="34" charset="0"/>
              </a:rPr>
              <a:t> in climate can threaten a population of animals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Reproduction:</a:t>
            </a:r>
            <a:r>
              <a:rPr lang="en-US" altLang="en-US" baseline="0" dirty="0">
                <a:latin typeface="Arial" pitchFamily="34" charset="0"/>
              </a:rPr>
              <a:t> involves the production of offspring of the same species</a:t>
            </a:r>
            <a:endParaRPr lang="en-US" altLang="en-US" dirty="0">
              <a:latin typeface="Arial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Adaptability: the</a:t>
            </a:r>
            <a:r>
              <a:rPr lang="en-US" altLang="en-US" baseline="0" dirty="0">
                <a:latin typeface="Arial" pitchFamily="34" charset="0"/>
              </a:rPr>
              <a:t> more adaptable a species the more likely to survive changes to environment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Competition: can occur</a:t>
            </a:r>
            <a:r>
              <a:rPr lang="en-US" altLang="en-US" baseline="0" dirty="0">
                <a:latin typeface="Arial" pitchFamily="34" charset="0"/>
              </a:rPr>
              <a:t> both within species and across species</a:t>
            </a:r>
            <a:endParaRPr lang="en-US" altLang="en-US" dirty="0">
              <a:latin typeface="Arial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Predation: usually</a:t>
            </a:r>
            <a:r>
              <a:rPr lang="en-US" altLang="en-US" baseline="0" dirty="0">
                <a:latin typeface="Arial" pitchFamily="34" charset="0"/>
              </a:rPr>
              <a:t> occurs across species</a:t>
            </a:r>
            <a:endParaRPr lang="en-US" altLang="en-US" dirty="0">
              <a:latin typeface="Arial" pitchFamily="34" charset="0"/>
            </a:endParaRPr>
          </a:p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57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B4825-0C64-4D81-A086-EF6037B1CC9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Timescale used to correlate rock units across countries and continents and to have standard vocabulary for describing time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Eras and Periods shown on this figure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Cenozoic now subdivided into Neogene and Paleogene</a:t>
            </a:r>
          </a:p>
        </p:txBody>
      </p:sp>
    </p:spTree>
    <p:extLst>
      <p:ext uri="{BB962C8B-B14F-4D97-AF65-F5344CB8AC3E}">
        <p14:creationId xmlns:p14="http://schemas.microsoft.com/office/powerpoint/2010/main" val="96092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9129A-C5CD-40AC-B616-D2181BCB598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A numeric age obtained for the volcanic layer can help constrain the ages of the sedimentary layers on either side of the volcanic unit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A fossil-bearing layer that is crosscut by a dike must be older than the dike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Obtaining numeric ages for the volcanic units above and below the fossil-bearing bed can bracket its age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070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8BE20B-8B15-49B1-8B3E-8CA14F43FEF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Fossils can be assigned to a time period, and then the age for that period provides an estimate for the age of the fossil-bearing layer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Unconformity can be bracketed using fossils and the timescale to assign ages to rocks above and below the unconformity. For example the underlying rocks could have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 Jurassic dinosaur fossils (160 Ma), whereas the overlying layer has Early Cenozoic mammal fossils (60 Ma), so unconformity is between 160 and 60 Ma.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Unconformity can be bracketed by assigning a numeric age to the granite, along with an age assigned to the fossils based on their position on the timescale. 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Granite could be numerically dated at 80 Ma, whereas overlying fossil beds are Early Cenozoic (60 Ma), so unconformity formed sometime between 80 and 60 Ma. </a:t>
            </a:r>
          </a:p>
        </p:txBody>
      </p:sp>
    </p:spTree>
    <p:extLst>
      <p:ext uri="{BB962C8B-B14F-4D97-AF65-F5344CB8AC3E}">
        <p14:creationId xmlns:p14="http://schemas.microsoft.com/office/powerpoint/2010/main" val="730271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BDB91C-32B5-427C-9B03-9C84672B227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Tree rings record annual growth cycles; thickness patterns in bristlecone pine rings can be correlated from living trees to dead one to form 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a continuous record back 9,000 years</a:t>
            </a:r>
          </a:p>
          <a:p>
            <a:pPr eaLnBrk="1" hangingPunct="1">
              <a:buFontTx/>
              <a:buChar char="•"/>
            </a:pPr>
            <a:r>
              <a:rPr lang="en-US" altLang="en-US" dirty="0" err="1">
                <a:latin typeface="Arial" panose="020B0604020202020204" pitchFamily="34" charset="0"/>
              </a:rPr>
              <a:t>Varves</a:t>
            </a:r>
            <a:r>
              <a:rPr lang="en-US" altLang="en-US" dirty="0">
                <a:latin typeface="Arial" panose="020B0604020202020204" pitchFamily="34" charset="0"/>
              </a:rPr>
              <a:t> are alternating light- and dark-sediment that occur due to seasonal variations; the Green River Formation in Wyoming and Utah includes 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million of </a:t>
            </a:r>
            <a:r>
              <a:rPr lang="en-US" altLang="en-US" dirty="0" err="1">
                <a:latin typeface="Arial" panose="020B0604020202020204" pitchFamily="34" charset="0"/>
              </a:rPr>
              <a:t>varves</a:t>
            </a:r>
            <a:r>
              <a:rPr lang="en-US" altLang="en-US" dirty="0">
                <a:latin typeface="Arial" panose="020B0604020202020204" pitchFamily="34" charset="0"/>
              </a:rPr>
              <a:t>, so the formation spans at least several million years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Current rates of plate motion indicate that the Atlantic Ocean took 100 million years to form as Africa and the Americas moved apart</a:t>
            </a:r>
          </a:p>
          <a:p>
            <a:pPr eaLnBrk="1" hangingPunct="1"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708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B52413-9D9F-4419-85C6-9739B95D603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Meteorites analyses support formation of the solar system and earth between 4.53 and 4.58 billion years ago (Allende meteorite dated at 4.56 billion years old)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NOTE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Only the meteorite photograph and gneiss</a:t>
            </a:r>
            <a:r>
              <a:rPr lang="en-US" altLang="en-US" baseline="0" dirty="0">
                <a:latin typeface="Arial" panose="020B0604020202020204" pitchFamily="34" charset="0"/>
              </a:rPr>
              <a:t> photograph are</a:t>
            </a:r>
            <a:r>
              <a:rPr lang="en-US" altLang="en-US" dirty="0">
                <a:latin typeface="Arial" panose="020B0604020202020204" pitchFamily="34" charset="0"/>
              </a:rPr>
              <a:t> in section 9.9.</a:t>
            </a:r>
          </a:p>
        </p:txBody>
      </p:sp>
    </p:spTree>
    <p:extLst>
      <p:ext uri="{BB962C8B-B14F-4D97-AF65-F5344CB8AC3E}">
        <p14:creationId xmlns:p14="http://schemas.microsoft.com/office/powerpoint/2010/main" val="11363214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DFC40D-6F8D-48E3-987B-5EA1A4E96BA0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Impact</a:t>
            </a:r>
            <a:r>
              <a:rPr lang="en-US" altLang="en-US" baseline="0" dirty="0">
                <a:latin typeface="Arial" panose="020B0604020202020204" pitchFamily="34" charset="0"/>
              </a:rPr>
              <a:t> events: material from space debris collided with Earth; collision rate decreased over time (</a:t>
            </a:r>
            <a:r>
              <a:rPr lang="en-US" altLang="en-US" baseline="0" dirty="0" err="1">
                <a:latin typeface="Arial" panose="020B0604020202020204" pitchFamily="34" charset="0"/>
              </a:rPr>
              <a:t>Vredefort</a:t>
            </a:r>
            <a:r>
              <a:rPr lang="en-US" altLang="en-US" baseline="0" dirty="0">
                <a:latin typeface="Arial" panose="020B0604020202020204" pitchFamily="34" charset="0"/>
              </a:rPr>
              <a:t>, South Africa)</a:t>
            </a:r>
          </a:p>
          <a:p>
            <a:pPr eaLnBrk="1" hangingPunct="1">
              <a:buFontTx/>
              <a:buChar char="•"/>
            </a:pPr>
            <a:r>
              <a:rPr lang="en-US" altLang="en-US" baseline="0" dirty="0">
                <a:latin typeface="Arial" panose="020B0604020202020204" pitchFamily="34" charset="0"/>
              </a:rPr>
              <a:t>Greenstone belts: metamorphosed lava flows common in the Archean (</a:t>
            </a:r>
            <a:r>
              <a:rPr lang="en-US" altLang="en-US" baseline="0" dirty="0" err="1">
                <a:latin typeface="Arial" panose="020B0604020202020204" pitchFamily="34" charset="0"/>
              </a:rPr>
              <a:t>Noranda</a:t>
            </a:r>
            <a:r>
              <a:rPr lang="en-US" altLang="en-US" baseline="0" dirty="0">
                <a:latin typeface="Arial" panose="020B0604020202020204" pitchFamily="34" charset="0"/>
              </a:rPr>
              <a:t>, Quebec, Canada)</a:t>
            </a:r>
          </a:p>
          <a:p>
            <a:pPr eaLnBrk="1" hangingPunct="1">
              <a:buFontTx/>
              <a:buChar char="•"/>
            </a:pPr>
            <a:r>
              <a:rPr lang="en-US" altLang="en-US" baseline="0" dirty="0">
                <a:latin typeface="Arial" panose="020B0604020202020204" pitchFamily="34" charset="0"/>
              </a:rPr>
              <a:t>Iron formations: changes in Earth’s atmosphere and oceans allowed iron to precipitate out of seawater (Sherman, Ontario, Canada)</a:t>
            </a:r>
          </a:p>
          <a:p>
            <a:pPr eaLnBrk="1" hangingPunct="1">
              <a:buFontTx/>
              <a:buChar char="•"/>
            </a:pPr>
            <a:r>
              <a:rPr lang="en-US" altLang="en-US" baseline="0" dirty="0">
                <a:latin typeface="Arial" panose="020B0604020202020204" pitchFamily="34" charset="0"/>
              </a:rPr>
              <a:t>Increase in oxygen: free oxygen first appeared about 2.3 to 2.4 billion years ago (Great Oxygenation Event); Second Oxygenation Event </a:t>
            </a:r>
            <a:br>
              <a:rPr lang="en-US" altLang="en-US" baseline="0" dirty="0">
                <a:latin typeface="Arial" panose="020B0604020202020204" pitchFamily="34" charset="0"/>
              </a:rPr>
            </a:br>
            <a:r>
              <a:rPr lang="en-US" altLang="en-US" baseline="0" dirty="0">
                <a:latin typeface="Arial" panose="020B0604020202020204" pitchFamily="34" charset="0"/>
              </a:rPr>
              <a:t>occurred late in the Proterozoic, bringing oxygen levels to near modern-day levels</a:t>
            </a:r>
          </a:p>
          <a:p>
            <a:pPr eaLnBrk="1" hangingPunct="1"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128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E875A4-8153-4AE9-A50F-AA79D05D0E1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Precambrian life</a:t>
            </a:r>
          </a:p>
          <a:p>
            <a:pPr lvl="1" eaLnBrk="1" hangingPunct="1">
              <a:buFontTx/>
              <a:buChar char="•"/>
            </a:pPr>
            <a:r>
              <a:rPr lang="en-US" altLang="en-US" dirty="0" err="1">
                <a:latin typeface="Arial" panose="020B0604020202020204" pitchFamily="34" charset="0"/>
              </a:rPr>
              <a:t>Stromatolites</a:t>
            </a:r>
            <a:r>
              <a:rPr lang="en-US" altLang="en-US" dirty="0">
                <a:latin typeface="Arial" panose="020B0604020202020204" pitchFamily="34" charset="0"/>
              </a:rPr>
              <a:t>: earliest non-microscopic fossils identified on Earth, but created by microscopic creatures</a:t>
            </a:r>
          </a:p>
          <a:p>
            <a:pPr lvl="1"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Bacteria: about 2 billion years ago, bacteria had produced enough oxygen through photosynthesis to increase the amount of oxygen 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in the atmosphere, thus providing a protective ozone layer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Cambrian explosion</a:t>
            </a:r>
          </a:p>
          <a:p>
            <a:pPr lvl="1"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Trilobites: had external skeletons and were extremely diverse in appearance</a:t>
            </a:r>
          </a:p>
          <a:p>
            <a:pPr lvl="1"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Brachiopods: Cambrian seas produced representatives of many marine groups </a:t>
            </a:r>
          </a:p>
          <a:p>
            <a:pPr lvl="1" eaLnBrk="1" hangingPunct="1"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2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F3584-5EC6-4F34-AF81-E2B775518F6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Early Paleozoic: corals, crinoids, mollusks, trilobites, snails, shelled creatures with tentacles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Middle Paleozoic: fish became diverse, insects appeared, plants included ferns and seedless trees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Late Paleozoic: amphibians and early reptiles evolve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Paintings by Karen Carr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1842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849BF-864E-4DC3-BDA5-B218DDB1DDE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Early Mesozoic (Triassic): small dinosaur-like creatures, early mammals, seed-bearing conifers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Middle Mesozoic (Jurassic): dinosaurs diversified, seas flourished with ammonites, star fish, large marine reptiles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Late Mesozoic (Cretaceous): flying reptiles, flowering plants (angiosperms), turtles, plankton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Paintings by Karen Carr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9912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D8290D-4705-4848-ADA9-85C3BE7F5F0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Early Cenozoic: bats, rodents, primates, sloths, whales, hoofed animals, marsupials, small horses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Late Cenozoic: first humans and familiar creatures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Paintings by Karen Carr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7396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D72712-D253-4217-A3B9-86F0601C024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Preexisting rock (metamorphic and igneous rocks) covered by sea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Layer of sediment deposited horizontally after retreat of sea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Environmental changes deposit a series of different layers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Deposition ceases; weathering and erosion begins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Erosion by rivers, streams, glaciers, etc.; in this case a small canyon formed by river erosion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River cuts downward, carving a deeper, wider canyon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178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7FE6BD-99F9-48BC-9747-8BB8F19C5A7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MEDIA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0902a6_grand_view_point.kml</a:t>
            </a:r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INSTRUCTIONS TO STUDENTS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Observe this photograph and consider the sequence of events that likely occurred</a:t>
            </a:r>
            <a:endParaRPr lang="en-US" altLang="en-US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EXPLANATION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Older layers exposed in bottom of canyon deposited first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Younger layers above that with highest and youngest layers (on horizon) deposited last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All layers deposited and became hard rock; the layers were continuous across the entire area prior to erosion of canyon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Intrusions in Henry Mountains domed the rock layers and baked the nearby ones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Erosion of the canyon and deposition of river sediments the most recent event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River cut the canyon</a:t>
            </a:r>
          </a:p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NOTES</a:t>
            </a:r>
          </a:p>
          <a:p>
            <a:pPr eaLnBrk="1" hangingPunct="1"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Canyonlands, Utah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0946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6F6C4D-C66E-4C25-A23F-3873A0CBF27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What can you say about the age of the tilted layers relative to the upper horizontal layers?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What can you say about the age of the landscape relative to the age of the basalt?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Landscape surface is younger than tilted layers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Landscape surface is older than the basalt layer deposited on top of surface</a:t>
            </a:r>
          </a:p>
          <a:p>
            <a:pPr eaLnBrk="1" hangingPunct="1"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0810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D5327-8EEE-4F0C-8302-276A6703FBC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EXPLANATION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Sometimes we must use features to infer ages, such as an older river terrace forming before river eroded down to present level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Well-developed soil indicates area older than area with little or no soil development; note that the soil is developed on a terrace</a:t>
            </a:r>
          </a:p>
        </p:txBody>
      </p:sp>
    </p:spTree>
    <p:extLst>
      <p:ext uri="{BB962C8B-B14F-4D97-AF65-F5344CB8AC3E}">
        <p14:creationId xmlns:p14="http://schemas.microsoft.com/office/powerpoint/2010/main" val="8083646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A9C25-3587-4075-B10D-89BBD968027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INSTRUCTIONS TO STUDENTS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Identify reasons why the units and features are interpreted to have formed in this relative order, with 1 being the oldest and 11 being the youngest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NOTES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You may have students do this exercise as an in-class assignment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18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89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0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8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76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0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62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50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7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5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4397393-6E85-1445-AB39-FAE70B59BD42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7BBEE09-8FD8-B048-886B-B18765AE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9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8.xml"/><Relationship Id="rId7" Type="http://schemas.openxmlformats.org/officeDocument/2006/relationships/image" Target="../media/image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8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2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14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3.xml"/><Relationship Id="rId7" Type="http://schemas.openxmlformats.org/officeDocument/2006/relationships/image" Target="../media/image1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20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9.xml"/><Relationship Id="rId7" Type="http://schemas.openxmlformats.org/officeDocument/2006/relationships/image" Target="../media/image21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0.xml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33.xml"/><Relationship Id="rId7" Type="http://schemas.openxmlformats.org/officeDocument/2006/relationships/image" Target="../media/image25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8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1.png"/><Relationship Id="rId5" Type="http://schemas.openxmlformats.org/officeDocument/2006/relationships/tags" Target="../tags/tag40.xml"/><Relationship Id="rId10" Type="http://schemas.openxmlformats.org/officeDocument/2006/relationships/image" Target="../media/image30.png"/><Relationship Id="rId4" Type="http://schemas.openxmlformats.org/officeDocument/2006/relationships/tags" Target="../tags/tag39.xml"/><Relationship Id="rId9" Type="http://schemas.openxmlformats.org/officeDocument/2006/relationships/image" Target="../media/image2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34.tif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33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13" Type="http://schemas.openxmlformats.org/officeDocument/2006/relationships/image" Target="../media/image40.png"/><Relationship Id="rId3" Type="http://schemas.openxmlformats.org/officeDocument/2006/relationships/tags" Target="../tags/tag48.xml"/><Relationship Id="rId7" Type="http://schemas.openxmlformats.org/officeDocument/2006/relationships/notesSlide" Target="../notesSlides/notesSlide16.xml"/><Relationship Id="rId12" Type="http://schemas.openxmlformats.org/officeDocument/2006/relationships/image" Target="../media/image39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8.png"/><Relationship Id="rId5" Type="http://schemas.openxmlformats.org/officeDocument/2006/relationships/tags" Target="../tags/tag50.xml"/><Relationship Id="rId15" Type="http://schemas.openxmlformats.org/officeDocument/2006/relationships/image" Target="../media/image42.tiff"/><Relationship Id="rId10" Type="http://schemas.openxmlformats.org/officeDocument/2006/relationships/image" Target="../media/image37.png"/><Relationship Id="rId4" Type="http://schemas.openxmlformats.org/officeDocument/2006/relationships/tags" Target="../tags/tag49.xml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55.xml"/><Relationship Id="rId7" Type="http://schemas.openxmlformats.org/officeDocument/2006/relationships/notesSlide" Target="../notesSlides/notesSlide18.xml"/><Relationship Id="rId12" Type="http://schemas.openxmlformats.org/officeDocument/2006/relationships/image" Target="../media/image49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8.png"/><Relationship Id="rId5" Type="http://schemas.openxmlformats.org/officeDocument/2006/relationships/tags" Target="../tags/tag57.xml"/><Relationship Id="rId10" Type="http://schemas.openxmlformats.org/officeDocument/2006/relationships/image" Target="../media/image47.png"/><Relationship Id="rId4" Type="http://schemas.openxmlformats.org/officeDocument/2006/relationships/tags" Target="../tags/tag56.xm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3.pn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52.jpe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51.jpeg"/><Relationship Id="rId5" Type="http://schemas.openxmlformats.org/officeDocument/2006/relationships/tags" Target="../tags/tag62.xml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tags" Target="../tags/tag61.xml"/><Relationship Id="rId9" Type="http://schemas.openxmlformats.org/officeDocument/2006/relationships/notesSlide" Target="../notesSlides/notesSlide19.xml"/><Relationship Id="rId1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56.tif"/><Relationship Id="rId4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7.xml"/><Relationship Id="rId5" Type="http://schemas.openxmlformats.org/officeDocument/2006/relationships/image" Target="../media/image59.tiff"/><Relationship Id="rId4" Type="http://schemas.openxmlformats.org/officeDocument/2006/relationships/image" Target="../media/image58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61.tiff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60.tiff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8.tiff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77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7.png"/><Relationship Id="rId5" Type="http://schemas.openxmlformats.org/officeDocument/2006/relationships/tags" Target="../tags/tag79.xml"/><Relationship Id="rId10" Type="http://schemas.openxmlformats.org/officeDocument/2006/relationships/image" Target="../media/image76.png"/><Relationship Id="rId4" Type="http://schemas.openxmlformats.org/officeDocument/2006/relationships/tags" Target="../tags/tag78.xml"/><Relationship Id="rId9" Type="http://schemas.openxmlformats.org/officeDocument/2006/relationships/image" Target="../media/image75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82.xml"/><Relationship Id="rId7" Type="http://schemas.openxmlformats.org/officeDocument/2006/relationships/image" Target="../media/image78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83.xml"/><Relationship Id="rId9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tags" Target="../tags/tag86.xml"/><Relationship Id="rId7" Type="http://schemas.openxmlformats.org/officeDocument/2006/relationships/image" Target="../media/image81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84.png"/><Relationship Id="rId4" Type="http://schemas.openxmlformats.org/officeDocument/2006/relationships/tags" Target="../tags/tag87.xml"/><Relationship Id="rId9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86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85.pn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90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89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88.png"/><Relationship Id="rId5" Type="http://schemas.openxmlformats.org/officeDocument/2006/relationships/tags" Target="../tags/tag95.xml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tags" Target="../tags/tag94.xml"/><Relationship Id="rId9" Type="http://schemas.openxmlformats.org/officeDocument/2006/relationships/notesSlide" Target="../notesSlides/notesSlide30.xml"/><Relationship Id="rId14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8.xml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notesSlide" Target="../notesSlides/notesSlide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image" Target="../media/image97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96.png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4.xml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F82FF-88BF-914D-8F1C-261C022D50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Earth 001</a:t>
            </a:r>
            <a:br>
              <a:rPr lang="en-US" dirty="0"/>
            </a:br>
            <a:r>
              <a:rPr lang="en-US" dirty="0"/>
              <a:t>Earth History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FF975-4B28-3143-B4C9-65152C0943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Emily Haddad</a:t>
            </a:r>
          </a:p>
          <a:p>
            <a:r>
              <a:rPr lang="en-US" dirty="0"/>
              <a:t>June 14</a:t>
            </a:r>
            <a:r>
              <a:rPr lang="en-US" baseline="30000" dirty="0"/>
              <a:t>th</a:t>
            </a:r>
            <a:r>
              <a:rPr lang="en-US" dirty="0"/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1509469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9-00-a1_siccar_pt_uncon_close_xhr_cv_um_nolayers_alv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2"/>
          <a:stretch>
            <a:fillRect/>
          </a:stretch>
        </p:blipFill>
        <p:spPr bwMode="auto">
          <a:xfrm>
            <a:off x="1417834" y="634116"/>
            <a:ext cx="9355379" cy="6096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251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85685" y="6513756"/>
            <a:ext cx="688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09.00.a1</a:t>
            </a:r>
          </a:p>
        </p:txBody>
      </p:sp>
      <p:sp>
        <p:nvSpPr>
          <p:cNvPr id="309253" name="Text Box 5"/>
          <p:cNvSpPr txBox="1">
            <a:spLocks noChangeArrowheads="1"/>
          </p:cNvSpPr>
          <p:nvPr/>
        </p:nvSpPr>
        <p:spPr bwMode="auto">
          <a:xfrm>
            <a:off x="2806558" y="106919"/>
            <a:ext cx="65788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the orientation of rocks at Siccar Point, Scotland</a:t>
            </a:r>
          </a:p>
        </p:txBody>
      </p:sp>
      <p:sp>
        <p:nvSpPr>
          <p:cNvPr id="309254" name="Text Box 6"/>
          <p:cNvSpPr txBox="1">
            <a:spLocks noChangeArrowheads="1"/>
          </p:cNvSpPr>
          <p:nvPr/>
        </p:nvSpPr>
        <p:spPr bwMode="auto">
          <a:xfrm rot="20724105">
            <a:off x="2048108" y="2186534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Red layers</a:t>
            </a:r>
          </a:p>
        </p:txBody>
      </p:sp>
      <p:sp>
        <p:nvSpPr>
          <p:cNvPr id="309255" name="Text Box 7"/>
          <p:cNvSpPr txBox="1">
            <a:spLocks noChangeArrowheads="1"/>
          </p:cNvSpPr>
          <p:nvPr/>
        </p:nvSpPr>
        <p:spPr bwMode="auto">
          <a:xfrm>
            <a:off x="6877019" y="4702587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Vertical, gray layers</a:t>
            </a:r>
          </a:p>
        </p:txBody>
      </p:sp>
      <p:sp>
        <p:nvSpPr>
          <p:cNvPr id="309258" name="Text Box 10"/>
          <p:cNvSpPr txBox="1">
            <a:spLocks noChangeArrowheads="1"/>
          </p:cNvSpPr>
          <p:nvPr/>
        </p:nvSpPr>
        <p:spPr bwMode="auto">
          <a:xfrm>
            <a:off x="8286249" y="2710937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Unconformity</a:t>
            </a:r>
          </a:p>
        </p:txBody>
      </p:sp>
      <p:sp>
        <p:nvSpPr>
          <p:cNvPr id="309259" name="Line 11"/>
          <p:cNvSpPr>
            <a:spLocks noChangeShapeType="1"/>
          </p:cNvSpPr>
          <p:nvPr/>
        </p:nvSpPr>
        <p:spPr bwMode="auto">
          <a:xfrm flipV="1">
            <a:off x="7239001" y="3190875"/>
            <a:ext cx="428625" cy="2222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31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9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/>
      <p:bldP spid="309253" grpId="0"/>
      <p:bldP spid="309254" grpId="0"/>
      <p:bldP spid="309255" grpId="0"/>
      <p:bldP spid="309258" grpId="0"/>
      <p:bldP spid="3092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9-01-a1_muley_pt_goosenecks_9-02-139_lvum_crop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b="4884"/>
          <a:stretch>
            <a:fillRect/>
          </a:stretch>
        </p:blipFill>
        <p:spPr bwMode="auto">
          <a:xfrm>
            <a:off x="476965" y="1012263"/>
            <a:ext cx="5542835" cy="398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2" descr="09-01-a2_tilted_layers san_juan2006_378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2"/>
          <a:stretch>
            <a:fillRect/>
          </a:stretch>
        </p:blipFill>
        <p:spPr bwMode="auto">
          <a:xfrm>
            <a:off x="6172199" y="1012689"/>
            <a:ext cx="5567684" cy="398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9491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09.01.a</a:t>
            </a: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7483868" y="5150684"/>
            <a:ext cx="341701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If layers are not horizontal, something has happened (deformation)</a:t>
            </a:r>
          </a:p>
        </p:txBody>
      </p:sp>
      <p:sp>
        <p:nvSpPr>
          <p:cNvPr id="319495" name="Text Box 7"/>
          <p:cNvSpPr txBox="1">
            <a:spLocks noChangeArrowheads="1"/>
          </p:cNvSpPr>
          <p:nvPr/>
        </p:nvSpPr>
        <p:spPr bwMode="auto">
          <a:xfrm>
            <a:off x="1401994" y="5121964"/>
            <a:ext cx="388363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Most sediment is deposited in horizontal layers</a:t>
            </a:r>
          </a:p>
        </p:txBody>
      </p:sp>
      <p:sp>
        <p:nvSpPr>
          <p:cNvPr id="319511" name="Text Box 23"/>
          <p:cNvSpPr txBox="1">
            <a:spLocks noChangeArrowheads="1"/>
          </p:cNvSpPr>
          <p:nvPr/>
        </p:nvSpPr>
        <p:spPr bwMode="auto">
          <a:xfrm>
            <a:off x="1123308" y="144694"/>
            <a:ext cx="99453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the layers in these two photographs, which show the same sequence of rocks. What is different and what do you think happened?</a:t>
            </a:r>
          </a:p>
        </p:txBody>
      </p:sp>
    </p:spTree>
    <p:extLst>
      <p:ext uri="{BB962C8B-B14F-4D97-AF65-F5344CB8AC3E}">
        <p14:creationId xmlns:p14="http://schemas.microsoft.com/office/powerpoint/2010/main" val="77098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19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/>
      <p:bldP spid="319494" grpId="0"/>
      <p:bldP spid="319495" grpId="0"/>
      <p:bldP spid="3195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D134-61C1-A44A-92E7-E14B9BB3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Younger Units Deposited on Older Units</a:t>
            </a:r>
          </a:p>
        </p:txBody>
      </p:sp>
      <p:pic>
        <p:nvPicPr>
          <p:cNvPr id="6146" name="Picture 2" descr="09-01-a3_LayersDeposited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8"/>
          <a:stretch>
            <a:fillRect/>
          </a:stretch>
        </p:blipFill>
        <p:spPr bwMode="auto">
          <a:xfrm>
            <a:off x="2065456" y="2176169"/>
            <a:ext cx="3886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58" name="Picture 22" descr="09-01-a4_layersDeposited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5"/>
          <a:stretch>
            <a:fillRect/>
          </a:stretch>
        </p:blipFill>
        <p:spPr bwMode="auto">
          <a:xfrm>
            <a:off x="5722939" y="2095026"/>
            <a:ext cx="4191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59" name="Picture 23" descr="09-01-a5_layersDeposited_trans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0"/>
          <a:stretch>
            <a:fillRect/>
          </a:stretch>
        </p:blipFill>
        <p:spPr bwMode="auto">
          <a:xfrm>
            <a:off x="3307422" y="3688080"/>
            <a:ext cx="45720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539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13939" y="6553200"/>
            <a:ext cx="598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09.01.a</a:t>
            </a: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6637339" y="1454108"/>
            <a:ext cx="37885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Red layers deposited over tan</a:t>
            </a:r>
          </a:p>
        </p:txBody>
      </p:sp>
      <p:sp>
        <p:nvSpPr>
          <p:cNvPr id="321543" name="Text Box 7"/>
          <p:cNvSpPr txBox="1">
            <a:spLocks noChangeArrowheads="1"/>
          </p:cNvSpPr>
          <p:nvPr/>
        </p:nvSpPr>
        <p:spPr bwMode="auto">
          <a:xfrm>
            <a:off x="804380" y="1818349"/>
            <a:ext cx="50060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Tan sediment deposited over older rock</a:t>
            </a:r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427656" y="2252369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21545" name="Line 9"/>
          <p:cNvSpPr>
            <a:spLocks noChangeShapeType="1"/>
          </p:cNvSpPr>
          <p:nvPr/>
        </p:nvSpPr>
        <p:spPr bwMode="auto">
          <a:xfrm flipH="1">
            <a:off x="7018339" y="1866426"/>
            <a:ext cx="5334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21546" name="Text Box 10"/>
          <p:cNvSpPr txBox="1">
            <a:spLocks noChangeArrowheads="1"/>
          </p:cNvSpPr>
          <p:nvPr/>
        </p:nvSpPr>
        <p:spPr bwMode="auto">
          <a:xfrm>
            <a:off x="8031822" y="5135881"/>
            <a:ext cx="29923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Third layer is youngest and is on top</a:t>
            </a:r>
          </a:p>
        </p:txBody>
      </p:sp>
      <p:sp>
        <p:nvSpPr>
          <p:cNvPr id="321547" name="Line 11"/>
          <p:cNvSpPr>
            <a:spLocks noChangeShapeType="1"/>
          </p:cNvSpPr>
          <p:nvPr/>
        </p:nvSpPr>
        <p:spPr bwMode="auto">
          <a:xfrm>
            <a:off x="6812622" y="4907280"/>
            <a:ext cx="1143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12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/>
      <p:bldP spid="321542" grpId="0"/>
      <p:bldP spid="321545" grpId="0" animBg="1"/>
      <p:bldP spid="321546" grpId="0"/>
      <p:bldP spid="3215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09-01-a6_canyonlands_dead_horse_pt3_xhr_dust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9"/>
          <a:stretch>
            <a:fillRect/>
          </a:stretch>
        </p:blipFill>
        <p:spPr bwMode="auto">
          <a:xfrm>
            <a:off x="9418" y="0"/>
            <a:ext cx="7543800" cy="505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30" name="Picture 22" descr="09-01-a7_san_juan2006_371_r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"/>
          <a:stretch>
            <a:fillRect/>
          </a:stretch>
        </p:blipFill>
        <p:spPr bwMode="auto">
          <a:xfrm>
            <a:off x="6452171" y="2770175"/>
            <a:ext cx="5470131" cy="40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1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11314" y="5105400"/>
            <a:ext cx="598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09.01.a</a:t>
            </a:r>
          </a:p>
        </p:txBody>
      </p:sp>
      <p:sp>
        <p:nvSpPr>
          <p:cNvPr id="324613" name="Text Box 5"/>
          <p:cNvSpPr txBox="1">
            <a:spLocks noChangeArrowheads="1"/>
          </p:cNvSpPr>
          <p:nvPr/>
        </p:nvSpPr>
        <p:spPr bwMode="auto">
          <a:xfrm>
            <a:off x="1068512" y="5518150"/>
            <a:ext cx="48904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these layers. Which is oldest and which is youngest?</a:t>
            </a:r>
          </a:p>
        </p:txBody>
      </p:sp>
      <p:sp>
        <p:nvSpPr>
          <p:cNvPr id="324631" name="Text Box 23"/>
          <p:cNvSpPr txBox="1">
            <a:spLocks noChangeArrowheads="1"/>
          </p:cNvSpPr>
          <p:nvPr/>
        </p:nvSpPr>
        <p:spPr bwMode="auto">
          <a:xfrm>
            <a:off x="8524126" y="1904999"/>
            <a:ext cx="1828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 the tilted layers below?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33320" y="2819400"/>
            <a:ext cx="25145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Lowest rock layers are oldest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3324118" y="2971799"/>
            <a:ext cx="609600" cy="762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71418" y="0"/>
            <a:ext cx="2286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Highest layers are youngest layers in sequence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3057418" y="380143"/>
            <a:ext cx="419100" cy="534256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390918" y="762000"/>
            <a:ext cx="3048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River deposits are youngest (not part of the layered sequence)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5686318" y="1904999"/>
            <a:ext cx="533400" cy="9906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0071671" y="2847434"/>
            <a:ext cx="1981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Upper layers are youngest</a:t>
            </a:r>
          </a:p>
        </p:txBody>
      </p:sp>
    </p:spTree>
    <p:extLst>
      <p:ext uri="{BB962C8B-B14F-4D97-AF65-F5344CB8AC3E}">
        <p14:creationId xmlns:p14="http://schemas.microsoft.com/office/powerpoint/2010/main" val="235961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24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24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/>
      <p:bldP spid="324613" grpId="0"/>
      <p:bldP spid="324631" grpId="0"/>
      <p:bldP spid="324631" grpId="1"/>
      <p:bldP spid="10" grpId="0"/>
      <p:bldP spid="10" grpId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4" grpId="0"/>
      <p:bldP spid="14" grpId="1"/>
      <p:bldP spid="15" grpId="0" animBg="1"/>
      <p:bldP spid="15" grpId="1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B0633-600F-6947-8F6F-3BFE7320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6983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Younger Sediment or Rock Can Contain Pieces of Older Rock</a:t>
            </a:r>
          </a:p>
        </p:txBody>
      </p:sp>
      <p:pic>
        <p:nvPicPr>
          <p:cNvPr id="8194" name="Picture 23" descr="09-01-a10_harcuvar_inclusions_tank_pass_ac_lv398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5"/>
          <a:stretch>
            <a:fillRect/>
          </a:stretch>
        </p:blipFill>
        <p:spPr bwMode="auto">
          <a:xfrm>
            <a:off x="518845" y="1762265"/>
            <a:ext cx="5577155" cy="394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82" name="Picture 1" descr="0901a8_lake_pleasant_basalt_clasts_hr2E-mh.tif"/>
          <p:cNvPicPr>
            <a:picLocks noGrp="1" noChangeAspect="1"/>
          </p:cNvPicPr>
          <p:nvPr isPhoto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0" b="5508"/>
          <a:stretch>
            <a:fillRect/>
          </a:stretch>
        </p:blipFill>
        <p:spPr bwMode="auto">
          <a:xfrm>
            <a:off x="6096000" y="2190654"/>
            <a:ext cx="5678184" cy="4637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659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002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09.01.a</a:t>
            </a:r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2857500" y="1287335"/>
            <a:ext cx="647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Determine which part of the rock is older in each image</a:t>
            </a:r>
          </a:p>
        </p:txBody>
      </p:sp>
      <p:sp>
        <p:nvSpPr>
          <p:cNvPr id="326666" name="Text Box 10"/>
          <p:cNvSpPr txBox="1">
            <a:spLocks noChangeArrowheads="1"/>
          </p:cNvSpPr>
          <p:nvPr/>
        </p:nvSpPr>
        <p:spPr bwMode="auto">
          <a:xfrm>
            <a:off x="6553200" y="4419601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Conglomerate</a:t>
            </a:r>
          </a:p>
        </p:txBody>
      </p:sp>
      <p:sp>
        <p:nvSpPr>
          <p:cNvPr id="326669" name="Text Box 13"/>
          <p:cNvSpPr txBox="1">
            <a:spLocks noChangeArrowheads="1"/>
          </p:cNvSpPr>
          <p:nvPr/>
        </p:nvSpPr>
        <p:spPr bwMode="auto">
          <a:xfrm>
            <a:off x="8809482" y="5526394"/>
            <a:ext cx="10500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Dark basalt</a:t>
            </a:r>
          </a:p>
        </p:txBody>
      </p:sp>
      <p:sp>
        <p:nvSpPr>
          <p:cNvPr id="326671" name="Text Box 15"/>
          <p:cNvSpPr txBox="1">
            <a:spLocks noChangeArrowheads="1"/>
          </p:cNvSpPr>
          <p:nvPr/>
        </p:nvSpPr>
        <p:spPr bwMode="auto">
          <a:xfrm>
            <a:off x="1779820" y="2055962"/>
            <a:ext cx="1371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Gray granite</a:t>
            </a:r>
          </a:p>
        </p:txBody>
      </p:sp>
      <p:sp>
        <p:nvSpPr>
          <p:cNvPr id="326675" name="Text Box 19"/>
          <p:cNvSpPr txBox="1">
            <a:spLocks noChangeArrowheads="1"/>
          </p:cNvSpPr>
          <p:nvPr/>
        </p:nvSpPr>
        <p:spPr bwMode="auto">
          <a:xfrm>
            <a:off x="2362200" y="4800601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Dark metamorphic rocks</a:t>
            </a:r>
          </a:p>
        </p:txBody>
      </p:sp>
      <p:sp>
        <p:nvSpPr>
          <p:cNvPr id="326680" name="Line 24"/>
          <p:cNvSpPr>
            <a:spLocks noChangeShapeType="1"/>
          </p:cNvSpPr>
          <p:nvPr/>
        </p:nvSpPr>
        <p:spPr bwMode="auto">
          <a:xfrm flipH="1">
            <a:off x="2970213" y="4565650"/>
            <a:ext cx="381000" cy="3048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74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26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/>
      <p:bldP spid="326659" grpId="1"/>
      <p:bldP spid="326661" grpId="0"/>
      <p:bldP spid="326666" grpId="0"/>
      <p:bldP spid="326669" grpId="0"/>
      <p:bldP spid="326671" grpId="0"/>
      <p:bldP spid="326675" grpId="0"/>
      <p:bldP spid="32668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4424C-4142-8F43-B722-899CDA4D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21519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Younger Rock or Feature Can Crosscut an Older Rock or Feature</a:t>
            </a:r>
          </a:p>
        </p:txBody>
      </p:sp>
      <p:pic>
        <p:nvPicPr>
          <p:cNvPr id="9218" name="Picture 2" descr="09-01-a11_little_colorado_joints_hr_lv_resize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"/>
          <a:stretch>
            <a:fillRect/>
          </a:stretch>
        </p:blipFill>
        <p:spPr bwMode="auto">
          <a:xfrm>
            <a:off x="359430" y="1804601"/>
            <a:ext cx="5729380" cy="41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4391" name="Picture 23" descr="09-01-a13_catalina_pegs_dikes_xhr_fadelv80_r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5"/>
          <a:stretch>
            <a:fillRect/>
          </a:stretch>
        </p:blipFill>
        <p:spPr bwMode="auto">
          <a:xfrm>
            <a:off x="5784850" y="2611848"/>
            <a:ext cx="6091592" cy="411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4371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16228" y="6040399"/>
            <a:ext cx="5984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09.01.a</a:t>
            </a:r>
          </a:p>
        </p:txBody>
      </p:sp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1741842" y="2780869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Limestone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981456" y="4495800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Fractures</a:t>
            </a:r>
          </a:p>
        </p:txBody>
      </p:sp>
      <p:sp>
        <p:nvSpPr>
          <p:cNvPr id="314376" name="Line 8"/>
          <p:cNvSpPr>
            <a:spLocks noChangeShapeType="1"/>
          </p:cNvSpPr>
          <p:nvPr/>
        </p:nvSpPr>
        <p:spPr bwMode="auto">
          <a:xfrm flipH="1">
            <a:off x="1302130" y="4038599"/>
            <a:ext cx="381000" cy="457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14383" name="Text Box 15"/>
          <p:cNvSpPr txBox="1">
            <a:spLocks noChangeArrowheads="1"/>
          </p:cNvSpPr>
          <p:nvPr/>
        </p:nvSpPr>
        <p:spPr bwMode="auto">
          <a:xfrm>
            <a:off x="6386456" y="5207040"/>
            <a:ext cx="1143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Dark igneous rock</a:t>
            </a:r>
          </a:p>
        </p:txBody>
      </p:sp>
      <p:sp>
        <p:nvSpPr>
          <p:cNvPr id="314384" name="Line 16"/>
          <p:cNvSpPr>
            <a:spLocks noChangeShapeType="1"/>
          </p:cNvSpPr>
          <p:nvPr/>
        </p:nvSpPr>
        <p:spPr bwMode="auto">
          <a:xfrm>
            <a:off x="6858000" y="4343400"/>
            <a:ext cx="3810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14385" name="Text Box 17"/>
          <p:cNvSpPr txBox="1">
            <a:spLocks noChangeArrowheads="1"/>
          </p:cNvSpPr>
          <p:nvPr/>
        </p:nvSpPr>
        <p:spPr bwMode="auto">
          <a:xfrm>
            <a:off x="9096411" y="2883974"/>
            <a:ext cx="9659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Tan dikes</a:t>
            </a:r>
          </a:p>
        </p:txBody>
      </p:sp>
      <p:sp>
        <p:nvSpPr>
          <p:cNvPr id="314392" name="Text Box 24"/>
          <p:cNvSpPr txBox="1">
            <a:spLocks noChangeArrowheads="1"/>
          </p:cNvSpPr>
          <p:nvPr/>
        </p:nvSpPr>
        <p:spPr bwMode="auto">
          <a:xfrm>
            <a:off x="2735580" y="1301235"/>
            <a:ext cx="6720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Determine which rock or feature is younger in each image</a:t>
            </a:r>
          </a:p>
        </p:txBody>
      </p:sp>
    </p:spTree>
    <p:extLst>
      <p:ext uri="{BB962C8B-B14F-4D97-AF65-F5344CB8AC3E}">
        <p14:creationId xmlns:p14="http://schemas.microsoft.com/office/powerpoint/2010/main" val="276675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14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/>
      <p:bldP spid="314374" grpId="0"/>
      <p:bldP spid="314375" grpId="0"/>
      <p:bldP spid="314376" grpId="0" animBg="1"/>
      <p:bldP spid="314383" grpId="0"/>
      <p:bldP spid="314384" grpId="0" animBg="1"/>
      <p:bldP spid="314385" grpId="0"/>
      <p:bldP spid="3143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2" name="Picture 22" descr="09-01-a15_flagstaff_ash_block_bake_zone_ex007_r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7"/>
          <a:stretch>
            <a:fillRect/>
          </a:stretch>
        </p:blipFill>
        <p:spPr bwMode="auto">
          <a:xfrm>
            <a:off x="6144985" y="1745299"/>
            <a:ext cx="5889171" cy="3364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 descr="09-01-a14_bloody_basin_dike_ac397_r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r="23595" b="4585"/>
          <a:stretch>
            <a:fillRect/>
          </a:stretch>
        </p:blipFill>
        <p:spPr bwMode="auto">
          <a:xfrm>
            <a:off x="1066800" y="1745299"/>
            <a:ext cx="4956175" cy="503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43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93314" y="6553200"/>
            <a:ext cx="598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09.01.a</a:t>
            </a:r>
          </a:p>
        </p:txBody>
      </p:sp>
      <p:sp>
        <p:nvSpPr>
          <p:cNvPr id="317445" name="Text Box 5"/>
          <p:cNvSpPr txBox="1">
            <a:spLocks noChangeArrowheads="1"/>
          </p:cNvSpPr>
          <p:nvPr/>
        </p:nvSpPr>
        <p:spPr bwMode="auto">
          <a:xfrm>
            <a:off x="3009900" y="1281569"/>
            <a:ext cx="617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the boundaries between different rock types</a:t>
            </a:r>
          </a:p>
        </p:txBody>
      </p:sp>
      <p:sp>
        <p:nvSpPr>
          <p:cNvPr id="317450" name="Text Box 10"/>
          <p:cNvSpPr txBox="1">
            <a:spLocks noChangeArrowheads="1"/>
          </p:cNvSpPr>
          <p:nvPr/>
        </p:nvSpPr>
        <p:spPr bwMode="auto">
          <a:xfrm>
            <a:off x="7108370" y="2384212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Lava flow</a:t>
            </a:r>
          </a:p>
        </p:txBody>
      </p:sp>
      <p:sp>
        <p:nvSpPr>
          <p:cNvPr id="317453" name="Text Box 13"/>
          <p:cNvSpPr txBox="1">
            <a:spLocks noChangeArrowheads="1"/>
          </p:cNvSpPr>
          <p:nvPr/>
        </p:nvSpPr>
        <p:spPr bwMode="auto">
          <a:xfrm>
            <a:off x="6858000" y="4343401"/>
            <a:ext cx="350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Older rock</a:t>
            </a:r>
          </a:p>
        </p:txBody>
      </p:sp>
      <p:sp>
        <p:nvSpPr>
          <p:cNvPr id="317446" name="Text Box 6"/>
          <p:cNvSpPr txBox="1">
            <a:spLocks noChangeArrowheads="1"/>
          </p:cNvSpPr>
          <p:nvPr/>
        </p:nvSpPr>
        <p:spPr bwMode="auto">
          <a:xfrm>
            <a:off x="1257300" y="1870502"/>
            <a:ext cx="12954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conglom-erate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17447" name="Text Box 7"/>
          <p:cNvSpPr txBox="1">
            <a:spLocks noChangeArrowheads="1"/>
          </p:cNvSpPr>
          <p:nvPr/>
        </p:nvSpPr>
        <p:spPr bwMode="auto">
          <a:xfrm>
            <a:off x="3886200" y="2821668"/>
            <a:ext cx="1143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Dark dike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505200" y="5235576"/>
            <a:ext cx="12954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Baking along contacts</a:t>
            </a:r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>
            <a:off x="4497388" y="4952999"/>
            <a:ext cx="499155" cy="4349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6858000" y="5174810"/>
            <a:ext cx="395151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Baking along base of lava flow (but not on top)</a:t>
            </a:r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 flipH="1">
            <a:off x="9024257" y="3911194"/>
            <a:ext cx="808718" cy="132438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6694714" y="5974240"/>
            <a:ext cx="45611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Sill can bake rocks below and above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354AF-3290-C846-99ED-D727B4A7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5575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Younger Rocks and Features Can Cause Changes Along Contacts with Older Rocks</a:t>
            </a:r>
          </a:p>
        </p:txBody>
      </p:sp>
    </p:spTree>
    <p:extLst>
      <p:ext uri="{BB962C8B-B14F-4D97-AF65-F5344CB8AC3E}">
        <p14:creationId xmlns:p14="http://schemas.microsoft.com/office/powerpoint/2010/main" val="260534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/>
      <p:bldP spid="317445" grpId="0"/>
      <p:bldP spid="317450" grpId="0"/>
      <p:bldP spid="317453" grpId="0"/>
      <p:bldP spid="317446" grpId="0"/>
      <p:bldP spid="317447" grpId="0"/>
      <p:bldP spid="13" grpId="0"/>
      <p:bldP spid="14" grpId="0" animBg="1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80BE3-72A5-4644-AF80-163197C63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316"/>
            <a:ext cx="7729728" cy="1188720"/>
          </a:xfrm>
        </p:spPr>
        <p:txBody>
          <a:bodyPr/>
          <a:lstStyle/>
          <a:p>
            <a:r>
              <a:rPr lang="en-US" dirty="0"/>
              <a:t>Steno’s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02C1A-87C1-414B-8D9A-B59217982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50" y="1628326"/>
            <a:ext cx="5933150" cy="407050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Law of Original Horizontality</a:t>
            </a:r>
          </a:p>
          <a:p>
            <a:r>
              <a:rPr lang="en-US" sz="2400" dirty="0"/>
              <a:t>Law of Superposition</a:t>
            </a:r>
          </a:p>
          <a:p>
            <a:r>
              <a:rPr lang="en-US" sz="2400" dirty="0"/>
              <a:t>Law of Cross-cutting Relationships</a:t>
            </a:r>
          </a:p>
          <a:p>
            <a:pPr lvl="1"/>
            <a:r>
              <a:rPr lang="en-US" sz="2200" dirty="0"/>
              <a:t>Younger sediment or rock can contain pieces of an older rock</a:t>
            </a:r>
          </a:p>
          <a:p>
            <a:pPr lvl="1"/>
            <a:r>
              <a:rPr lang="en-US" sz="2200" dirty="0"/>
              <a:t>Younger rock or feature can cut across any older rock or feature</a:t>
            </a:r>
          </a:p>
          <a:p>
            <a:pPr lvl="1"/>
            <a:r>
              <a:rPr lang="en-US" sz="2200" dirty="0"/>
              <a:t>Younger rocks and features can cause changes along their contacts with older rocks</a:t>
            </a:r>
          </a:p>
          <a:p>
            <a:r>
              <a:rPr lang="en-US" sz="2400" dirty="0"/>
              <a:t>Law of Faunal Succession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297170-DA87-554A-AF2E-C1A7F91F5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157" y="1587127"/>
            <a:ext cx="31750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98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2686-5DE4-AE41-B441-70917771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What Does an Unconformity Represent?</a:t>
            </a:r>
          </a:p>
        </p:txBody>
      </p:sp>
      <p:pic>
        <p:nvPicPr>
          <p:cNvPr id="15362" name="Picture 4" descr="0904a1_unconf_deposit_dm_v02_chuck_tra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2"/>
          <a:stretch>
            <a:fillRect/>
          </a:stretch>
        </p:blipFill>
        <p:spPr bwMode="auto">
          <a:xfrm>
            <a:off x="1862139" y="992157"/>
            <a:ext cx="457200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47" name="Picture 23" descr="09-04-a2_unconf_fold_dm_jkj_v3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9"/>
          <a:stretch>
            <a:fillRect/>
          </a:stretch>
        </p:blipFill>
        <p:spPr bwMode="auto">
          <a:xfrm>
            <a:off x="5693228" y="1643878"/>
            <a:ext cx="4572000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448" name="Picture 24" descr="09-04-a3_unconf_overlap_dm_jkj_v3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9"/>
          <a:stretch>
            <a:fillRect/>
          </a:stretch>
        </p:blipFill>
        <p:spPr bwMode="auto">
          <a:xfrm>
            <a:off x="3505200" y="3540583"/>
            <a:ext cx="48768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942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09.03.a</a:t>
            </a:r>
          </a:p>
        </p:txBody>
      </p:sp>
      <p:sp>
        <p:nvSpPr>
          <p:cNvPr id="359431" name="Text Box 7"/>
          <p:cNvSpPr txBox="1">
            <a:spLocks noChangeArrowheads="1"/>
          </p:cNvSpPr>
          <p:nvPr/>
        </p:nvSpPr>
        <p:spPr bwMode="auto">
          <a:xfrm>
            <a:off x="8360664" y="1169452"/>
            <a:ext cx="3200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Limestone folded and later eroded by rivers</a:t>
            </a:r>
          </a:p>
        </p:txBody>
      </p:sp>
      <p:sp>
        <p:nvSpPr>
          <p:cNvPr id="359432" name="Text Box 8"/>
          <p:cNvSpPr txBox="1">
            <a:spLocks noChangeArrowheads="1"/>
          </p:cNvSpPr>
          <p:nvPr/>
        </p:nvSpPr>
        <p:spPr bwMode="auto">
          <a:xfrm>
            <a:off x="1066800" y="3380214"/>
            <a:ext cx="2590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Deposit layers, like gray limestone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V="1">
            <a:off x="2166939" y="2644746"/>
            <a:ext cx="304800" cy="7508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59434" name="Line 10"/>
          <p:cNvSpPr>
            <a:spLocks noChangeShapeType="1"/>
          </p:cNvSpPr>
          <p:nvPr/>
        </p:nvSpPr>
        <p:spPr bwMode="auto">
          <a:xfrm flipH="1">
            <a:off x="8415339" y="1801400"/>
            <a:ext cx="401637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59435" name="Text Box 11"/>
          <p:cNvSpPr txBox="1">
            <a:spLocks noChangeArrowheads="1"/>
          </p:cNvSpPr>
          <p:nvPr/>
        </p:nvSpPr>
        <p:spPr bwMode="auto">
          <a:xfrm>
            <a:off x="1251857" y="4838564"/>
            <a:ext cx="38862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Sediment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deposited on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top of eroded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surface forming an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angular unconformity</a:t>
            </a:r>
          </a:p>
        </p:txBody>
      </p:sp>
      <p:sp>
        <p:nvSpPr>
          <p:cNvPr id="359437" name="Line 13"/>
          <p:cNvSpPr>
            <a:spLocks noChangeShapeType="1"/>
          </p:cNvSpPr>
          <p:nvPr/>
        </p:nvSpPr>
        <p:spPr bwMode="auto">
          <a:xfrm>
            <a:off x="7162800" y="5140782"/>
            <a:ext cx="1219200" cy="3347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59438" name="Text Box 14"/>
          <p:cNvSpPr txBox="1">
            <a:spLocks noChangeArrowheads="1"/>
          </p:cNvSpPr>
          <p:nvPr/>
        </p:nvSpPr>
        <p:spPr bwMode="auto">
          <a:xfrm>
            <a:off x="8458200" y="5290848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Unconformity</a:t>
            </a: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V="1">
            <a:off x="2590800" y="4531182"/>
            <a:ext cx="1066800" cy="62121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29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/>
      <p:bldP spid="359431" grpId="0"/>
      <p:bldP spid="359434" grpId="0" animBg="1"/>
      <p:bldP spid="359435" grpId="0"/>
      <p:bldP spid="359437" grpId="0" animBg="1"/>
      <p:bldP spid="359438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2" descr="09-04-a4_NEW_e_grand_Canyon_unconform_skyfixed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04" b="16985"/>
          <a:stretch>
            <a:fillRect/>
          </a:stretch>
        </p:blipFill>
        <p:spPr bwMode="auto">
          <a:xfrm>
            <a:off x="0" y="-1"/>
            <a:ext cx="6827837" cy="463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2519" name="Picture 23" descr="09-04-a6_ouray_unconformity_xhr_lv_r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4" b="22011"/>
          <a:stretch>
            <a:fillRect/>
          </a:stretch>
        </p:blipFill>
        <p:spPr bwMode="auto">
          <a:xfrm>
            <a:off x="6421437" y="1021242"/>
            <a:ext cx="4928449" cy="583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DE3CD5-9439-6045-BF0A-0416621ABA9D}"/>
              </a:ext>
            </a:extLst>
          </p:cNvPr>
          <p:cNvSpPr/>
          <p:nvPr/>
        </p:nvSpPr>
        <p:spPr>
          <a:xfrm rot="907474">
            <a:off x="8313952" y="3350594"/>
            <a:ext cx="1822507" cy="483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4B8932-DD74-F94A-9C04-813A070DD0AC}"/>
              </a:ext>
            </a:extLst>
          </p:cNvPr>
          <p:cNvSpPr/>
          <p:nvPr/>
        </p:nvSpPr>
        <p:spPr>
          <a:xfrm>
            <a:off x="7848600" y="5410201"/>
            <a:ext cx="1741449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4C7065-F58C-A54D-9534-D9505B8B418C}"/>
              </a:ext>
            </a:extLst>
          </p:cNvPr>
          <p:cNvSpPr/>
          <p:nvPr/>
        </p:nvSpPr>
        <p:spPr>
          <a:xfrm rot="448470">
            <a:off x="7412845" y="2002653"/>
            <a:ext cx="3197359" cy="463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62499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4301" y="4752212"/>
            <a:ext cx="5984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09.03.a</a:t>
            </a:r>
          </a:p>
        </p:txBody>
      </p:sp>
      <p:sp>
        <p:nvSpPr>
          <p:cNvPr id="362501" name="Text Box 5"/>
          <p:cNvSpPr txBox="1">
            <a:spLocks noChangeArrowheads="1"/>
          </p:cNvSpPr>
          <p:nvPr/>
        </p:nvSpPr>
        <p:spPr bwMode="auto">
          <a:xfrm>
            <a:off x="7398372" y="175737"/>
            <a:ext cx="395151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Identify the angular unconformity in each photograph</a:t>
            </a:r>
          </a:p>
        </p:txBody>
      </p:sp>
      <p:sp>
        <p:nvSpPr>
          <p:cNvPr id="362504" name="Line 8"/>
          <p:cNvSpPr>
            <a:spLocks noChangeShapeType="1"/>
          </p:cNvSpPr>
          <p:nvPr/>
        </p:nvSpPr>
        <p:spPr bwMode="auto">
          <a:xfrm flipV="1">
            <a:off x="3042342" y="1517176"/>
            <a:ext cx="381000" cy="1682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62520" name="Text Box 24"/>
          <p:cNvSpPr txBox="1">
            <a:spLocks noChangeArrowheads="1"/>
          </p:cNvSpPr>
          <p:nvPr/>
        </p:nvSpPr>
        <p:spPr bwMode="auto">
          <a:xfrm>
            <a:off x="3385242" y="1288576"/>
            <a:ext cx="1905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Unconformity</a:t>
            </a:r>
          </a:p>
        </p:txBody>
      </p:sp>
      <p:sp>
        <p:nvSpPr>
          <p:cNvPr id="362522" name="Text Box 26"/>
          <p:cNvSpPr txBox="1">
            <a:spLocks noChangeArrowheads="1"/>
          </p:cNvSpPr>
          <p:nvPr/>
        </p:nvSpPr>
        <p:spPr bwMode="auto">
          <a:xfrm rot="780000">
            <a:off x="8338004" y="3396284"/>
            <a:ext cx="1905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Unconformity</a:t>
            </a:r>
          </a:p>
        </p:txBody>
      </p:sp>
      <p:sp>
        <p:nvSpPr>
          <p:cNvPr id="362523" name="Text Box 27"/>
          <p:cNvSpPr txBox="1">
            <a:spLocks noChangeArrowheads="1"/>
          </p:cNvSpPr>
          <p:nvPr/>
        </p:nvSpPr>
        <p:spPr bwMode="auto">
          <a:xfrm>
            <a:off x="796060" y="545069"/>
            <a:ext cx="381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Rocks above unconformity</a:t>
            </a:r>
          </a:p>
        </p:txBody>
      </p:sp>
      <p:sp>
        <p:nvSpPr>
          <p:cNvPr id="362524" name="Text Box 28"/>
          <p:cNvSpPr txBox="1">
            <a:spLocks noChangeArrowheads="1"/>
          </p:cNvSpPr>
          <p:nvPr/>
        </p:nvSpPr>
        <p:spPr bwMode="auto">
          <a:xfrm rot="420000">
            <a:off x="7410451" y="2018170"/>
            <a:ext cx="32480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Rocks above unconformity</a:t>
            </a:r>
          </a:p>
        </p:txBody>
      </p:sp>
      <p:sp>
        <p:nvSpPr>
          <p:cNvPr id="362527" name="Text Box 31"/>
          <p:cNvSpPr txBox="1">
            <a:spLocks noChangeArrowheads="1"/>
          </p:cNvSpPr>
          <p:nvPr/>
        </p:nvSpPr>
        <p:spPr bwMode="auto">
          <a:xfrm>
            <a:off x="7857794" y="5382847"/>
            <a:ext cx="174144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Rocks below unconformity</a:t>
            </a:r>
          </a:p>
        </p:txBody>
      </p:sp>
      <p:sp>
        <p:nvSpPr>
          <p:cNvPr id="362528" name="Text Box 32"/>
          <p:cNvSpPr txBox="1">
            <a:spLocks noChangeArrowheads="1"/>
          </p:cNvSpPr>
          <p:nvPr/>
        </p:nvSpPr>
        <p:spPr bwMode="auto">
          <a:xfrm rot="620957">
            <a:off x="1240971" y="2436256"/>
            <a:ext cx="1752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Rocks below unconformity</a:t>
            </a:r>
          </a:p>
        </p:txBody>
      </p:sp>
    </p:spTree>
    <p:extLst>
      <p:ext uri="{BB962C8B-B14F-4D97-AF65-F5344CB8AC3E}">
        <p14:creationId xmlns:p14="http://schemas.microsoft.com/office/powerpoint/2010/main" val="272238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362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2" grpId="0" animBg="1"/>
      <p:bldP spid="362499" grpId="0"/>
      <p:bldP spid="362501" grpId="0"/>
      <p:bldP spid="362504" grpId="0" animBg="1"/>
      <p:bldP spid="362520" grpId="0"/>
      <p:bldP spid="362522" grpId="0"/>
      <p:bldP spid="362523" grpId="0"/>
      <p:bldP spid="362524" grpId="0"/>
      <p:bldP spid="362527" grpId="0"/>
      <p:bldP spid="3625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CEDBD-2045-844E-8030-795F4CD56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762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How Does a Nonconformity Form?</a:t>
            </a:r>
          </a:p>
        </p:txBody>
      </p:sp>
      <p:pic>
        <p:nvPicPr>
          <p:cNvPr id="17410" name="Picture 2" descr="09-04-b1_nonconformity_erosion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25500"/>
            <a:ext cx="426720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5590" name="Picture 22" descr="09-04-b2_nonconformity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8"/>
          <a:stretch>
            <a:fillRect/>
          </a:stretch>
        </p:blipFill>
        <p:spPr bwMode="auto">
          <a:xfrm>
            <a:off x="6324600" y="762001"/>
            <a:ext cx="4114800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5591" name="Picture 23" descr="09-04-b3_lower_granite_gorge_nonconformity_lines_layeredfile_lvrs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9" b="18407"/>
          <a:stretch>
            <a:fillRect/>
          </a:stretch>
        </p:blipFill>
        <p:spPr bwMode="auto">
          <a:xfrm>
            <a:off x="4724400" y="3810000"/>
            <a:ext cx="5943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5571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1788" y="6553200"/>
            <a:ext cx="6080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09.03.b</a:t>
            </a:r>
          </a:p>
        </p:txBody>
      </p:sp>
      <p:sp>
        <p:nvSpPr>
          <p:cNvPr id="365573" name="Text Box 5"/>
          <p:cNvSpPr txBox="1">
            <a:spLocks noChangeArrowheads="1"/>
          </p:cNvSpPr>
          <p:nvPr/>
        </p:nvSpPr>
        <p:spPr bwMode="auto">
          <a:xfrm>
            <a:off x="992459" y="4495801"/>
            <a:ext cx="327474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the nonconformity drawn on this photograph</a:t>
            </a:r>
          </a:p>
        </p:txBody>
      </p:sp>
      <p:sp>
        <p:nvSpPr>
          <p:cNvPr id="365574" name="Text Box 6"/>
          <p:cNvSpPr txBox="1">
            <a:spLocks noChangeArrowheads="1"/>
          </p:cNvSpPr>
          <p:nvPr/>
        </p:nvSpPr>
        <p:spPr bwMode="auto">
          <a:xfrm>
            <a:off x="6096000" y="2927350"/>
            <a:ext cx="3810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Erosion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surface buried by sediment</a:t>
            </a:r>
          </a:p>
        </p:txBody>
      </p:sp>
      <p:sp>
        <p:nvSpPr>
          <p:cNvPr id="365575" name="Text Box 7"/>
          <p:cNvSpPr txBox="1">
            <a:spLocks noChangeArrowheads="1"/>
          </p:cNvSpPr>
          <p:nvPr/>
        </p:nvSpPr>
        <p:spPr bwMode="auto">
          <a:xfrm>
            <a:off x="1981200" y="2927350"/>
            <a:ext cx="3733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Nonlayered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rock uplifted and eroded</a:t>
            </a:r>
          </a:p>
        </p:txBody>
      </p:sp>
      <p:sp>
        <p:nvSpPr>
          <p:cNvPr id="365592" name="Text Box 24"/>
          <p:cNvSpPr txBox="1">
            <a:spLocks noChangeArrowheads="1"/>
          </p:cNvSpPr>
          <p:nvPr/>
        </p:nvSpPr>
        <p:spPr bwMode="auto">
          <a:xfrm>
            <a:off x="5143500" y="4526463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Sandstone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65593" name="Text Box 25"/>
          <p:cNvSpPr txBox="1">
            <a:spLocks noChangeArrowheads="1"/>
          </p:cNvSpPr>
          <p:nvPr/>
        </p:nvSpPr>
        <p:spPr bwMode="auto">
          <a:xfrm>
            <a:off x="4659351" y="5942657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Granite</a:t>
            </a:r>
          </a:p>
        </p:txBody>
      </p:sp>
      <p:sp>
        <p:nvSpPr>
          <p:cNvPr id="365594" name="Text Box 26"/>
          <p:cNvSpPr txBox="1">
            <a:spLocks noChangeArrowheads="1"/>
          </p:cNvSpPr>
          <p:nvPr/>
        </p:nvSpPr>
        <p:spPr bwMode="auto">
          <a:xfrm rot="572325">
            <a:off x="6625678" y="1892962"/>
            <a:ext cx="198409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Nonconformity</a:t>
            </a: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>
            <a:off x="8077200" y="2057400"/>
            <a:ext cx="6858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6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365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/>
      <p:bldP spid="365573" grpId="0"/>
      <p:bldP spid="365573" grpId="1"/>
      <p:bldP spid="365574" grpId="0"/>
      <p:bldP spid="365574" grpId="1"/>
      <p:bldP spid="365575" grpId="0"/>
      <p:bldP spid="365592" grpId="0"/>
      <p:bldP spid="365593" grpId="0"/>
      <p:bldP spid="365594" grpId="0"/>
      <p:bldP spid="15" grpId="0" animBg="1"/>
      <p:bldP spid="1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CB05-E578-9B44-B7D2-94724DD7A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3809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How Does a Disconformity Form?</a:t>
            </a:r>
          </a:p>
        </p:txBody>
      </p:sp>
      <p:pic>
        <p:nvPicPr>
          <p:cNvPr id="18434" name="Picture 4" descr="0904c1_unconf_deposit_dm_v02_chuck_from 0904a1_trans_c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2"/>
          <a:stretch>
            <a:fillRect/>
          </a:stretch>
        </p:blipFill>
        <p:spPr bwMode="auto">
          <a:xfrm>
            <a:off x="1905000" y="838201"/>
            <a:ext cx="45720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3" name="Picture 23" descr="09-04-c2_disconformity_erosion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4"/>
          <a:stretch>
            <a:fillRect/>
          </a:stretch>
        </p:blipFill>
        <p:spPr bwMode="auto">
          <a:xfrm>
            <a:off x="5715000" y="1847850"/>
            <a:ext cx="45720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4" name="Picture 24" descr="09-04-c3_disconformity_cover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3"/>
          <a:stretch>
            <a:fillRect/>
          </a:stretch>
        </p:blipFill>
        <p:spPr bwMode="auto">
          <a:xfrm>
            <a:off x="3810000" y="3276600"/>
            <a:ext cx="45720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43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840914" y="6469064"/>
            <a:ext cx="5984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09.03.c</a:t>
            </a:r>
          </a:p>
        </p:txBody>
      </p:sp>
      <p:sp>
        <p:nvSpPr>
          <p:cNvPr id="368647" name="Text Box 7"/>
          <p:cNvSpPr txBox="1">
            <a:spLocks noChangeArrowheads="1"/>
          </p:cNvSpPr>
          <p:nvPr/>
        </p:nvSpPr>
        <p:spPr bwMode="auto">
          <a:xfrm>
            <a:off x="7598664" y="1478518"/>
            <a:ext cx="35191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Weathering erodes surface</a:t>
            </a:r>
          </a:p>
        </p:txBody>
      </p:sp>
      <p:sp>
        <p:nvSpPr>
          <p:cNvPr id="368648" name="Text Box 8"/>
          <p:cNvSpPr txBox="1">
            <a:spLocks noChangeArrowheads="1"/>
          </p:cNvSpPr>
          <p:nvPr/>
        </p:nvSpPr>
        <p:spPr bwMode="auto">
          <a:xfrm>
            <a:off x="1828801" y="3276600"/>
            <a:ext cx="26828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Deposition of horizontal layers</a:t>
            </a: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H="1">
            <a:off x="2743200" y="2438400"/>
            <a:ext cx="6096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68650" name="Line 10"/>
          <p:cNvSpPr>
            <a:spLocks noChangeShapeType="1"/>
          </p:cNvSpPr>
          <p:nvPr/>
        </p:nvSpPr>
        <p:spPr bwMode="auto">
          <a:xfrm flipH="1">
            <a:off x="8534400" y="1905000"/>
            <a:ext cx="381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68654" name="Text Box 14"/>
          <p:cNvSpPr txBox="1">
            <a:spLocks noChangeArrowheads="1"/>
          </p:cNvSpPr>
          <p:nvPr/>
        </p:nvSpPr>
        <p:spPr bwMode="auto">
          <a:xfrm>
            <a:off x="2393950" y="5617132"/>
            <a:ext cx="4038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Eroded surface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covered by later sediment</a:t>
            </a:r>
          </a:p>
        </p:txBody>
      </p:sp>
      <p:sp>
        <p:nvSpPr>
          <p:cNvPr id="368665" name="Line 25"/>
          <p:cNvSpPr>
            <a:spLocks noChangeShapeType="1"/>
          </p:cNvSpPr>
          <p:nvPr/>
        </p:nvSpPr>
        <p:spPr bwMode="auto">
          <a:xfrm flipH="1">
            <a:off x="4038600" y="4532314"/>
            <a:ext cx="374650" cy="1163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68666" name="Text Box 26"/>
          <p:cNvSpPr txBox="1">
            <a:spLocks noChangeArrowheads="1"/>
          </p:cNvSpPr>
          <p:nvPr/>
        </p:nvSpPr>
        <p:spPr bwMode="auto">
          <a:xfrm rot="441565">
            <a:off x="4800600" y="4566723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Disconformity</a:t>
            </a:r>
          </a:p>
        </p:txBody>
      </p:sp>
    </p:spTree>
    <p:extLst>
      <p:ext uri="{BB962C8B-B14F-4D97-AF65-F5344CB8AC3E}">
        <p14:creationId xmlns:p14="http://schemas.microsoft.com/office/powerpoint/2010/main" val="284362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3" grpId="0"/>
      <p:bldP spid="368647" grpId="0"/>
      <p:bldP spid="368650" grpId="0" animBg="1"/>
      <p:bldP spid="368654" grpId="0"/>
      <p:bldP spid="368665" grpId="0" animBg="1"/>
      <p:bldP spid="3686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9"/>
          <p:cNvGrpSpPr>
            <a:grpSpLocks/>
          </p:cNvGrpSpPr>
          <p:nvPr/>
        </p:nvGrpSpPr>
        <p:grpSpPr bwMode="auto">
          <a:xfrm>
            <a:off x="1302099" y="535259"/>
            <a:ext cx="9587803" cy="6322473"/>
            <a:chOff x="80" y="912"/>
            <a:chExt cx="2752" cy="1947"/>
          </a:xfrm>
        </p:grpSpPr>
        <p:pic>
          <p:nvPicPr>
            <p:cNvPr id="19465" name="Picture 2" descr="09-04-c4_buckfarm_saddle_lens_lv_colorized396_cr"/>
            <p:cNvPicPr preferRelativeResize="0"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85"/>
            <a:stretch>
              <a:fillRect/>
            </a:stretch>
          </p:blipFill>
          <p:spPr bwMode="auto">
            <a:xfrm>
              <a:off x="80" y="912"/>
              <a:ext cx="2752" cy="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1736" name="Text Box 24"/>
            <p:cNvSpPr txBox="1">
              <a:spLocks noChangeArrowheads="1"/>
            </p:cNvSpPr>
            <p:nvPr/>
          </p:nvSpPr>
          <p:spPr bwMode="auto">
            <a:xfrm>
              <a:off x="1137" y="1033"/>
              <a:ext cx="523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Mississippian Limestone</a:t>
              </a:r>
            </a:p>
          </p:txBody>
        </p:sp>
        <p:sp>
          <p:nvSpPr>
            <p:cNvPr id="371737" name="Text Box 25"/>
            <p:cNvSpPr txBox="1">
              <a:spLocks noChangeArrowheads="1"/>
            </p:cNvSpPr>
            <p:nvPr/>
          </p:nvSpPr>
          <p:spPr bwMode="auto">
            <a:xfrm>
              <a:off x="730" y="1922"/>
              <a:ext cx="814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Devonian Formation</a:t>
              </a:r>
            </a:p>
          </p:txBody>
        </p:sp>
        <p:sp>
          <p:nvSpPr>
            <p:cNvPr id="371738" name="Text Box 26"/>
            <p:cNvSpPr txBox="1">
              <a:spLocks noChangeArrowheads="1"/>
            </p:cNvSpPr>
            <p:nvPr/>
          </p:nvSpPr>
          <p:spPr bwMode="auto">
            <a:xfrm>
              <a:off x="615" y="2272"/>
              <a:ext cx="578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Cambrian Limestone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36D8CFF-646F-7F45-A049-0704211CCFA7}"/>
              </a:ext>
            </a:extLst>
          </p:cNvPr>
          <p:cNvSpPr/>
          <p:nvPr/>
        </p:nvSpPr>
        <p:spPr>
          <a:xfrm>
            <a:off x="7838303" y="5367226"/>
            <a:ext cx="2119736" cy="415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A9B1AA-F29C-5F41-82CB-C167C0738234}"/>
              </a:ext>
            </a:extLst>
          </p:cNvPr>
          <p:cNvSpPr/>
          <p:nvPr/>
        </p:nvSpPr>
        <p:spPr>
          <a:xfrm>
            <a:off x="7495403" y="3000381"/>
            <a:ext cx="223961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71715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702925" y="174613"/>
            <a:ext cx="682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09.03.c4</a:t>
            </a:r>
          </a:p>
        </p:txBody>
      </p:sp>
      <p:sp>
        <p:nvSpPr>
          <p:cNvPr id="371717" name="Text Box 5"/>
          <p:cNvSpPr txBox="1">
            <a:spLocks noChangeArrowheads="1"/>
          </p:cNvSpPr>
          <p:nvPr/>
        </p:nvSpPr>
        <p:spPr bwMode="auto">
          <a:xfrm>
            <a:off x="3395547" y="79919"/>
            <a:ext cx="54009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two disconformities in this photograph</a:t>
            </a:r>
          </a:p>
        </p:txBody>
      </p:sp>
      <p:sp>
        <p:nvSpPr>
          <p:cNvPr id="371718" name="Text Box 6"/>
          <p:cNvSpPr txBox="1">
            <a:spLocks noChangeArrowheads="1"/>
          </p:cNvSpPr>
          <p:nvPr/>
        </p:nvSpPr>
        <p:spPr bwMode="auto">
          <a:xfrm>
            <a:off x="7609703" y="3000381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Disconformity 2</a:t>
            </a:r>
          </a:p>
        </p:txBody>
      </p:sp>
      <p:sp>
        <p:nvSpPr>
          <p:cNvPr id="371719" name="Text Box 7"/>
          <p:cNvSpPr txBox="1">
            <a:spLocks noChangeArrowheads="1"/>
          </p:cNvSpPr>
          <p:nvPr/>
        </p:nvSpPr>
        <p:spPr bwMode="auto">
          <a:xfrm>
            <a:off x="7907067" y="5367227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Disconformity 1</a:t>
            </a:r>
          </a:p>
        </p:txBody>
      </p:sp>
      <p:sp>
        <p:nvSpPr>
          <p:cNvPr id="371720" name="Line 8"/>
          <p:cNvSpPr>
            <a:spLocks noChangeShapeType="1"/>
          </p:cNvSpPr>
          <p:nvPr/>
        </p:nvSpPr>
        <p:spPr bwMode="auto">
          <a:xfrm>
            <a:off x="7770541" y="4986226"/>
            <a:ext cx="228600" cy="3810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71721" name="Line 9"/>
          <p:cNvSpPr>
            <a:spLocks noChangeShapeType="1"/>
          </p:cNvSpPr>
          <p:nvPr/>
        </p:nvSpPr>
        <p:spPr bwMode="auto">
          <a:xfrm flipH="1">
            <a:off x="7381103" y="3341571"/>
            <a:ext cx="228600" cy="3048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39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71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371715" grpId="0"/>
      <p:bldP spid="371717" grpId="0"/>
      <p:bldP spid="371718" grpId="0"/>
      <p:bldP spid="371719" grpId="0"/>
      <p:bldP spid="371720" grpId="0" animBg="1"/>
      <p:bldP spid="3717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7-07-a1_round_rock_semken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"/>
          <a:stretch>
            <a:fillRect/>
          </a:stretch>
        </p:blipFill>
        <p:spPr bwMode="auto">
          <a:xfrm>
            <a:off x="1828800" y="685800"/>
            <a:ext cx="41910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14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3"/>
          <a:stretch/>
        </p:blipFill>
        <p:spPr bwMode="auto">
          <a:xfrm>
            <a:off x="6172201" y="673101"/>
            <a:ext cx="4050817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5" descr="07-07-a6_shiprock_table_mesa_sandstone_shale_xhr_ds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8"/>
          <a:stretch>
            <a:fillRect/>
          </a:stretch>
        </p:blipFill>
        <p:spPr bwMode="auto">
          <a:xfrm>
            <a:off x="1828800" y="3657601"/>
            <a:ext cx="419100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6" descr="07-07-a7_diff_grain_size_punchbowl_scour347_al_cr"/>
          <p:cNvPicPr preferRelativeResize="0"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8" b="4778"/>
          <a:stretch/>
        </p:blipFill>
        <p:spPr bwMode="auto">
          <a:xfrm>
            <a:off x="6172200" y="3657600"/>
            <a:ext cx="4038600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1667" name="Text 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07.07.a</a:t>
            </a:r>
          </a:p>
        </p:txBody>
      </p:sp>
      <p:sp>
        <p:nvSpPr>
          <p:cNvPr id="241669" name="Text Box 5"/>
          <p:cNvSpPr txBox="1">
            <a:spLocks noChangeArrowheads="1"/>
          </p:cNvSpPr>
          <p:nvPr/>
        </p:nvSpPr>
        <p:spPr bwMode="auto">
          <a:xfrm>
            <a:off x="2272720" y="200582"/>
            <a:ext cx="7633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dirty="0">
                <a:solidFill>
                  <a:srgbClr val="000000"/>
                </a:solidFill>
                <a:latin typeface="Gill Sans MT" panose="020B0502020104020203"/>
              </a:rPr>
              <a:t>*Thickness of layers may indicate RATE of sedimentation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6248400" y="701532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Thin layers</a:t>
            </a:r>
          </a:p>
        </p:txBody>
      </p:sp>
      <p:sp>
        <p:nvSpPr>
          <p:cNvPr id="241671" name="Text Box 7"/>
          <p:cNvSpPr txBox="1">
            <a:spLocks noChangeArrowheads="1"/>
          </p:cNvSpPr>
          <p:nvPr/>
        </p:nvSpPr>
        <p:spPr bwMode="auto">
          <a:xfrm>
            <a:off x="1905000" y="685800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Thick layers</a:t>
            </a:r>
          </a:p>
        </p:txBody>
      </p:sp>
      <p:sp>
        <p:nvSpPr>
          <p:cNvPr id="241674" name="Text Box 10"/>
          <p:cNvSpPr txBox="1">
            <a:spLocks noChangeArrowheads="1"/>
          </p:cNvSpPr>
          <p:nvPr/>
        </p:nvSpPr>
        <p:spPr bwMode="auto">
          <a:xfrm>
            <a:off x="1893870" y="3671661"/>
            <a:ext cx="365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Gradational boundaries</a:t>
            </a:r>
          </a:p>
        </p:txBody>
      </p:sp>
      <p:sp>
        <p:nvSpPr>
          <p:cNvPr id="241677" name="Text Box 13"/>
          <p:cNvSpPr txBox="1">
            <a:spLocks noChangeArrowheads="1"/>
          </p:cNvSpPr>
          <p:nvPr/>
        </p:nvSpPr>
        <p:spPr bwMode="auto">
          <a:xfrm>
            <a:off x="7778840" y="6107669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Sharp boundaries</a:t>
            </a:r>
          </a:p>
        </p:txBody>
      </p:sp>
    </p:spTree>
    <p:extLst>
      <p:ext uri="{BB962C8B-B14F-4D97-AF65-F5344CB8AC3E}">
        <p14:creationId xmlns:p14="http://schemas.microsoft.com/office/powerpoint/2010/main" val="16436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14B130-CA6C-3A42-A2FD-D45C9024E1C2}"/>
              </a:ext>
            </a:extLst>
          </p:cNvPr>
          <p:cNvSpPr txBox="1"/>
          <p:nvPr/>
        </p:nvSpPr>
        <p:spPr>
          <a:xfrm>
            <a:off x="720811" y="4560761"/>
            <a:ext cx="10750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If deposition isn’t constant, how can we figure out how old the rocks are?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0358E0-F649-2848-BD33-BC8CFD7C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en-US" dirty="0"/>
              <a:t>Reconstructing the history of an environment is complicated!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FBA72-CA57-9147-A932-1D6A921994D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31136" y="1895253"/>
            <a:ext cx="7729537" cy="1958975"/>
          </a:xfrm>
        </p:spPr>
        <p:txBody>
          <a:bodyPr>
            <a:normAutofit/>
          </a:bodyPr>
          <a:lstStyle/>
          <a:p>
            <a:r>
              <a:rPr lang="en-US" sz="2400" dirty="0"/>
              <a:t>Unconformities mean we’re missing pages of the history book</a:t>
            </a:r>
          </a:p>
          <a:p>
            <a:r>
              <a:rPr lang="en-US" sz="2400" dirty="0"/>
              <a:t>Varying rates of deposition means thickness of layers =/= age</a:t>
            </a:r>
          </a:p>
        </p:txBody>
      </p:sp>
    </p:spTree>
    <p:extLst>
      <p:ext uri="{BB962C8B-B14F-4D97-AF65-F5344CB8AC3E}">
        <p14:creationId xmlns:p14="http://schemas.microsoft.com/office/powerpoint/2010/main" val="176367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E88F8-BAAF-D94E-9E58-4B6D464A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Absolute Dating Vs. Relative Dating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21F52-F732-7140-A654-6C7DFCEAB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71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FE30-173B-9C4E-A33C-249A4FDC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How Does Radioactive Decay Occur?</a:t>
            </a:r>
          </a:p>
        </p:txBody>
      </p:sp>
      <p:pic>
        <p:nvPicPr>
          <p:cNvPr id="20482" name="Picture 2" descr="09-02-a1-3_decay_cc_rev04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9" y="955676"/>
            <a:ext cx="8201025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707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17114" y="6553200"/>
            <a:ext cx="598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09.04.a</a:t>
            </a:r>
          </a:p>
        </p:txBody>
      </p:sp>
      <p:sp>
        <p:nvSpPr>
          <p:cNvPr id="328710" name="Text Box 6"/>
          <p:cNvSpPr txBox="1">
            <a:spLocks noChangeArrowheads="1"/>
          </p:cNvSpPr>
          <p:nvPr/>
        </p:nvSpPr>
        <p:spPr bwMode="auto">
          <a:xfrm>
            <a:off x="4495800" y="2881314"/>
            <a:ext cx="3048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Half the parent atoms decayed to daughter atoms (time = half life)</a:t>
            </a:r>
          </a:p>
        </p:txBody>
      </p:sp>
      <p:sp>
        <p:nvSpPr>
          <p:cNvPr id="328711" name="Text Box 7"/>
          <p:cNvSpPr txBox="1">
            <a:spLocks noChangeArrowheads="1"/>
          </p:cNvSpPr>
          <p:nvPr/>
        </p:nvSpPr>
        <p:spPr bwMode="auto">
          <a:xfrm>
            <a:off x="2057400" y="2881314"/>
            <a:ext cx="20574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Before decay, unstable parent atoms</a:t>
            </a:r>
          </a:p>
        </p:txBody>
      </p:sp>
      <p:sp>
        <p:nvSpPr>
          <p:cNvPr id="328714" name="Text Box 10"/>
          <p:cNvSpPr txBox="1">
            <a:spLocks noChangeArrowheads="1"/>
          </p:cNvSpPr>
          <p:nvPr/>
        </p:nvSpPr>
        <p:spPr bwMode="auto">
          <a:xfrm>
            <a:off x="7924800" y="2881314"/>
            <a:ext cx="2590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After a second half life, only ¼ parent atoms remain</a:t>
            </a:r>
          </a:p>
        </p:txBody>
      </p:sp>
      <p:sp>
        <p:nvSpPr>
          <p:cNvPr id="328723" name="Text Box 19"/>
          <p:cNvSpPr txBox="1">
            <a:spLocks noChangeArrowheads="1"/>
          </p:cNvSpPr>
          <p:nvPr/>
        </p:nvSpPr>
        <p:spPr bwMode="auto">
          <a:xfrm>
            <a:off x="1834376" y="5015468"/>
            <a:ext cx="1447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Example for 1000 atoms</a:t>
            </a:r>
          </a:p>
        </p:txBody>
      </p:sp>
      <p:graphicFrame>
        <p:nvGraphicFramePr>
          <p:cNvPr id="328794" name="Group 90"/>
          <p:cNvGraphicFramePr>
            <a:graphicFrameLocks noGrp="1"/>
          </p:cNvGraphicFramePr>
          <p:nvPr>
            <p:extLst/>
          </p:nvPr>
        </p:nvGraphicFramePr>
        <p:xfrm>
          <a:off x="3505200" y="4267200"/>
          <a:ext cx="6705600" cy="2286000"/>
        </p:xfrm>
        <a:graphic>
          <a:graphicData uri="http://schemas.openxmlformats.org/drawingml/2006/table">
            <a:tbl>
              <a:tblPr/>
              <a:tblGrid>
                <a:gridCol w="1541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8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Before Any Decay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After One </a:t>
                      </a:r>
                      <a:br>
                        <a:rPr lang="en-US" sz="2200" dirty="0"/>
                      </a:br>
                      <a:r>
                        <a:rPr lang="en-US" sz="2200" dirty="0"/>
                        <a:t>Half-Life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After Two </a:t>
                      </a:r>
                      <a:br>
                        <a:rPr lang="en-US" sz="2200" dirty="0"/>
                      </a:br>
                      <a:r>
                        <a:rPr lang="en-US" sz="2200" dirty="0"/>
                        <a:t>Half-Lives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Atoms of Parent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1,000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500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250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Atoms of Daughter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500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lang="en-US" sz="2200" dirty="0"/>
                        <a:t>750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19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/>
      <p:bldP spid="328710" grpId="0"/>
      <p:bldP spid="328711" grpId="0"/>
      <p:bldP spid="328714" grpId="0"/>
      <p:bldP spid="3287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9AF2B-E38C-3942-BBBE-28848257F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3946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Common Radioactive Decay Series</a:t>
            </a:r>
          </a:p>
        </p:txBody>
      </p:sp>
      <p:pic>
        <p:nvPicPr>
          <p:cNvPr id="21506" name="Picture 2" descr="09-02-c7_periodic_table_radiometric_dating_sjr_v2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7"/>
          <a:stretch>
            <a:fillRect/>
          </a:stretch>
        </p:blipFill>
        <p:spPr bwMode="auto">
          <a:xfrm>
            <a:off x="1905000" y="1524001"/>
            <a:ext cx="8229600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947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38326" y="4457701"/>
            <a:ext cx="741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09.04.b,c</a:t>
            </a:r>
          </a:p>
        </p:txBody>
      </p:sp>
      <p:sp>
        <p:nvSpPr>
          <p:cNvPr id="338950" name="Text Box 6"/>
          <p:cNvSpPr txBox="1">
            <a:spLocks noChangeArrowheads="1"/>
          </p:cNvSpPr>
          <p:nvPr/>
        </p:nvSpPr>
        <p:spPr bwMode="auto">
          <a:xfrm>
            <a:off x="3648075" y="2087668"/>
            <a:ext cx="3048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Rubidium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 decays to strontium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</a:t>
            </a:r>
          </a:p>
        </p:txBody>
      </p:sp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636782" y="1339335"/>
            <a:ext cx="46287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Potassium (K) decays to argon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</a:t>
            </a:r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 flipH="1">
            <a:off x="2362200" y="1828800"/>
            <a:ext cx="381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38953" name="Line 9"/>
          <p:cNvSpPr>
            <a:spLocks noChangeShapeType="1"/>
          </p:cNvSpPr>
          <p:nvPr/>
        </p:nvSpPr>
        <p:spPr bwMode="auto">
          <a:xfrm flipH="1">
            <a:off x="2320926" y="2667000"/>
            <a:ext cx="1260475" cy="439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38954" name="Text Box 10"/>
          <p:cNvSpPr txBox="1">
            <a:spLocks noChangeArrowheads="1"/>
          </p:cNvSpPr>
          <p:nvPr/>
        </p:nvSpPr>
        <p:spPr bwMode="auto">
          <a:xfrm>
            <a:off x="1951464" y="5562600"/>
            <a:ext cx="41445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Thorium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 and uranium (U) decay to isotopes of lead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</a:t>
            </a:r>
          </a:p>
        </p:txBody>
      </p:sp>
      <p:sp>
        <p:nvSpPr>
          <p:cNvPr id="338955" name="Line 11"/>
          <p:cNvSpPr>
            <a:spLocks noChangeShapeType="1"/>
          </p:cNvSpPr>
          <p:nvPr/>
        </p:nvSpPr>
        <p:spPr bwMode="auto">
          <a:xfrm>
            <a:off x="4419600" y="4953000"/>
            <a:ext cx="228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38956" name="Line 12"/>
          <p:cNvSpPr>
            <a:spLocks noChangeShapeType="1"/>
          </p:cNvSpPr>
          <p:nvPr/>
        </p:nvSpPr>
        <p:spPr bwMode="auto">
          <a:xfrm>
            <a:off x="7772400" y="1752600"/>
            <a:ext cx="228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38957" name="Text Box 13"/>
          <p:cNvSpPr txBox="1">
            <a:spLocks noChangeArrowheads="1"/>
          </p:cNvSpPr>
          <p:nvPr/>
        </p:nvSpPr>
        <p:spPr bwMode="auto">
          <a:xfrm>
            <a:off x="6389649" y="1331502"/>
            <a:ext cx="48842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Carbon-14 (C) decays to nitrogen (N)</a:t>
            </a:r>
          </a:p>
        </p:txBody>
      </p:sp>
      <p:sp>
        <p:nvSpPr>
          <p:cNvPr id="338966" name="Line 22"/>
          <p:cNvSpPr>
            <a:spLocks noChangeShapeType="1"/>
          </p:cNvSpPr>
          <p:nvPr/>
        </p:nvSpPr>
        <p:spPr bwMode="auto">
          <a:xfrm flipH="1">
            <a:off x="3124200" y="4953000"/>
            <a:ext cx="1524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1519" name="Rectangle 24"/>
          <p:cNvSpPr>
            <a:spLocks noChangeArrowheads="1"/>
          </p:cNvSpPr>
          <p:nvPr/>
        </p:nvSpPr>
        <p:spPr bwMode="auto">
          <a:xfrm>
            <a:off x="7341219" y="3175000"/>
            <a:ext cx="4724400" cy="355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520" name="Picture 23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" r="495" b="2519"/>
          <a:stretch/>
        </p:blipFill>
        <p:spPr bwMode="auto">
          <a:xfrm>
            <a:off x="7550973" y="3632200"/>
            <a:ext cx="428358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971" name="Text Box 27"/>
          <p:cNvSpPr txBox="1">
            <a:spLocks noChangeArrowheads="1"/>
          </p:cNvSpPr>
          <p:nvPr/>
        </p:nvSpPr>
        <p:spPr bwMode="auto">
          <a:xfrm>
            <a:off x="7646019" y="3221038"/>
            <a:ext cx="419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Dating a rock by several methods</a:t>
            </a:r>
          </a:p>
        </p:txBody>
      </p:sp>
    </p:spTree>
    <p:extLst>
      <p:ext uri="{BB962C8B-B14F-4D97-AF65-F5344CB8AC3E}">
        <p14:creationId xmlns:p14="http://schemas.microsoft.com/office/powerpoint/2010/main" val="36965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7" grpId="0"/>
      <p:bldP spid="338950" grpId="0"/>
      <p:bldP spid="338953" grpId="0" animBg="1"/>
      <p:bldP spid="338954" grpId="0"/>
      <p:bldP spid="338955" grpId="0" animBg="1"/>
      <p:bldP spid="338956" grpId="0" animBg="1"/>
      <p:bldP spid="338957" grpId="0"/>
      <p:bldP spid="33896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31D25-28C8-5A4D-BE45-F395E67F9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en-US" dirty="0"/>
              <a:t>How Are Fossils Preserved?</a:t>
            </a:r>
          </a:p>
        </p:txBody>
      </p:sp>
      <p:pic>
        <p:nvPicPr>
          <p:cNvPr id="20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6"/>
          <a:stretch/>
        </p:blipFill>
        <p:spPr bwMode="auto">
          <a:xfrm>
            <a:off x="6263002" y="5024438"/>
            <a:ext cx="1878033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3791" name="Picture 1"/>
          <p:cNvPicPr>
            <a:picLocks noGrp="1" noChangeAspect="1"/>
          </p:cNvPicPr>
          <p:nvPr isPhoto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24438"/>
            <a:ext cx="1371600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3790" name="Picture 1" descr="0905a5_ferns_fossils 009_sg_v1_cs-mh.tif"/>
          <p:cNvPicPr>
            <a:picLocks noGrp="1" noChangeAspect="1"/>
          </p:cNvPicPr>
          <p:nvPr isPhoto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1" b="4216"/>
          <a:stretch>
            <a:fillRect/>
          </a:stretch>
        </p:blipFill>
        <p:spPr bwMode="auto">
          <a:xfrm>
            <a:off x="4800600" y="2971800"/>
            <a:ext cx="281940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" descr="0905a1_crinoids_stems_011_sjr2E_sg_v1_cs-mh.tif"/>
          <p:cNvPicPr>
            <a:picLocks noGrp="1" noChangeAspect="1"/>
          </p:cNvPicPr>
          <p:nvPr isPhoto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703"/>
          <a:stretch>
            <a:fillRect/>
          </a:stretch>
        </p:blipFill>
        <p:spPr bwMode="auto">
          <a:xfrm>
            <a:off x="1703388" y="838200"/>
            <a:ext cx="2963862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3782" name="Picture 22" descr="09-05-a2_dinosaur_national_park_bones2_xhr_al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b="4887"/>
          <a:stretch>
            <a:fillRect/>
          </a:stretch>
        </p:blipFill>
        <p:spPr bwMode="auto">
          <a:xfrm>
            <a:off x="4800600" y="858838"/>
            <a:ext cx="2819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3783" name="Picture 23" descr="09-05-a3_petrified_log_alac_crop409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8"/>
          <a:stretch>
            <a:fillRect/>
          </a:stretch>
        </p:blipFill>
        <p:spPr bwMode="auto">
          <a:xfrm>
            <a:off x="7737476" y="838201"/>
            <a:ext cx="2854325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3784" name="Picture 24" descr="09-05-a4_fossil_wall_utep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" b="18306"/>
          <a:stretch>
            <a:fillRect/>
          </a:stretch>
        </p:blipFill>
        <p:spPr bwMode="auto">
          <a:xfrm>
            <a:off x="1703389" y="2971801"/>
            <a:ext cx="2992437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3786" name="Picture 26"/>
          <p:cNvPicPr preferRelativeResize="0"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8"/>
          <a:stretch/>
        </p:blipFill>
        <p:spPr bwMode="auto">
          <a:xfrm>
            <a:off x="7734301" y="2971801"/>
            <a:ext cx="2874963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3763" name="Text 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200" b="1">
                <a:solidFill>
                  <a:srgbClr val="808080"/>
                </a:solidFill>
              </a:rPr>
              <a:t>09.05.a</a:t>
            </a:r>
          </a:p>
        </p:txBody>
      </p:sp>
      <p:sp>
        <p:nvSpPr>
          <p:cNvPr id="373766" name="Text Box 6"/>
          <p:cNvSpPr txBox="1">
            <a:spLocks noChangeArrowheads="1"/>
          </p:cNvSpPr>
          <p:nvPr/>
        </p:nvSpPr>
        <p:spPr bwMode="auto">
          <a:xfrm>
            <a:off x="4876800" y="2438401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Bones</a:t>
            </a:r>
          </a:p>
        </p:txBody>
      </p:sp>
      <p:sp>
        <p:nvSpPr>
          <p:cNvPr id="373767" name="Text Box 7"/>
          <p:cNvSpPr txBox="1">
            <a:spLocks noChangeArrowheads="1"/>
          </p:cNvSpPr>
          <p:nvPr/>
        </p:nvSpPr>
        <p:spPr bwMode="auto">
          <a:xfrm>
            <a:off x="1752601" y="2438401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Shells/hard parts</a:t>
            </a:r>
          </a:p>
        </p:txBody>
      </p:sp>
      <p:sp>
        <p:nvSpPr>
          <p:cNvPr id="373770" name="Text Box 10"/>
          <p:cNvSpPr txBox="1">
            <a:spLocks noChangeArrowheads="1"/>
          </p:cNvSpPr>
          <p:nvPr/>
        </p:nvSpPr>
        <p:spPr bwMode="auto">
          <a:xfrm>
            <a:off x="7800182" y="2438401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Replacement</a:t>
            </a:r>
          </a:p>
        </p:txBody>
      </p:sp>
      <p:sp>
        <p:nvSpPr>
          <p:cNvPr id="373773" name="Text Box 13"/>
          <p:cNvSpPr txBox="1">
            <a:spLocks noChangeArrowheads="1"/>
          </p:cNvSpPr>
          <p:nvPr/>
        </p:nvSpPr>
        <p:spPr bwMode="auto">
          <a:xfrm>
            <a:off x="1752600" y="4572001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Cast or mold</a:t>
            </a:r>
          </a:p>
        </p:txBody>
      </p:sp>
      <p:sp>
        <p:nvSpPr>
          <p:cNvPr id="373775" name="Text Box 15"/>
          <p:cNvSpPr txBox="1">
            <a:spLocks noChangeArrowheads="1"/>
          </p:cNvSpPr>
          <p:nvPr/>
        </p:nvSpPr>
        <p:spPr bwMode="auto">
          <a:xfrm>
            <a:off x="4876800" y="2971800"/>
            <a:ext cx="15505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Thin film of material</a:t>
            </a:r>
          </a:p>
        </p:txBody>
      </p:sp>
      <p:sp>
        <p:nvSpPr>
          <p:cNvPr id="373777" name="Text Box 17"/>
          <p:cNvSpPr txBox="1">
            <a:spLocks noChangeArrowheads="1"/>
          </p:cNvSpPr>
          <p:nvPr/>
        </p:nvSpPr>
        <p:spPr bwMode="auto">
          <a:xfrm>
            <a:off x="7848600" y="4572001"/>
            <a:ext cx="2819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/>
              <a:t>Impressions</a:t>
            </a:r>
          </a:p>
        </p:txBody>
      </p:sp>
      <p:sp>
        <p:nvSpPr>
          <p:cNvPr id="373779" name="Text Box 19"/>
          <p:cNvSpPr txBox="1">
            <a:spLocks noChangeArrowheads="1"/>
          </p:cNvSpPr>
          <p:nvPr/>
        </p:nvSpPr>
        <p:spPr bwMode="auto">
          <a:xfrm>
            <a:off x="3352800" y="5059364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2400" dirty="0"/>
              <a:t>Amber</a:t>
            </a:r>
          </a:p>
        </p:txBody>
      </p:sp>
      <p:sp>
        <p:nvSpPr>
          <p:cNvPr id="373780" name="Text Box 20"/>
          <p:cNvSpPr txBox="1">
            <a:spLocks noChangeArrowheads="1"/>
          </p:cNvSpPr>
          <p:nvPr/>
        </p:nvSpPr>
        <p:spPr bwMode="auto">
          <a:xfrm>
            <a:off x="8305800" y="5045075"/>
            <a:ext cx="1676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/>
              <a:t>Constructed feature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BFC5B0-73AD-954B-8A12-185F8258EC67}"/>
              </a:ext>
            </a:extLst>
          </p:cNvPr>
          <p:cNvSpPr/>
          <p:nvPr/>
        </p:nvSpPr>
        <p:spPr>
          <a:xfrm>
            <a:off x="876057" y="5783739"/>
            <a:ext cx="2710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=4-dTz416rYg</a:t>
            </a:r>
          </a:p>
        </p:txBody>
      </p:sp>
    </p:spTree>
    <p:extLst>
      <p:ext uri="{BB962C8B-B14F-4D97-AF65-F5344CB8AC3E}">
        <p14:creationId xmlns:p14="http://schemas.microsoft.com/office/powerpoint/2010/main" val="177155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3" grpId="0"/>
      <p:bldP spid="373766" grpId="0"/>
      <p:bldP spid="373770" grpId="0"/>
      <p:bldP spid="373773" grpId="0"/>
      <p:bldP spid="373775" grpId="0"/>
      <p:bldP spid="373777" grpId="0"/>
      <p:bldP spid="373779" grpId="0"/>
      <p:bldP spid="3737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A712E-7963-FD4F-8DE3-105E45923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Traces of Creatures in Rock Record</a:t>
            </a:r>
          </a:p>
        </p:txBody>
      </p:sp>
      <p:pic>
        <p:nvPicPr>
          <p:cNvPr id="381977" name="Picture 1" descr="0905b2_burrows_GrandCanyon_mmk_sg_v0-mh.tif"/>
          <p:cNvPicPr>
            <a:picLocks noGrp="1" noChangeAspect="1"/>
          </p:cNvPicPr>
          <p:nvPr isPhoto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 b="13741"/>
          <a:stretch>
            <a:fillRect/>
          </a:stretch>
        </p:blipFill>
        <p:spPr bwMode="auto">
          <a:xfrm>
            <a:off x="6162676" y="1066799"/>
            <a:ext cx="5503756" cy="378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2" descr="09-05-b1_moenave_dino_track_al_bright412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"/>
          <a:stretch>
            <a:fillRect/>
          </a:stretch>
        </p:blipFill>
        <p:spPr bwMode="auto">
          <a:xfrm>
            <a:off x="483936" y="1066799"/>
            <a:ext cx="5651610" cy="379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1955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7588" y="6553200"/>
            <a:ext cx="6080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200" b="1">
                <a:solidFill>
                  <a:srgbClr val="808080"/>
                </a:solidFill>
              </a:rPr>
              <a:t>09.05.b</a:t>
            </a:r>
          </a:p>
        </p:txBody>
      </p:sp>
      <p:sp>
        <p:nvSpPr>
          <p:cNvPr id="381958" name="Text Box 6"/>
          <p:cNvSpPr txBox="1">
            <a:spLocks noChangeArrowheads="1"/>
          </p:cNvSpPr>
          <p:nvPr/>
        </p:nvSpPr>
        <p:spPr bwMode="auto">
          <a:xfrm>
            <a:off x="6718853" y="5054842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/>
              <a:t>Burrows of worms, etc.</a:t>
            </a:r>
          </a:p>
        </p:txBody>
      </p:sp>
      <p:sp>
        <p:nvSpPr>
          <p:cNvPr id="381959" name="Text Box 7"/>
          <p:cNvSpPr txBox="1">
            <a:spLocks noChangeArrowheads="1"/>
          </p:cNvSpPr>
          <p:nvPr/>
        </p:nvSpPr>
        <p:spPr bwMode="auto">
          <a:xfrm>
            <a:off x="1196009" y="5054842"/>
            <a:ext cx="411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/>
              <a:t>Footprints</a:t>
            </a:r>
          </a:p>
        </p:txBody>
      </p:sp>
      <p:sp>
        <p:nvSpPr>
          <p:cNvPr id="381975" name="Text Box 23"/>
          <p:cNvSpPr txBox="1">
            <a:spLocks noChangeArrowheads="1"/>
          </p:cNvSpPr>
          <p:nvPr/>
        </p:nvSpPr>
        <p:spPr bwMode="auto">
          <a:xfrm>
            <a:off x="914401" y="5614025"/>
            <a:ext cx="508552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i="1" dirty="0"/>
              <a:t>What are some aspects of a creature you could infer from a sequence of footprints?</a:t>
            </a:r>
          </a:p>
        </p:txBody>
      </p:sp>
      <p:sp>
        <p:nvSpPr>
          <p:cNvPr id="381976" name="Text Box 24"/>
          <p:cNvSpPr txBox="1">
            <a:spLocks noChangeArrowheads="1"/>
          </p:cNvSpPr>
          <p:nvPr/>
        </p:nvSpPr>
        <p:spPr bwMode="auto">
          <a:xfrm>
            <a:off x="6473687" y="5614025"/>
            <a:ext cx="53472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i="1" dirty="0"/>
              <a:t>How would you try to figure out what kind of creature made a particular kind of burrow?</a:t>
            </a:r>
          </a:p>
        </p:txBody>
      </p:sp>
    </p:spTree>
    <p:extLst>
      <p:ext uri="{BB962C8B-B14F-4D97-AF65-F5344CB8AC3E}">
        <p14:creationId xmlns:p14="http://schemas.microsoft.com/office/powerpoint/2010/main" val="143858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/>
      <p:bldP spid="381958" grpId="0"/>
      <p:bldP spid="381975" grpId="0"/>
      <p:bldP spid="381975" grpId="1"/>
      <p:bldP spid="3819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57500-8489-9F4D-A61C-EE9983B0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272" y="-7619"/>
            <a:ext cx="7729728" cy="1188720"/>
          </a:xfrm>
        </p:spPr>
        <p:txBody>
          <a:bodyPr/>
          <a:lstStyle/>
          <a:p>
            <a:r>
              <a:rPr lang="en-US" dirty="0"/>
              <a:t>How Fossils Vary with Age</a:t>
            </a:r>
          </a:p>
        </p:txBody>
      </p:sp>
      <p:pic>
        <p:nvPicPr>
          <p:cNvPr id="387098" name="Picture 26" descr="09-06-a1_fossil_mammoth_bon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7"/>
          <a:stretch>
            <a:fillRect/>
          </a:stretch>
        </p:blipFill>
        <p:spPr bwMode="auto">
          <a:xfrm>
            <a:off x="1600200" y="152400"/>
            <a:ext cx="3429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7097" name="Picture 25" descr="09-05-c1_crinoids_head_crop_lv016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4" y="4724400"/>
            <a:ext cx="3190875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2" descr="09-06-a2_timescale_thin_sg_v1_rs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58"/>
          <a:stretch>
            <a:fillRect/>
          </a:stretch>
        </p:blipFill>
        <p:spPr bwMode="auto">
          <a:xfrm>
            <a:off x="5029201" y="715964"/>
            <a:ext cx="1528763" cy="644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7095" name="Picture 23" descr="09-06-a3_dinosaur_neck_bone_al_clone_crop417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"/>
          <a:stretch>
            <a:fillRect/>
          </a:stretch>
        </p:blipFill>
        <p:spPr bwMode="auto">
          <a:xfrm>
            <a:off x="6705600" y="838201"/>
            <a:ext cx="35814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7096" name="Picture 24" descr="09-06-a5_carbon_stromatolite"/>
          <p:cNvPicPr preferRelativeResize="0"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"/>
          <a:stretch>
            <a:fillRect/>
          </a:stretch>
        </p:blipFill>
        <p:spPr bwMode="auto">
          <a:xfrm>
            <a:off x="6705600" y="3733800"/>
            <a:ext cx="20637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7075" name="Text Box 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82201" y="6553200"/>
            <a:ext cx="598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200" b="1" dirty="0">
                <a:solidFill>
                  <a:srgbClr val="808080"/>
                </a:solidFill>
              </a:rPr>
              <a:t>09.06.a</a:t>
            </a:r>
          </a:p>
        </p:txBody>
      </p:sp>
      <p:sp>
        <p:nvSpPr>
          <p:cNvPr id="387078" name="Text Box 6"/>
          <p:cNvSpPr txBox="1">
            <a:spLocks noChangeArrowheads="1"/>
          </p:cNvSpPr>
          <p:nvPr/>
        </p:nvSpPr>
        <p:spPr bwMode="auto">
          <a:xfrm>
            <a:off x="10434636" y="1623536"/>
            <a:ext cx="155381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/>
              <a:t>Dinosaurs and flowering plants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1981201" y="2362200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/>
              <a:t>Mammals and grasses</a:t>
            </a:r>
          </a:p>
        </p:txBody>
      </p:sp>
      <p:sp>
        <p:nvSpPr>
          <p:cNvPr id="387080" name="Line 8"/>
          <p:cNvSpPr>
            <a:spLocks noChangeShapeType="1"/>
          </p:cNvSpPr>
          <p:nvPr/>
        </p:nvSpPr>
        <p:spPr bwMode="auto">
          <a:xfrm flipV="1">
            <a:off x="4953000" y="1143000"/>
            <a:ext cx="381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81" name="Line 9"/>
          <p:cNvSpPr>
            <a:spLocks noChangeShapeType="1"/>
          </p:cNvSpPr>
          <p:nvPr/>
        </p:nvSpPr>
        <p:spPr bwMode="auto">
          <a:xfrm flipV="1">
            <a:off x="6400800" y="1676400"/>
            <a:ext cx="533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82" name="Text Box 10"/>
          <p:cNvSpPr txBox="1">
            <a:spLocks noChangeArrowheads="1"/>
          </p:cNvSpPr>
          <p:nvPr/>
        </p:nvSpPr>
        <p:spPr bwMode="auto">
          <a:xfrm>
            <a:off x="8916986" y="4454953"/>
            <a:ext cx="17526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/>
              <a:t>Simple creatures </a:t>
            </a:r>
            <a:br>
              <a:rPr lang="en-US" sz="2400" dirty="0"/>
            </a:br>
            <a:r>
              <a:rPr lang="en-US" sz="2400" dirty="0"/>
              <a:t>and fossils, </a:t>
            </a:r>
            <a:br>
              <a:rPr lang="en-US" sz="2400" dirty="0"/>
            </a:br>
            <a:r>
              <a:rPr lang="en-US" sz="2400" dirty="0"/>
              <a:t>such as </a:t>
            </a:r>
            <a:r>
              <a:rPr lang="en-US" sz="2400" dirty="0" err="1"/>
              <a:t>stromatolites</a:t>
            </a:r>
            <a:endParaRPr lang="en-US" sz="2400" dirty="0"/>
          </a:p>
        </p:txBody>
      </p:sp>
      <p:sp>
        <p:nvSpPr>
          <p:cNvPr id="387083" name="Line 11"/>
          <p:cNvSpPr>
            <a:spLocks noChangeShapeType="1"/>
          </p:cNvSpPr>
          <p:nvPr/>
        </p:nvSpPr>
        <p:spPr bwMode="auto">
          <a:xfrm flipV="1">
            <a:off x="6248400" y="54102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84" name="Line 12"/>
          <p:cNvSpPr>
            <a:spLocks noChangeShapeType="1"/>
          </p:cNvSpPr>
          <p:nvPr/>
        </p:nvSpPr>
        <p:spPr bwMode="auto">
          <a:xfrm flipV="1">
            <a:off x="4724400" y="4343400"/>
            <a:ext cx="685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085" name="Text Box 13"/>
          <p:cNvSpPr txBox="1">
            <a:spLocks noChangeArrowheads="1"/>
          </p:cNvSpPr>
          <p:nvPr/>
        </p:nvSpPr>
        <p:spPr bwMode="auto">
          <a:xfrm>
            <a:off x="1750219" y="3500411"/>
            <a:ext cx="28956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/>
              <a:t>Crinoids, coral, clams, certain fish, plants, insects, and amphibians</a:t>
            </a:r>
          </a:p>
        </p:txBody>
      </p:sp>
    </p:spTree>
    <p:extLst>
      <p:ext uri="{BB962C8B-B14F-4D97-AF65-F5344CB8AC3E}">
        <p14:creationId xmlns:p14="http://schemas.microsoft.com/office/powerpoint/2010/main" val="86583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/>
      <p:bldP spid="387078" grpId="0"/>
      <p:bldP spid="387079" grpId="0"/>
      <p:bldP spid="387080" grpId="0" animBg="1"/>
      <p:bldP spid="387081" grpId="0" animBg="1"/>
      <p:bldP spid="387082" grpId="0"/>
      <p:bldP spid="387083" grpId="0" animBg="1"/>
      <p:bldP spid="387084" grpId="0" animBg="1"/>
      <p:bldP spid="3870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B975-953A-C844-BE55-80872BFF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232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Factors that Influence Species Extinction</a:t>
            </a:r>
          </a:p>
        </p:txBody>
      </p:sp>
      <p:pic>
        <p:nvPicPr>
          <p:cNvPr id="4098" name="Picture 1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5"/>
          <a:stretch/>
        </p:blipFill>
        <p:spPr bwMode="auto">
          <a:xfrm>
            <a:off x="1932214" y="2220639"/>
            <a:ext cx="2682966" cy="184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1" cstate="print"/>
          <a:srcRect b="12270"/>
          <a:stretch/>
        </p:blipFill>
        <p:spPr bwMode="auto">
          <a:xfrm>
            <a:off x="4751614" y="4741900"/>
            <a:ext cx="2718998" cy="182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5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46110" y="6570701"/>
            <a:ext cx="52097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Times New Roman" pitchFamily="18" charset="0"/>
              <a:buChar char="S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Times New Roman" pitchFamily="18" charset="0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itchFamily="34" charset="0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itchFamily="34" charset="0"/>
              <a:defRPr sz="2400" i="1">
                <a:solidFill>
                  <a:schemeClr val="folHlink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Times New Roman" pitchFamily="18" charset="0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Times New Roman" pitchFamily="18" charset="0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Times New Roman" pitchFamily="18" charset="0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Times New Roman" pitchFamily="18" charset="0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Times New Roman" pitchFamily="18" charset="0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808080"/>
                </a:solidFill>
              </a:rPr>
              <a:t>04.05.b</a:t>
            </a:r>
          </a:p>
        </p:txBody>
      </p:sp>
      <p:sp>
        <p:nvSpPr>
          <p:cNvPr id="182290" name="Text Box 18"/>
          <p:cNvSpPr txBox="1">
            <a:spLocks noChangeArrowheads="1"/>
          </p:cNvSpPr>
          <p:nvPr/>
        </p:nvSpPr>
        <p:spPr bwMode="auto">
          <a:xfrm>
            <a:off x="1970314" y="1397536"/>
            <a:ext cx="268296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dirty="0"/>
              <a:t>Environmental Setting</a:t>
            </a:r>
          </a:p>
        </p:txBody>
      </p:sp>
      <p:pic>
        <p:nvPicPr>
          <p:cNvPr id="17" name="Picture 2"/>
          <p:cNvPicPr preferRelativeResize="0"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2" cstate="print"/>
          <a:srcRect r="7732" b="11801"/>
          <a:stretch/>
        </p:blipFill>
        <p:spPr bwMode="auto">
          <a:xfrm>
            <a:off x="1936832" y="4725217"/>
            <a:ext cx="2678349" cy="1845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 preferRelativeResize="0"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737"/>
          <a:stretch/>
        </p:blipFill>
        <p:spPr bwMode="auto">
          <a:xfrm>
            <a:off x="4751614" y="2230783"/>
            <a:ext cx="2705100" cy="183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 preferRelativeResize="0">
            <a:picLocks noChangeAspect="1" noChangeArrowheads="1"/>
          </p:cNvPicPr>
          <p:nvPr>
            <p:custDataLst>
              <p:tags r:id="rId6"/>
            </p:custDataLst>
          </p:nvPr>
        </p:nvPicPr>
        <p:blipFill rotWithShape="1">
          <a:blip r:embed="rId14" cstate="print"/>
          <a:srcRect t="3521" b="9422"/>
          <a:stretch/>
        </p:blipFill>
        <p:spPr bwMode="auto">
          <a:xfrm>
            <a:off x="7582034" y="2233293"/>
            <a:ext cx="2682966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 preferRelativeResize="0"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r="11084" b="5525"/>
          <a:stretch/>
        </p:blipFill>
        <p:spPr bwMode="auto">
          <a:xfrm>
            <a:off x="7609115" y="4741900"/>
            <a:ext cx="2705100" cy="182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4769630" y="1397535"/>
            <a:ext cx="268296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dirty="0"/>
              <a:t>Overall Climate and Climate Change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7558525" y="1397536"/>
            <a:ext cx="25828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dirty="0"/>
              <a:t>Reproductive Strategy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932214" y="4290204"/>
            <a:ext cx="2682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dirty="0"/>
              <a:t>Adaptability</a:t>
            </a: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4751614" y="4290204"/>
            <a:ext cx="2682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dirty="0"/>
              <a:t>Competition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7558525" y="4290204"/>
            <a:ext cx="2682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dirty="0"/>
              <a:t>Predators/Prey</a:t>
            </a:r>
          </a:p>
        </p:txBody>
      </p:sp>
    </p:spTree>
    <p:extLst>
      <p:ext uri="{BB962C8B-B14F-4D97-AF65-F5344CB8AC3E}">
        <p14:creationId xmlns:p14="http://schemas.microsoft.com/office/powerpoint/2010/main" val="374052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/>
      <p:bldP spid="11" grpId="0"/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6FE6-0A27-284B-9CB6-09A82997C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041"/>
            <a:ext cx="7729728" cy="1188720"/>
          </a:xfrm>
        </p:spPr>
        <p:txBody>
          <a:bodyPr/>
          <a:lstStyle/>
          <a:p>
            <a:r>
              <a:rPr lang="en-US" dirty="0"/>
              <a:t>Geologic Timescale</a:t>
            </a:r>
          </a:p>
        </p:txBody>
      </p:sp>
      <p:pic>
        <p:nvPicPr>
          <p:cNvPr id="28674" name="Picture 2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4"/>
          <a:stretch/>
        </p:blipFill>
        <p:spPr bwMode="auto">
          <a:xfrm>
            <a:off x="4754380" y="914400"/>
            <a:ext cx="4770621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3459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832976" y="6553200"/>
            <a:ext cx="682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09.08.a1</a:t>
            </a:r>
          </a:p>
        </p:txBody>
      </p:sp>
      <p:sp>
        <p:nvSpPr>
          <p:cNvPr id="403462" name="Text Box 6"/>
          <p:cNvSpPr txBox="1">
            <a:spLocks noChangeArrowheads="1"/>
          </p:cNvSpPr>
          <p:nvPr/>
        </p:nvSpPr>
        <p:spPr bwMode="auto">
          <a:xfrm>
            <a:off x="1033669" y="2825657"/>
            <a:ext cx="301921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Boundary based on major mass extinction called the Great Dying</a:t>
            </a:r>
          </a:p>
        </p:txBody>
      </p:sp>
      <p:sp>
        <p:nvSpPr>
          <p:cNvPr id="403463" name="Text Box 7"/>
          <p:cNvSpPr txBox="1">
            <a:spLocks noChangeArrowheads="1"/>
          </p:cNvSpPr>
          <p:nvPr/>
        </p:nvSpPr>
        <p:spPr bwMode="auto">
          <a:xfrm>
            <a:off x="1033669" y="4575175"/>
            <a:ext cx="308113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Boundary based on widespread appearance of hard-shelled organisms</a:t>
            </a:r>
          </a:p>
        </p:txBody>
      </p:sp>
      <p:sp>
        <p:nvSpPr>
          <p:cNvPr id="403464" name="Line 8"/>
          <p:cNvSpPr>
            <a:spLocks noChangeShapeType="1"/>
          </p:cNvSpPr>
          <p:nvPr/>
        </p:nvSpPr>
        <p:spPr bwMode="auto">
          <a:xfrm>
            <a:off x="3670851" y="4797287"/>
            <a:ext cx="1391477" cy="5707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03465" name="Line 9"/>
          <p:cNvSpPr>
            <a:spLocks noChangeShapeType="1"/>
          </p:cNvSpPr>
          <p:nvPr/>
        </p:nvSpPr>
        <p:spPr bwMode="auto">
          <a:xfrm>
            <a:off x="3551582" y="3049760"/>
            <a:ext cx="1510747" cy="5124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03466" name="Text Box 10"/>
          <p:cNvSpPr txBox="1">
            <a:spLocks noChangeArrowheads="1"/>
          </p:cNvSpPr>
          <p:nvPr/>
        </p:nvSpPr>
        <p:spPr bwMode="auto">
          <a:xfrm>
            <a:off x="1033669" y="1300242"/>
            <a:ext cx="303247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Boundary based on mass extinction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dinos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and others) </a:t>
            </a:r>
          </a:p>
        </p:txBody>
      </p:sp>
      <p:sp>
        <p:nvSpPr>
          <p:cNvPr id="403467" name="Line 11"/>
          <p:cNvSpPr>
            <a:spLocks noChangeShapeType="1"/>
          </p:cNvSpPr>
          <p:nvPr/>
        </p:nvSpPr>
        <p:spPr bwMode="auto">
          <a:xfrm>
            <a:off x="3551582" y="1592222"/>
            <a:ext cx="1510747" cy="13056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38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59" grpId="0"/>
      <p:bldP spid="403462" grpId="0"/>
      <p:bldP spid="403463" grpId="0"/>
      <p:bldP spid="403464" grpId="0" animBg="1"/>
      <p:bldP spid="403465" grpId="0" animBg="1"/>
      <p:bldP spid="403466" grpId="0"/>
      <p:bldP spid="40346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E4A00A-CB52-284C-898A-00FB28D8E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616" y="0"/>
            <a:ext cx="9760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21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BE99-0616-B84A-88B6-EC309775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Assigning Numeric Ages to Timescale</a:t>
            </a:r>
          </a:p>
        </p:txBody>
      </p:sp>
      <p:pic>
        <p:nvPicPr>
          <p:cNvPr id="2969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4"/>
          <a:stretch/>
        </p:blipFill>
        <p:spPr bwMode="auto">
          <a:xfrm>
            <a:off x="1020417" y="1921046"/>
            <a:ext cx="5003695" cy="408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5521" name="Picture 1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"/>
          <a:stretch/>
        </p:blipFill>
        <p:spPr bwMode="auto">
          <a:xfrm>
            <a:off x="6241773" y="1921980"/>
            <a:ext cx="4969566" cy="408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5507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065565" y="6519478"/>
            <a:ext cx="6080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09.08.b</a:t>
            </a:r>
          </a:p>
        </p:txBody>
      </p:sp>
      <p:sp>
        <p:nvSpPr>
          <p:cNvPr id="405509" name="Text Box 5"/>
          <p:cNvSpPr txBox="1">
            <a:spLocks noChangeArrowheads="1"/>
          </p:cNvSpPr>
          <p:nvPr/>
        </p:nvSpPr>
        <p:spPr bwMode="auto">
          <a:xfrm>
            <a:off x="2206985" y="1433134"/>
            <a:ext cx="2630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Date a volcanic layer</a:t>
            </a:r>
          </a:p>
        </p:txBody>
      </p:sp>
      <p:sp>
        <p:nvSpPr>
          <p:cNvPr id="405512" name="Text Box 8"/>
          <p:cNvSpPr txBox="1">
            <a:spLocks noChangeArrowheads="1"/>
          </p:cNvSpPr>
          <p:nvPr/>
        </p:nvSpPr>
        <p:spPr bwMode="auto">
          <a:xfrm>
            <a:off x="7416651" y="1433134"/>
            <a:ext cx="26198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Date clasts or a dike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877656" y="6147130"/>
            <a:ext cx="3113260" cy="37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Fossil-bearing layer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9173055" y="5447075"/>
            <a:ext cx="420711" cy="768223"/>
          </a:xfrm>
          <a:prstGeom prst="line">
            <a:avLst/>
          </a:prstGeom>
          <a:noFill/>
          <a:ln w="28575">
            <a:solidFill>
              <a:schemeClr val="accent4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23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/>
      <p:bldP spid="405512" grpId="0"/>
      <p:bldP spid="8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3677B-9ABF-0542-8118-4C87164A5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Using Timescale to Assign Numeric Ages</a:t>
            </a:r>
          </a:p>
        </p:txBody>
      </p:sp>
      <p:pic>
        <p:nvPicPr>
          <p:cNvPr id="30722" name="Picture 6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3"/>
          <a:stretch/>
        </p:blipFill>
        <p:spPr bwMode="auto">
          <a:xfrm>
            <a:off x="1018761" y="2330878"/>
            <a:ext cx="4886739" cy="424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29" name="Picture 5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9"/>
          <a:stretch/>
        </p:blipFill>
        <p:spPr bwMode="auto">
          <a:xfrm>
            <a:off x="6300985" y="2330879"/>
            <a:ext cx="5031586" cy="422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2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09.08.c</a:t>
            </a:r>
          </a:p>
        </p:txBody>
      </p:sp>
      <p:sp>
        <p:nvSpPr>
          <p:cNvPr id="410631" name="Text Box 7"/>
          <p:cNvSpPr txBox="1">
            <a:spLocks noChangeArrowheads="1"/>
          </p:cNvSpPr>
          <p:nvPr/>
        </p:nvSpPr>
        <p:spPr bwMode="auto">
          <a:xfrm>
            <a:off x="6346441" y="1390467"/>
            <a:ext cx="49861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Use fossils and timescale to assign numeric age (like for this unconformity)</a:t>
            </a:r>
          </a:p>
        </p:txBody>
      </p:sp>
      <p:sp>
        <p:nvSpPr>
          <p:cNvPr id="410637" name="Text Box 13"/>
          <p:cNvSpPr txBox="1">
            <a:spLocks noChangeArrowheads="1"/>
          </p:cNvSpPr>
          <p:nvPr/>
        </p:nvSpPr>
        <p:spPr bwMode="auto">
          <a:xfrm>
            <a:off x="1714500" y="1390467"/>
            <a:ext cx="3886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Bracket using ages of fossils from geologic timescale</a:t>
            </a:r>
          </a:p>
        </p:txBody>
      </p:sp>
    </p:spTree>
    <p:extLst>
      <p:ext uri="{BB962C8B-B14F-4D97-AF65-F5344CB8AC3E}">
        <p14:creationId xmlns:p14="http://schemas.microsoft.com/office/powerpoint/2010/main" val="296566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7" grpId="0"/>
      <p:bldP spid="4106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E952-D433-EC44-ADCC-2E445F12D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3096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Evidence that Earth’s History is Not Short</a:t>
            </a:r>
          </a:p>
        </p:txBody>
      </p:sp>
      <p:pic>
        <p:nvPicPr>
          <p:cNvPr id="418842" name="Picture 1" descr="0909b3_varve_ALD25-04_orig_cv_bc_hs_sjr_v2_cs.tif"/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6"/>
          <a:stretch>
            <a:fillRect/>
          </a:stretch>
        </p:blipFill>
        <p:spPr bwMode="auto">
          <a:xfrm>
            <a:off x="5738191" y="1058229"/>
            <a:ext cx="2467247" cy="549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1"/>
          <p:cNvPicPr>
            <a:picLocks noGrp="1" noChangeAspect="1"/>
          </p:cNvPicPr>
          <p:nvPr isPhoto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7"/>
          <a:stretch>
            <a:fillRect/>
          </a:stretch>
        </p:blipFill>
        <p:spPr bwMode="auto">
          <a:xfrm>
            <a:off x="1088558" y="1058229"/>
            <a:ext cx="4281957" cy="277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8819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14169" y="6591300"/>
            <a:ext cx="608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09.09.b</a:t>
            </a:r>
          </a:p>
        </p:txBody>
      </p:sp>
      <p:sp>
        <p:nvSpPr>
          <p:cNvPr id="418823" name="Text Box 7"/>
          <p:cNvSpPr txBox="1">
            <a:spLocks noChangeArrowheads="1"/>
          </p:cNvSpPr>
          <p:nvPr/>
        </p:nvSpPr>
        <p:spPr bwMode="auto">
          <a:xfrm>
            <a:off x="6096000" y="2790904"/>
            <a:ext cx="206217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Seasonal layers 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varves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(lake sediment)</a:t>
            </a:r>
          </a:p>
        </p:txBody>
      </p:sp>
      <p:sp>
        <p:nvSpPr>
          <p:cNvPr id="418824" name="Text Box 8"/>
          <p:cNvSpPr txBox="1">
            <a:spLocks noChangeArrowheads="1"/>
          </p:cNvSpPr>
          <p:nvPr/>
        </p:nvSpPr>
        <p:spPr bwMode="auto">
          <a:xfrm>
            <a:off x="1389965" y="1155754"/>
            <a:ext cx="36973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Seasonal layers in tree rings</a:t>
            </a:r>
          </a:p>
        </p:txBody>
      </p:sp>
      <p:pic>
        <p:nvPicPr>
          <p:cNvPr id="10" name="Picture 1" descr="00rey35151_0909b1_trans_cm-mh.tif"/>
          <p:cNvPicPr>
            <a:picLocks noGrp="1" noChangeAspect="1"/>
          </p:cNvPicPr>
          <p:nvPr isPhoto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7"/>
          <a:stretch>
            <a:fillRect/>
          </a:stretch>
        </p:blipFill>
        <p:spPr bwMode="auto">
          <a:xfrm>
            <a:off x="1088558" y="3884644"/>
            <a:ext cx="4281957" cy="2672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514169" y="5878445"/>
            <a:ext cx="3564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Seasonal layers in ice cores</a:t>
            </a:r>
          </a:p>
        </p:txBody>
      </p:sp>
      <p:pic>
        <p:nvPicPr>
          <p:cNvPr id="12" name="Picture 1" descr="0909b3_varve_ALD25-04_orig_cv_bc_hs_sjr_v2_cs.tif"/>
          <p:cNvPicPr>
            <a:picLocks noGrp="1" noChangeAspect="1"/>
          </p:cNvPicPr>
          <p:nvPr isPhoto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5"/>
          <a:stretch>
            <a:fillRect/>
          </a:stretch>
        </p:blipFill>
        <p:spPr bwMode="auto">
          <a:xfrm>
            <a:off x="8361108" y="1058229"/>
            <a:ext cx="28416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8361109" y="4715829"/>
            <a:ext cx="2841624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Measured rates of modern plate movement are consistent with long-term rates </a:t>
            </a:r>
          </a:p>
        </p:txBody>
      </p:sp>
    </p:spTree>
    <p:extLst>
      <p:ext uri="{BB962C8B-B14F-4D97-AF65-F5344CB8AC3E}">
        <p14:creationId xmlns:p14="http://schemas.microsoft.com/office/powerpoint/2010/main" val="35150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/>
      <p:bldP spid="418823" grpId="0"/>
      <p:bldP spid="11" grpId="0"/>
      <p:bldP spid="11" grpId="1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8838-C896-2145-AEC7-15FA12C40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4286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Where Age of Earth Comes From</a:t>
            </a:r>
          </a:p>
        </p:txBody>
      </p:sp>
      <p:sp>
        <p:nvSpPr>
          <p:cNvPr id="422915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45572" y="6553201"/>
            <a:ext cx="5700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09.09.t</a:t>
            </a:r>
          </a:p>
        </p:txBody>
      </p:sp>
      <p:sp>
        <p:nvSpPr>
          <p:cNvPr id="422925" name="Text Box 13"/>
          <p:cNvSpPr txBox="1">
            <a:spLocks noChangeArrowheads="1"/>
          </p:cNvSpPr>
          <p:nvPr/>
        </p:nvSpPr>
        <p:spPr bwMode="auto">
          <a:xfrm>
            <a:off x="5277586" y="5571343"/>
            <a:ext cx="457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Data from astronomy on age of Solar System and Universe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A3268C-9189-7C43-84A7-463778D52DCF}"/>
              </a:ext>
            </a:extLst>
          </p:cNvPr>
          <p:cNvGrpSpPr/>
          <p:nvPr/>
        </p:nvGrpSpPr>
        <p:grpSpPr>
          <a:xfrm>
            <a:off x="4229743" y="1437565"/>
            <a:ext cx="2727325" cy="3476068"/>
            <a:chOff x="4648201" y="1347274"/>
            <a:chExt cx="2727325" cy="3476068"/>
          </a:xfrm>
        </p:grpSpPr>
        <p:pic>
          <p:nvPicPr>
            <p:cNvPr id="422934" name="Picture 22" descr="0003c1_moon_full_crop_aj10aa_mh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6" b="5281"/>
            <a:stretch>
              <a:fillRect/>
            </a:stretch>
          </p:blipFill>
          <p:spPr bwMode="auto">
            <a:xfrm>
              <a:off x="4648201" y="1846263"/>
              <a:ext cx="2727325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2918" name="Text Box 6"/>
            <p:cNvSpPr txBox="1">
              <a:spLocks noChangeArrowheads="1"/>
            </p:cNvSpPr>
            <p:nvPr/>
          </p:nvSpPr>
          <p:spPr bwMode="auto">
            <a:xfrm>
              <a:off x="4826795" y="1347274"/>
              <a:ext cx="23701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Dated Moon rocks</a:t>
              </a:r>
            </a:p>
          </p:txBody>
        </p:sp>
        <p:sp>
          <p:nvSpPr>
            <p:cNvPr id="422936" name="Text Box 24"/>
            <p:cNvSpPr txBox="1">
              <a:spLocks noChangeArrowheads="1"/>
            </p:cNvSpPr>
            <p:nvPr/>
          </p:nvSpPr>
          <p:spPr bwMode="auto">
            <a:xfrm>
              <a:off x="5097463" y="4454010"/>
              <a:ext cx="1828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4.5 billion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6BF9B1E-6FC7-B54E-A401-20A4E108730C}"/>
              </a:ext>
            </a:extLst>
          </p:cNvPr>
          <p:cNvGrpSpPr/>
          <p:nvPr/>
        </p:nvGrpSpPr>
        <p:grpSpPr>
          <a:xfrm>
            <a:off x="1204611" y="1437565"/>
            <a:ext cx="2514600" cy="3476067"/>
            <a:chOff x="1204611" y="1347274"/>
            <a:chExt cx="2514600" cy="3476067"/>
          </a:xfrm>
        </p:grpSpPr>
        <p:pic>
          <p:nvPicPr>
            <p:cNvPr id="32771" name="Picture 2" descr="09-09-d1_allende-big_ASU_crop_lv_cr"/>
            <p:cNvPicPr preferRelativeResize="0"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36"/>
            <a:stretch>
              <a:fillRect/>
            </a:stretch>
          </p:blipFill>
          <p:spPr bwMode="auto">
            <a:xfrm>
              <a:off x="1204611" y="1846264"/>
              <a:ext cx="2514600" cy="2478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2919" name="Text Box 7"/>
            <p:cNvSpPr txBox="1">
              <a:spLocks noChangeArrowheads="1"/>
            </p:cNvSpPr>
            <p:nvPr/>
          </p:nvSpPr>
          <p:spPr bwMode="auto">
            <a:xfrm>
              <a:off x="1318911" y="1347274"/>
              <a:ext cx="2286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Age of meteorites</a:t>
              </a:r>
            </a:p>
          </p:txBody>
        </p:sp>
        <p:sp>
          <p:nvSpPr>
            <p:cNvPr id="422937" name="Text Box 25"/>
            <p:cNvSpPr txBox="1">
              <a:spLocks noChangeArrowheads="1"/>
            </p:cNvSpPr>
            <p:nvPr/>
          </p:nvSpPr>
          <p:spPr bwMode="auto">
            <a:xfrm>
              <a:off x="1395111" y="4454009"/>
              <a:ext cx="2133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4.55 billion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3D3FBC-CBEC-F349-83A6-780E29944F0A}"/>
              </a:ext>
            </a:extLst>
          </p:cNvPr>
          <p:cNvGrpSpPr/>
          <p:nvPr/>
        </p:nvGrpSpPr>
        <p:grpSpPr>
          <a:xfrm>
            <a:off x="7467600" y="1437565"/>
            <a:ext cx="3594652" cy="3845399"/>
            <a:chOff x="7467600" y="1347274"/>
            <a:chExt cx="3594652" cy="3845399"/>
          </a:xfrm>
        </p:grpSpPr>
        <p:sp>
          <p:nvSpPr>
            <p:cNvPr id="422922" name="Text Box 10"/>
            <p:cNvSpPr txBox="1">
              <a:spLocks noChangeArrowheads="1"/>
            </p:cNvSpPr>
            <p:nvPr/>
          </p:nvSpPr>
          <p:spPr bwMode="auto">
            <a:xfrm>
              <a:off x="7467600" y="1347274"/>
              <a:ext cx="35946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Oldest dates on Earth rocks</a:t>
              </a:r>
            </a:p>
          </p:txBody>
        </p:sp>
        <p:pic>
          <p:nvPicPr>
            <p:cNvPr id="422935" name="Picture 23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59" b="3052"/>
            <a:stretch/>
          </p:blipFill>
          <p:spPr bwMode="auto">
            <a:xfrm>
              <a:off x="7732205" y="1846264"/>
              <a:ext cx="3065443" cy="2478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2938" name="Text Box 26"/>
            <p:cNvSpPr txBox="1">
              <a:spLocks noChangeArrowheads="1"/>
            </p:cNvSpPr>
            <p:nvPr/>
          </p:nvSpPr>
          <p:spPr bwMode="auto">
            <a:xfrm>
              <a:off x="7779026" y="4454009"/>
              <a:ext cx="297180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3.9 to &gt; 4.0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b.y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. (rock) to 4.3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b.y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. (grains)</a:t>
              </a:r>
            </a:p>
          </p:txBody>
        </p:sp>
      </p:grpSp>
      <p:pic>
        <p:nvPicPr>
          <p:cNvPr id="422939" name="Picture 27" descr="19-00-a2_NASA_whirlpool_galaxy_PIA04230_c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0"/>
          <a:stretch>
            <a:fillRect/>
          </a:stretch>
        </p:blipFill>
        <p:spPr bwMode="auto">
          <a:xfrm>
            <a:off x="2743200" y="4953000"/>
            <a:ext cx="2438400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61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/>
      <p:bldP spid="4229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796933-A8D4-5047-A70F-FC48027D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events in earth’s history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B2BEE-C275-B445-A49E-EBE9FD639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81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319A7E-951A-684B-BA34-489587D30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873"/>
            <a:ext cx="7729728" cy="1188720"/>
          </a:xfrm>
        </p:spPr>
        <p:txBody>
          <a:bodyPr/>
          <a:lstStyle/>
          <a:p>
            <a:r>
              <a:rPr lang="en-US" dirty="0"/>
              <a:t>Early Events in Earth’s History</a:t>
            </a:r>
          </a:p>
        </p:txBody>
      </p:sp>
      <p:sp>
        <p:nvSpPr>
          <p:cNvPr id="478211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771095" y="6578570"/>
            <a:ext cx="741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200" b="1" dirty="0">
                <a:solidFill>
                  <a:srgbClr val="808080"/>
                </a:solidFill>
              </a:rPr>
              <a:t>04.08.b,c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8"/>
          <a:stretch/>
        </p:blipFill>
        <p:spPr>
          <a:xfrm>
            <a:off x="1683046" y="1946746"/>
            <a:ext cx="2811157" cy="1814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8"/>
          <a:stretch/>
        </p:blipFill>
        <p:spPr>
          <a:xfrm>
            <a:off x="4738696" y="1946746"/>
            <a:ext cx="2693025" cy="1814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4"/>
          <a:stretch/>
        </p:blipFill>
        <p:spPr>
          <a:xfrm>
            <a:off x="7677746" y="1965391"/>
            <a:ext cx="2785643" cy="1795614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800941" y="1381257"/>
            <a:ext cx="2693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/>
              <a:t>Impact Events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736101" y="1392606"/>
            <a:ext cx="2693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/>
              <a:t>Greenstone Belts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671261" y="1423022"/>
            <a:ext cx="2693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/>
              <a:t>Iron Formations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352802" y="3957162"/>
            <a:ext cx="5486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dirty="0"/>
              <a:t>Increase in Oxygen Over Times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7"/>
          <a:stretch/>
        </p:blipFill>
        <p:spPr>
          <a:xfrm>
            <a:off x="2438400" y="4394799"/>
            <a:ext cx="7341224" cy="19951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0E17B2-060B-884F-A6FC-DFCB4B6E17C2}"/>
              </a:ext>
            </a:extLst>
          </p:cNvPr>
          <p:cNvSpPr/>
          <p:nvPr/>
        </p:nvSpPr>
        <p:spPr>
          <a:xfrm rot="16200000">
            <a:off x="-1529387" y="2424614"/>
            <a:ext cx="4777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=JVboHupB8l0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05A9D2-7BF4-1149-A69A-6D358C296024}"/>
              </a:ext>
            </a:extLst>
          </p:cNvPr>
          <p:cNvSpPr/>
          <p:nvPr/>
        </p:nvSpPr>
        <p:spPr>
          <a:xfrm rot="16200000">
            <a:off x="-1187913" y="2357287"/>
            <a:ext cx="4912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UlUFPNKLukk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1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4" name="Picture 24" descr="09-10-b2_ordovician_brachiopods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" r="17682" b="5003"/>
          <a:stretch>
            <a:fillRect/>
          </a:stretch>
        </p:blipFill>
        <p:spPr bwMode="auto">
          <a:xfrm>
            <a:off x="6248400" y="3503612"/>
            <a:ext cx="4267200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2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7"/>
          <a:stretch/>
        </p:blipFill>
        <p:spPr bwMode="auto">
          <a:xfrm>
            <a:off x="1752600" y="369888"/>
            <a:ext cx="41910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22" descr="09-10-a3_thermophylic_cyan_bacteria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43"/>
          <a:stretch>
            <a:fillRect/>
          </a:stretch>
        </p:blipFill>
        <p:spPr bwMode="auto">
          <a:xfrm>
            <a:off x="6248401" y="369888"/>
            <a:ext cx="42005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4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15501" y="106364"/>
            <a:ext cx="741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09.10.a,b</a:t>
            </a:r>
          </a:p>
        </p:txBody>
      </p:sp>
      <p:sp>
        <p:nvSpPr>
          <p:cNvPr id="471044" name="Rectangle 4"/>
          <p:cNvSpPr>
            <a:spLocks noRot="1" noChangeArrowheads="1"/>
          </p:cNvSpPr>
          <p:nvPr/>
        </p:nvSpPr>
        <p:spPr bwMode="auto">
          <a:xfrm>
            <a:off x="1961322" y="-356670"/>
            <a:ext cx="82296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Precambrian Life</a:t>
            </a:r>
          </a:p>
        </p:txBody>
      </p:sp>
      <p:sp>
        <p:nvSpPr>
          <p:cNvPr id="471046" name="Text Box 6"/>
          <p:cNvSpPr txBox="1">
            <a:spLocks noChangeArrowheads="1"/>
          </p:cNvSpPr>
          <p:nvPr/>
        </p:nvSpPr>
        <p:spPr bwMode="auto">
          <a:xfrm>
            <a:off x="8961783" y="1594733"/>
            <a:ext cx="419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Bacteria</a:t>
            </a:r>
          </a:p>
        </p:txBody>
      </p:sp>
      <p:sp>
        <p:nvSpPr>
          <p:cNvPr id="471047" name="Text Box 7"/>
          <p:cNvSpPr txBox="1">
            <a:spLocks noChangeArrowheads="1"/>
          </p:cNvSpPr>
          <p:nvPr/>
        </p:nvSpPr>
        <p:spPr bwMode="auto">
          <a:xfrm>
            <a:off x="-437321" y="1594733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Stromatolites</a:t>
            </a:r>
          </a:p>
        </p:txBody>
      </p:sp>
      <p:pic>
        <p:nvPicPr>
          <p:cNvPr id="471063" name="Picture 23" descr="09-10-b1_trilobite_nest_st001190_mh_cr"/>
          <p:cNvPicPr preferRelativeResize="0"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32" b="4922"/>
          <a:stretch>
            <a:fillRect/>
          </a:stretch>
        </p:blipFill>
        <p:spPr bwMode="auto">
          <a:xfrm>
            <a:off x="1524000" y="3503614"/>
            <a:ext cx="4419600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5" name="Text Box 25"/>
          <p:cNvSpPr txBox="1">
            <a:spLocks noChangeArrowheads="1"/>
          </p:cNvSpPr>
          <p:nvPr/>
        </p:nvSpPr>
        <p:spPr bwMode="auto">
          <a:xfrm>
            <a:off x="9534938" y="4996141"/>
            <a:ext cx="358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Brachiopods</a:t>
            </a:r>
          </a:p>
        </p:txBody>
      </p:sp>
      <p:sp>
        <p:nvSpPr>
          <p:cNvPr id="471066" name="Text Box 26"/>
          <p:cNvSpPr txBox="1">
            <a:spLocks noChangeArrowheads="1"/>
          </p:cNvSpPr>
          <p:nvPr/>
        </p:nvSpPr>
        <p:spPr bwMode="auto">
          <a:xfrm>
            <a:off x="-1136374" y="4996141"/>
            <a:ext cx="381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Trilobites</a:t>
            </a:r>
          </a:p>
        </p:txBody>
      </p:sp>
      <p:sp>
        <p:nvSpPr>
          <p:cNvPr id="471067" name="Rectangle 27"/>
          <p:cNvSpPr>
            <a:spLocks noRot="1" noChangeArrowheads="1"/>
          </p:cNvSpPr>
          <p:nvPr/>
        </p:nvSpPr>
        <p:spPr bwMode="auto">
          <a:xfrm>
            <a:off x="2066927" y="2806961"/>
            <a:ext cx="82296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Cambrian Explosion</a:t>
            </a:r>
          </a:p>
        </p:txBody>
      </p:sp>
    </p:spTree>
    <p:extLst>
      <p:ext uri="{BB962C8B-B14F-4D97-AF65-F5344CB8AC3E}">
        <p14:creationId xmlns:p14="http://schemas.microsoft.com/office/powerpoint/2010/main" val="226055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3" grpId="0"/>
      <p:bldP spid="471065" grpId="0"/>
      <p:bldP spid="471066" grpId="0"/>
      <p:bldP spid="47106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E46D2-501B-8D4B-83D6-2069EA2D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en-US" dirty="0"/>
              <a:t>Life in the Paleozoic</a:t>
            </a:r>
          </a:p>
        </p:txBody>
      </p:sp>
      <p:pic>
        <p:nvPicPr>
          <p:cNvPr id="34818" name="Picture 2" descr="09-10-c1_ordovician_karen_carr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78" b="4536"/>
          <a:stretch>
            <a:fillRect/>
          </a:stretch>
        </p:blipFill>
        <p:spPr bwMode="auto">
          <a:xfrm>
            <a:off x="606087" y="1391478"/>
            <a:ext cx="3263695" cy="470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8054" name="Picture 22" descr="09-10-c2_devonian_karen_carr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" r="11069" b="4536"/>
          <a:stretch>
            <a:fillRect/>
          </a:stretch>
        </p:blipFill>
        <p:spPr bwMode="auto">
          <a:xfrm>
            <a:off x="4477751" y="1391478"/>
            <a:ext cx="3250096" cy="470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8055" name="Picture 23" descr="09-10-c3_permian_riverside_karen_carr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27" b="4536"/>
          <a:stretch>
            <a:fillRect/>
          </a:stretch>
        </p:blipFill>
        <p:spPr bwMode="auto">
          <a:xfrm>
            <a:off x="8335816" y="1391478"/>
            <a:ext cx="3250096" cy="470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8035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430000" y="6583362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09.10.c</a:t>
            </a:r>
          </a:p>
        </p:txBody>
      </p:sp>
      <p:sp>
        <p:nvSpPr>
          <p:cNvPr id="428038" name="Text Box 6"/>
          <p:cNvSpPr txBox="1">
            <a:spLocks noChangeArrowheads="1"/>
          </p:cNvSpPr>
          <p:nvPr/>
        </p:nvSpPr>
        <p:spPr bwMode="auto">
          <a:xfrm>
            <a:off x="4718287" y="6145260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Middle Paleozoic</a:t>
            </a:r>
          </a:p>
        </p:txBody>
      </p:sp>
      <p:sp>
        <p:nvSpPr>
          <p:cNvPr id="428039" name="Text Box 7"/>
          <p:cNvSpPr txBox="1">
            <a:spLocks noChangeArrowheads="1"/>
          </p:cNvSpPr>
          <p:nvPr/>
        </p:nvSpPr>
        <p:spPr bwMode="auto">
          <a:xfrm>
            <a:off x="799659" y="6145260"/>
            <a:ext cx="2876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Early Paleozoic</a:t>
            </a:r>
          </a:p>
        </p:txBody>
      </p:sp>
      <p:sp>
        <p:nvSpPr>
          <p:cNvPr id="428042" name="Text Box 10"/>
          <p:cNvSpPr txBox="1">
            <a:spLocks noChangeArrowheads="1"/>
          </p:cNvSpPr>
          <p:nvPr/>
        </p:nvSpPr>
        <p:spPr bwMode="auto">
          <a:xfrm>
            <a:off x="8589264" y="6145260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Late Paleozoic</a:t>
            </a:r>
          </a:p>
        </p:txBody>
      </p:sp>
    </p:spTree>
    <p:extLst>
      <p:ext uri="{BB962C8B-B14F-4D97-AF65-F5344CB8AC3E}">
        <p14:creationId xmlns:p14="http://schemas.microsoft.com/office/powerpoint/2010/main" val="90145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5" grpId="0"/>
      <p:bldP spid="428038" grpId="0"/>
      <p:bldP spid="42804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B58A8-CB1B-9F4D-BC41-AE9FA756B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en-US" dirty="0"/>
              <a:t>Life in the Mesozoic</a:t>
            </a:r>
          </a:p>
        </p:txBody>
      </p:sp>
      <p:pic>
        <p:nvPicPr>
          <p:cNvPr id="35842" name="Picture 2" descr="09-11-a1_triassic_karen_carr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4"/>
          <a:stretch>
            <a:fillRect/>
          </a:stretch>
        </p:blipFill>
        <p:spPr bwMode="auto">
          <a:xfrm>
            <a:off x="1543050" y="1058012"/>
            <a:ext cx="41910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1126" name="Picture 22" descr="0911a2_jurassic_karen_carr_c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0"/>
          <a:stretch>
            <a:fillRect/>
          </a:stretch>
        </p:blipFill>
        <p:spPr bwMode="auto">
          <a:xfrm>
            <a:off x="5810250" y="1091350"/>
            <a:ext cx="4781550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1127" name="Picture 23" descr="09-11-a3_cretaceous_karen_carr_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r="14117" b="9615"/>
          <a:stretch>
            <a:fillRect/>
          </a:stretch>
        </p:blipFill>
        <p:spPr bwMode="auto">
          <a:xfrm>
            <a:off x="993913" y="3895669"/>
            <a:ext cx="5850835" cy="230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1128" name="Picture 24" descr="09-11-a4_cretaceous_marine_karen_carr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7"/>
          <a:stretch>
            <a:fillRect/>
          </a:stretch>
        </p:blipFill>
        <p:spPr bwMode="auto">
          <a:xfrm>
            <a:off x="6962223" y="3895668"/>
            <a:ext cx="3957645" cy="230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1107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17114" y="6553200"/>
            <a:ext cx="5984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09.11.a</a:t>
            </a:r>
          </a:p>
        </p:txBody>
      </p:sp>
      <p:sp>
        <p:nvSpPr>
          <p:cNvPr id="431110" name="Text Box 6"/>
          <p:cNvSpPr txBox="1">
            <a:spLocks noChangeArrowheads="1"/>
          </p:cNvSpPr>
          <p:nvPr/>
        </p:nvSpPr>
        <p:spPr bwMode="auto">
          <a:xfrm>
            <a:off x="5838825" y="3405689"/>
            <a:ext cx="472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Middle Mesozoic: Jurassic</a:t>
            </a:r>
          </a:p>
        </p:txBody>
      </p:sp>
      <p:sp>
        <p:nvSpPr>
          <p:cNvPr id="431111" name="Text Box 7"/>
          <p:cNvSpPr txBox="1">
            <a:spLocks noChangeArrowheads="1"/>
          </p:cNvSpPr>
          <p:nvPr/>
        </p:nvSpPr>
        <p:spPr bwMode="auto">
          <a:xfrm>
            <a:off x="1804987" y="3401469"/>
            <a:ext cx="3667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Early Mesozoic: Triassic</a:t>
            </a:r>
          </a:p>
        </p:txBody>
      </p:sp>
      <p:sp>
        <p:nvSpPr>
          <p:cNvPr id="431114" name="Text Box 10"/>
          <p:cNvSpPr txBox="1">
            <a:spLocks noChangeArrowheads="1"/>
          </p:cNvSpPr>
          <p:nvPr/>
        </p:nvSpPr>
        <p:spPr bwMode="auto">
          <a:xfrm>
            <a:off x="4229100" y="6183868"/>
            <a:ext cx="42195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Late Mesozoic: Cretaceous</a:t>
            </a:r>
          </a:p>
        </p:txBody>
      </p:sp>
    </p:spTree>
    <p:extLst>
      <p:ext uri="{BB962C8B-B14F-4D97-AF65-F5344CB8AC3E}">
        <p14:creationId xmlns:p14="http://schemas.microsoft.com/office/powerpoint/2010/main" val="180101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7" grpId="0"/>
      <p:bldP spid="431110" grpId="0"/>
      <p:bldP spid="4311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0E67-D680-6E43-B494-084A13D90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1188720"/>
          </a:xfrm>
        </p:spPr>
        <p:txBody>
          <a:bodyPr/>
          <a:lstStyle/>
          <a:p>
            <a:r>
              <a:rPr lang="en-US" dirty="0"/>
              <a:t>Life in the Cenozoic</a:t>
            </a:r>
          </a:p>
        </p:txBody>
      </p:sp>
      <p:pic>
        <p:nvPicPr>
          <p:cNvPr id="36866" name="Picture 2" descr="09-11-c1_miocene_river_karen_carr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7"/>
          <a:stretch>
            <a:fillRect/>
          </a:stretch>
        </p:blipFill>
        <p:spPr bwMode="auto">
          <a:xfrm>
            <a:off x="122236" y="1075928"/>
            <a:ext cx="6119505" cy="409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6246" name="Picture 22" descr="09-11-c2_pleistocene_karen_carr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"/>
          <a:stretch>
            <a:fillRect/>
          </a:stretch>
        </p:blipFill>
        <p:spPr bwMode="auto">
          <a:xfrm>
            <a:off x="6241741" y="1075928"/>
            <a:ext cx="5791233" cy="478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622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09.11.c</a:t>
            </a:r>
          </a:p>
        </p:txBody>
      </p:sp>
      <p:sp>
        <p:nvSpPr>
          <p:cNvPr id="436230" name="Text Box 6"/>
          <p:cNvSpPr txBox="1">
            <a:spLocks noChangeArrowheads="1"/>
          </p:cNvSpPr>
          <p:nvPr/>
        </p:nvSpPr>
        <p:spPr bwMode="auto">
          <a:xfrm>
            <a:off x="8352183" y="5858517"/>
            <a:ext cx="274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Late Cenozoic</a:t>
            </a:r>
          </a:p>
        </p:txBody>
      </p:sp>
      <p:sp>
        <p:nvSpPr>
          <p:cNvPr id="436231" name="Text Box 7"/>
          <p:cNvSpPr txBox="1">
            <a:spLocks noChangeArrowheads="1"/>
          </p:cNvSpPr>
          <p:nvPr/>
        </p:nvSpPr>
        <p:spPr bwMode="auto">
          <a:xfrm>
            <a:off x="2060713" y="5168348"/>
            <a:ext cx="268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Early Cenozoic</a:t>
            </a:r>
          </a:p>
        </p:txBody>
      </p:sp>
    </p:spTree>
    <p:extLst>
      <p:ext uri="{BB962C8B-B14F-4D97-AF65-F5344CB8AC3E}">
        <p14:creationId xmlns:p14="http://schemas.microsoft.com/office/powerpoint/2010/main" val="220573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7" grpId="0"/>
      <p:bldP spid="4362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8B868-37B2-8F43-B64D-2172D69A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Landscape Evolution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6243A-A584-3A46-A211-9D4B4FB6D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54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CF0A-ED7D-A34B-A335-D06248149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13355"/>
            <a:ext cx="7729728" cy="1188720"/>
          </a:xfrm>
        </p:spPr>
        <p:txBody>
          <a:bodyPr/>
          <a:lstStyle/>
          <a:p>
            <a:r>
              <a:rPr lang="en-US" dirty="0"/>
              <a:t>How a Typical Landscape Forms</a:t>
            </a:r>
          </a:p>
        </p:txBody>
      </p:sp>
      <p:pic>
        <p:nvPicPr>
          <p:cNvPr id="11266" name="Picture 2" descr="09-03-a1_canyon_layers_deposit_limestone_sjr_dm_v01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>
            <a:fillRect/>
          </a:stretch>
        </p:blipFill>
        <p:spPr bwMode="auto">
          <a:xfrm>
            <a:off x="1524000" y="914400"/>
            <a:ext cx="30480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38" name="Picture 22" descr="09-03-a2_canyon_layers_deposit_sand_gravel_sjr_dm_v01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>
            <a:fillRect/>
          </a:stretch>
        </p:blipFill>
        <p:spPr bwMode="auto">
          <a:xfrm>
            <a:off x="4545014" y="995363"/>
            <a:ext cx="3101975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39" name="Picture 23" descr="09-03-a3_canyon_layers_deposit_mud_sjr_dm_v01_trans_cr"/>
          <p:cNvPicPr preferRelativeResize="0"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>
            <a:fillRect/>
          </a:stretch>
        </p:blipFill>
        <p:spPr bwMode="auto">
          <a:xfrm>
            <a:off x="7646988" y="1077913"/>
            <a:ext cx="3021012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40" name="Picture 24" descr="09-03-a4_canyon_layers_top_layer_sjr_dm_v01_trans_cr"/>
          <p:cNvPicPr preferRelativeResize="0"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>
            <a:fillRect/>
          </a:stretch>
        </p:blipFill>
        <p:spPr bwMode="auto">
          <a:xfrm>
            <a:off x="1524000" y="4049713"/>
            <a:ext cx="292735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41" name="Picture 25" descr="09-03-a5_canyon_layers_start_erosion_sjr_dm_v01_trans_cr"/>
          <p:cNvPicPr preferRelativeResize="0"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>
            <a:fillRect/>
          </a:stretch>
        </p:blipFill>
        <p:spPr bwMode="auto">
          <a:xfrm>
            <a:off x="4451351" y="4049714"/>
            <a:ext cx="3089275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42" name="Picture 26" descr="09-03-a6_canyon_layers_final_erosion_sjr_dm_v01_trans_cr"/>
          <p:cNvPicPr preferRelativeResize="0"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>
            <a:fillRect/>
          </a:stretch>
        </p:blipFill>
        <p:spPr bwMode="auto">
          <a:xfrm>
            <a:off x="7540626" y="4038600"/>
            <a:ext cx="312737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2019" name="Text Box 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906000" y="6553200"/>
            <a:ext cx="598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09.02.a</a:t>
            </a:r>
          </a:p>
        </p:txBody>
      </p:sp>
      <p:sp>
        <p:nvSpPr>
          <p:cNvPr id="342022" name="Text Box 6"/>
          <p:cNvSpPr txBox="1">
            <a:spLocks noChangeArrowheads="1"/>
          </p:cNvSpPr>
          <p:nvPr/>
        </p:nvSpPr>
        <p:spPr bwMode="auto">
          <a:xfrm>
            <a:off x="4572000" y="2667000"/>
            <a:ext cx="2743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Sea deposits layer of sediment</a:t>
            </a:r>
          </a:p>
        </p:txBody>
      </p:sp>
      <p:sp>
        <p:nvSpPr>
          <p:cNvPr id="342023" name="Text Box 7"/>
          <p:cNvSpPr txBox="1">
            <a:spLocks noChangeArrowheads="1"/>
          </p:cNvSpPr>
          <p:nvPr/>
        </p:nvSpPr>
        <p:spPr bwMode="auto">
          <a:xfrm>
            <a:off x="1676401" y="2667000"/>
            <a:ext cx="26828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Preexisting rock covered by sea</a:t>
            </a:r>
          </a:p>
        </p:txBody>
      </p:sp>
      <p:sp>
        <p:nvSpPr>
          <p:cNvPr id="342026" name="Text Box 10"/>
          <p:cNvSpPr txBox="1">
            <a:spLocks noChangeArrowheads="1"/>
          </p:cNvSpPr>
          <p:nvPr/>
        </p:nvSpPr>
        <p:spPr bwMode="auto">
          <a:xfrm>
            <a:off x="7467600" y="2667000"/>
            <a:ext cx="3200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Environment changes, depositing more rock</a:t>
            </a:r>
          </a:p>
        </p:txBody>
      </p:sp>
      <p:sp>
        <p:nvSpPr>
          <p:cNvPr id="342029" name="Text Box 13"/>
          <p:cNvSpPr txBox="1">
            <a:spLocks noChangeArrowheads="1"/>
          </p:cNvSpPr>
          <p:nvPr/>
        </p:nvSpPr>
        <p:spPr bwMode="auto">
          <a:xfrm>
            <a:off x="1676400" y="5746751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Deposition stops</a:t>
            </a:r>
          </a:p>
        </p:txBody>
      </p:sp>
      <p:sp>
        <p:nvSpPr>
          <p:cNvPr id="342031" name="Text Box 15"/>
          <p:cNvSpPr txBox="1">
            <a:spLocks noChangeArrowheads="1"/>
          </p:cNvSpPr>
          <p:nvPr/>
        </p:nvSpPr>
        <p:spPr bwMode="auto">
          <a:xfrm>
            <a:off x="4419600" y="5746750"/>
            <a:ext cx="2667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Area eroded by rivers, etc.</a:t>
            </a:r>
          </a:p>
        </p:txBody>
      </p:sp>
      <p:sp>
        <p:nvSpPr>
          <p:cNvPr id="342033" name="Text Box 17"/>
          <p:cNvSpPr txBox="1">
            <a:spLocks noChangeArrowheads="1"/>
          </p:cNvSpPr>
          <p:nvPr/>
        </p:nvSpPr>
        <p:spPr bwMode="auto">
          <a:xfrm>
            <a:off x="7696200" y="5746751"/>
            <a:ext cx="2819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Continued erosion</a:t>
            </a:r>
          </a:p>
        </p:txBody>
      </p:sp>
      <p:sp>
        <p:nvSpPr>
          <p:cNvPr id="342043" name="Line 27"/>
          <p:cNvSpPr>
            <a:spLocks noChangeShapeType="1"/>
          </p:cNvSpPr>
          <p:nvPr/>
        </p:nvSpPr>
        <p:spPr bwMode="auto">
          <a:xfrm>
            <a:off x="4114800" y="1558925"/>
            <a:ext cx="76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42044" name="Line 28"/>
          <p:cNvSpPr>
            <a:spLocks noChangeShapeType="1"/>
          </p:cNvSpPr>
          <p:nvPr/>
        </p:nvSpPr>
        <p:spPr bwMode="auto">
          <a:xfrm>
            <a:off x="7239000" y="1558925"/>
            <a:ext cx="76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42045" name="Line 29"/>
          <p:cNvSpPr>
            <a:spLocks noChangeShapeType="1"/>
          </p:cNvSpPr>
          <p:nvPr/>
        </p:nvSpPr>
        <p:spPr bwMode="auto">
          <a:xfrm>
            <a:off x="3962400" y="4451350"/>
            <a:ext cx="76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42046" name="Line 30"/>
          <p:cNvSpPr>
            <a:spLocks noChangeShapeType="1"/>
          </p:cNvSpPr>
          <p:nvPr/>
        </p:nvSpPr>
        <p:spPr bwMode="auto">
          <a:xfrm>
            <a:off x="7086600" y="4451350"/>
            <a:ext cx="76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44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/>
      <p:bldP spid="342022" grpId="0"/>
      <p:bldP spid="342026" grpId="0"/>
      <p:bldP spid="342029" grpId="0"/>
      <p:bldP spid="342031" grpId="0"/>
      <p:bldP spid="342033" grpId="0"/>
      <p:bldP spid="342043" grpId="0" animBg="1"/>
      <p:bldP spid="342044" grpId="0" animBg="1"/>
      <p:bldP spid="342045" grpId="0" animBg="1"/>
      <p:bldP spid="34204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0903a7_canyonlands_grand_view_sg_v0-mh.tif"/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7"/>
          <a:stretch>
            <a:fillRect/>
          </a:stretch>
        </p:blipFill>
        <p:spPr bwMode="auto">
          <a:xfrm>
            <a:off x="1300842" y="730855"/>
            <a:ext cx="9590314" cy="612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7188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64687" y="615565"/>
            <a:ext cx="682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09.02.a6</a:t>
            </a:r>
          </a:p>
        </p:txBody>
      </p:sp>
      <p:sp>
        <p:nvSpPr>
          <p:cNvPr id="477189" name="Text Box 5"/>
          <p:cNvSpPr txBox="1">
            <a:spLocks noChangeArrowheads="1"/>
          </p:cNvSpPr>
          <p:nvPr/>
        </p:nvSpPr>
        <p:spPr bwMode="auto">
          <a:xfrm>
            <a:off x="1431472" y="217716"/>
            <a:ext cx="93290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Observe this photograph and consider the sequence of events that likely occurred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687285" y="5339191"/>
            <a:ext cx="2667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Lowest rock layers are oldest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4452255" y="5148943"/>
            <a:ext cx="1602919" cy="39188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834243" y="752884"/>
            <a:ext cx="351608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Highest layers are youngest layers in sequence</a:t>
            </a: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3657600" y="1491548"/>
            <a:ext cx="174171" cy="68559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375069" y="1870948"/>
            <a:ext cx="351608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Laccoliths in Henry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Mtns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. baked and domed the layers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 flipV="1">
            <a:off x="6607627" y="2090057"/>
            <a:ext cx="653143" cy="8708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611836" y="5523857"/>
            <a:ext cx="361405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Erosion of canyon and deposition along river are youngest events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 flipV="1">
            <a:off x="6139541" y="4377406"/>
            <a:ext cx="1387929" cy="118519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870925" y="2240280"/>
            <a:ext cx="3573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Middle layers deposited next</a:t>
            </a:r>
          </a:p>
        </p:txBody>
      </p:sp>
    </p:spTree>
    <p:extLst>
      <p:ext uri="{BB962C8B-B14F-4D97-AF65-F5344CB8AC3E}">
        <p14:creationId xmlns:p14="http://schemas.microsoft.com/office/powerpoint/2010/main" val="20527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77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8" grpId="0"/>
      <p:bldP spid="477189" grpId="0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9AE8-F4E1-EF44-8D9D-EF7C0B19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1746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Determining Ages of Landscapes</a:t>
            </a:r>
          </a:p>
        </p:txBody>
      </p:sp>
      <p:pic>
        <p:nvPicPr>
          <p:cNvPr id="13314" name="Picture 4" descr="0903b1_max_relative_age_dm_v01_tra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0"/>
          <a:stretch>
            <a:fillRect/>
          </a:stretch>
        </p:blipFill>
        <p:spPr bwMode="auto">
          <a:xfrm>
            <a:off x="1676401" y="849313"/>
            <a:ext cx="49133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0231" name="Picture 23" descr="09-03-b2_min_relative_age_dm_v01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7"/>
          <a:stretch>
            <a:fillRect/>
          </a:stretch>
        </p:blipFill>
        <p:spPr bwMode="auto">
          <a:xfrm>
            <a:off x="4953000" y="3352801"/>
            <a:ext cx="55626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0211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1" y="6553200"/>
            <a:ext cx="608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09.02.b</a:t>
            </a:r>
          </a:p>
        </p:txBody>
      </p:sp>
      <p:sp>
        <p:nvSpPr>
          <p:cNvPr id="350215" name="Text Box 7"/>
          <p:cNvSpPr txBox="1">
            <a:spLocks noChangeArrowheads="1"/>
          </p:cNvSpPr>
          <p:nvPr/>
        </p:nvSpPr>
        <p:spPr bwMode="auto">
          <a:xfrm>
            <a:off x="2286001" y="5734051"/>
            <a:ext cx="3962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Landscape surface older than rocks deposited on top</a:t>
            </a:r>
          </a:p>
        </p:txBody>
      </p:sp>
      <p:sp>
        <p:nvSpPr>
          <p:cNvPr id="350216" name="Text Box 8"/>
          <p:cNvSpPr txBox="1">
            <a:spLocks noChangeArrowheads="1"/>
          </p:cNvSpPr>
          <p:nvPr/>
        </p:nvSpPr>
        <p:spPr bwMode="auto">
          <a:xfrm>
            <a:off x="1581850" y="3571876"/>
            <a:ext cx="259079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Landscape surface younger than rocks on which it is carved</a:t>
            </a:r>
          </a:p>
        </p:txBody>
      </p:sp>
      <p:sp>
        <p:nvSpPr>
          <p:cNvPr id="13320" name="Line 25"/>
          <p:cNvSpPr>
            <a:spLocks noChangeShapeType="1"/>
          </p:cNvSpPr>
          <p:nvPr/>
        </p:nvSpPr>
        <p:spPr bwMode="auto">
          <a:xfrm flipH="1">
            <a:off x="3533776" y="2819401"/>
            <a:ext cx="733425" cy="752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50234" name="Line 26"/>
          <p:cNvSpPr>
            <a:spLocks noChangeShapeType="1"/>
          </p:cNvSpPr>
          <p:nvPr/>
        </p:nvSpPr>
        <p:spPr bwMode="auto">
          <a:xfrm flipH="1">
            <a:off x="5534025" y="5038726"/>
            <a:ext cx="914400" cy="695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ABEE0-2E62-2A45-B183-CA022A478F2B}"/>
              </a:ext>
            </a:extLst>
          </p:cNvPr>
          <p:cNvSpPr txBox="1"/>
          <p:nvPr/>
        </p:nvSpPr>
        <p:spPr>
          <a:xfrm>
            <a:off x="7315200" y="1873548"/>
            <a:ext cx="4009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RECALL: Law of Superposition</a:t>
            </a:r>
          </a:p>
        </p:txBody>
      </p:sp>
    </p:spTree>
    <p:extLst>
      <p:ext uri="{BB962C8B-B14F-4D97-AF65-F5344CB8AC3E}">
        <p14:creationId xmlns:p14="http://schemas.microsoft.com/office/powerpoint/2010/main" val="242349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1" grpId="0"/>
      <p:bldP spid="350215" grpId="0"/>
      <p:bldP spid="350234" grpId="0" animBg="1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0F12D-B371-C74C-B70C-6EA30C62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-5396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Other Indications of Landscape Age</a:t>
            </a:r>
          </a:p>
        </p:txBody>
      </p:sp>
      <p:pic>
        <p:nvPicPr>
          <p:cNvPr id="14338" name="Picture 2" descr="09-03-c1_soil_dev_dm_v01_trans_cr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1"/>
          <a:stretch>
            <a:fillRect/>
          </a:stretch>
        </p:blipFill>
        <p:spPr bwMode="auto">
          <a:xfrm>
            <a:off x="1900576" y="3830077"/>
            <a:ext cx="50450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2" descr="09-03-c2_position_cc_rev04_trans_cr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9"/>
          <a:stretch>
            <a:fillRect/>
          </a:stretch>
        </p:blipFill>
        <p:spPr bwMode="auto">
          <a:xfrm>
            <a:off x="4905377" y="842056"/>
            <a:ext cx="5646737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3283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44101" y="6553200"/>
            <a:ext cx="6080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09.02.b</a:t>
            </a:r>
          </a:p>
        </p:txBody>
      </p:sp>
      <p:sp>
        <p:nvSpPr>
          <p:cNvPr id="353286" name="Text Box 6"/>
          <p:cNvSpPr txBox="1">
            <a:spLocks noChangeArrowheads="1"/>
          </p:cNvSpPr>
          <p:nvPr/>
        </p:nvSpPr>
        <p:spPr bwMode="auto">
          <a:xfrm>
            <a:off x="2231136" y="1295400"/>
            <a:ext cx="302666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Most river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terraces formed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before erosion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down to present level</a:t>
            </a:r>
          </a:p>
        </p:txBody>
      </p:sp>
      <p:sp>
        <p:nvSpPr>
          <p:cNvPr id="353287" name="Text Box 7"/>
          <p:cNvSpPr txBox="1">
            <a:spLocks noChangeArrowheads="1"/>
          </p:cNvSpPr>
          <p:nvPr/>
        </p:nvSpPr>
        <p:spPr bwMode="auto">
          <a:xfrm>
            <a:off x="5752645" y="4149884"/>
            <a:ext cx="4267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 surface with well-developed soil is older than one with a less developed soil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4735850" y="4325377"/>
            <a:ext cx="952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 flipV="1">
            <a:off x="4343400" y="1828800"/>
            <a:ext cx="9985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27E1A4-685C-DA4F-9910-A9ADB595A3A5}"/>
              </a:ext>
            </a:extLst>
          </p:cNvPr>
          <p:cNvSpPr/>
          <p:nvPr/>
        </p:nvSpPr>
        <p:spPr>
          <a:xfrm>
            <a:off x="516494" y="3088666"/>
            <a:ext cx="569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RECALL: Law of Cross-cutting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93003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/>
      <p:bldP spid="353287" grpId="0"/>
      <p:bldP spid="14344" grpId="0" animBg="1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" descr="0912c1_flat_trans_cm-m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0"/>
          <a:stretch>
            <a:fillRect/>
          </a:stretch>
        </p:blipFill>
        <p:spPr bwMode="auto">
          <a:xfrm>
            <a:off x="3584713" y="458787"/>
            <a:ext cx="7391400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1347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832976" y="6553200"/>
            <a:ext cx="682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09.12.c1</a:t>
            </a:r>
          </a:p>
        </p:txBody>
      </p:sp>
      <p:sp>
        <p:nvSpPr>
          <p:cNvPr id="441349" name="Text Box 5"/>
          <p:cNvSpPr txBox="1">
            <a:spLocks noChangeArrowheads="1"/>
          </p:cNvSpPr>
          <p:nvPr/>
        </p:nvSpPr>
        <p:spPr bwMode="auto">
          <a:xfrm>
            <a:off x="556591" y="304800"/>
            <a:ext cx="4929809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On this figure, geologic features are numbered in the order they occurred. Identify reasons why the units and </a:t>
            </a: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features are interpreted to have </a:t>
            </a: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formed in this relative order.</a:t>
            </a:r>
          </a:p>
        </p:txBody>
      </p:sp>
    </p:spTree>
    <p:extLst>
      <p:ext uri="{BB962C8B-B14F-4D97-AF65-F5344CB8AC3E}">
        <p14:creationId xmlns:p14="http://schemas.microsoft.com/office/powerpoint/2010/main" val="334880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41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/>
      <p:bldP spid="44134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CAPTION" val="Picture 2"/>
</p:tagLst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{A45C19E2-2828-674C-B1A6-67D6E83F0F3F}tf10001120</Template>
  <TotalTime>64</TotalTime>
  <Words>3328</Words>
  <Application>Microsoft Office PowerPoint</Application>
  <PresentationFormat>Widescreen</PresentationFormat>
  <Paragraphs>480</Paragraphs>
  <Slides>41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Gill Sans MT</vt:lpstr>
      <vt:lpstr>Parcel</vt:lpstr>
      <vt:lpstr>Earth 001 Earth History</vt:lpstr>
      <vt:lpstr>PowerPoint Presentation</vt:lpstr>
      <vt:lpstr>PowerPoint Presentation</vt:lpstr>
      <vt:lpstr>Younger Units Deposited on Older Units</vt:lpstr>
      <vt:lpstr>PowerPoint Presentation</vt:lpstr>
      <vt:lpstr>Younger Sediment or Rock Can Contain Pieces of Older Rock</vt:lpstr>
      <vt:lpstr>Younger Rock or Feature Can Crosscut an Older Rock or Feature</vt:lpstr>
      <vt:lpstr>Younger Rocks and Features Can Cause Changes Along Contacts with Older Rocks</vt:lpstr>
      <vt:lpstr>Steno’s Laws</vt:lpstr>
      <vt:lpstr>What Does an Unconformity Represent?</vt:lpstr>
      <vt:lpstr>PowerPoint Presentation</vt:lpstr>
      <vt:lpstr>How Does a Nonconformity Form?</vt:lpstr>
      <vt:lpstr>How Does a Disconformity Form?</vt:lpstr>
      <vt:lpstr>PowerPoint Presentation</vt:lpstr>
      <vt:lpstr>PowerPoint Presentation</vt:lpstr>
      <vt:lpstr>Reconstructing the history of an environment is complicated!</vt:lpstr>
      <vt:lpstr> Absolute Dating Vs. Relative Dating</vt:lpstr>
      <vt:lpstr>How Does Radioactive Decay Occur?</vt:lpstr>
      <vt:lpstr>Common Radioactive Decay Series</vt:lpstr>
      <vt:lpstr>How Are Fossils Preserved?</vt:lpstr>
      <vt:lpstr>Traces of Creatures in Rock Record</vt:lpstr>
      <vt:lpstr>How Fossils Vary with Age</vt:lpstr>
      <vt:lpstr>Factors that Influence Species Extinction</vt:lpstr>
      <vt:lpstr>Geologic Timescale</vt:lpstr>
      <vt:lpstr>PowerPoint Presentation</vt:lpstr>
      <vt:lpstr>Assigning Numeric Ages to Timescale</vt:lpstr>
      <vt:lpstr>Using Timescale to Assign Numeric Ages</vt:lpstr>
      <vt:lpstr>Evidence that Earth’s History is Not Short</vt:lpstr>
      <vt:lpstr>Where Age of Earth Comes From</vt:lpstr>
      <vt:lpstr>Important events in earth’s history</vt:lpstr>
      <vt:lpstr>Early Events in Earth’s History</vt:lpstr>
      <vt:lpstr>PowerPoint Presentation</vt:lpstr>
      <vt:lpstr>Life in the Paleozoic</vt:lpstr>
      <vt:lpstr>Life in the Mesozoic</vt:lpstr>
      <vt:lpstr>Life in the Cenozoic</vt:lpstr>
      <vt:lpstr>Landscape Evolution</vt:lpstr>
      <vt:lpstr>How a Typical Landscape Forms</vt:lpstr>
      <vt:lpstr>PowerPoint Presentation</vt:lpstr>
      <vt:lpstr>Determining Ages of Landscapes</vt:lpstr>
      <vt:lpstr>Other Indications of Landscape 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001 Earth History</dc:title>
  <dc:creator>Emily Haddad</dc:creator>
  <cp:lastModifiedBy>Em</cp:lastModifiedBy>
  <cp:revision>7</cp:revision>
  <dcterms:created xsi:type="dcterms:W3CDTF">2018-06-14T04:43:32Z</dcterms:created>
  <dcterms:modified xsi:type="dcterms:W3CDTF">2018-07-09T20:56:25Z</dcterms:modified>
</cp:coreProperties>
</file>