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29" autoAdjust="0"/>
    <p:restoredTop sz="94660"/>
  </p:normalViewPr>
  <p:slideViewPr>
    <p:cSldViewPr snapToGrid="0">
      <p:cViewPr varScale="1">
        <p:scale>
          <a:sx n="54" d="100"/>
          <a:sy n="54" d="100"/>
        </p:scale>
        <p:origin x="55" y="6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9BF3E-3152-462B-8C51-5ADD72437C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D6A7B3-6D34-4F34-B569-B31E763CAE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B74D4-C745-4667-B7CF-6E57A8BA6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EDD03-F6E2-4F7D-82CA-D70130DE226A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2E0B5-7CCF-49DC-8037-D897F09D3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58126-89D3-4BF7-A69D-B1D454387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1F9E-9A2F-4837-9A6C-D1E99FECE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702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4378F-C7A7-4E23-8149-1C25349D7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6652D-74D7-4F45-A233-2C67D0DA5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267BC-0F8F-4265-812D-05295145D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EDD03-F6E2-4F7D-82CA-D70130DE226A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48BAF-AADB-4BEC-BF46-2D69B246C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265CCA-BB00-4870-927A-E9A383219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1F9E-9A2F-4837-9A6C-D1E99FECE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606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1C6E7-314E-4C9C-B493-A2823A2DE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D7BC9A-C7C4-4443-8CB4-588F771C2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15D335-7AD3-40FF-A25E-3489E77E5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EDD03-F6E2-4F7D-82CA-D70130DE226A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972DB-BBC2-46F0-A858-FACEB71A7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CBBA3-E3C5-4161-90D5-1F279C7F9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1F9E-9A2F-4837-9A6C-D1E99FECE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2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6547B-6862-4E7A-B34D-6FFBD2D90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C22E1-1A11-4747-A33C-BC728C1F22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D072C4-D096-4E3C-B2AC-F2993B3CB6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E898AC-108A-4557-84C4-11C452F3F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EDD03-F6E2-4F7D-82CA-D70130DE226A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204F9F-443F-4FE4-B4F3-125EE98DE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D5F5D4-5A54-4BE7-92B8-1270A4DFA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1F9E-9A2F-4837-9A6C-D1E99FECE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341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17F1B-8C3B-44AE-9CE9-EC0B438D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4A6D86-3930-4300-B68B-7ECC059403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692BC3-3C5C-46A9-BF1C-BD13B7C8CD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7C7F54-A101-42BA-B2DC-CA016E9871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FEE2CC-5823-4823-9B7F-B24BA11AD1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F619F0-A0B1-4B1A-95A3-E3BB014A0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EDD03-F6E2-4F7D-82CA-D70130DE226A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503396-DE4B-4C8E-BBD4-FC557E1E5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AC8611-9405-4945-8F05-7131C8787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1F9E-9A2F-4837-9A6C-D1E99FECE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007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00FC4-BDC1-41C2-86B3-B521D0615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7FA55F-5E72-4C69-922F-C678FD7CA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EDD03-F6E2-4F7D-82CA-D70130DE226A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519054-E8B5-4940-812A-D65B6C0EC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00631E-AADA-4688-BAF6-EC4FDC9B0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1F9E-9A2F-4837-9A6C-D1E99FECE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041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2CDCAB-DE1A-495A-9E1E-40AF79B7C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EDD03-F6E2-4F7D-82CA-D70130DE226A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9AC4ED-0B58-442A-9D4E-67C7C7B95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EFE9AC-AA39-4D33-B0E9-A3CE82C77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1F9E-9A2F-4837-9A6C-D1E99FECE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709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99C9A-2383-4822-8640-83043BC87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FF50B-293A-4723-B104-479307AF7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E6EE6E-989E-4843-A85C-069B7EEF43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62FD62-6D36-454E-887D-F53A95820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EDD03-F6E2-4F7D-82CA-D70130DE226A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905603-03EE-4A3A-9909-1CE6B52F0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60F0AA-D44A-4B7A-935E-4BA6488F4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1F9E-9A2F-4837-9A6C-D1E99FECE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852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FED80-2712-4390-B433-0ED611588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FD7942-3480-4CEB-B857-DA38774938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FE093-5286-47C6-8026-84541E908C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553B9-9CB4-4EC2-9ACF-605A8C7EC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EDD03-F6E2-4F7D-82CA-D70130DE226A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19D0F0-DD2C-4CD7-B697-F9DC065E1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0C3C56-B792-4AF8-95CA-6E18199AB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1F9E-9A2F-4837-9A6C-D1E99FECE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021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9A4C8-D68F-4193-98D7-9290757DD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81B80B-B740-416D-99A3-103DEA51AD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9C200-A049-490C-9727-929D61DB9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EDD03-F6E2-4F7D-82CA-D70130DE226A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CCF2C2-B508-44C9-A291-60A8D6802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EE56AE-4E17-4C85-A722-1DA6066FD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1F9E-9A2F-4837-9A6C-D1E99FECE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24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8D4A1D-4B3C-4F51-93C4-9BB9DE5994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BBAB62-5F9C-4320-89C0-501C4A7A24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42D6F6-72EF-4324-8F53-8EC737455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EDD03-F6E2-4F7D-82CA-D70130DE226A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B83DC-7399-456F-AB3D-D47058651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33030D-1BA8-4903-A88E-AC5E608E3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1F9E-9A2F-4837-9A6C-D1E99FECE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508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560174-AC85-41D9-8764-58CFFC581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3D7954-002B-4AEF-B227-044BC2086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DA071-DE44-4588-8BDC-69EC58AEEC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EDD03-F6E2-4F7D-82CA-D70130DE226A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DB3FA-6826-4CB6-9EA7-37B503AEB7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194139-53BC-4666-B6DB-BD510BF931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81F9E-9A2F-4837-9A6C-D1E99FECE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243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C647D-CA39-4B5C-B746-9F7B8FA343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Explosion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46B21C-4CE5-4C9E-ADF3-3216CD7BA5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PHILIP LARKIN</a:t>
            </a:r>
          </a:p>
        </p:txBody>
      </p:sp>
    </p:spTree>
    <p:extLst>
      <p:ext uri="{BB962C8B-B14F-4D97-AF65-F5344CB8AC3E}">
        <p14:creationId xmlns:p14="http://schemas.microsoft.com/office/powerpoint/2010/main" val="4251935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96FA9-BAE6-4B72-9250-5DE95A083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“Shadows pointed towards the pithead:”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E47A8-261B-4016-8C02-BFB7D8320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Pithead: </a:t>
            </a:r>
            <a:r>
              <a:rPr lang="en-US" dirty="0"/>
              <a:t>entrance to a coal mine.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EF8ED2-6A48-412C-8CA1-EABCE37023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83192" y="2556669"/>
            <a:ext cx="4700920" cy="3510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DAB93B-FB06-4CC0-B545-6DF071A6BB4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158199" y="2616597"/>
            <a:ext cx="4119939" cy="339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18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EB44B-C078-469B-91AD-BD98A78FB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“In the sun the slagheap slept.”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BE779-047E-44BF-A308-8C348DE25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7814"/>
            <a:ext cx="10515600" cy="5149149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Slagheap: Pile of debris. pile of waste matter from coal mining </a:t>
            </a:r>
            <a:r>
              <a:rPr lang="en-US" dirty="0" err="1"/>
              <a:t>etc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CF0168-211C-40E5-AE5C-E19E903593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43983" y="2257794"/>
            <a:ext cx="4733039" cy="4100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45C600-DC9B-4E70-BC47-29F6D68DD45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357856" y="2419017"/>
            <a:ext cx="4733039" cy="341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492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F64F0-A1D2-46B5-9834-FABBE9D7C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“So they passed in beards and moleskins,”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E5D92-1044-48DF-A4ED-5BB606F21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4642"/>
            <a:ext cx="10515600" cy="4922321"/>
          </a:xfrm>
        </p:spPr>
        <p:txBody>
          <a:bodyPr/>
          <a:lstStyle/>
          <a:p>
            <a:r>
              <a:rPr lang="en-US" i="1" dirty="0"/>
              <a:t>moleskins</a:t>
            </a:r>
            <a:r>
              <a:rPr lang="en-US" dirty="0"/>
              <a:t>: work trousers made of hard-wearing heavy cotton fabric. </a:t>
            </a:r>
          </a:p>
          <a:p>
            <a:pPr marL="0" indent="0">
              <a:buNone/>
            </a:pPr>
            <a:r>
              <a:rPr lang="en-US" dirty="0"/>
              <a:t>Clothes made of heavy, durable cotton fabric.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871AC0-EC93-4B51-AF57-8BA71B097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958" y="2324985"/>
            <a:ext cx="2980269" cy="45330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6777EF-0F73-48D5-8A5F-BD8619B80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196" y="2324985"/>
            <a:ext cx="3036846" cy="453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49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3DBF7-ABFB-41DF-96A3-2A7B07A0F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8977"/>
            <a:ext cx="10515600" cy="1371711"/>
          </a:xfrm>
        </p:spPr>
        <p:txBody>
          <a:bodyPr>
            <a:noAutofit/>
          </a:bodyPr>
          <a:lstStyle/>
          <a:p>
            <a:r>
              <a:rPr lang="en-US" sz="3600" dirty="0"/>
              <a:t>“At noon, there came a tremor; cows</a:t>
            </a:r>
            <a:br>
              <a:rPr lang="en-US" sz="3600" dirty="0"/>
            </a:br>
            <a:r>
              <a:rPr lang="en-US" sz="3600" dirty="0"/>
              <a:t>Stopped chewing for a second; sun</a:t>
            </a:r>
            <a:br>
              <a:rPr lang="en-US" sz="3600" dirty="0"/>
            </a:br>
            <a:r>
              <a:rPr lang="en-US" sz="3600" dirty="0"/>
              <a:t>Scarfed as in a heat-haze, dimmed.”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CC232-8E4D-4C02-AE91-96C4FB011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momentousness of an earthquake and a solar eclipse recalls  events reported at Christ’s crucifixion.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“sun/Scarfed”—could possibly mean solar eclipse…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096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30942-210E-4CF4-937F-0DFABDCD8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21" y="74952"/>
            <a:ext cx="11233879" cy="697042"/>
          </a:xfrm>
        </p:spPr>
        <p:txBody>
          <a:bodyPr/>
          <a:lstStyle/>
          <a:p>
            <a:r>
              <a:rPr lang="en-US" dirty="0"/>
              <a:t>Plot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BE1DD-2D22-4A16-A9F1-5FA6B5751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21" y="884420"/>
            <a:ext cx="12072079" cy="610099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Stanza 1, 2, 3, 4</a:t>
            </a:r>
            <a:r>
              <a:rPr lang="en-US" dirty="0"/>
              <a:t> :  poem opens on an ominous note “day of the explosion.” The unsuspecting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      coal miners are walking (coughing, laughing, talking) toward the mines (where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      they will die) and towards the slagheap (some kind of sleeping monster). One coal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      miner finds some bird’s eggs and he throws  them into the grass, </a:t>
            </a:r>
            <a:r>
              <a:rPr lang="en-US" b="1" dirty="0"/>
              <a:t>breaking the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                      eggs. </a:t>
            </a:r>
            <a:r>
              <a:rPr lang="en-US" dirty="0"/>
              <a:t>They move on thru the tall gates and into the mine.</a:t>
            </a:r>
            <a:endParaRPr lang="en-US" b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Stanza 5</a:t>
            </a:r>
            <a:r>
              <a:rPr lang="en-US" dirty="0"/>
              <a:t>: Explosion occurs at noon—with tremor and solar eclipse (“scarfed sun dimmed”)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Stanza 6:</a:t>
            </a:r>
            <a:r>
              <a:rPr lang="en-US" dirty="0"/>
              <a:t> The poem shifts to the funeral of the miners at the chapel (church). We hear the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  sermon predicting the resurrection of the miners in heaven and the reunion the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  wives will have with the miners in heaven.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Stanza 7, 8:</a:t>
            </a:r>
            <a:r>
              <a:rPr lang="en-US" dirty="0"/>
              <a:t> The wives have a VISION (without irony, literally—”plain as lettering on the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   chapel”): they see the miners ALIVE AGAIN or reunited with them.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Stanza 9 (one line stanza):</a:t>
            </a:r>
            <a:r>
              <a:rPr lang="en-US" dirty="0"/>
              <a:t> Reaffirms that the VISION is a real transcendent moment (did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 happen/or will happen literally) because they see the coal miner with unbroken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 eggs—they wouldn’t have known about that incident in the morning, about that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 detail about broken eggs. [broken eggs plays double duty.]</a:t>
            </a:r>
          </a:p>
        </p:txBody>
      </p:sp>
    </p:spTree>
    <p:extLst>
      <p:ext uri="{BB962C8B-B14F-4D97-AF65-F5344CB8AC3E}">
        <p14:creationId xmlns:p14="http://schemas.microsoft.com/office/powerpoint/2010/main" val="1300852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D2E19-78DD-4F9F-9D7F-EB5672436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Theme 1: Dread of extinction(death) </a:t>
            </a:r>
            <a:r>
              <a:rPr lang="en-US" sz="3600" b="1" dirty="0"/>
              <a:t>COUNTERED BY</a:t>
            </a:r>
            <a:r>
              <a:rPr lang="en-US" sz="3600" dirty="0"/>
              <a:t> epiphanic recognitions of transcendent and spiritual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11C03-9D85-4DB9-B3F8-4CD35A084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 </a:t>
            </a:r>
            <a:r>
              <a:rPr lang="en-US" b="1" dirty="0"/>
              <a:t>It is through the link with others </a:t>
            </a:r>
            <a:r>
              <a:rPr lang="en-US" dirty="0"/>
              <a:t>(our humanity exists in our 	loving  			and compassionate relationship with others)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And therefore our existence can survive (death).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327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2A91B-A3BB-4EC9-AD55-5A4776332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49" y="365125"/>
            <a:ext cx="11261651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Theme 2: </a:t>
            </a:r>
            <a:r>
              <a:rPr lang="en-US" b="1" dirty="0"/>
              <a:t>Celebrating</a:t>
            </a:r>
            <a:r>
              <a:rPr lang="en-US" dirty="0"/>
              <a:t> </a:t>
            </a:r>
            <a:r>
              <a:rPr lang="en-US" b="1" dirty="0"/>
              <a:t>family, community</a:t>
            </a:r>
            <a:r>
              <a:rPr lang="en-US" dirty="0"/>
              <a:t>—a reprieve from the hopelessness of isolating, individualism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2CEE3-CE90-41ED-A9EC-002702ACB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4605"/>
            <a:ext cx="10515600" cy="3802358"/>
          </a:xfrm>
        </p:spPr>
        <p:txBody>
          <a:bodyPr/>
          <a:lstStyle/>
          <a:p>
            <a:r>
              <a:rPr lang="en-US" dirty="0"/>
              <a:t>The poem </a:t>
            </a:r>
            <a:r>
              <a:rPr lang="en-US" b="1" dirty="0"/>
              <a:t>celebrates</a:t>
            </a:r>
            <a:r>
              <a:rPr lang="en-US" dirty="0"/>
              <a:t> family, marriage, camaraderie among men that transcends even DEATH.</a:t>
            </a:r>
          </a:p>
          <a:p>
            <a:endParaRPr lang="en-US" dirty="0"/>
          </a:p>
          <a:p>
            <a:r>
              <a:rPr lang="en-US" dirty="0"/>
              <a:t>The poem </a:t>
            </a:r>
            <a:r>
              <a:rPr lang="en-US" b="1" dirty="0"/>
              <a:t>rejects</a:t>
            </a:r>
            <a:r>
              <a:rPr lang="en-US" dirty="0"/>
              <a:t> “isolating individualism” that removes us from our connection to and place in the community.</a:t>
            </a:r>
          </a:p>
        </p:txBody>
      </p:sp>
    </p:spTree>
    <p:extLst>
      <p:ext uri="{BB962C8B-B14F-4D97-AF65-F5344CB8AC3E}">
        <p14:creationId xmlns:p14="http://schemas.microsoft.com/office/powerpoint/2010/main" val="423858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2876C-3938-48B9-8296-4FD9B2890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 3: </a:t>
            </a:r>
            <a:r>
              <a:rPr lang="en-US" b="1" dirty="0"/>
              <a:t>VISION of IMMORTALITY—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6555F-8138-400E-A0C4-EF09F42DFF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Extraordinary vision that promises:</a:t>
            </a:r>
          </a:p>
          <a:p>
            <a:endParaRPr lang="en-US" dirty="0"/>
          </a:p>
          <a:p>
            <a:r>
              <a:rPr lang="en-US"/>
              <a:t>       the </a:t>
            </a:r>
            <a:r>
              <a:rPr lang="en-US" dirty="0"/>
              <a:t>grieving wives </a:t>
            </a:r>
            <a:r>
              <a:rPr lang="en-US" b="1" dirty="0"/>
              <a:t>reunion</a:t>
            </a:r>
            <a:r>
              <a:rPr lang="en-US" dirty="0"/>
              <a:t> with </a:t>
            </a:r>
            <a:r>
              <a:rPr lang="en-US"/>
              <a:t>their husbands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659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464</Words>
  <Application>Microsoft Office PowerPoint</Application>
  <PresentationFormat>Widescreen</PresentationFormat>
  <Paragraphs>49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The Explosion</vt:lpstr>
      <vt:lpstr>“Shadows pointed towards the pithead:”</vt:lpstr>
      <vt:lpstr>“In the sun the slagheap slept.”</vt:lpstr>
      <vt:lpstr>“So they passed in beards and moleskins,” </vt:lpstr>
      <vt:lpstr>“At noon, there came a tremor; cows Stopped chewing for a second; sun Scarfed as in a heat-haze, dimmed.” </vt:lpstr>
      <vt:lpstr>Plot Summary</vt:lpstr>
      <vt:lpstr>Theme 1: Dread of extinction(death) COUNTERED BY epiphanic recognitions of transcendent and spiritual values</vt:lpstr>
      <vt:lpstr>Theme 2: Celebrating family, community—a reprieve from the hopelessness of isolating, individualism</vt:lpstr>
      <vt:lpstr>Theme 3: VISION of IMMORTALITY—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Explosion</dc:title>
  <dc:creator>Raza Hasan</dc:creator>
  <cp:lastModifiedBy>Raza Hasan</cp:lastModifiedBy>
  <cp:revision>22</cp:revision>
  <dcterms:created xsi:type="dcterms:W3CDTF">2020-05-03T17:40:19Z</dcterms:created>
  <dcterms:modified xsi:type="dcterms:W3CDTF">2020-05-14T16:22:49Z</dcterms:modified>
</cp:coreProperties>
</file>