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7" r:id="rId4"/>
    <p:sldId id="261" r:id="rId5"/>
    <p:sldId id="264" r:id="rId6"/>
    <p:sldId id="258"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4" d="100"/>
          <a:sy n="54" d="100"/>
        </p:scale>
        <p:origin x="60" y="52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A53B8-FBB8-4DDF-A9E4-EC4C241F0B7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3726CB8-FA92-4E8D-B7AD-0AA6CC60BE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FF5EA7-BDC5-43DD-A6A7-FB8DDE8226EA}"/>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7DB2C6D1-78AA-44F2-BE78-0022B56811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130692-12BB-4D6C-B904-F5AAFF92A2D3}"/>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977427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01101-9575-400E-B1BB-8496DB4CA7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5F91F0-6FA1-4619-82A5-0FE1948839B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67EA4D-AF5E-4882-A62B-E9E0DEB2F5BB}"/>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6C7917E0-31A2-4F9C-8962-7617200B06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B247A-7F8F-420B-A214-94F4FE09B780}"/>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28245986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72DAF-9DBF-4F8E-AA38-0F9F25E95E1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869A30-001D-421B-90EE-9E6DD894DB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04EC166-B2F9-4A6D-9659-03FA8A39AA86}"/>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F8F45BE8-9E42-4F8B-A42A-029B8BC6A7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1B3EEA-898F-448A-A7A6-CD2F168D0392}"/>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0664019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54D2E-FD7F-45A2-BABB-23ABC4DEBB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FE5620-3E05-4902-9DD4-69FA8A685D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AF008C-CF82-498F-A444-FE07EEF4D40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CF35C7-3674-411D-AB0A-4F6C679B56BD}"/>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6" name="Footer Placeholder 5">
            <a:extLst>
              <a:ext uri="{FF2B5EF4-FFF2-40B4-BE49-F238E27FC236}">
                <a16:creationId xmlns:a16="http://schemas.microsoft.com/office/drawing/2014/main" id="{B8816C21-5138-42D8-8798-924B69F18E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1C766B-858E-49A2-AFEB-8A15C8C16AA0}"/>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083511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BEA65-6588-4290-B370-1CB6B00D2D9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03F74B5-CCBA-4FD5-A394-B3602F5DB3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39C0EDA-B924-4DD3-8689-A04AC17133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A0A741-64E9-43D4-9647-2F135D749D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6E4A026-CB91-4D6D-8718-12CF58D8B7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261ECE6-F456-49A3-9321-B1575D73CAFF}"/>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8" name="Footer Placeholder 7">
            <a:extLst>
              <a:ext uri="{FF2B5EF4-FFF2-40B4-BE49-F238E27FC236}">
                <a16:creationId xmlns:a16="http://schemas.microsoft.com/office/drawing/2014/main" id="{DE96F93B-E897-4705-8F09-E4BE0F3FD7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E23F6F-9C25-48E1-9C9E-CC7ECC74556C}"/>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16957910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7A94D-8A4B-42B2-B88C-29841D92E5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12E1E5-E0E5-42AA-BE99-E2CCACE507A2}"/>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4" name="Footer Placeholder 3">
            <a:extLst>
              <a:ext uri="{FF2B5EF4-FFF2-40B4-BE49-F238E27FC236}">
                <a16:creationId xmlns:a16="http://schemas.microsoft.com/office/drawing/2014/main" id="{A0873435-0095-463F-A751-8FF105F732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8A7462-E35B-407F-81E4-AEA42F0CF096}"/>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655756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5BD885C-1B02-430C-9C50-86D2BD03A049}"/>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3" name="Footer Placeholder 2">
            <a:extLst>
              <a:ext uri="{FF2B5EF4-FFF2-40B4-BE49-F238E27FC236}">
                <a16:creationId xmlns:a16="http://schemas.microsoft.com/office/drawing/2014/main" id="{99D0CFEC-8316-46E0-8C1B-ED4C8085905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1DFCD-7DC0-4F8F-8DAA-6F7D8FC01C74}"/>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8678471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66A975-C9DF-4991-AA55-7336D5D81F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F8059E-5462-4BE2-9ACA-E244BBD3BF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166629-84CB-4780-9F04-811BC8BD55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F93B2D-3D6A-4B9E-A29B-42D27B229829}"/>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6" name="Footer Placeholder 5">
            <a:extLst>
              <a:ext uri="{FF2B5EF4-FFF2-40B4-BE49-F238E27FC236}">
                <a16:creationId xmlns:a16="http://schemas.microsoft.com/office/drawing/2014/main" id="{D0CBA38C-2547-420F-B2A4-1270F12575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A9B1C6-C41B-485F-9C40-25BBFDA477F8}"/>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415051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C3D42-9224-49DE-A360-AF309D69B8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54ED9FB-5494-4D6E-AC86-965DC501E0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EE1D2C4-DFE0-4B26-9923-2B55C575E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4D92F-B38A-4E62-B2EB-AA86AD8EE9E6}"/>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6" name="Footer Placeholder 5">
            <a:extLst>
              <a:ext uri="{FF2B5EF4-FFF2-40B4-BE49-F238E27FC236}">
                <a16:creationId xmlns:a16="http://schemas.microsoft.com/office/drawing/2014/main" id="{BCD1D9A6-A1C2-402E-9D25-5AEA2D2D72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38152A-7D02-44CA-AAAB-6E176EA1E594}"/>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1056646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04E49-97CD-48D4-92BC-0AB8239CA2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0653BE-441F-41A0-AF15-079221259A6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A1221-472A-42FB-A42F-3B4080529BED}"/>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FD3363B8-5D9F-4853-8EE0-8AA3DFD3E1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95E1A7-7DBC-4A9C-B64A-191FECEA1A20}"/>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1113885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63AFA2A-7B6C-4976-B535-C04890DEA8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7593ECC-5FAB-4674-BC20-555528F910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DA0DF4-7497-419B-8E6E-4225DE7266A9}"/>
              </a:ext>
            </a:extLst>
          </p:cNvPr>
          <p:cNvSpPr>
            <a:spLocks noGrp="1"/>
          </p:cNvSpPr>
          <p:nvPr>
            <p:ph type="dt" sz="half" idx="10"/>
          </p:nvPr>
        </p:nvSpPr>
        <p:spPr/>
        <p:txBody>
          <a:body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2D34D45B-8B0D-42EB-83C1-9F7E0B85AD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40BDB-5604-4E6D-979A-015160990A57}"/>
              </a:ext>
            </a:extLst>
          </p:cNvPr>
          <p:cNvSpPr>
            <a:spLocks noGrp="1"/>
          </p:cNvSpPr>
          <p:nvPr>
            <p:ph type="sldNum" sz="quarter" idx="12"/>
          </p:nvPr>
        </p:nvSpPr>
        <p:spPr/>
        <p:txBody>
          <a:bodyPr/>
          <a:lstStyle/>
          <a:p>
            <a:fld id="{E3158781-6A5E-4824-A441-BEF1C853D663}" type="slidenum">
              <a:rPr lang="en-US" smtClean="0"/>
              <a:t>‹#›</a:t>
            </a:fld>
            <a:endParaRPr lang="en-US"/>
          </a:p>
        </p:txBody>
      </p:sp>
    </p:spTree>
    <p:extLst>
      <p:ext uri="{BB962C8B-B14F-4D97-AF65-F5344CB8AC3E}">
        <p14:creationId xmlns:p14="http://schemas.microsoft.com/office/powerpoint/2010/main" val="3614300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52F00E-EC87-4D28-973A-8C5539C2CF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814811-8FAC-4E04-B59D-FD256294EF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607F5F-156D-4778-9FB9-A48E1471E5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579C70-6227-4209-BB42-571D94415F45}" type="datetimeFigureOut">
              <a:rPr lang="en-US" smtClean="0"/>
              <a:t>5/14/2020</a:t>
            </a:fld>
            <a:endParaRPr lang="en-US"/>
          </a:p>
        </p:txBody>
      </p:sp>
      <p:sp>
        <p:nvSpPr>
          <p:cNvPr id="5" name="Footer Placeholder 4">
            <a:extLst>
              <a:ext uri="{FF2B5EF4-FFF2-40B4-BE49-F238E27FC236}">
                <a16:creationId xmlns:a16="http://schemas.microsoft.com/office/drawing/2014/main" id="{E6DE35F0-3DA4-4C4F-BD81-5C0E55ADC0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8A1F57-FB7C-49F5-9D76-296B787FF6F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158781-6A5E-4824-A441-BEF1C853D663}" type="slidenum">
              <a:rPr lang="en-US" smtClean="0"/>
              <a:t>‹#›</a:t>
            </a:fld>
            <a:endParaRPr lang="en-US"/>
          </a:p>
        </p:txBody>
      </p:sp>
    </p:spTree>
    <p:extLst>
      <p:ext uri="{BB962C8B-B14F-4D97-AF65-F5344CB8AC3E}">
        <p14:creationId xmlns:p14="http://schemas.microsoft.com/office/powerpoint/2010/main" val="4862292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5663D-7BAB-4E9D-B4D9-030380A342A0}"/>
              </a:ext>
            </a:extLst>
          </p:cNvPr>
          <p:cNvSpPr>
            <a:spLocks noGrp="1"/>
          </p:cNvSpPr>
          <p:nvPr>
            <p:ph type="ctrTitle"/>
          </p:nvPr>
        </p:nvSpPr>
        <p:spPr/>
        <p:txBody>
          <a:bodyPr/>
          <a:lstStyle/>
          <a:p>
            <a:r>
              <a:rPr lang="en-US" dirty="0"/>
              <a:t>Ambulances	</a:t>
            </a:r>
          </a:p>
        </p:txBody>
      </p:sp>
      <p:sp>
        <p:nvSpPr>
          <p:cNvPr id="3" name="Subtitle 2">
            <a:extLst>
              <a:ext uri="{FF2B5EF4-FFF2-40B4-BE49-F238E27FC236}">
                <a16:creationId xmlns:a16="http://schemas.microsoft.com/office/drawing/2014/main" id="{DC41D5A3-60AF-4BB1-B96A-237A2F696B88}"/>
              </a:ext>
            </a:extLst>
          </p:cNvPr>
          <p:cNvSpPr>
            <a:spLocks noGrp="1"/>
          </p:cNvSpPr>
          <p:nvPr>
            <p:ph type="subTitle" idx="1"/>
          </p:nvPr>
        </p:nvSpPr>
        <p:spPr/>
        <p:txBody>
          <a:bodyPr/>
          <a:lstStyle/>
          <a:p>
            <a:r>
              <a:rPr lang="en-US" dirty="0"/>
              <a:t>Philip Larkin</a:t>
            </a:r>
          </a:p>
        </p:txBody>
      </p:sp>
    </p:spTree>
    <p:extLst>
      <p:ext uri="{BB962C8B-B14F-4D97-AF65-F5344CB8AC3E}">
        <p14:creationId xmlns:p14="http://schemas.microsoft.com/office/powerpoint/2010/main" val="1216182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D9A29-6A0D-465A-BF1E-FF4721B899C8}"/>
              </a:ext>
            </a:extLst>
          </p:cNvPr>
          <p:cNvSpPr>
            <a:spLocks noGrp="1"/>
          </p:cNvSpPr>
          <p:nvPr>
            <p:ph type="title"/>
          </p:nvPr>
        </p:nvSpPr>
        <p:spPr/>
        <p:txBody>
          <a:bodyPr/>
          <a:lstStyle/>
          <a:p>
            <a:r>
              <a:rPr lang="en-US" dirty="0"/>
              <a:t>Ambulances from 1960s</a:t>
            </a:r>
          </a:p>
        </p:txBody>
      </p:sp>
      <p:sp>
        <p:nvSpPr>
          <p:cNvPr id="3" name="Content Placeholder 2">
            <a:extLst>
              <a:ext uri="{FF2B5EF4-FFF2-40B4-BE49-F238E27FC236}">
                <a16:creationId xmlns:a16="http://schemas.microsoft.com/office/drawing/2014/main" id="{55909D77-6765-416A-8466-23E45EFB2018}"/>
              </a:ext>
            </a:extLst>
          </p:cNvPr>
          <p:cNvSpPr>
            <a:spLocks noGrp="1"/>
          </p:cNvSpPr>
          <p:nvPr>
            <p:ph idx="1"/>
          </p:nvPr>
        </p:nvSpPr>
        <p:spPr/>
        <p:txBody>
          <a:bodyPr/>
          <a:lstStyle/>
          <a:p>
            <a:pPr marL="0" indent="0">
              <a:buNone/>
            </a:pPr>
            <a:r>
              <a:rPr lang="en-US" dirty="0"/>
              <a:t>London 1966 </a:t>
            </a:r>
          </a:p>
          <a:p>
            <a:pPr marL="0" indent="0">
              <a:buNone/>
            </a:pPr>
            <a:r>
              <a:rPr lang="en-US" dirty="0"/>
              <a:t>Ambulance</a:t>
            </a:r>
          </a:p>
        </p:txBody>
      </p:sp>
      <p:pic>
        <p:nvPicPr>
          <p:cNvPr id="4" name="Picture 3">
            <a:extLst>
              <a:ext uri="{FF2B5EF4-FFF2-40B4-BE49-F238E27FC236}">
                <a16:creationId xmlns:a16="http://schemas.microsoft.com/office/drawing/2014/main" id="{82AD097A-F8AE-46BC-9455-6B7A998CCE60}"/>
              </a:ext>
            </a:extLst>
          </p:cNvPr>
          <p:cNvPicPr>
            <a:picLocks noChangeAspect="1"/>
          </p:cNvPicPr>
          <p:nvPr/>
        </p:nvPicPr>
        <p:blipFill>
          <a:blip r:embed="rId2"/>
          <a:stretch>
            <a:fillRect/>
          </a:stretch>
        </p:blipFill>
        <p:spPr>
          <a:xfrm>
            <a:off x="912603" y="2943821"/>
            <a:ext cx="5183397" cy="3549054"/>
          </a:xfrm>
          <a:prstGeom prst="rect">
            <a:avLst/>
          </a:prstGeom>
        </p:spPr>
      </p:pic>
      <p:pic>
        <p:nvPicPr>
          <p:cNvPr id="5" name="Picture 4">
            <a:extLst>
              <a:ext uri="{FF2B5EF4-FFF2-40B4-BE49-F238E27FC236}">
                <a16:creationId xmlns:a16="http://schemas.microsoft.com/office/drawing/2014/main" id="{D46536A6-69EA-4A49-A4D3-5B03AFD9970F}"/>
              </a:ext>
            </a:extLst>
          </p:cNvPr>
          <p:cNvPicPr>
            <a:picLocks noChangeAspect="1"/>
          </p:cNvPicPr>
          <p:nvPr/>
        </p:nvPicPr>
        <p:blipFill>
          <a:blip r:embed="rId3"/>
          <a:stretch>
            <a:fillRect/>
          </a:stretch>
        </p:blipFill>
        <p:spPr>
          <a:xfrm>
            <a:off x="6284176" y="1879128"/>
            <a:ext cx="5333309" cy="3307953"/>
          </a:xfrm>
          <a:prstGeom prst="rect">
            <a:avLst/>
          </a:prstGeom>
        </p:spPr>
      </p:pic>
    </p:spTree>
    <p:extLst>
      <p:ext uri="{BB962C8B-B14F-4D97-AF65-F5344CB8AC3E}">
        <p14:creationId xmlns:p14="http://schemas.microsoft.com/office/powerpoint/2010/main" val="592245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CD670-8C28-4E82-82E8-F5FF89910705}"/>
              </a:ext>
            </a:extLst>
          </p:cNvPr>
          <p:cNvSpPr>
            <a:spLocks noGrp="1"/>
          </p:cNvSpPr>
          <p:nvPr>
            <p:ph type="title"/>
          </p:nvPr>
        </p:nvSpPr>
        <p:spPr/>
        <p:txBody>
          <a:bodyPr/>
          <a:lstStyle/>
          <a:p>
            <a:r>
              <a:rPr lang="en-US" dirty="0"/>
              <a:t>“Closed like confessionals, they thread”</a:t>
            </a:r>
          </a:p>
        </p:txBody>
      </p:sp>
      <p:pic>
        <p:nvPicPr>
          <p:cNvPr id="4" name="Content Placeholder 3">
            <a:extLst>
              <a:ext uri="{FF2B5EF4-FFF2-40B4-BE49-F238E27FC236}">
                <a16:creationId xmlns:a16="http://schemas.microsoft.com/office/drawing/2014/main" id="{47DC2A9B-DA0C-498A-B0A1-5461159E1F09}"/>
              </a:ext>
            </a:extLst>
          </p:cNvPr>
          <p:cNvPicPr>
            <a:picLocks noGrp="1" noChangeAspect="1"/>
          </p:cNvPicPr>
          <p:nvPr>
            <p:ph idx="1"/>
          </p:nvPr>
        </p:nvPicPr>
        <p:blipFill>
          <a:blip r:embed="rId2"/>
          <a:stretch>
            <a:fillRect/>
          </a:stretch>
        </p:blipFill>
        <p:spPr>
          <a:xfrm>
            <a:off x="6477536" y="1621694"/>
            <a:ext cx="4552287" cy="4351338"/>
          </a:xfrm>
          <a:prstGeom prst="rect">
            <a:avLst/>
          </a:prstGeom>
        </p:spPr>
      </p:pic>
      <p:pic>
        <p:nvPicPr>
          <p:cNvPr id="6" name="Picture 5">
            <a:extLst>
              <a:ext uri="{FF2B5EF4-FFF2-40B4-BE49-F238E27FC236}">
                <a16:creationId xmlns:a16="http://schemas.microsoft.com/office/drawing/2014/main" id="{411B35D2-89D5-4DBF-AF46-0AA336D51413}"/>
              </a:ext>
            </a:extLst>
          </p:cNvPr>
          <p:cNvPicPr>
            <a:picLocks noChangeAspect="1"/>
          </p:cNvPicPr>
          <p:nvPr/>
        </p:nvPicPr>
        <p:blipFill>
          <a:blip r:embed="rId3"/>
          <a:stretch>
            <a:fillRect/>
          </a:stretch>
        </p:blipFill>
        <p:spPr>
          <a:xfrm>
            <a:off x="337653" y="1769593"/>
            <a:ext cx="5758347" cy="4391094"/>
          </a:xfrm>
          <a:prstGeom prst="rect">
            <a:avLst/>
          </a:prstGeom>
        </p:spPr>
      </p:pic>
    </p:spTree>
    <p:extLst>
      <p:ext uri="{BB962C8B-B14F-4D97-AF65-F5344CB8AC3E}">
        <p14:creationId xmlns:p14="http://schemas.microsoft.com/office/powerpoint/2010/main" val="1481060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F329B-C8AA-426C-80C2-B560F155AF16}"/>
              </a:ext>
            </a:extLst>
          </p:cNvPr>
          <p:cNvSpPr>
            <a:spLocks noGrp="1"/>
          </p:cNvSpPr>
          <p:nvPr>
            <p:ph type="title"/>
          </p:nvPr>
        </p:nvSpPr>
        <p:spPr/>
        <p:txBody>
          <a:bodyPr>
            <a:normAutofit fontScale="90000"/>
          </a:bodyPr>
          <a:lstStyle/>
          <a:p>
            <a:r>
              <a:rPr lang="en-US" dirty="0"/>
              <a:t>A wild white face that overtops/</a:t>
            </a:r>
            <a:br>
              <a:rPr lang="en-US" dirty="0"/>
            </a:br>
            <a:r>
              <a:rPr lang="en-US" dirty="0"/>
              <a:t>Red stretcher-blankets momently/</a:t>
            </a:r>
            <a:br>
              <a:rPr lang="en-US" dirty="0"/>
            </a:br>
            <a:r>
              <a:rPr lang="en-US" dirty="0"/>
              <a:t>as it is carried in and stowed,</a:t>
            </a:r>
          </a:p>
        </p:txBody>
      </p:sp>
      <p:pic>
        <p:nvPicPr>
          <p:cNvPr id="4" name="Content Placeholder 3">
            <a:extLst>
              <a:ext uri="{FF2B5EF4-FFF2-40B4-BE49-F238E27FC236}">
                <a16:creationId xmlns:a16="http://schemas.microsoft.com/office/drawing/2014/main" id="{715755EF-4EDA-4B77-BEAE-E3A768066F45}"/>
              </a:ext>
            </a:extLst>
          </p:cNvPr>
          <p:cNvPicPr>
            <a:picLocks noGrp="1" noChangeAspect="1"/>
          </p:cNvPicPr>
          <p:nvPr>
            <p:ph idx="1"/>
          </p:nvPr>
        </p:nvPicPr>
        <p:blipFill>
          <a:blip r:embed="rId2"/>
          <a:stretch>
            <a:fillRect/>
          </a:stretch>
        </p:blipFill>
        <p:spPr>
          <a:xfrm>
            <a:off x="249702" y="1819047"/>
            <a:ext cx="7854907" cy="5086736"/>
          </a:xfrm>
          <a:prstGeom prst="rect">
            <a:avLst/>
          </a:prstGeom>
        </p:spPr>
      </p:pic>
    </p:spTree>
    <p:extLst>
      <p:ext uri="{BB962C8B-B14F-4D97-AF65-F5344CB8AC3E}">
        <p14:creationId xmlns:p14="http://schemas.microsoft.com/office/powerpoint/2010/main" val="1602333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44CE6-2EB9-447B-AD2B-DFC1E9828720}"/>
              </a:ext>
            </a:extLst>
          </p:cNvPr>
          <p:cNvSpPr>
            <a:spLocks noGrp="1"/>
          </p:cNvSpPr>
          <p:nvPr>
            <p:ph type="title"/>
          </p:nvPr>
        </p:nvSpPr>
        <p:spPr>
          <a:xfrm>
            <a:off x="0" y="46050"/>
            <a:ext cx="11353800" cy="1105174"/>
          </a:xfrm>
        </p:spPr>
        <p:txBody>
          <a:bodyPr>
            <a:normAutofit fontScale="90000"/>
          </a:bodyPr>
          <a:lstStyle/>
          <a:p>
            <a:r>
              <a:rPr lang="en-US" dirty="0"/>
              <a:t>Plot Summary: from </a:t>
            </a:r>
            <a:r>
              <a:rPr lang="en-US" b="1" dirty="0"/>
              <a:t>unity</a:t>
            </a:r>
            <a:r>
              <a:rPr lang="en-US" dirty="0"/>
              <a:t> with the community to </a:t>
            </a:r>
            <a:r>
              <a:rPr lang="en-US" b="1" dirty="0"/>
              <a:t>isolation/dissolution </a:t>
            </a:r>
            <a:r>
              <a:rPr lang="en-US" dirty="0"/>
              <a:t>that death brings.</a:t>
            </a:r>
          </a:p>
        </p:txBody>
      </p:sp>
      <p:sp>
        <p:nvSpPr>
          <p:cNvPr id="3" name="Content Placeholder 2">
            <a:extLst>
              <a:ext uri="{FF2B5EF4-FFF2-40B4-BE49-F238E27FC236}">
                <a16:creationId xmlns:a16="http://schemas.microsoft.com/office/drawing/2014/main" id="{77FE0257-16F4-401D-A652-85722283255A}"/>
              </a:ext>
            </a:extLst>
          </p:cNvPr>
          <p:cNvSpPr>
            <a:spLocks noGrp="1"/>
          </p:cNvSpPr>
          <p:nvPr>
            <p:ph idx="1"/>
          </p:nvPr>
        </p:nvSpPr>
        <p:spPr>
          <a:xfrm>
            <a:off x="0" y="1210430"/>
            <a:ext cx="12192000" cy="5647570"/>
          </a:xfrm>
        </p:spPr>
        <p:txBody>
          <a:bodyPr>
            <a:normAutofit fontScale="85000" lnSpcReduction="20000"/>
          </a:bodyPr>
          <a:lstStyle/>
          <a:p>
            <a:r>
              <a:rPr lang="en-US" b="1" dirty="0"/>
              <a:t>Stanza 1</a:t>
            </a:r>
            <a:r>
              <a:rPr lang="en-US" dirty="0"/>
              <a:t>: Ambulances compared to confessionals. Both don’t reveal their secrets.</a:t>
            </a:r>
          </a:p>
          <a:p>
            <a:r>
              <a:rPr lang="en-US" dirty="0"/>
              <a:t>                Death in the midst of bustling life in the cities. No one can escape death.</a:t>
            </a:r>
          </a:p>
          <a:p>
            <a:endParaRPr lang="en-US" dirty="0"/>
          </a:p>
          <a:p>
            <a:r>
              <a:rPr lang="en-US" b="1" dirty="0"/>
              <a:t>Stanza 2</a:t>
            </a:r>
            <a:r>
              <a:rPr lang="en-US" dirty="0"/>
              <a:t>: in the city, in the front of children and women and social gatherings like </a:t>
            </a:r>
          </a:p>
          <a:p>
            <a:r>
              <a:rPr lang="en-US" dirty="0"/>
              <a:t>                dinners, the event of death takes place. The dying person experiences the 		        </a:t>
            </a:r>
          </a:p>
          <a:p>
            <a:r>
              <a:rPr lang="en-US" dirty="0"/>
              <a:t>                terror firsthand.</a:t>
            </a:r>
          </a:p>
          <a:p>
            <a:endParaRPr lang="en-US" dirty="0"/>
          </a:p>
          <a:p>
            <a:r>
              <a:rPr lang="en-US" b="1" dirty="0"/>
              <a:t>Stanza 3</a:t>
            </a:r>
            <a:r>
              <a:rPr lang="en-US" dirty="0"/>
              <a:t>: Finality of death. Function of ambulances: to take the reality/horror of death  </a:t>
            </a:r>
          </a:p>
          <a:p>
            <a:r>
              <a:rPr lang="en-US" dirty="0"/>
              <a:t>                 away(“fastened doors recede”) from the families and community.</a:t>
            </a:r>
          </a:p>
          <a:p>
            <a:endParaRPr lang="en-US" dirty="0"/>
          </a:p>
          <a:p>
            <a:r>
              <a:rPr lang="en-US" b="1" dirty="0"/>
              <a:t>Stanza 4</a:t>
            </a:r>
            <a:r>
              <a:rPr lang="en-US" dirty="0"/>
              <a:t>: Event of death transforms us back into individuals separate from community/family</a:t>
            </a:r>
          </a:p>
          <a:p>
            <a:r>
              <a:rPr lang="en-US" dirty="0"/>
              <a:t>                loosening, severing our ties (that we built over time) to our families, cutting us off.</a:t>
            </a:r>
          </a:p>
          <a:p>
            <a:endParaRPr lang="en-US" dirty="0"/>
          </a:p>
          <a:p>
            <a:r>
              <a:rPr lang="en-US" b="1" dirty="0"/>
              <a:t>Stanza 5</a:t>
            </a:r>
            <a:r>
              <a:rPr lang="en-US" dirty="0"/>
              <a:t>: Isolated individual then transitions from being to non-being.</a:t>
            </a:r>
          </a:p>
        </p:txBody>
      </p:sp>
    </p:spTree>
    <p:extLst>
      <p:ext uri="{BB962C8B-B14F-4D97-AF65-F5344CB8AC3E}">
        <p14:creationId xmlns:p14="http://schemas.microsoft.com/office/powerpoint/2010/main" val="32553263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8772-8E41-41C2-B4BC-DB86B4E2CDEB}"/>
              </a:ext>
            </a:extLst>
          </p:cNvPr>
          <p:cNvSpPr>
            <a:spLocks noGrp="1"/>
          </p:cNvSpPr>
          <p:nvPr>
            <p:ph type="title"/>
          </p:nvPr>
        </p:nvSpPr>
        <p:spPr>
          <a:xfrm>
            <a:off x="838200" y="118412"/>
            <a:ext cx="10515600" cy="802566"/>
          </a:xfrm>
        </p:spPr>
        <p:txBody>
          <a:bodyPr/>
          <a:lstStyle/>
          <a:p>
            <a:r>
              <a:rPr lang="en-US" dirty="0"/>
              <a:t>Theme 1: A poem on death in the secular age</a:t>
            </a:r>
          </a:p>
        </p:txBody>
      </p:sp>
      <p:sp>
        <p:nvSpPr>
          <p:cNvPr id="3" name="Content Placeholder 2">
            <a:extLst>
              <a:ext uri="{FF2B5EF4-FFF2-40B4-BE49-F238E27FC236}">
                <a16:creationId xmlns:a16="http://schemas.microsoft.com/office/drawing/2014/main" id="{7DFF8CDE-9589-4D5B-88EB-BCBA0FAFB416}"/>
              </a:ext>
            </a:extLst>
          </p:cNvPr>
          <p:cNvSpPr>
            <a:spLocks noGrp="1"/>
          </p:cNvSpPr>
          <p:nvPr>
            <p:ph idx="1"/>
          </p:nvPr>
        </p:nvSpPr>
        <p:spPr>
          <a:xfrm>
            <a:off x="838200" y="980184"/>
            <a:ext cx="10515600" cy="5633267"/>
          </a:xfrm>
        </p:spPr>
        <p:txBody>
          <a:bodyPr>
            <a:normAutofit lnSpcReduction="10000"/>
          </a:bodyPr>
          <a:lstStyle/>
          <a:p>
            <a:r>
              <a:rPr lang="en-US" dirty="0"/>
              <a:t>The poem gives us a “secular” (non-religious) view of death and its impact on us.</a:t>
            </a:r>
          </a:p>
          <a:p>
            <a:endParaRPr lang="en-US" dirty="0"/>
          </a:p>
          <a:p>
            <a:r>
              <a:rPr lang="en-US" dirty="0"/>
              <a:t>Despite the word “confessionals” and the phrase “Poor soul” religion plays no role in the explication of death in the poem. There is no “soul”, no afterlife here in the poem. Only  total extinction.</a:t>
            </a:r>
          </a:p>
          <a:p>
            <a:endParaRPr lang="en-US" dirty="0"/>
          </a:p>
          <a:p>
            <a:r>
              <a:rPr lang="en-US" b="1" dirty="0"/>
              <a:t>Finality of death </a:t>
            </a:r>
            <a:r>
              <a:rPr lang="en-US" dirty="0"/>
              <a:t>is confirmed—death is: “emptiness”, “permanent”, “blank”  “true”: death really is death and nothing else. And worse thing about it, it is unavoidable: “All streets in time are visited.”</a:t>
            </a:r>
          </a:p>
          <a:p>
            <a:endParaRPr lang="en-US" dirty="0"/>
          </a:p>
          <a:p>
            <a:pPr marL="0" indent="0">
              <a:buNone/>
            </a:pPr>
            <a:r>
              <a:rPr lang="en-US" dirty="0"/>
              <a:t>What awaits us/present in our day to day lives is the “solving emptiness”: </a:t>
            </a:r>
            <a:r>
              <a:rPr lang="en-US" b="1" dirty="0"/>
              <a:t>solving</a:t>
            </a:r>
            <a:r>
              <a:rPr lang="en-US" dirty="0"/>
              <a:t>, perhaps, as in </a:t>
            </a:r>
            <a:r>
              <a:rPr lang="en-US" b="1" dirty="0"/>
              <a:t>confirming</a:t>
            </a:r>
            <a:r>
              <a:rPr lang="en-US" dirty="0"/>
              <a:t> utter destruction, dissolution of the “self” (person).</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3698283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41D17-FE18-4003-B0D1-483C09C8CD49}"/>
              </a:ext>
            </a:extLst>
          </p:cNvPr>
          <p:cNvSpPr>
            <a:spLocks noGrp="1"/>
          </p:cNvSpPr>
          <p:nvPr>
            <p:ph type="title"/>
          </p:nvPr>
        </p:nvSpPr>
        <p:spPr>
          <a:xfrm>
            <a:off x="171039" y="124991"/>
            <a:ext cx="11182761" cy="1565698"/>
          </a:xfrm>
        </p:spPr>
        <p:txBody>
          <a:bodyPr>
            <a:normAutofit fontScale="90000"/>
          </a:bodyPr>
          <a:lstStyle/>
          <a:p>
            <a:r>
              <a:rPr lang="en-US" dirty="0"/>
              <a:t>Theme 2: Death: separates the “self” that had cohered in the network of love, family and community</a:t>
            </a:r>
          </a:p>
        </p:txBody>
      </p:sp>
      <p:sp>
        <p:nvSpPr>
          <p:cNvPr id="3" name="Content Placeholder 2">
            <a:extLst>
              <a:ext uri="{FF2B5EF4-FFF2-40B4-BE49-F238E27FC236}">
                <a16:creationId xmlns:a16="http://schemas.microsoft.com/office/drawing/2014/main" id="{CE0C5334-3DE4-4334-BEA6-932AD70866A2}"/>
              </a:ext>
            </a:extLst>
          </p:cNvPr>
          <p:cNvSpPr>
            <a:spLocks noGrp="1"/>
          </p:cNvSpPr>
          <p:nvPr>
            <p:ph idx="1"/>
          </p:nvPr>
        </p:nvSpPr>
        <p:spPr/>
        <p:txBody>
          <a:bodyPr/>
          <a:lstStyle/>
          <a:p>
            <a:r>
              <a:rPr lang="en-US" dirty="0"/>
              <a:t>For it is only in the families and community that the “self” can experience</a:t>
            </a:r>
          </a:p>
          <a:p>
            <a:endParaRPr lang="en-US" dirty="0"/>
          </a:p>
          <a:p>
            <a:r>
              <a:rPr lang="en-US" dirty="0"/>
              <a:t>the “exchange of love”</a:t>
            </a:r>
          </a:p>
        </p:txBody>
      </p:sp>
    </p:spTree>
    <p:extLst>
      <p:ext uri="{BB962C8B-B14F-4D97-AF65-F5344CB8AC3E}">
        <p14:creationId xmlns:p14="http://schemas.microsoft.com/office/powerpoint/2010/main" val="3711170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A467C-238B-48B7-AAB6-BCDFCAB6FC5D}"/>
              </a:ext>
            </a:extLst>
          </p:cNvPr>
          <p:cNvSpPr>
            <a:spLocks noGrp="1"/>
          </p:cNvSpPr>
          <p:nvPr>
            <p:ph type="title"/>
          </p:nvPr>
        </p:nvSpPr>
        <p:spPr/>
        <p:txBody>
          <a:bodyPr>
            <a:normAutofit/>
          </a:bodyPr>
          <a:lstStyle/>
          <a:p>
            <a:r>
              <a:rPr lang="en-US" dirty="0"/>
              <a:t>Theme 3: Death reveals the truth about our existence: truth of “all we are”/  “all we do”</a:t>
            </a:r>
          </a:p>
        </p:txBody>
      </p:sp>
      <p:sp>
        <p:nvSpPr>
          <p:cNvPr id="3" name="Content Placeholder 2">
            <a:extLst>
              <a:ext uri="{FF2B5EF4-FFF2-40B4-BE49-F238E27FC236}">
                <a16:creationId xmlns:a16="http://schemas.microsoft.com/office/drawing/2014/main" id="{AAC2DDD2-72C7-456F-8024-8B7C24255868}"/>
              </a:ext>
            </a:extLst>
          </p:cNvPr>
          <p:cNvSpPr>
            <a:spLocks noGrp="1"/>
          </p:cNvSpPr>
          <p:nvPr>
            <p:ph idx="1"/>
          </p:nvPr>
        </p:nvSpPr>
        <p:spPr>
          <a:xfrm>
            <a:off x="838200" y="1825624"/>
            <a:ext cx="10515600" cy="4858047"/>
          </a:xfrm>
        </p:spPr>
        <p:txBody>
          <a:bodyPr>
            <a:normAutofit/>
          </a:bodyPr>
          <a:lstStyle/>
          <a:p>
            <a:r>
              <a:rPr lang="en-US" dirty="0"/>
              <a:t>And sense the solving emptiness</a:t>
            </a:r>
          </a:p>
          <a:p>
            <a:r>
              <a:rPr lang="en-US" dirty="0"/>
              <a:t>That lies just under </a:t>
            </a:r>
            <a:r>
              <a:rPr lang="en-US" b="1" dirty="0"/>
              <a:t>all we do.</a:t>
            </a:r>
          </a:p>
          <a:p>
            <a:pPr marL="0" indent="0">
              <a:buNone/>
            </a:pPr>
            <a:r>
              <a:rPr lang="en-US" b="1" dirty="0"/>
              <a:t>all we do: </a:t>
            </a:r>
            <a:r>
              <a:rPr lang="en-US" dirty="0"/>
              <a:t>everyday, ordinary reality of our lives </a:t>
            </a:r>
            <a:endParaRPr lang="en-US" b="1" dirty="0"/>
          </a:p>
          <a:p>
            <a:pPr marL="0" indent="0">
              <a:buNone/>
            </a:pPr>
            <a:r>
              <a:rPr lang="en-US" b="1" dirty="0"/>
              <a:t> </a:t>
            </a:r>
          </a:p>
          <a:p>
            <a:r>
              <a:rPr lang="en-US" dirty="0"/>
              <a:t>Brings closer what is left to come,</a:t>
            </a:r>
          </a:p>
          <a:p>
            <a:r>
              <a:rPr lang="en-US" dirty="0"/>
              <a:t>And dulls to distance </a:t>
            </a:r>
            <a:r>
              <a:rPr lang="en-US" b="1" dirty="0"/>
              <a:t>all we are.</a:t>
            </a:r>
          </a:p>
          <a:p>
            <a:r>
              <a:rPr lang="en-US" b="1" dirty="0"/>
              <a:t>all we are: </a:t>
            </a:r>
            <a:r>
              <a:rPr lang="en-US" dirty="0"/>
              <a:t>NATURE OF OUR EXISTENCE: what defines our existence</a:t>
            </a:r>
          </a:p>
          <a:p>
            <a:pPr lvl="1"/>
            <a:r>
              <a:rPr lang="en-US" dirty="0"/>
              <a:t>our existence only has a semblance of meaning when we are part of community/family where “exchange of love” is possible.</a:t>
            </a:r>
          </a:p>
        </p:txBody>
      </p:sp>
    </p:spTree>
    <p:extLst>
      <p:ext uri="{BB962C8B-B14F-4D97-AF65-F5344CB8AC3E}">
        <p14:creationId xmlns:p14="http://schemas.microsoft.com/office/powerpoint/2010/main" val="1954626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TotalTime>
  <Words>408</Words>
  <Application>Microsoft Office PowerPoint</Application>
  <PresentationFormat>Widescreen</PresentationFormat>
  <Paragraphs>44</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Calibri</vt:lpstr>
      <vt:lpstr>Calibri Light</vt:lpstr>
      <vt:lpstr>Office Theme</vt:lpstr>
      <vt:lpstr>Ambulances </vt:lpstr>
      <vt:lpstr>Ambulances from 1960s</vt:lpstr>
      <vt:lpstr>“Closed like confessionals, they thread”</vt:lpstr>
      <vt:lpstr>A wild white face that overtops/ Red stretcher-blankets momently/ as it is carried in and stowed,</vt:lpstr>
      <vt:lpstr>Plot Summary: from unity with the community to isolation/dissolution that death brings.</vt:lpstr>
      <vt:lpstr>Theme 1: A poem on death in the secular age</vt:lpstr>
      <vt:lpstr>Theme 2: Death: separates the “self” that had cohered in the network of love, family and community</vt:lpstr>
      <vt:lpstr>Theme 3: Death reveals the truth about our existence: truth of “all we are”/  “all we do”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Ambulances </dc:title>
  <dc:creator>Raza Hasan</dc:creator>
  <cp:lastModifiedBy>Raza Hasan</cp:lastModifiedBy>
  <cp:revision>16</cp:revision>
  <dcterms:created xsi:type="dcterms:W3CDTF">2020-05-13T02:38:54Z</dcterms:created>
  <dcterms:modified xsi:type="dcterms:W3CDTF">2020-05-14T16:28:20Z</dcterms:modified>
</cp:coreProperties>
</file>