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3" r:id="rId7"/>
    <p:sldId id="261" r:id="rId8"/>
    <p:sldId id="262"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11/4/2018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11/4/2018</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3">
            <a:schemeClr val="lt1"/>
          </a:lnRef>
          <a:fillRef idx="1">
            <a:schemeClr val="accent6"/>
          </a:fillRef>
          <a:effectRef idx="1">
            <a:schemeClr val="accent6"/>
          </a:effectRef>
          <a:fontRef idx="minor">
            <a:schemeClr val="lt1"/>
          </a:fontRef>
        </p:style>
        <p:txBody>
          <a:bodyPr/>
          <a:lstStyle/>
          <a:p>
            <a:r>
              <a:rPr lang="en-GB" dirty="0"/>
              <a:t> </a:t>
            </a:r>
          </a:p>
        </p:txBody>
      </p:sp>
      <p:sp>
        <p:nvSpPr>
          <p:cNvPr id="3" name="Subtitle 2"/>
          <p:cNvSpPr>
            <a:spLocks noGrp="1"/>
          </p:cNvSpPr>
          <p:nvPr>
            <p:ph type="subTitle" idx="1"/>
          </p:nvPr>
        </p:nvSpPr>
        <p:spPr/>
        <p:style>
          <a:lnRef idx="3">
            <a:schemeClr val="lt1"/>
          </a:lnRef>
          <a:fillRef idx="1">
            <a:schemeClr val="accent1"/>
          </a:fillRef>
          <a:effectRef idx="1">
            <a:schemeClr val="accent1"/>
          </a:effectRef>
          <a:fontRef idx="minor">
            <a:schemeClr val="lt1"/>
          </a:fontRef>
        </p:style>
        <p:txBody>
          <a:bodyPr/>
          <a:lstStyle/>
          <a:p>
            <a:r>
              <a:rPr lang="en-GB" dirty="0"/>
              <a:t> </a:t>
            </a:r>
          </a:p>
          <a:p>
            <a:r>
              <a:rPr lang="en-GB" b="1" dirty="0" smtClean="0"/>
              <a:t>Lawrence </a:t>
            </a:r>
            <a:r>
              <a:rPr lang="en-GB" b="1" dirty="0"/>
              <a:t>Memorial Hospital in Lawrence, KS.</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6231" y="1983347"/>
            <a:ext cx="5473522" cy="1403797"/>
          </a:xfrm>
          <a:prstGeom prst="rect">
            <a:avLst/>
          </a:prstGeom>
        </p:spPr>
      </p:pic>
    </p:spTree>
    <p:extLst>
      <p:ext uri="{BB962C8B-B14F-4D97-AF65-F5344CB8AC3E}">
        <p14:creationId xmlns:p14="http://schemas.microsoft.com/office/powerpoint/2010/main" val="3417614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n-US" dirty="0"/>
              <a:t> </a:t>
            </a:r>
            <a:r>
              <a:rPr lang="en-US" b="1" cap="none" dirty="0"/>
              <a:t>L</a:t>
            </a:r>
            <a:r>
              <a:rPr lang="en-US" b="1" cap="none" dirty="0" smtClean="0"/>
              <a:t>awrence </a:t>
            </a:r>
            <a:r>
              <a:rPr lang="en-US" b="1" cap="none" dirty="0"/>
              <a:t>M</a:t>
            </a:r>
            <a:r>
              <a:rPr lang="en-US" b="1" cap="none" dirty="0" smtClean="0"/>
              <a:t>emorial Hospital’s Location</a:t>
            </a:r>
            <a:endParaRPr lang="en-GB" b="1" dirty="0"/>
          </a:p>
        </p:txBody>
      </p:sp>
      <p:sp>
        <p:nvSpPr>
          <p:cNvPr id="3" name="Content Placeholder 2"/>
          <p:cNvSpPr>
            <a:spLocks noGrp="1"/>
          </p:cNvSpPr>
          <p:nvPr>
            <p:ph sz="quarter" idx="13"/>
          </p:nvPr>
        </p:nvSpPr>
        <p:spPr/>
        <p:txBody>
          <a:bodyPr/>
          <a:lstStyle/>
          <a:p>
            <a:r>
              <a:rPr lang="en-GB" cap="none" dirty="0" smtClean="0"/>
              <a:t>Lawrence Memorial</a:t>
            </a:r>
            <a:r>
              <a:rPr lang="en-GB" dirty="0" smtClean="0"/>
              <a:t> </a:t>
            </a:r>
            <a:r>
              <a:rPr lang="en-GB" cap="none" dirty="0"/>
              <a:t>H</a:t>
            </a:r>
            <a:r>
              <a:rPr lang="en-GB" cap="none" dirty="0" smtClean="0"/>
              <a:t>ospital in </a:t>
            </a:r>
            <a:r>
              <a:rPr lang="en-GB" cap="none" dirty="0"/>
              <a:t>L</a:t>
            </a:r>
            <a:r>
              <a:rPr lang="en-GB" cap="none" dirty="0" smtClean="0"/>
              <a:t>awrence, </a:t>
            </a:r>
            <a:r>
              <a:rPr lang="en-GB" dirty="0" smtClean="0"/>
              <a:t>Kan</a:t>
            </a:r>
            <a:r>
              <a:rPr lang="en-GB" dirty="0"/>
              <a:t>. </a:t>
            </a:r>
            <a:r>
              <a:rPr lang="en-GB" cap="none" dirty="0" smtClean="0"/>
              <a:t>is a general medical and surgical facility</a:t>
            </a:r>
          </a:p>
          <a:p>
            <a:endParaRPr lang="en-GB" dirty="0"/>
          </a:p>
        </p:txBody>
      </p:sp>
      <p:pic>
        <p:nvPicPr>
          <p:cNvPr id="4" name="Picture 3"/>
          <p:cNvPicPr>
            <a:picLocks noChangeAspect="1"/>
          </p:cNvPicPr>
          <p:nvPr/>
        </p:nvPicPr>
        <p:blipFill>
          <a:blip r:embed="rId2"/>
          <a:stretch>
            <a:fillRect/>
          </a:stretch>
        </p:blipFill>
        <p:spPr>
          <a:xfrm>
            <a:off x="1233309" y="2948054"/>
            <a:ext cx="6605292" cy="3708000"/>
          </a:xfrm>
          <a:prstGeom prst="rect">
            <a:avLst/>
          </a:prstGeom>
        </p:spPr>
      </p:pic>
    </p:spTree>
    <p:extLst>
      <p:ext uri="{BB962C8B-B14F-4D97-AF65-F5344CB8AC3E}">
        <p14:creationId xmlns:p14="http://schemas.microsoft.com/office/powerpoint/2010/main" val="885771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448973" y="480351"/>
            <a:ext cx="8426548" cy="5524500"/>
          </a:xfrm>
        </p:spPr>
      </p:pic>
    </p:spTree>
    <p:extLst>
      <p:ext uri="{BB962C8B-B14F-4D97-AF65-F5344CB8AC3E}">
        <p14:creationId xmlns:p14="http://schemas.microsoft.com/office/powerpoint/2010/main" val="4054456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3"/>
          </p:nvPr>
        </p:nvSpPr>
        <p:spPr/>
        <p:txBody>
          <a:bodyPr>
            <a:normAutofit fontScale="92500"/>
          </a:bodyPr>
          <a:lstStyle/>
          <a:p>
            <a:r>
              <a:rPr lang="en-GB" sz="2400" cap="none" dirty="0">
                <a:latin typeface="Times New Roman" panose="02020603050405020304" pitchFamily="18" charset="0"/>
                <a:cs typeface="Times New Roman" panose="02020603050405020304" pitchFamily="18" charset="0"/>
              </a:rPr>
              <a:t>T</a:t>
            </a:r>
            <a:r>
              <a:rPr lang="en-GB" sz="2400" cap="none" dirty="0" smtClean="0">
                <a:latin typeface="Times New Roman" panose="02020603050405020304" pitchFamily="18" charset="0"/>
                <a:cs typeface="Times New Roman" panose="02020603050405020304" pitchFamily="18" charset="0"/>
              </a:rPr>
              <a:t>he main entrance parking lot in itself although spacious,  it tends to be full all the time</a:t>
            </a:r>
          </a:p>
          <a:p>
            <a:r>
              <a:rPr lang="en-GB" sz="2400" cap="none" dirty="0">
                <a:latin typeface="Times New Roman" panose="02020603050405020304" pitchFamily="18" charset="0"/>
                <a:cs typeface="Times New Roman" panose="02020603050405020304" pitchFamily="18" charset="0"/>
              </a:rPr>
              <a:t>T</a:t>
            </a:r>
            <a:r>
              <a:rPr lang="en-GB" sz="2400" cap="none" dirty="0" smtClean="0">
                <a:latin typeface="Times New Roman" panose="02020603050405020304" pitchFamily="18" charset="0"/>
                <a:cs typeface="Times New Roman" panose="02020603050405020304" pitchFamily="18" charset="0"/>
              </a:rPr>
              <a:t>he handicap parking is sparse. they could stand to create more for people who have difficulties in walking or are wheelchair bound</a:t>
            </a:r>
          </a:p>
          <a:p>
            <a:r>
              <a:rPr lang="en-GB" sz="2400" cap="none" dirty="0">
                <a:latin typeface="Times New Roman" panose="02020603050405020304" pitchFamily="18" charset="0"/>
                <a:cs typeface="Times New Roman" panose="02020603050405020304" pitchFamily="18" charset="0"/>
              </a:rPr>
              <a:t>T</a:t>
            </a:r>
            <a:r>
              <a:rPr lang="en-GB" sz="2400" cap="none" dirty="0" smtClean="0">
                <a:latin typeface="Times New Roman" panose="02020603050405020304" pitchFamily="18" charset="0"/>
                <a:cs typeface="Times New Roman" panose="02020603050405020304" pitchFamily="18" charset="0"/>
              </a:rPr>
              <a:t>his hospital is clean and the layout is actually pretty simple and easy to move around </a:t>
            </a:r>
          </a:p>
          <a:p>
            <a:r>
              <a:rPr lang="en-GB" sz="2400" cap="none" dirty="0">
                <a:latin typeface="Times New Roman" panose="02020603050405020304" pitchFamily="18" charset="0"/>
                <a:cs typeface="Times New Roman" panose="02020603050405020304" pitchFamily="18" charset="0"/>
              </a:rPr>
              <a:t>T</a:t>
            </a:r>
            <a:r>
              <a:rPr lang="en-GB" sz="2400" cap="none" dirty="0" smtClean="0">
                <a:latin typeface="Times New Roman" panose="02020603050405020304" pitchFamily="18" charset="0"/>
                <a:cs typeface="Times New Roman" panose="02020603050405020304" pitchFamily="18" charset="0"/>
              </a:rPr>
              <a:t>here are only 4 floors in this hospital, 1 cafeteria, 1 coffee bar, 1 gift shop and one cancer treatment wing</a:t>
            </a:r>
          </a:p>
          <a:p>
            <a:endParaRPr lang="en-GB" cap="none" dirty="0"/>
          </a:p>
        </p:txBody>
      </p:sp>
    </p:spTree>
    <p:extLst>
      <p:ext uri="{BB962C8B-B14F-4D97-AF65-F5344CB8AC3E}">
        <p14:creationId xmlns:p14="http://schemas.microsoft.com/office/powerpoint/2010/main" val="3417674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dk1"/>
          </a:lnRef>
          <a:fillRef idx="3">
            <a:schemeClr val="dk1"/>
          </a:fillRef>
          <a:effectRef idx="2">
            <a:schemeClr val="dk1"/>
          </a:effectRef>
          <a:fontRef idx="minor">
            <a:schemeClr val="lt1"/>
          </a:fontRef>
        </p:style>
        <p:txBody>
          <a:bodyPr/>
          <a:lstStyle/>
          <a:p>
            <a:r>
              <a:rPr lang="en-US" dirty="0" smtClean="0"/>
              <a:t>LMH’</a:t>
            </a:r>
            <a:r>
              <a:rPr lang="en-US" cap="none" dirty="0" smtClean="0"/>
              <a:t>s</a:t>
            </a:r>
            <a:r>
              <a:rPr lang="en-US" dirty="0" smtClean="0"/>
              <a:t> </a:t>
            </a:r>
            <a:r>
              <a:rPr lang="en-US" cap="none" dirty="0"/>
              <a:t>C</a:t>
            </a:r>
            <a:r>
              <a:rPr lang="en-US" cap="none" dirty="0" smtClean="0"/>
              <a:t>ompetitive </a:t>
            </a:r>
            <a:r>
              <a:rPr lang="en-US" cap="none" dirty="0"/>
              <a:t>M</a:t>
            </a:r>
            <a:r>
              <a:rPr lang="en-US" cap="none" dirty="0" smtClean="0"/>
              <a:t>arket</a:t>
            </a:r>
            <a:endParaRPr lang="en-GB" cap="none" dirty="0"/>
          </a:p>
        </p:txBody>
      </p:sp>
      <p:sp>
        <p:nvSpPr>
          <p:cNvPr id="3" name="Content Placeholder 2"/>
          <p:cNvSpPr>
            <a:spLocks noGrp="1"/>
          </p:cNvSpPr>
          <p:nvPr>
            <p:ph sz="quarter" idx="13"/>
          </p:nvPr>
        </p:nvSpPr>
        <p:spPr/>
        <p:txBody>
          <a:bodyPr>
            <a:normAutofit fontScale="77500" lnSpcReduction="20000"/>
          </a:bodyPr>
          <a:lstStyle/>
          <a:p>
            <a:pPr>
              <a:buFont typeface="Wingdings" panose="05000000000000000000" pitchFamily="2" charset="2"/>
              <a:buChar char="v"/>
            </a:pPr>
            <a:r>
              <a:rPr lang="en-GB" cap="none" dirty="0" smtClean="0"/>
              <a:t>LMH is recognized as a top 100 hospital in the United States because it: </a:t>
            </a:r>
          </a:p>
          <a:p>
            <a:pPr>
              <a:buFont typeface="Wingdings" panose="05000000000000000000" pitchFamily="2" charset="2"/>
              <a:buChar char="§"/>
            </a:pPr>
            <a:r>
              <a:rPr lang="en-GB" cap="none" dirty="0" smtClean="0"/>
              <a:t>Has a lower mortality index considering patient severity</a:t>
            </a:r>
          </a:p>
          <a:p>
            <a:pPr>
              <a:buFont typeface="Wingdings" panose="05000000000000000000" pitchFamily="2" charset="2"/>
              <a:buChar char="§"/>
            </a:pPr>
            <a:r>
              <a:rPr lang="en-GB" cap="none" dirty="0" smtClean="0"/>
              <a:t>Has fewer patient complications</a:t>
            </a:r>
            <a:endParaRPr lang="en-GB" cap="none" dirty="0"/>
          </a:p>
          <a:p>
            <a:pPr>
              <a:buFont typeface="Wingdings" panose="05000000000000000000" pitchFamily="2" charset="2"/>
              <a:buChar char="§"/>
            </a:pPr>
            <a:r>
              <a:rPr lang="en-GB" cap="none" dirty="0" smtClean="0"/>
              <a:t>Avoids adverse patient safety events</a:t>
            </a:r>
          </a:p>
          <a:p>
            <a:pPr>
              <a:buFont typeface="Wingdings" panose="05000000000000000000" pitchFamily="2" charset="2"/>
              <a:buChar char="§"/>
            </a:pPr>
            <a:r>
              <a:rPr lang="en-GB" cap="none" dirty="0" smtClean="0"/>
              <a:t>Follows accepted care protocol</a:t>
            </a:r>
          </a:p>
          <a:p>
            <a:pPr>
              <a:buFont typeface="Wingdings" panose="05000000000000000000" pitchFamily="2" charset="2"/>
              <a:buChar char="§"/>
            </a:pPr>
            <a:r>
              <a:rPr lang="en-GB" cap="none" dirty="0" smtClean="0"/>
              <a:t>Has lower mortality and 30-day readmission rates</a:t>
            </a:r>
          </a:p>
          <a:p>
            <a:pPr>
              <a:buFont typeface="Wingdings" panose="05000000000000000000" pitchFamily="2" charset="2"/>
              <a:buChar char="§"/>
            </a:pPr>
            <a:r>
              <a:rPr lang="en-GB" cap="none" dirty="0" smtClean="0"/>
              <a:t>Keeps expenses low</a:t>
            </a:r>
          </a:p>
          <a:p>
            <a:pPr>
              <a:buFont typeface="Wingdings" panose="05000000000000000000" pitchFamily="2" charset="2"/>
              <a:buChar char="§"/>
            </a:pPr>
            <a:r>
              <a:rPr lang="en-GB" cap="none" dirty="0" smtClean="0"/>
              <a:t>Sends patients home sooner</a:t>
            </a:r>
            <a:endParaRPr lang="en-GB" cap="none" dirty="0"/>
          </a:p>
          <a:p>
            <a:pPr>
              <a:buFont typeface="Wingdings" panose="05000000000000000000" pitchFamily="2" charset="2"/>
              <a:buChar char="§"/>
            </a:pPr>
            <a:r>
              <a:rPr lang="en-GB" cap="none" dirty="0" smtClean="0"/>
              <a:t>Scores better on patient satisfaction surveys</a:t>
            </a:r>
            <a:endParaRPr lang="en-GB" cap="none" dirty="0"/>
          </a:p>
        </p:txBody>
      </p:sp>
    </p:spTree>
    <p:extLst>
      <p:ext uri="{BB962C8B-B14F-4D97-AF65-F5344CB8AC3E}">
        <p14:creationId xmlns:p14="http://schemas.microsoft.com/office/powerpoint/2010/main" val="2778918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3"/>
          </p:nvPr>
        </p:nvSpPr>
        <p:spPr/>
        <p:txBody>
          <a:bodyPr/>
          <a:lstStyle/>
          <a:p>
            <a:pPr>
              <a:buFont typeface="Wingdings" panose="05000000000000000000" pitchFamily="2" charset="2"/>
              <a:buChar char="v"/>
            </a:pPr>
            <a:r>
              <a:rPr lang="en-GB" cap="none" dirty="0" smtClean="0"/>
              <a:t>LMH received an overall composite score in the 93.5 percentile, which means it’s continuously improving – and improving at a faster rate than 93.5 percent of all medium-sized community hospitals in the U.S </a:t>
            </a:r>
          </a:p>
          <a:p>
            <a:pPr>
              <a:buFont typeface="Wingdings" panose="05000000000000000000" pitchFamily="2" charset="2"/>
              <a:buChar char="v"/>
            </a:pPr>
            <a:r>
              <a:rPr lang="en-GB" cap="none" dirty="0" smtClean="0"/>
              <a:t>The medium-sized community hospital category is the largest of the five categories in the 100 top hospitals study, which makes it the most competitive: after being compared to roughly 1,000 similar hospitals</a:t>
            </a:r>
          </a:p>
          <a:p>
            <a:pPr>
              <a:buFont typeface="Wingdings" panose="05000000000000000000" pitchFamily="2" charset="2"/>
              <a:buChar char="v"/>
            </a:pPr>
            <a:r>
              <a:rPr lang="en-GB" cap="none" dirty="0" smtClean="0"/>
              <a:t> LMH emerged in the category’s top 20 hospitals</a:t>
            </a:r>
            <a:endParaRPr lang="en-GB" cap="none" dirty="0"/>
          </a:p>
        </p:txBody>
      </p:sp>
    </p:spTree>
    <p:extLst>
      <p:ext uri="{BB962C8B-B14F-4D97-AF65-F5344CB8AC3E}">
        <p14:creationId xmlns:p14="http://schemas.microsoft.com/office/powerpoint/2010/main" val="1739612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lstStyle/>
          <a:p>
            <a:r>
              <a:rPr lang="en-GB" dirty="0" smtClean="0"/>
              <a:t>LMH’</a:t>
            </a:r>
            <a:r>
              <a:rPr lang="en-GB" cap="none" dirty="0" smtClean="0"/>
              <a:t>s</a:t>
            </a:r>
            <a:r>
              <a:rPr lang="en-GB" dirty="0" smtClean="0"/>
              <a:t> </a:t>
            </a:r>
            <a:r>
              <a:rPr lang="en-US" cap="none" dirty="0"/>
              <a:t>S</a:t>
            </a:r>
            <a:r>
              <a:rPr lang="en-US" cap="none" dirty="0" smtClean="0"/>
              <a:t>ervice </a:t>
            </a:r>
            <a:r>
              <a:rPr lang="en-US" cap="none" dirty="0"/>
              <a:t>L</a:t>
            </a:r>
            <a:r>
              <a:rPr lang="en-US" cap="none" dirty="0" smtClean="0"/>
              <a:t>ines</a:t>
            </a:r>
            <a:endParaRPr lang="en-GB" cap="none" dirty="0"/>
          </a:p>
        </p:txBody>
      </p:sp>
      <p:sp>
        <p:nvSpPr>
          <p:cNvPr id="3" name="Content Placeholder 2"/>
          <p:cNvSpPr>
            <a:spLocks noGrp="1"/>
          </p:cNvSpPr>
          <p:nvPr>
            <p:ph sz="quarter" idx="13"/>
          </p:nvPr>
        </p:nvSpPr>
        <p:spPr>
          <a:xfrm>
            <a:off x="913774" y="2367092"/>
            <a:ext cx="10363826" cy="4098102"/>
          </a:xfrm>
        </p:spPr>
        <p:txBody>
          <a:bodyPr>
            <a:normAutofit lnSpcReduction="10000"/>
          </a:bodyPr>
          <a:lstStyle/>
          <a:p>
            <a:pPr>
              <a:buFont typeface="Wingdings" panose="05000000000000000000" pitchFamily="2" charset="2"/>
              <a:buChar char="Ø"/>
            </a:pPr>
            <a:r>
              <a:rPr lang="en-GB" cap="none" dirty="0">
                <a:latin typeface="Times New Roman" panose="02020603050405020304" pitchFamily="18" charset="0"/>
                <a:cs typeface="Times New Roman" panose="02020603050405020304" pitchFamily="18" charset="0"/>
              </a:rPr>
              <a:t>L</a:t>
            </a:r>
            <a:r>
              <a:rPr lang="en-GB" cap="none" dirty="0" smtClean="0">
                <a:latin typeface="Times New Roman" panose="02020603050405020304" pitchFamily="18" charset="0"/>
                <a:cs typeface="Times New Roman" panose="02020603050405020304" pitchFamily="18" charset="0"/>
              </a:rPr>
              <a:t>awrence </a:t>
            </a:r>
            <a:r>
              <a:rPr lang="en-GB" cap="none" dirty="0">
                <a:latin typeface="Times New Roman" panose="02020603050405020304" pitchFamily="18" charset="0"/>
                <a:cs typeface="Times New Roman" panose="02020603050405020304" pitchFamily="18" charset="0"/>
              </a:rPr>
              <a:t>M</a:t>
            </a:r>
            <a:r>
              <a:rPr lang="en-GB" cap="none" dirty="0" smtClean="0">
                <a:latin typeface="Times New Roman" panose="02020603050405020304" pitchFamily="18" charset="0"/>
                <a:cs typeface="Times New Roman" panose="02020603050405020304" pitchFamily="18" charset="0"/>
              </a:rPr>
              <a:t>emorial cardiology specialists are expertly working everyday in diagnosing and treating heart conditions</a:t>
            </a:r>
          </a:p>
          <a:p>
            <a:pPr>
              <a:buFont typeface="Wingdings" panose="05000000000000000000" pitchFamily="2" charset="2"/>
              <a:buChar char="Ø"/>
            </a:pPr>
            <a:r>
              <a:rPr lang="en-GB" cap="none" dirty="0">
                <a:latin typeface="Times New Roman" panose="02020603050405020304" pitchFamily="18" charset="0"/>
                <a:cs typeface="Times New Roman" panose="02020603050405020304" pitchFamily="18" charset="0"/>
              </a:rPr>
              <a:t>F</a:t>
            </a:r>
            <a:r>
              <a:rPr lang="en-GB" cap="none" dirty="0" smtClean="0">
                <a:latin typeface="Times New Roman" panose="02020603050405020304" pitchFamily="18" charset="0"/>
                <a:cs typeface="Times New Roman" panose="02020603050405020304" pitchFamily="18" charset="0"/>
              </a:rPr>
              <a:t>rom heart disease prevention and risk assessments to life-saving procedures and cardiac rehabilitation, LMH is dedicated to helping you and your loved ones prevent and fight heart disease</a:t>
            </a:r>
          </a:p>
          <a:p>
            <a:pPr>
              <a:buFont typeface="Wingdings" panose="05000000000000000000" pitchFamily="2" charset="2"/>
              <a:buChar char="Ø"/>
            </a:pPr>
            <a:r>
              <a:rPr lang="en-GB" dirty="0">
                <a:latin typeface="Times New Roman" panose="02020603050405020304" pitchFamily="18" charset="0"/>
                <a:cs typeface="Times New Roman" panose="02020603050405020304" pitchFamily="18" charset="0"/>
              </a:rPr>
              <a:t>LMH </a:t>
            </a:r>
            <a:r>
              <a:rPr lang="en-GB" cap="none" dirty="0" smtClean="0">
                <a:latin typeface="Times New Roman" panose="02020603050405020304" pitchFamily="18" charset="0"/>
                <a:cs typeface="Times New Roman" panose="02020603050405020304" pitchFamily="18" charset="0"/>
              </a:rPr>
              <a:t>has a cardiac rehabilitation program that's nationally certified by the </a:t>
            </a:r>
            <a:r>
              <a:rPr lang="en-GB" cap="none" dirty="0">
                <a:latin typeface="Times New Roman" panose="02020603050405020304" pitchFamily="18" charset="0"/>
                <a:cs typeface="Times New Roman" panose="02020603050405020304" pitchFamily="18" charset="0"/>
              </a:rPr>
              <a:t>A</a:t>
            </a:r>
            <a:r>
              <a:rPr lang="en-GB" cap="none" dirty="0" smtClean="0">
                <a:latin typeface="Times New Roman" panose="02020603050405020304" pitchFamily="18" charset="0"/>
                <a:cs typeface="Times New Roman" panose="02020603050405020304" pitchFamily="18" charset="0"/>
              </a:rPr>
              <a:t>merican </a:t>
            </a:r>
            <a:r>
              <a:rPr lang="en-GB" cap="none" dirty="0">
                <a:latin typeface="Times New Roman" panose="02020603050405020304" pitchFamily="18" charset="0"/>
                <a:cs typeface="Times New Roman" panose="02020603050405020304" pitchFamily="18" charset="0"/>
              </a:rPr>
              <a:t>A</a:t>
            </a:r>
            <a:r>
              <a:rPr lang="en-GB" cap="none" dirty="0" smtClean="0">
                <a:latin typeface="Times New Roman" panose="02020603050405020304" pitchFamily="18" charset="0"/>
                <a:cs typeface="Times New Roman" panose="02020603050405020304" pitchFamily="18" charset="0"/>
              </a:rPr>
              <a:t>ssociation of Cardiovascular and Pulmonary Rehabilitation</a:t>
            </a:r>
          </a:p>
          <a:p>
            <a:pPr>
              <a:buFont typeface="Wingdings" panose="05000000000000000000" pitchFamily="2" charset="2"/>
              <a:buChar char="Ø"/>
            </a:pPr>
            <a:r>
              <a:rPr lang="en-GB" cap="none" dirty="0" smtClean="0">
                <a:latin typeface="Times New Roman" panose="02020603050405020304" pitchFamily="18" charset="0"/>
                <a:cs typeface="Times New Roman" panose="02020603050405020304" pitchFamily="18" charset="0"/>
              </a:rPr>
              <a:t>LMH also provide emergency heart care with our board-certified cardiologists</a:t>
            </a:r>
          </a:p>
          <a:p>
            <a:pPr>
              <a:buFont typeface="Wingdings" panose="05000000000000000000" pitchFamily="2" charset="2"/>
              <a:buChar char="Ø"/>
            </a:pPr>
            <a:r>
              <a:rPr lang="en-GB" cap="none" dirty="0">
                <a:latin typeface="Times New Roman" panose="02020603050405020304" pitchFamily="18" charset="0"/>
                <a:cs typeface="Times New Roman" panose="02020603050405020304" pitchFamily="18" charset="0"/>
              </a:rPr>
              <a:t>T</a:t>
            </a:r>
            <a:r>
              <a:rPr lang="en-GB" cap="none" dirty="0" smtClean="0">
                <a:latin typeface="Times New Roman" panose="02020603050405020304" pitchFamily="18" charset="0"/>
                <a:cs typeface="Times New Roman" panose="02020603050405020304" pitchFamily="18" charset="0"/>
              </a:rPr>
              <a:t>hey have performed thousands of life-saving procedures with excellent outcomes for heart attack and heart failure patients</a:t>
            </a:r>
          </a:p>
          <a:p>
            <a:endParaRPr lang="en-GB" cap="none" dirty="0" smtClean="0"/>
          </a:p>
          <a:p>
            <a:endParaRPr lang="en-GB" cap="none" dirty="0"/>
          </a:p>
        </p:txBody>
      </p:sp>
    </p:spTree>
    <p:extLst>
      <p:ext uri="{BB962C8B-B14F-4D97-AF65-F5344CB8AC3E}">
        <p14:creationId xmlns:p14="http://schemas.microsoft.com/office/powerpoint/2010/main" val="82838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r>
              <a:rPr lang="en-GB" cap="none" dirty="0" smtClean="0"/>
              <a:t>LMH’s business segment </a:t>
            </a:r>
            <a:endParaRPr lang="en-GB" cap="none" dirty="0"/>
          </a:p>
        </p:txBody>
      </p:sp>
      <p:sp>
        <p:nvSpPr>
          <p:cNvPr id="3" name="Content Placeholder 2"/>
          <p:cNvSpPr>
            <a:spLocks noGrp="1"/>
          </p:cNvSpPr>
          <p:nvPr>
            <p:ph sz="quarter" idx="13"/>
          </p:nvPr>
        </p:nvSpPr>
        <p:spPr>
          <a:xfrm>
            <a:off x="913774" y="2367092"/>
            <a:ext cx="10363826" cy="3853404"/>
          </a:xfrm>
        </p:spPr>
        <p:txBody>
          <a:bodyPr>
            <a:noAutofit/>
          </a:bodyPr>
          <a:lstStyle/>
          <a:p>
            <a:pPr>
              <a:buFont typeface="Wingdings" panose="05000000000000000000" pitchFamily="2" charset="2"/>
              <a:buChar char="q"/>
            </a:pPr>
            <a:r>
              <a:rPr lang="en-GB" cap="none" dirty="0" smtClean="0">
                <a:latin typeface="Times New Roman" panose="02020603050405020304" pitchFamily="18" charset="0"/>
                <a:cs typeface="Times New Roman" panose="02020603050405020304" pitchFamily="18" charset="0"/>
              </a:rPr>
              <a:t>Lawrence </a:t>
            </a:r>
            <a:r>
              <a:rPr lang="en-GB" cap="none" dirty="0">
                <a:latin typeface="Times New Roman" panose="02020603050405020304" pitchFamily="18" charset="0"/>
                <a:cs typeface="Times New Roman" panose="02020603050405020304" pitchFamily="18" charset="0"/>
              </a:rPr>
              <a:t>M</a:t>
            </a:r>
            <a:r>
              <a:rPr lang="en-GB" cap="none" dirty="0" smtClean="0">
                <a:latin typeface="Times New Roman" panose="02020603050405020304" pitchFamily="18" charset="0"/>
                <a:cs typeface="Times New Roman" panose="02020603050405020304" pitchFamily="18" charset="0"/>
              </a:rPr>
              <a:t>emorial </a:t>
            </a:r>
            <a:r>
              <a:rPr lang="en-GB" cap="none" dirty="0">
                <a:latin typeface="Times New Roman" panose="02020603050405020304" pitchFamily="18" charset="0"/>
                <a:cs typeface="Times New Roman" panose="02020603050405020304" pitchFamily="18" charset="0"/>
              </a:rPr>
              <a:t>H</a:t>
            </a:r>
            <a:r>
              <a:rPr lang="en-GB" cap="none" dirty="0" smtClean="0">
                <a:latin typeface="Times New Roman" panose="02020603050405020304" pitchFamily="18" charset="0"/>
                <a:cs typeface="Times New Roman" panose="02020603050405020304" pitchFamily="18" charset="0"/>
              </a:rPr>
              <a:t>ospital operates as a community hospital that provides health and wellness services for the people of </a:t>
            </a:r>
            <a:r>
              <a:rPr lang="en-GB" cap="none" dirty="0">
                <a:latin typeface="Times New Roman" panose="02020603050405020304" pitchFamily="18" charset="0"/>
                <a:cs typeface="Times New Roman" panose="02020603050405020304" pitchFamily="18" charset="0"/>
              </a:rPr>
              <a:t>L</a:t>
            </a:r>
            <a:r>
              <a:rPr lang="en-GB" cap="none" dirty="0" smtClean="0">
                <a:latin typeface="Times New Roman" panose="02020603050405020304" pitchFamily="18" charset="0"/>
                <a:cs typeface="Times New Roman" panose="02020603050405020304" pitchFamily="18" charset="0"/>
              </a:rPr>
              <a:t>awrence and the extended community in Kansas</a:t>
            </a:r>
          </a:p>
          <a:p>
            <a:pPr>
              <a:buFont typeface="Wingdings" panose="05000000000000000000" pitchFamily="2" charset="2"/>
              <a:buChar char="q"/>
            </a:pPr>
            <a:r>
              <a:rPr lang="en-GB" cap="none" dirty="0" smtClean="0">
                <a:latin typeface="Times New Roman" panose="02020603050405020304" pitchFamily="18" charset="0"/>
                <a:cs typeface="Times New Roman" panose="02020603050405020304" pitchFamily="18" charset="0"/>
              </a:rPr>
              <a:t>It offers services in the areas of cardiology, endocrinology, vein disorders treatment, neurology, oncology, </a:t>
            </a:r>
            <a:r>
              <a:rPr lang="en-GB" cap="none" dirty="0" err="1" smtClean="0">
                <a:latin typeface="Times New Roman" panose="02020603050405020304" pitchFamily="18" charset="0"/>
                <a:cs typeface="Times New Roman" panose="02020603050405020304" pitchFamily="18" charset="0"/>
              </a:rPr>
              <a:t>orthopedics</a:t>
            </a:r>
            <a:r>
              <a:rPr lang="en-GB" cap="none" dirty="0" smtClean="0">
                <a:latin typeface="Times New Roman" panose="02020603050405020304" pitchFamily="18" charset="0"/>
                <a:cs typeface="Times New Roman" panose="02020603050405020304" pitchFamily="18" charset="0"/>
              </a:rPr>
              <a:t>, primary care, pulmonology, surgery, therapy, wound healing </a:t>
            </a:r>
            <a:r>
              <a:rPr lang="en-GB" cap="none" dirty="0" err="1" smtClean="0">
                <a:latin typeface="Times New Roman" panose="02020603050405020304" pitchFamily="18" charset="0"/>
                <a:cs typeface="Times New Roman" panose="02020603050405020304" pitchFamily="18" charset="0"/>
              </a:rPr>
              <a:t>center</a:t>
            </a:r>
            <a:r>
              <a:rPr lang="en-GB" cap="none" dirty="0" smtClean="0">
                <a:latin typeface="Times New Roman" panose="02020603050405020304" pitchFamily="18" charset="0"/>
                <a:cs typeface="Times New Roman" panose="02020603050405020304" pitchFamily="18" charset="0"/>
              </a:rPr>
              <a:t>, and women's health services</a:t>
            </a:r>
          </a:p>
          <a:p>
            <a:pPr>
              <a:buFont typeface="Wingdings" panose="05000000000000000000" pitchFamily="2" charset="2"/>
              <a:buChar char="q"/>
            </a:pPr>
            <a:r>
              <a:rPr lang="en-GB" cap="none" dirty="0">
                <a:latin typeface="Times New Roman" panose="02020603050405020304" pitchFamily="18" charset="0"/>
                <a:cs typeface="Times New Roman" panose="02020603050405020304" pitchFamily="18" charset="0"/>
              </a:rPr>
              <a:t>T</a:t>
            </a:r>
            <a:r>
              <a:rPr lang="en-GB" cap="none" dirty="0" smtClean="0">
                <a:latin typeface="Times New Roman" panose="02020603050405020304" pitchFamily="18" charset="0"/>
                <a:cs typeface="Times New Roman" panose="02020603050405020304" pitchFamily="18" charset="0"/>
              </a:rPr>
              <a:t>he company also offers educational programs, such as fitness programs, health screenings, healthy living programs, parenting programs, pregnancy and childbirth programs, safety classes and programs, special events, support groups, and wellness classes for the community, businesses, and patients</a:t>
            </a:r>
            <a:endParaRPr lang="en-GB"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0444717"/>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TM04033925[[fn=Droplet]]</Template>
  <TotalTime>174</TotalTime>
  <Words>382</Words>
  <Application>Microsoft Office PowerPoint</Application>
  <PresentationFormat>Widescreen</PresentationFormat>
  <Paragraphs>32</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Times New Roman</vt:lpstr>
      <vt:lpstr>Tw Cen MT</vt:lpstr>
      <vt:lpstr>Wingdings</vt:lpstr>
      <vt:lpstr>Droplet</vt:lpstr>
      <vt:lpstr> </vt:lpstr>
      <vt:lpstr> Lawrence Memorial Hospital’s Location</vt:lpstr>
      <vt:lpstr>PowerPoint Presentation</vt:lpstr>
      <vt:lpstr>PowerPoint Presentation</vt:lpstr>
      <vt:lpstr>LMH’s Competitive Market</vt:lpstr>
      <vt:lpstr>PowerPoint Presentation</vt:lpstr>
      <vt:lpstr>LMH’s Service Lines</vt:lpstr>
      <vt:lpstr>LMH’s business segment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Lawrence Memorial Hospital in Lawrence, KS.</dc:title>
  <dc:creator>Windows User</dc:creator>
  <cp:lastModifiedBy>Windows User</cp:lastModifiedBy>
  <cp:revision>12</cp:revision>
  <dcterms:created xsi:type="dcterms:W3CDTF">2018-11-04T05:28:56Z</dcterms:created>
  <dcterms:modified xsi:type="dcterms:W3CDTF">2018-11-04T08:23:27Z</dcterms:modified>
</cp:coreProperties>
</file>