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7DE2184-57EE-43C0-A35E-860EA2B1C4BC}" type="datetimeFigureOut">
              <a:rPr lang="en-US" smtClean="0"/>
              <a:t>10/1/2018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3DAD44-7AFA-472B-9DC3-180FB7C3B2A3}" type="slidenum">
              <a:rPr lang="en-US" smtClean="0"/>
              <a:t>‹#›</a:t>
            </a:fld>
            <a:endParaRPr lang="en-US"/>
          </a:p>
        </p:txBody>
      </p:sp>
    </p:spTree>
    <p:extLst>
      <p:ext uri="{BB962C8B-B14F-4D97-AF65-F5344CB8AC3E}">
        <p14:creationId xmlns:p14="http://schemas.microsoft.com/office/powerpoint/2010/main" val="35014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7DE2184-57EE-43C0-A35E-860EA2B1C4BC}" type="datetimeFigureOut">
              <a:rPr lang="en-US" smtClean="0"/>
              <a:t>10/1/2018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3DAD44-7AFA-472B-9DC3-180FB7C3B2A3}" type="slidenum">
              <a:rPr lang="en-US" smtClean="0"/>
              <a:t>‹#›</a:t>
            </a:fld>
            <a:endParaRPr lang="en-US"/>
          </a:p>
        </p:txBody>
      </p:sp>
    </p:spTree>
    <p:extLst>
      <p:ext uri="{BB962C8B-B14F-4D97-AF65-F5344CB8AC3E}">
        <p14:creationId xmlns:p14="http://schemas.microsoft.com/office/powerpoint/2010/main" val="190604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DE2184-57EE-43C0-A35E-860EA2B1C4BC}" type="datetimeFigureOut">
              <a:rPr lang="en-US" smtClean="0"/>
              <a:t>10/1/2018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3DAD44-7AFA-472B-9DC3-180FB7C3B2A3}" type="slidenum">
              <a:rPr lang="en-US" smtClean="0"/>
              <a:t>‹#›</a:t>
            </a:fld>
            <a:endParaRPr lang="en-US"/>
          </a:p>
        </p:txBody>
      </p:sp>
    </p:spTree>
    <p:extLst>
      <p:ext uri="{BB962C8B-B14F-4D97-AF65-F5344CB8AC3E}">
        <p14:creationId xmlns:p14="http://schemas.microsoft.com/office/powerpoint/2010/main" val="2364645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DE2184-57EE-43C0-A35E-860EA2B1C4BC}" type="datetimeFigureOut">
              <a:rPr lang="en-US" smtClean="0"/>
              <a:t>10/1/2018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3DAD44-7AFA-472B-9DC3-180FB7C3B2A3}" type="slidenum">
              <a:rPr lang="en-US" smtClean="0"/>
              <a:t>‹#›</a:t>
            </a:fld>
            <a:endParaRPr lang="en-US"/>
          </a:p>
        </p:txBody>
      </p:sp>
    </p:spTree>
    <p:extLst>
      <p:ext uri="{BB962C8B-B14F-4D97-AF65-F5344CB8AC3E}">
        <p14:creationId xmlns:p14="http://schemas.microsoft.com/office/powerpoint/2010/main" val="350732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DE2184-57EE-43C0-A35E-860EA2B1C4BC}" type="datetimeFigureOut">
              <a:rPr lang="en-US" smtClean="0"/>
              <a:t>10/1/2018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3DAD44-7AFA-472B-9DC3-180FB7C3B2A3}" type="slidenum">
              <a:rPr lang="en-US" smtClean="0"/>
              <a:t>‹#›</a:t>
            </a:fld>
            <a:endParaRPr lang="en-US"/>
          </a:p>
        </p:txBody>
      </p:sp>
    </p:spTree>
    <p:extLst>
      <p:ext uri="{BB962C8B-B14F-4D97-AF65-F5344CB8AC3E}">
        <p14:creationId xmlns:p14="http://schemas.microsoft.com/office/powerpoint/2010/main" val="1402255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7DE2184-57EE-43C0-A35E-860EA2B1C4BC}" type="datetimeFigureOut">
              <a:rPr lang="en-US" smtClean="0"/>
              <a:t>10/1/2018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3DAD44-7AFA-472B-9DC3-180FB7C3B2A3}" type="slidenum">
              <a:rPr lang="en-US" smtClean="0"/>
              <a:t>‹#›</a:t>
            </a:fld>
            <a:endParaRPr lang="en-US"/>
          </a:p>
        </p:txBody>
      </p:sp>
    </p:spTree>
    <p:extLst>
      <p:ext uri="{BB962C8B-B14F-4D97-AF65-F5344CB8AC3E}">
        <p14:creationId xmlns:p14="http://schemas.microsoft.com/office/powerpoint/2010/main" val="1554253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DE2184-57EE-43C0-A35E-860EA2B1C4BC}" type="datetimeFigureOut">
              <a:rPr lang="en-US" smtClean="0"/>
              <a:t>10/1/2018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3DAD44-7AFA-472B-9DC3-180FB7C3B2A3}" type="slidenum">
              <a:rPr lang="en-US" smtClean="0"/>
              <a:t>‹#›</a:t>
            </a:fld>
            <a:endParaRPr lang="en-US"/>
          </a:p>
        </p:txBody>
      </p:sp>
    </p:spTree>
    <p:extLst>
      <p:ext uri="{BB962C8B-B14F-4D97-AF65-F5344CB8AC3E}">
        <p14:creationId xmlns:p14="http://schemas.microsoft.com/office/powerpoint/2010/main" val="788147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DE2184-57EE-43C0-A35E-860EA2B1C4BC}" type="datetimeFigureOut">
              <a:rPr lang="en-US" smtClean="0"/>
              <a:t>10/1/2018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3DAD44-7AFA-472B-9DC3-180FB7C3B2A3}" type="slidenum">
              <a:rPr lang="en-US" smtClean="0"/>
              <a:t>‹#›</a:t>
            </a:fld>
            <a:endParaRPr lang="en-US"/>
          </a:p>
        </p:txBody>
      </p:sp>
    </p:spTree>
    <p:extLst>
      <p:ext uri="{BB962C8B-B14F-4D97-AF65-F5344CB8AC3E}">
        <p14:creationId xmlns:p14="http://schemas.microsoft.com/office/powerpoint/2010/main" val="3269759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DE2184-57EE-43C0-A35E-860EA2B1C4BC}" type="datetimeFigureOut">
              <a:rPr lang="en-US" smtClean="0"/>
              <a:t>10/1/2018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3DAD44-7AFA-472B-9DC3-180FB7C3B2A3}" type="slidenum">
              <a:rPr lang="en-US" smtClean="0"/>
              <a:t>‹#›</a:t>
            </a:fld>
            <a:endParaRPr lang="en-US"/>
          </a:p>
        </p:txBody>
      </p:sp>
    </p:spTree>
    <p:extLst>
      <p:ext uri="{BB962C8B-B14F-4D97-AF65-F5344CB8AC3E}">
        <p14:creationId xmlns:p14="http://schemas.microsoft.com/office/powerpoint/2010/main" val="641354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DE2184-57EE-43C0-A35E-860EA2B1C4BC}" type="datetimeFigureOut">
              <a:rPr lang="en-US" smtClean="0"/>
              <a:t>10/1/2018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3DAD44-7AFA-472B-9DC3-180FB7C3B2A3}" type="slidenum">
              <a:rPr lang="en-US" smtClean="0"/>
              <a:t>‹#›</a:t>
            </a:fld>
            <a:endParaRPr lang="en-US"/>
          </a:p>
        </p:txBody>
      </p:sp>
    </p:spTree>
    <p:extLst>
      <p:ext uri="{BB962C8B-B14F-4D97-AF65-F5344CB8AC3E}">
        <p14:creationId xmlns:p14="http://schemas.microsoft.com/office/powerpoint/2010/main" val="1279102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DE2184-57EE-43C0-A35E-860EA2B1C4BC}" type="datetimeFigureOut">
              <a:rPr lang="en-US" smtClean="0"/>
              <a:t>10/1/2018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3DAD44-7AFA-472B-9DC3-180FB7C3B2A3}"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83899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DE2184-57EE-43C0-A35E-860EA2B1C4BC}" type="datetimeFigureOut">
              <a:rPr lang="en-US" smtClean="0"/>
              <a:t>10/1/2018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3DAD44-7AFA-472B-9DC3-180FB7C3B2A3}" type="slidenum">
              <a:rPr lang="en-US" smtClean="0"/>
              <a:t>‹#›</a:t>
            </a:fld>
            <a:endParaRPr lang="en-US"/>
          </a:p>
        </p:txBody>
      </p:sp>
    </p:spTree>
    <p:extLst>
      <p:ext uri="{BB962C8B-B14F-4D97-AF65-F5344CB8AC3E}">
        <p14:creationId xmlns:p14="http://schemas.microsoft.com/office/powerpoint/2010/main" val="27280731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DE2184-57EE-43C0-A35E-860EA2B1C4BC}" type="datetimeFigureOut">
              <a:rPr lang="en-US" smtClean="0"/>
              <a:t>10/1/2018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3DAD44-7AFA-472B-9DC3-180FB7C3B2A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305870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DE2184-57EE-43C0-A35E-860EA2B1C4BC}" type="datetimeFigureOut">
              <a:rPr lang="en-US" smtClean="0"/>
              <a:t>10/1/2018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3DAD44-7AFA-472B-9DC3-180FB7C3B2A3}" type="slidenum">
              <a:rPr lang="en-US" smtClean="0"/>
              <a:t>‹#›</a:t>
            </a:fld>
            <a:endParaRPr lang="en-US"/>
          </a:p>
        </p:txBody>
      </p:sp>
    </p:spTree>
    <p:extLst>
      <p:ext uri="{BB962C8B-B14F-4D97-AF65-F5344CB8AC3E}">
        <p14:creationId xmlns:p14="http://schemas.microsoft.com/office/powerpoint/2010/main" val="30869596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7DE2184-57EE-43C0-A35E-860EA2B1C4BC}" type="datetimeFigureOut">
              <a:rPr lang="en-US" smtClean="0"/>
              <a:t>10/1/2018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3DAD44-7AFA-472B-9DC3-180FB7C3B2A3}" type="slidenum">
              <a:rPr lang="en-US" smtClean="0"/>
              <a:t>‹#›</a:t>
            </a:fld>
            <a:endParaRPr lang="en-US"/>
          </a:p>
        </p:txBody>
      </p:sp>
    </p:spTree>
    <p:extLst>
      <p:ext uri="{BB962C8B-B14F-4D97-AF65-F5344CB8AC3E}">
        <p14:creationId xmlns:p14="http://schemas.microsoft.com/office/powerpoint/2010/main" val="18872997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7DE2184-57EE-43C0-A35E-860EA2B1C4BC}" type="datetimeFigureOut">
              <a:rPr lang="en-US" smtClean="0"/>
              <a:t>10/1/2018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3DAD44-7AFA-472B-9DC3-180FB7C3B2A3}" type="slidenum">
              <a:rPr lang="en-US" smtClean="0"/>
              <a:t>‹#›</a:t>
            </a:fld>
            <a:endParaRPr lang="en-US"/>
          </a:p>
        </p:txBody>
      </p:sp>
    </p:spTree>
    <p:extLst>
      <p:ext uri="{BB962C8B-B14F-4D97-AF65-F5344CB8AC3E}">
        <p14:creationId xmlns:p14="http://schemas.microsoft.com/office/powerpoint/2010/main" val="1343974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7DE2184-57EE-43C0-A35E-860EA2B1C4BC}" type="datetimeFigureOut">
              <a:rPr lang="en-US" smtClean="0"/>
              <a:t>10/1/2018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B3DAD44-7AFA-472B-9DC3-180FB7C3B2A3}" type="slidenum">
              <a:rPr lang="en-US" smtClean="0"/>
              <a:t>‹#›</a:t>
            </a:fld>
            <a:endParaRPr lang="en-US"/>
          </a:p>
        </p:txBody>
      </p:sp>
    </p:spTree>
    <p:extLst>
      <p:ext uri="{BB962C8B-B14F-4D97-AF65-F5344CB8AC3E}">
        <p14:creationId xmlns:p14="http://schemas.microsoft.com/office/powerpoint/2010/main" val="37188386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bygmax.dk/media/files/134612/56614.6.db.en.pdf" TargetMode="External"/><Relationship Id="rId2" Type="http://schemas.openxmlformats.org/officeDocument/2006/relationships/hyperlink" Target="http://www.waclighting.com/sites/waclighting.com/files/product/specsheet/WTK-4023_SP_122717_0.pdf" TargetMode="External"/><Relationship Id="rId1" Type="http://schemas.openxmlformats.org/officeDocument/2006/relationships/slideLayout" Target="../slideLayouts/slideLayout7.xml"/><Relationship Id="rId5" Type="http://schemas.openxmlformats.org/officeDocument/2006/relationships/hyperlink" Target="https://products.currentbyge.com/sites/products.currentbyge.com/files/documents/document_file/IND302-Lumination-LAL-Series-Spec-Sheet.pdf" TargetMode="External"/><Relationship Id="rId4" Type="http://schemas.openxmlformats.org/officeDocument/2006/relationships/hyperlink" Target="https://www.assets.lighting.philips.com/is/content/PhilipsLighting/fp912401483183-pss-en_g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DB9F8F-CCD0-4B3B-B599-DD7953AAF4F2}"/>
              </a:ext>
            </a:extLst>
          </p:cNvPr>
          <p:cNvSpPr>
            <a:spLocks noGrp="1"/>
          </p:cNvSpPr>
          <p:nvPr>
            <p:ph type="ctrTitle"/>
          </p:nvPr>
        </p:nvSpPr>
        <p:spPr>
          <a:xfrm>
            <a:off x="1444336" y="1974273"/>
            <a:ext cx="7829667" cy="1818409"/>
          </a:xfrm>
        </p:spPr>
        <p:txBody>
          <a:bodyPr>
            <a:normAutofit fontScale="90000"/>
          </a:bodyPr>
          <a:lstStyle/>
          <a:p>
            <a:pPr algn="ctr">
              <a:lnSpc>
                <a:spcPct val="200000"/>
              </a:lnSpc>
            </a:pPr>
            <a:r>
              <a:rPr lang="en-US" sz="2000" dirty="0">
                <a:latin typeface="Times New Roman" panose="02020603050405020304" pitchFamily="18" charset="0"/>
                <a:cs typeface="Times New Roman" panose="02020603050405020304" pitchFamily="18" charset="0"/>
              </a:rPr>
              <a:t>Types of </a:t>
            </a:r>
            <a:r>
              <a:rPr lang="en-US" sz="2000" dirty="0" smtClean="0">
                <a:latin typeface="Times New Roman" panose="02020603050405020304" pitchFamily="18" charset="0"/>
                <a:cs typeface="Times New Roman" panose="02020603050405020304" pitchFamily="18" charset="0"/>
              </a:rPr>
              <a:t>Luminaires</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Student’s Name</a:t>
            </a:r>
            <a:br>
              <a:rPr lang="en-US" sz="2000" dirty="0" smtClean="0">
                <a:latin typeface="Times New Roman" panose="02020603050405020304" pitchFamily="18" charset="0"/>
                <a:cs typeface="Times New Roman" panose="02020603050405020304" pitchFamily="18" charset="0"/>
              </a:rPr>
            </a:br>
            <a:r>
              <a:rPr lang="en-US" sz="2000" dirty="0" smtClean="0">
                <a:latin typeface="Times New Roman" panose="02020603050405020304" pitchFamily="18" charset="0"/>
                <a:cs typeface="Times New Roman" panose="02020603050405020304" pitchFamily="18" charset="0"/>
              </a:rPr>
              <a:t>Institutional Affiliation</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0111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7ACD3805-4930-4452-A399-0E73F4A2FAE8}"/>
              </a:ext>
            </a:extLst>
          </p:cNvPr>
          <p:cNvSpPr/>
          <p:nvPr/>
        </p:nvSpPr>
        <p:spPr>
          <a:xfrm>
            <a:off x="1217393" y="114861"/>
            <a:ext cx="8622799" cy="5155257"/>
          </a:xfrm>
          <a:prstGeom prst="rect">
            <a:avLst/>
          </a:prstGeom>
        </p:spPr>
        <p:txBody>
          <a:bodyPr wrap="square">
            <a:spAutoFit/>
          </a:bodyPr>
          <a:lstStyle/>
          <a:p>
            <a:pPr marR="0" lvl="0" algn="ctr">
              <a:lnSpc>
                <a:spcPct val="150000"/>
              </a:lnSpc>
              <a:spcBef>
                <a:spcPts val="0"/>
              </a:spcBef>
              <a:spcAft>
                <a:spcPts val="0"/>
              </a:spcAft>
            </a:pPr>
            <a:r>
              <a:rPr lang="en-US" b="1" dirty="0">
                <a:latin typeface="Times New Roman" panose="02020603050405020304" pitchFamily="18" charset="0"/>
                <a:ea typeface="Calibri" panose="020F0502020204030204" pitchFamily="34" charset="0"/>
                <a:cs typeface="Times New Roman" panose="02020603050405020304" pitchFamily="18" charset="0"/>
              </a:rPr>
              <a:t>A recessed luminaire </a:t>
            </a:r>
          </a:p>
          <a:p>
            <a:pPr marL="342900" marR="0" lvl="0" indent="-342900">
              <a:lnSpc>
                <a:spcPct val="150000"/>
              </a:lnSpc>
              <a:spcBef>
                <a:spcPts val="0"/>
              </a:spcBef>
              <a:spcAft>
                <a:spcPts val="0"/>
              </a:spcAft>
              <a:buFont typeface="Wingdings" panose="05000000000000000000" pitchFamily="2"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A recessed luminaire is mounted into a hollow opening in a ceiling.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It has the appearance of a practically continuous surface consisting of one or more translucent panels behind which light source are </a:t>
            </a:r>
            <a:r>
              <a:rPr lang="en-US" dirty="0" smtClean="0">
                <a:latin typeface="Times New Roman" panose="02020603050405020304" pitchFamily="18" charset="0"/>
                <a:ea typeface="Calibri" panose="020F0502020204030204" pitchFamily="34" charset="0"/>
                <a:cs typeface="Times New Roman" panose="02020603050405020304" pitchFamily="18" charset="0"/>
              </a:rPr>
              <a:t>placed</a:t>
            </a:r>
            <a:r>
              <a:rPr lang="en-US"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When installed it look as if it has light shining from a hole in the ceiling, concentrating the light in a downward direction as a broad floodlights or narrow spotlights.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The recessed luminaires offer the opportunity to transform general lighting into something special, a solution that combines efficient performance with ultra-smooth styling </a:t>
            </a:r>
            <a:endParaRPr lang="en-US" sz="1600"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dirty="0" smtClean="0">
                <a:latin typeface="Times New Roman" panose="02020603050405020304" pitchFamily="18" charset="0"/>
                <a:ea typeface="Calibri" panose="020F0502020204030204" pitchFamily="34" charset="0"/>
                <a:cs typeface="Times New Roman" panose="02020603050405020304" pitchFamily="18" charset="0"/>
              </a:rPr>
              <a:t>Generally</a:t>
            </a:r>
            <a:r>
              <a:rPr lang="en-US" dirty="0">
                <a:latin typeface="Times New Roman" panose="02020603050405020304" pitchFamily="18" charset="0"/>
                <a:ea typeface="Calibri" panose="020F0502020204030204" pitchFamily="34" charset="0"/>
                <a:cs typeface="Times New Roman" panose="02020603050405020304" pitchFamily="18" charset="0"/>
              </a:rPr>
              <a:t>, they enhance the look and feel of the space and help to create a positive corporate image by their outstanding aesthetics as well</a:t>
            </a:r>
            <a:r>
              <a:rPr lang="en-US"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p>
          <a:p>
            <a:pPr marL="342900" marR="0" lvl="0" indent="-342900">
              <a:lnSpc>
                <a:spcPct val="200000"/>
              </a:lnSpc>
              <a:spcBef>
                <a:spcPts val="0"/>
              </a:spcBef>
              <a:spcAft>
                <a:spcPts val="800"/>
              </a:spcAft>
              <a:buFont typeface="Wingdings" panose="05000000000000000000" pitchFamily="2" charset="2"/>
              <a:buChar char=""/>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descr="C:\Users\Peter Ndegwa\AppData\Local\Microsoft\Windows\INetCache\Content.MSO\D7A2096.tmp">
            <a:extLst>
              <a:ext uri="{FF2B5EF4-FFF2-40B4-BE49-F238E27FC236}">
                <a16:creationId xmlns:a16="http://schemas.microsoft.com/office/drawing/2014/main" xmlns="" id="{D661DA35-6AB3-40CA-8FF2-20CB609FF12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264519" y="4635983"/>
            <a:ext cx="2584381" cy="2222017"/>
          </a:xfrm>
          <a:prstGeom prst="rect">
            <a:avLst/>
          </a:prstGeom>
          <a:noFill/>
          <a:ln>
            <a:noFill/>
          </a:ln>
        </p:spPr>
      </p:pic>
    </p:spTree>
    <p:extLst>
      <p:ext uri="{BB962C8B-B14F-4D97-AF65-F5344CB8AC3E}">
        <p14:creationId xmlns:p14="http://schemas.microsoft.com/office/powerpoint/2010/main" val="1478231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49255577-BB09-4B62-90D1-3D3E35218A3F}"/>
              </a:ext>
            </a:extLst>
          </p:cNvPr>
          <p:cNvSpPr/>
          <p:nvPr/>
        </p:nvSpPr>
        <p:spPr>
          <a:xfrm>
            <a:off x="574513" y="639872"/>
            <a:ext cx="9431934" cy="3831818"/>
          </a:xfrm>
          <a:prstGeom prst="rect">
            <a:avLst/>
          </a:prstGeom>
        </p:spPr>
        <p:txBody>
          <a:bodyPr wrap="square">
            <a:spAutoFit/>
          </a:bodyPr>
          <a:lstStyle/>
          <a:p>
            <a:pPr marR="0" lvl="0" algn="ctr">
              <a:lnSpc>
                <a:spcPct val="150000"/>
              </a:lnSpc>
              <a:spcBef>
                <a:spcPts val="0"/>
              </a:spcBef>
              <a:spcAft>
                <a:spcPts val="0"/>
              </a:spcAft>
            </a:pPr>
            <a:r>
              <a:rPr lang="en-US" b="1" dirty="0">
                <a:latin typeface="Times New Roman" panose="02020603050405020304" pitchFamily="18" charset="0"/>
                <a:ea typeface="Calibri" panose="020F0502020204030204" pitchFamily="34" charset="0"/>
                <a:cs typeface="Times New Roman" panose="02020603050405020304" pitchFamily="18" charset="0"/>
              </a:rPr>
              <a:t>Pendent luminaire </a:t>
            </a:r>
          </a:p>
          <a:p>
            <a:pPr marL="342900" marR="0" lvl="0" indent="-342900">
              <a:lnSpc>
                <a:spcPct val="150000"/>
              </a:lnSpc>
              <a:spcBef>
                <a:spcPts val="0"/>
              </a:spcBef>
              <a:spcAft>
                <a:spcPts val="0"/>
              </a:spcAft>
              <a:buFont typeface="Wingdings" panose="05000000000000000000" pitchFamily="2"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Pendent luminaire hangs from the ceiling normally suspended by a chain, a metal rod or a cord.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They provide economical ambient lighting with high visual comfort and are seen as succinct architectural details.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In most cases, pendent luminaires have a drawbar which makes the luminaire height adjustable.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They are often used to highlight particular areas or focal points in a room but also in situations where the luminaire itself assumes the role of an architectural element.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800"/>
              </a:spcAft>
              <a:buFont typeface="Wingdings" panose="05000000000000000000" pitchFamily="2"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They provide uniform light distribution, drive performance and improve productivity in the workspace.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descr="https://s.bega.com/fp-39862150/media/bega/baureihen/innenbeleuchtung/05_pendelleuchten_innen/05_56575br.png">
            <a:extLst>
              <a:ext uri="{FF2B5EF4-FFF2-40B4-BE49-F238E27FC236}">
                <a16:creationId xmlns:a16="http://schemas.microsoft.com/office/drawing/2014/main" xmlns="" id="{BD230C51-5FCD-4A27-A4CE-BC4EECF69F4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4667250" y="4471690"/>
            <a:ext cx="2731077" cy="2227284"/>
          </a:xfrm>
          <a:prstGeom prst="rect">
            <a:avLst/>
          </a:prstGeom>
          <a:noFill/>
          <a:ln>
            <a:noFill/>
          </a:ln>
        </p:spPr>
      </p:pic>
    </p:spTree>
    <p:extLst>
      <p:ext uri="{BB962C8B-B14F-4D97-AF65-F5344CB8AC3E}">
        <p14:creationId xmlns:p14="http://schemas.microsoft.com/office/powerpoint/2010/main" val="3680184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6DA256E3-21F9-4736-888A-9F207A727D98}"/>
              </a:ext>
            </a:extLst>
          </p:cNvPr>
          <p:cNvSpPr/>
          <p:nvPr/>
        </p:nvSpPr>
        <p:spPr>
          <a:xfrm>
            <a:off x="205107" y="452128"/>
            <a:ext cx="10528702" cy="4247317"/>
          </a:xfrm>
          <a:prstGeom prst="rect">
            <a:avLst/>
          </a:prstGeom>
        </p:spPr>
        <p:txBody>
          <a:bodyPr wrap="square">
            <a:spAutoFit/>
          </a:bodyPr>
          <a:lstStyle/>
          <a:p>
            <a:pPr marR="0" lvl="0" algn="ctr">
              <a:lnSpc>
                <a:spcPct val="150000"/>
              </a:lnSpc>
              <a:spcBef>
                <a:spcPts val="0"/>
              </a:spcBef>
              <a:spcAft>
                <a:spcPts val="0"/>
              </a:spcAft>
            </a:pPr>
            <a:r>
              <a:rPr lang="en-US" b="1" dirty="0">
                <a:latin typeface="Times New Roman" panose="02020603050405020304" pitchFamily="18" charset="0"/>
                <a:ea typeface="Calibri" panose="020F0502020204030204" pitchFamily="34" charset="0"/>
                <a:cs typeface="Times New Roman" panose="02020603050405020304" pitchFamily="18" charset="0"/>
              </a:rPr>
              <a:t>Wall mounted luminaires </a:t>
            </a:r>
          </a:p>
          <a:p>
            <a:pPr marL="342900" marR="0" lvl="0" indent="-342900">
              <a:lnSpc>
                <a:spcPct val="150000"/>
              </a:lnSpc>
              <a:spcBef>
                <a:spcPts val="0"/>
              </a:spcBef>
              <a:spcAft>
                <a:spcPts val="0"/>
              </a:spcAft>
              <a:buFont typeface="Wingdings" panose="05000000000000000000" pitchFamily="2"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The wall mounted luminaires are usually defined by their types of installation and not by their light characteristics.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Different light distributions are possible like the wide-beamed, narrow-beamed, symmetrical or asymmetrical in various </a:t>
            </a:r>
            <a:r>
              <a:rPr lang="en-US" dirty="0" smtClean="0">
                <a:latin typeface="Times New Roman" panose="02020603050405020304" pitchFamily="18" charset="0"/>
                <a:ea typeface="Calibri" panose="020F0502020204030204" pitchFamily="34" charset="0"/>
                <a:cs typeface="Times New Roman" panose="02020603050405020304" pitchFamily="18" charset="0"/>
              </a:rPr>
              <a:t>directions</a:t>
            </a:r>
            <a:r>
              <a:rPr lang="en-US" sz="1600" dirty="0" smtClean="0">
                <a:latin typeface="Times New Roman" panose="02020603050405020304" pitchFamily="18" charset="0"/>
                <a:cs typeface="Times New Roman" panose="02020603050405020304" pitchFamily="18"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The wall mounted luminaires can perform many different tasks.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For instance, the ceiling wash lights provide an illumination of the ceiling with a high degree of uniformity.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Up lights are designed for optimum efficiency and light distribution. As such, they are perfect for economical indirect lighting</a:t>
            </a:r>
            <a:r>
              <a:rPr lang="en-US" sz="1600" dirty="0">
                <a:latin typeface="Times New Roman" panose="02020603050405020304" pitchFamily="18" charset="0"/>
                <a:ea typeface="Calibri" panose="020F0502020204030204" pitchFamily="34"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800"/>
              </a:spcAft>
              <a:buFont typeface="Wingdings" panose="05000000000000000000" pitchFamily="2"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Floor wash lights are designed to provide safe illumination of traffic routes.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Wall-mounted luminaires for indoor lighting solutions by GE Lighting">
            <a:extLst>
              <a:ext uri="{FF2B5EF4-FFF2-40B4-BE49-F238E27FC236}">
                <a16:creationId xmlns:a16="http://schemas.microsoft.com/office/drawing/2014/main" xmlns="" id="{02A3E554-6B6A-42A2-9B15-4E5C46F515C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866198" y="4738255"/>
            <a:ext cx="4197148" cy="1861328"/>
          </a:xfrm>
          <a:prstGeom prst="rect">
            <a:avLst/>
          </a:prstGeom>
          <a:noFill/>
          <a:ln>
            <a:noFill/>
          </a:ln>
        </p:spPr>
      </p:pic>
    </p:spTree>
    <p:extLst>
      <p:ext uri="{BB962C8B-B14F-4D97-AF65-F5344CB8AC3E}">
        <p14:creationId xmlns:p14="http://schemas.microsoft.com/office/powerpoint/2010/main" val="3384969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0D207FF9-599C-465A-84DC-A842E93448EE}"/>
              </a:ext>
            </a:extLst>
          </p:cNvPr>
          <p:cNvSpPr/>
          <p:nvPr/>
        </p:nvSpPr>
        <p:spPr>
          <a:xfrm>
            <a:off x="649356" y="656380"/>
            <a:ext cx="9263571" cy="3000821"/>
          </a:xfrm>
          <a:prstGeom prst="rect">
            <a:avLst/>
          </a:prstGeom>
        </p:spPr>
        <p:txBody>
          <a:bodyPr wrap="square">
            <a:spAutoFit/>
          </a:bodyPr>
          <a:lstStyle/>
          <a:p>
            <a:pPr marR="0" lvl="0" algn="ctr">
              <a:lnSpc>
                <a:spcPct val="150000"/>
              </a:lnSpc>
              <a:spcBef>
                <a:spcPts val="0"/>
              </a:spcBef>
              <a:spcAft>
                <a:spcPts val="0"/>
              </a:spcAft>
            </a:pPr>
            <a:r>
              <a:rPr lang="en-US" b="1" dirty="0">
                <a:latin typeface="Times New Roman" panose="02020603050405020304" pitchFamily="18" charset="0"/>
                <a:ea typeface="Calibri" panose="020F0502020204030204" pitchFamily="34" charset="0"/>
                <a:cs typeface="Times New Roman" panose="02020603050405020304" pitchFamily="18" charset="0"/>
              </a:rPr>
              <a:t>Ceiling mounted luminaire </a:t>
            </a:r>
          </a:p>
          <a:p>
            <a:pPr marL="342900" marR="0" lvl="0" indent="-342900">
              <a:lnSpc>
                <a:spcPct val="150000"/>
              </a:lnSpc>
              <a:spcBef>
                <a:spcPts val="0"/>
              </a:spcBef>
              <a:spcAft>
                <a:spcPts val="0"/>
              </a:spcAft>
              <a:buFont typeface="Wingdings" panose="05000000000000000000" pitchFamily="2"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The ceiling mounted luminaire are designed to emit both accent and general lighting while obscuring the body of the device thus allowing only the light to be </a:t>
            </a:r>
            <a:r>
              <a:rPr lang="en-US" dirty="0" smtClean="0">
                <a:latin typeface="Times New Roman" panose="02020603050405020304" pitchFamily="18" charset="0"/>
                <a:ea typeface="Calibri" panose="020F0502020204030204" pitchFamily="34" charset="0"/>
                <a:cs typeface="Times New Roman" panose="02020603050405020304" pitchFamily="18" charset="0"/>
              </a:rPr>
              <a:t>exposed</a:t>
            </a:r>
            <a:r>
              <a:rPr lang="en-US" sz="1600" dirty="0" smtClean="0">
                <a:latin typeface="Times New Roman" panose="02020603050405020304" pitchFamily="18" charset="0"/>
                <a:cs typeface="Times New Roman" panose="02020603050405020304" pitchFamily="18"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This design can be used to change the backgrounds by adding subtle or dramatic contrasting effects.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They use less energy as compared to the fluorescent </a:t>
            </a:r>
            <a:r>
              <a:rPr lang="en-US" dirty="0" smtClean="0">
                <a:latin typeface="Times New Roman" panose="02020603050405020304" pitchFamily="18" charset="0"/>
                <a:ea typeface="Calibri" panose="020F0502020204030204" pitchFamily="34" charset="0"/>
                <a:cs typeface="Times New Roman" panose="02020603050405020304" pitchFamily="18" charset="0"/>
              </a:rPr>
              <a:t>lights</a:t>
            </a:r>
            <a:r>
              <a:rPr lang="en-US" sz="1600" dirty="0" smtClean="0">
                <a:latin typeface="Times New Roman" panose="02020603050405020304" pitchFamily="18" charset="0"/>
                <a:cs typeface="Times New Roman" panose="02020603050405020304" pitchFamily="18"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800"/>
              </a:spcAft>
              <a:buFont typeface="Wingdings" panose="05000000000000000000" pitchFamily="2"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They also easy to install, last longer and are maintenance free.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C:\Users\Peter Ndegwa\AppData\Local\Microsoft\Windows\INetCache\Content.MSO\49149C42.tmp">
            <a:extLst>
              <a:ext uri="{FF2B5EF4-FFF2-40B4-BE49-F238E27FC236}">
                <a16:creationId xmlns:a16="http://schemas.microsoft.com/office/drawing/2014/main" xmlns="" id="{54408532-4D9B-4D34-8F37-2035A9E5D4E6}"/>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763616" y="3961267"/>
            <a:ext cx="3670853" cy="2664820"/>
          </a:xfrm>
          <a:prstGeom prst="rect">
            <a:avLst/>
          </a:prstGeom>
          <a:noFill/>
          <a:ln>
            <a:noFill/>
          </a:ln>
        </p:spPr>
      </p:pic>
    </p:spTree>
    <p:extLst>
      <p:ext uri="{BB962C8B-B14F-4D97-AF65-F5344CB8AC3E}">
        <p14:creationId xmlns:p14="http://schemas.microsoft.com/office/powerpoint/2010/main" val="3640934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BAE15E9-62F9-462C-A3D0-3702D197C4B0}"/>
              </a:ext>
            </a:extLst>
          </p:cNvPr>
          <p:cNvSpPr/>
          <p:nvPr/>
        </p:nvSpPr>
        <p:spPr>
          <a:xfrm>
            <a:off x="662610" y="142806"/>
            <a:ext cx="9198364" cy="6170920"/>
          </a:xfrm>
          <a:prstGeom prst="rect">
            <a:avLst/>
          </a:prstGeom>
        </p:spPr>
        <p:txBody>
          <a:bodyPr wrap="square">
            <a:spAutoFit/>
          </a:bodyPr>
          <a:lstStyle/>
          <a:p>
            <a:pPr marR="0" lvl="0" algn="ctr">
              <a:lnSpc>
                <a:spcPct val="150000"/>
              </a:lnSpc>
              <a:spcBef>
                <a:spcPts val="0"/>
              </a:spcBef>
              <a:spcAft>
                <a:spcPts val="0"/>
              </a:spcAft>
            </a:pPr>
            <a:r>
              <a:rPr lang="en-US" b="1" dirty="0">
                <a:latin typeface="Times New Roman" panose="02020603050405020304" pitchFamily="18" charset="0"/>
                <a:ea typeface="Calibri" panose="020F0502020204030204" pitchFamily="34" charset="0"/>
                <a:cs typeface="Times New Roman" panose="02020603050405020304" pitchFamily="18" charset="0"/>
              </a:rPr>
              <a:t>Track luminaires </a:t>
            </a:r>
          </a:p>
          <a:p>
            <a:pPr marL="342900" marR="0" lvl="0" indent="-342900">
              <a:lnSpc>
                <a:spcPct val="150000"/>
              </a:lnSpc>
              <a:spcBef>
                <a:spcPts val="0"/>
              </a:spcBef>
              <a:spcAft>
                <a:spcPts val="0"/>
              </a:spcAft>
              <a:buFont typeface="Wingdings" panose="05000000000000000000" pitchFamily="2"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Track luminaires are mounted anywhere on a continuous track device which has electrical conductors. </a:t>
            </a:r>
          </a:p>
          <a:p>
            <a:pPr marL="342900" indent="-342900">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They allow the user to direct light in any shape or form</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They can be fixed to the ceilings or walls, lengthwise down beams, or crosswise across beams or rafters.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They can as well be suspended using rods from high places like vaulted ceilings.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The track may have more than one live conductor so that many switched circuits can be used to control different fittings on the same </a:t>
            </a:r>
            <a:r>
              <a:rPr lang="en-US" dirty="0" smtClean="0">
                <a:latin typeface="Times New Roman" panose="02020603050405020304" pitchFamily="18" charset="0"/>
                <a:ea typeface="Calibri" panose="020F0502020204030204" pitchFamily="34" charset="0"/>
                <a:cs typeface="Times New Roman" panose="02020603050405020304" pitchFamily="18" charset="0"/>
              </a:rPr>
              <a:t>track</a:t>
            </a:r>
            <a:r>
              <a:rPr lang="en-US" sz="1600" dirty="0" smtClean="0">
                <a:latin typeface="Times New Roman" panose="02020603050405020304" pitchFamily="18" charset="0"/>
                <a:cs typeface="Times New Roman" panose="02020603050405020304" pitchFamily="18"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800"/>
              </a:spcAft>
              <a:buFont typeface="Wingdings" panose="05000000000000000000" pitchFamily="2"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When this is the case, the installers will have to place the tab of the connector on the fixture to one side or the other when fixing it to the track.</a:t>
            </a:r>
          </a:p>
          <a:p>
            <a:pPr marR="0" lvl="0">
              <a:lnSpc>
                <a:spcPct val="150000"/>
              </a:lnSpc>
              <a:spcBef>
                <a:spcPts val="0"/>
              </a:spcBef>
              <a:spcAft>
                <a:spcPts val="800"/>
              </a:spcAft>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R="0" lvl="0">
              <a:lnSpc>
                <a:spcPct val="150000"/>
              </a:lnSpc>
              <a:spcBef>
                <a:spcPts val="0"/>
              </a:spcBef>
              <a:spcAft>
                <a:spcPts val="80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AutoShape 2" descr="Track Lighting System">
            <a:extLst>
              <a:ext uri="{FF2B5EF4-FFF2-40B4-BE49-F238E27FC236}">
                <a16:creationId xmlns:a16="http://schemas.microsoft.com/office/drawing/2014/main" xmlns="" id="{7F3D9BCF-E21B-42C0-B275-398C92C88FE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76" name="Picture 4" descr="Image result for images for track luminaires">
            <a:extLst>
              <a:ext uri="{FF2B5EF4-FFF2-40B4-BE49-F238E27FC236}">
                <a16:creationId xmlns:a16="http://schemas.microsoft.com/office/drawing/2014/main" xmlns="" id="{DD576AEE-4591-4E7E-A145-2D93CC642F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5107125"/>
            <a:ext cx="3505200" cy="1608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6310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F2BD1C29-2664-4914-8759-F3465C60E653}"/>
              </a:ext>
            </a:extLst>
          </p:cNvPr>
          <p:cNvSpPr/>
          <p:nvPr/>
        </p:nvSpPr>
        <p:spPr>
          <a:xfrm>
            <a:off x="927652" y="528152"/>
            <a:ext cx="10336696" cy="4031873"/>
          </a:xfrm>
          <a:prstGeom prst="rect">
            <a:avLst/>
          </a:prstGeom>
        </p:spPr>
        <p:txBody>
          <a:bodyPr wrap="square">
            <a:spAutoFit/>
          </a:bodyPr>
          <a:lstStyle/>
          <a:p>
            <a:pPr algn="ctr">
              <a:lnSpc>
                <a:spcPct val="150000"/>
              </a:lnSpc>
              <a:spcAft>
                <a:spcPts val="800"/>
              </a:spcAft>
            </a:pPr>
            <a:r>
              <a:rPr lang="en-US" b="1" dirty="0">
                <a:latin typeface="Times New Roman" panose="02020603050405020304" pitchFamily="18" charset="0"/>
                <a:ea typeface="Calibri" panose="020F0502020204030204" pitchFamily="34" charset="0"/>
                <a:cs typeface="Times New Roman" panose="02020603050405020304" pitchFamily="18" charset="0"/>
              </a:rPr>
              <a:t>References</a:t>
            </a:r>
          </a:p>
          <a:p>
            <a:pPr>
              <a:lnSpc>
                <a:spcPct val="150000"/>
              </a:lnSpc>
              <a:spcAft>
                <a:spcPts val="800"/>
              </a:spcAft>
            </a:pPr>
            <a:r>
              <a:rPr lang="en-US" i="1" dirty="0">
                <a:latin typeface="Times New Roman" panose="02020603050405020304" pitchFamily="18" charset="0"/>
                <a:cs typeface="Times New Roman" panose="02020603050405020304" pitchFamily="18" charset="0"/>
                <a:hlinkClick r:id="rId2"/>
              </a:rPr>
              <a:t>http://www.waclighting.com/sites/waclighting.com/files/product/specsheet/WTK-4023_SP_122717_0.pdf</a:t>
            </a:r>
            <a:endParaRPr lang="en-US" i="1" dirty="0">
              <a:latin typeface="Times New Roman" panose="02020603050405020304" pitchFamily="18" charset="0"/>
              <a:cs typeface="Times New Roman" panose="02020603050405020304" pitchFamily="18" charset="0"/>
            </a:endParaRPr>
          </a:p>
          <a:p>
            <a:pPr>
              <a:lnSpc>
                <a:spcPct val="150000"/>
              </a:lnSpc>
              <a:spcAft>
                <a:spcPts val="800"/>
              </a:spcAft>
            </a:pPr>
            <a:r>
              <a:rPr lang="en-US" i="1" dirty="0">
                <a:latin typeface="Times New Roman" panose="02020603050405020304" pitchFamily="18" charset="0"/>
                <a:cs typeface="Times New Roman" panose="02020603050405020304" pitchFamily="18" charset="0"/>
                <a:hlinkClick r:id="rId3"/>
              </a:rPr>
              <a:t>https://www.bygmax.dk/media/files/134612/56614.6.db.en.pdf</a:t>
            </a:r>
            <a:endParaRPr lang="en-US" i="1" dirty="0">
              <a:latin typeface="Times New Roman" panose="02020603050405020304" pitchFamily="18" charset="0"/>
              <a:cs typeface="Times New Roman" panose="02020603050405020304" pitchFamily="18" charset="0"/>
            </a:endParaRPr>
          </a:p>
          <a:p>
            <a:pPr>
              <a:lnSpc>
                <a:spcPct val="150000"/>
              </a:lnSpc>
              <a:spcAft>
                <a:spcPts val="800"/>
              </a:spcAft>
            </a:pPr>
            <a:r>
              <a:rPr lang="en-US" i="1" dirty="0">
                <a:latin typeface="Times New Roman" panose="02020603050405020304" pitchFamily="18" charset="0"/>
                <a:cs typeface="Times New Roman" panose="02020603050405020304" pitchFamily="18" charset="0"/>
                <a:hlinkClick r:id="rId4"/>
              </a:rPr>
              <a:t>https://www.assets.lighting.philips.com/is/content/PhilipsLighting/fp912401483183-pss-en_gb</a:t>
            </a:r>
            <a:endParaRPr lang="en-US" i="1" dirty="0">
              <a:latin typeface="Times New Roman" panose="02020603050405020304" pitchFamily="18" charset="0"/>
              <a:cs typeface="Times New Roman" panose="02020603050405020304" pitchFamily="18" charset="0"/>
            </a:endParaRPr>
          </a:p>
          <a:p>
            <a:pPr>
              <a:lnSpc>
                <a:spcPct val="150000"/>
              </a:lnSpc>
              <a:spcAft>
                <a:spcPts val="800"/>
              </a:spcAft>
            </a:pPr>
            <a:r>
              <a:rPr lang="en-US" i="1" dirty="0">
                <a:latin typeface="Times New Roman" panose="02020603050405020304" pitchFamily="18" charset="0"/>
                <a:cs typeface="Times New Roman" panose="02020603050405020304" pitchFamily="18" charset="0"/>
              </a:rPr>
              <a:t>file:///C:/Users/DELL/Desktop/Ceiling-Mount-Luminaire.pdf</a:t>
            </a:r>
          </a:p>
          <a:p>
            <a:pPr>
              <a:lnSpc>
                <a:spcPct val="150000"/>
              </a:lnSpc>
              <a:spcAft>
                <a:spcPts val="800"/>
              </a:spcAft>
            </a:pPr>
            <a:r>
              <a:rPr lang="en-US" i="1" dirty="0">
                <a:latin typeface="Times New Roman" panose="02020603050405020304" pitchFamily="18" charset="0"/>
                <a:cs typeface="Times New Roman" panose="02020603050405020304" pitchFamily="18" charset="0"/>
                <a:hlinkClick r:id="rId5"/>
              </a:rPr>
              <a:t>https://products.currentbyge.com/sites/products.currentbyge.com/files/documents/document_file/IND302-Lumination-LAL-Series-Spec-Sheet.pdf</a:t>
            </a:r>
            <a:endParaRPr lang="en-US" i="1" dirty="0">
              <a:latin typeface="Times New Roman" panose="02020603050405020304" pitchFamily="18" charset="0"/>
              <a:cs typeface="Times New Roman" panose="02020603050405020304" pitchFamily="18" charset="0"/>
            </a:endParaRPr>
          </a:p>
          <a:p>
            <a:pPr>
              <a:lnSpc>
                <a:spcPct val="150000"/>
              </a:lnSpc>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7434636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156</TotalTime>
  <Words>251</Words>
  <Application>Microsoft Office PowerPoint</Application>
  <PresentationFormat>Widescreen</PresentationFormat>
  <Paragraphs>42</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Times New Roman</vt:lpstr>
      <vt:lpstr>Trebuchet MS</vt:lpstr>
      <vt:lpstr>Wingdings</vt:lpstr>
      <vt:lpstr>Wingdings 3</vt:lpstr>
      <vt:lpstr>Facet</vt:lpstr>
      <vt:lpstr>Types of Luminaires Student’s Name Institutional Affiliation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Ndegwa</dc:creator>
  <cp:lastModifiedBy>admin</cp:lastModifiedBy>
  <cp:revision>30</cp:revision>
  <dcterms:created xsi:type="dcterms:W3CDTF">2018-10-01T10:32:25Z</dcterms:created>
  <dcterms:modified xsi:type="dcterms:W3CDTF">2018-10-01T13:27:50Z</dcterms:modified>
</cp:coreProperties>
</file>