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8" r:id="rId2"/>
    <p:sldId id="259" r:id="rId3"/>
    <p:sldId id="260" r:id="rId4"/>
    <p:sldId id="261" r:id="rId5"/>
    <p:sldId id="262" r:id="rId6"/>
    <p:sldId id="263" r:id="rId7"/>
    <p:sldId id="264" r:id="rId8"/>
    <p:sldId id="265" r:id="rId9"/>
    <p:sldId id="257" r:id="rId10"/>
    <p:sldId id="25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3" autoAdjust="0"/>
    <p:restoredTop sz="94660"/>
  </p:normalViewPr>
  <p:slideViewPr>
    <p:cSldViewPr snapToGrid="0">
      <p:cViewPr varScale="1">
        <p:scale>
          <a:sx n="64" d="100"/>
          <a:sy n="64" d="100"/>
        </p:scale>
        <p:origin x="90"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9F887F-F616-4E69-83A8-0AFCCCBDE1A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2003888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F887F-F616-4E69-83A8-0AFCCCBDE1A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324807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9F887F-F616-4E69-83A8-0AFCCCBDE1A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1018040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9F887F-F616-4E69-83A8-0AFCCCBDE1A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269302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9F887F-F616-4E69-83A8-0AFCCCBDE1A4}" type="datetimeFigureOut">
              <a:rPr lang="en-US" smtClean="0"/>
              <a:t>2/22/2018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1867836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9F887F-F616-4E69-83A8-0AFCCCBDE1A4}" type="datetimeFigureOut">
              <a:rPr lang="en-US" smtClean="0"/>
              <a:t>2/22/2018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299484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9F887F-F616-4E69-83A8-0AFCCCBDE1A4}" type="datetimeFigureOut">
              <a:rPr lang="en-US" smtClean="0"/>
              <a:t>2/22/2018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293985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9F887F-F616-4E69-83A8-0AFCCCBDE1A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3663684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9F887F-F616-4E69-83A8-0AFCCCBDE1A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2769067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F887F-F616-4E69-83A8-0AFCCCBDE1A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322158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F887F-F616-4E69-83A8-0AFCCCBDE1A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DCE59-6129-44A5-B8B7-D658DC4B2FE7}" type="slidenum">
              <a:rPr lang="en-US" smtClean="0"/>
              <a:t>‹#›</a:t>
            </a:fld>
            <a:endParaRPr lang="en-US"/>
          </a:p>
        </p:txBody>
      </p:sp>
    </p:spTree>
    <p:extLst>
      <p:ext uri="{BB962C8B-B14F-4D97-AF65-F5344CB8AC3E}">
        <p14:creationId xmlns:p14="http://schemas.microsoft.com/office/powerpoint/2010/main" val="3623140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F887F-F616-4E69-83A8-0AFCCCBDE1A4}" type="datetimeFigureOut">
              <a:rPr lang="en-US" smtClean="0"/>
              <a:t>2/22/2018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7DCE59-6129-44A5-B8B7-D658DC4B2FE7}" type="slidenum">
              <a:rPr lang="en-US" smtClean="0"/>
              <a:t>‹#›</a:t>
            </a:fld>
            <a:endParaRPr lang="en-US"/>
          </a:p>
        </p:txBody>
      </p:sp>
    </p:spTree>
    <p:extLst>
      <p:ext uri="{BB962C8B-B14F-4D97-AF65-F5344CB8AC3E}">
        <p14:creationId xmlns:p14="http://schemas.microsoft.com/office/powerpoint/2010/main" val="414089061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97181"/>
            <a:ext cx="9144000" cy="982979"/>
          </a:xfrm>
        </p:spPr>
        <p:txBody>
          <a:bodyPr>
            <a:normAutofit/>
          </a:bodyPr>
          <a:lstStyle/>
          <a:p>
            <a:r>
              <a:rPr lang="en-US" dirty="0" smtClean="0">
                <a:latin typeface="Times New Roman" panose="02020603050405020304" pitchFamily="18" charset="0"/>
                <a:cs typeface="Times New Roman" panose="02020603050405020304" pitchFamily="18" charset="0"/>
              </a:rPr>
              <a:t>Introduction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1463040"/>
            <a:ext cx="9144000" cy="4549140"/>
          </a:xfrm>
        </p:spPr>
        <p:txBody>
          <a:bodyPr>
            <a:normAutofit fontScale="92500"/>
          </a:bodyPr>
          <a:lstStyle/>
          <a:p>
            <a:pPr marL="342900" indent="-342900" algn="l">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US School has a pool of immigrants from all over</a:t>
            </a:r>
          </a:p>
          <a:p>
            <a:pPr marL="342900" indent="-342900" algn="l">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As a result, backgrounds are very diverse</a:t>
            </a:r>
          </a:p>
          <a:p>
            <a:pPr marL="342900" indent="-342900" algn="l">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Adjustments are called upon mostly from the immigrants to fit situations of the US born.</a:t>
            </a:r>
          </a:p>
          <a:p>
            <a:pPr marL="342900" indent="-342900" algn="l">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Conflict arises between children, parents and teachers</a:t>
            </a:r>
          </a:p>
          <a:p>
            <a:pPr marL="342900" indent="-342900" algn="l">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Changes in clothing, diets, behavior and mannerisms are course</a:t>
            </a:r>
          </a:p>
          <a:p>
            <a:pPr marL="342900" indent="-342900" algn="l">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Wing </a:t>
            </a:r>
            <a:r>
              <a:rPr lang="en-US" sz="3200" dirty="0" err="1" smtClean="0">
                <a:latin typeface="Times New Roman" panose="02020603050405020304" pitchFamily="18" charset="0"/>
                <a:cs typeface="Times New Roman" panose="02020603050405020304" pitchFamily="18" charset="0"/>
              </a:rPr>
              <a:t>Tek</a:t>
            </a:r>
            <a:r>
              <a:rPr lang="en-US" sz="3200" dirty="0" smtClean="0">
                <a:latin typeface="Times New Roman" panose="02020603050405020304" pitchFamily="18" charset="0"/>
                <a:cs typeface="Times New Roman" panose="02020603050405020304" pitchFamily="18" charset="0"/>
              </a:rPr>
              <a:t> Lau’s case relates this discussion</a:t>
            </a:r>
          </a:p>
          <a:p>
            <a:pPr algn="l"/>
            <a:endParaRPr lang="en-US" dirty="0" smtClean="0"/>
          </a:p>
          <a:p>
            <a:pPr marL="342900" indent="-342900" algn="l">
              <a:buFont typeface="Arial" panose="020B0604020202020204" pitchFamily="34" charset="0"/>
              <a:buChar char="•"/>
            </a:pPr>
            <a:endParaRPr lang="en-US" dirty="0" smtClean="0"/>
          </a:p>
          <a:p>
            <a:pPr algn="l"/>
            <a:endParaRPr lang="en-US" dirty="0" smtClean="0"/>
          </a:p>
          <a:p>
            <a:pPr algn="l"/>
            <a:endParaRPr lang="en-US" dirty="0" smtClean="0"/>
          </a:p>
        </p:txBody>
      </p:sp>
    </p:spTree>
    <p:extLst>
      <p:ext uri="{BB962C8B-B14F-4D97-AF65-F5344CB8AC3E}">
        <p14:creationId xmlns:p14="http://schemas.microsoft.com/office/powerpoint/2010/main" val="796097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3137" y="0"/>
            <a:ext cx="10920663" cy="6858000"/>
          </a:xfrm>
        </p:spPr>
        <p:txBody>
          <a:bodyPr>
            <a:normAutofit/>
          </a:bodyPr>
          <a:lstStyle/>
          <a:p>
            <a:pPr marL="0" indent="0">
              <a:buNone/>
            </a:pPr>
            <a:r>
              <a:rPr lang="en-US" sz="4000" b="1" dirty="0" smtClean="0">
                <a:latin typeface="Times New Roman" panose="02020603050405020304" pitchFamily="18" charset="0"/>
                <a:cs typeface="Times New Roman" panose="02020603050405020304" pitchFamily="18" charset="0"/>
              </a:rPr>
              <a:t>Order of presentation</a:t>
            </a:r>
          </a:p>
          <a:p>
            <a:pPr marL="0" indent="0">
              <a:buNone/>
            </a:pPr>
            <a:r>
              <a:rPr lang="en-US" sz="3600" dirty="0" smtClean="0">
                <a:latin typeface="Times New Roman" panose="02020603050405020304" pitchFamily="18" charset="0"/>
                <a:cs typeface="Times New Roman" panose="02020603050405020304" pitchFamily="18" charset="0"/>
              </a:rPr>
              <a:t>Wing Lau case</a:t>
            </a:r>
          </a:p>
          <a:p>
            <a:pPr marL="0" indent="0">
              <a:buNone/>
            </a:pPr>
            <a:r>
              <a:rPr lang="en-US" sz="3600" dirty="0" smtClean="0">
                <a:latin typeface="Times New Roman" panose="02020603050405020304" pitchFamily="18" charset="0"/>
                <a:cs typeface="Times New Roman" panose="02020603050405020304" pitchFamily="18" charset="0"/>
              </a:rPr>
              <a:t>Challenges facing immigrants</a:t>
            </a:r>
          </a:p>
          <a:p>
            <a:pPr marL="0" indent="0">
              <a:buNone/>
            </a:pPr>
            <a:r>
              <a:rPr lang="en-US" sz="3600" dirty="0" smtClean="0">
                <a:latin typeface="Times New Roman" panose="02020603050405020304" pitchFamily="18" charset="0"/>
                <a:cs typeface="Times New Roman" panose="02020603050405020304" pitchFamily="18" charset="0"/>
              </a:rPr>
              <a:t>Key stakeholders in the conflicts</a:t>
            </a:r>
          </a:p>
          <a:p>
            <a:pPr marL="742950" indent="-742950">
              <a:buFont typeface="+mj-lt"/>
              <a:buAutoNum type="alphaLcParenR"/>
            </a:pPr>
            <a:r>
              <a:rPr lang="en-US" sz="3600" dirty="0" smtClean="0">
                <a:latin typeface="Times New Roman" panose="02020603050405020304" pitchFamily="18" charset="0"/>
                <a:cs typeface="Times New Roman" panose="02020603050405020304" pitchFamily="18" charset="0"/>
              </a:rPr>
              <a:t>The parent</a:t>
            </a:r>
          </a:p>
          <a:p>
            <a:pPr marL="742950" indent="-742950">
              <a:buFont typeface="+mj-lt"/>
              <a:buAutoNum type="alphaLcParenR"/>
            </a:pPr>
            <a:r>
              <a:rPr lang="en-US" sz="3600" dirty="0" smtClean="0">
                <a:latin typeface="Times New Roman" panose="02020603050405020304" pitchFamily="18" charset="0"/>
                <a:cs typeface="Times New Roman" panose="02020603050405020304" pitchFamily="18" charset="0"/>
              </a:rPr>
              <a:t>The teacher</a:t>
            </a:r>
          </a:p>
          <a:p>
            <a:pPr marL="742950" indent="-742950">
              <a:buFont typeface="+mj-lt"/>
              <a:buAutoNum type="alphaLcParenR"/>
            </a:pPr>
            <a:r>
              <a:rPr lang="en-US" sz="3600" dirty="0" smtClean="0">
                <a:latin typeface="Times New Roman" panose="02020603050405020304" pitchFamily="18" charset="0"/>
                <a:cs typeface="Times New Roman" panose="02020603050405020304" pitchFamily="18" charset="0"/>
              </a:rPr>
              <a:t>The administration</a:t>
            </a:r>
          </a:p>
          <a:p>
            <a:pPr marL="742950" indent="-742950">
              <a:buFont typeface="+mj-lt"/>
              <a:buAutoNum type="alphaLcParenR"/>
            </a:pPr>
            <a:r>
              <a:rPr lang="en-US" sz="3600" dirty="0" smtClean="0">
                <a:latin typeface="Times New Roman" panose="02020603050405020304" pitchFamily="18" charset="0"/>
                <a:cs typeface="Times New Roman" panose="02020603050405020304" pitchFamily="18" charset="0"/>
              </a:rPr>
              <a:t>Immigrant learners </a:t>
            </a:r>
          </a:p>
          <a:p>
            <a:pPr marL="742950" indent="-742950">
              <a:buFont typeface="+mj-lt"/>
              <a:buAutoNum type="alphaLcParenR"/>
            </a:pPr>
            <a:r>
              <a:rPr lang="en-US" sz="3600" dirty="0" smtClean="0">
                <a:latin typeface="Times New Roman" panose="02020603050405020304" pitchFamily="18" charset="0"/>
                <a:cs typeface="Times New Roman" panose="02020603050405020304" pitchFamily="18" charset="0"/>
              </a:rPr>
              <a:t>The society</a:t>
            </a:r>
          </a:p>
          <a:p>
            <a:pPr marL="0" indent="0">
              <a:buNone/>
            </a:pPr>
            <a:r>
              <a:rPr lang="en-US" sz="3600" dirty="0" smtClean="0">
                <a:latin typeface="Times New Roman" panose="02020603050405020304" pitchFamily="18" charset="0"/>
                <a:cs typeface="Times New Roman" panose="02020603050405020304" pitchFamily="18" charset="0"/>
              </a:rPr>
              <a:t>Solution</a:t>
            </a:r>
          </a:p>
          <a:p>
            <a:pPr marL="0" indent="0">
              <a:buNone/>
            </a:pPr>
            <a:r>
              <a:rPr lang="en-US" sz="3600" dirty="0" smtClean="0">
                <a:latin typeface="Times New Roman" panose="02020603050405020304" pitchFamily="18" charset="0"/>
                <a:cs typeface="Times New Roman" panose="02020603050405020304" pitchFamily="18" charset="0"/>
              </a:rPr>
              <a:t>Conclusion</a:t>
            </a:r>
          </a:p>
          <a:p>
            <a:pPr marL="0" indent="0">
              <a:buNone/>
            </a:pPr>
            <a:endParaRPr lang="en-US" sz="3600" b="1" dirty="0" smtClean="0">
              <a:latin typeface="Times New Roman" panose="02020603050405020304" pitchFamily="18" charset="0"/>
              <a:cs typeface="Times New Roman" panose="02020603050405020304" pitchFamily="18" charset="0"/>
            </a:endParaRPr>
          </a:p>
          <a:p>
            <a:pPr marL="0" indent="0">
              <a:buNone/>
            </a:pPr>
            <a:endParaRPr lang="en-US" sz="36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7912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0021"/>
            <a:ext cx="10515600" cy="1530668"/>
          </a:xfrm>
        </p:spPr>
        <p:txBody>
          <a:bodyPr/>
          <a:lstStyle/>
          <a:p>
            <a:r>
              <a:rPr lang="en-US" dirty="0" smtClean="0"/>
              <a:t>Wing Lau Case</a:t>
            </a:r>
            <a:endParaRPr lang="en-US" dirty="0"/>
          </a:p>
        </p:txBody>
      </p:sp>
      <p:sp>
        <p:nvSpPr>
          <p:cNvPr id="3" name="Content Placeholder 2"/>
          <p:cNvSpPr>
            <a:spLocks noGrp="1"/>
          </p:cNvSpPr>
          <p:nvPr>
            <p:ph idx="1"/>
          </p:nvPr>
        </p:nvSpPr>
        <p:spPr>
          <a:xfrm>
            <a:off x="838200" y="1417320"/>
            <a:ext cx="10515600" cy="4759643"/>
          </a:xfrm>
        </p:spPr>
        <p:txBody>
          <a:bodyPr/>
          <a:lstStyle/>
          <a:p>
            <a:r>
              <a:rPr lang="en-US" sz="3200" dirty="0" smtClean="0">
                <a:latin typeface="Times New Roman" panose="02020603050405020304" pitchFamily="18" charset="0"/>
                <a:cs typeface="Times New Roman" panose="02020603050405020304" pitchFamily="18" charset="0"/>
              </a:rPr>
              <a:t>Considering Wing Lau’s case, he goes to an American school despite his Chinese background.</a:t>
            </a:r>
          </a:p>
          <a:p>
            <a:r>
              <a:rPr lang="en-US" sz="3200" dirty="0" smtClean="0">
                <a:latin typeface="Times New Roman" panose="02020603050405020304" pitchFamily="18" charset="0"/>
                <a:cs typeface="Times New Roman" panose="02020603050405020304" pitchFamily="18" charset="0"/>
              </a:rPr>
              <a:t>Parents stay in a Chinese restaurant but their acculturations are minor than Win Lau’s</a:t>
            </a:r>
          </a:p>
          <a:p>
            <a:r>
              <a:rPr lang="en-US" sz="3200" dirty="0" smtClean="0">
                <a:latin typeface="Times New Roman" panose="02020603050405020304" pitchFamily="18" charset="0"/>
                <a:cs typeface="Times New Roman" panose="02020603050405020304" pitchFamily="18" charset="0"/>
              </a:rPr>
              <a:t>Wing changes name to Kelvin – this is the onset of the transformations </a:t>
            </a:r>
          </a:p>
          <a:p>
            <a:endParaRPr lang="en-US" dirty="0"/>
          </a:p>
        </p:txBody>
      </p:sp>
    </p:spTree>
    <p:extLst>
      <p:ext uri="{BB962C8B-B14F-4D97-AF65-F5344CB8AC3E}">
        <p14:creationId xmlns:p14="http://schemas.microsoft.com/office/powerpoint/2010/main" val="2199809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Challenges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63040"/>
            <a:ext cx="10515600" cy="4713923"/>
          </a:xfrm>
        </p:spPr>
        <p:txBody>
          <a:bodyPr/>
          <a:lstStyle/>
          <a:p>
            <a:r>
              <a:rPr lang="en-US" sz="3200" dirty="0">
                <a:latin typeface="Times New Roman" panose="02020603050405020304" pitchFamily="18" charset="0"/>
                <a:cs typeface="Times New Roman" panose="02020603050405020304" pitchFamily="18" charset="0"/>
              </a:rPr>
              <a:t>Immigrant children are faced with numerous challenges such as language barrier, hostile host country </a:t>
            </a:r>
            <a:r>
              <a:rPr lang="en-US" sz="3200" dirty="0" smtClean="0">
                <a:latin typeface="Times New Roman" panose="02020603050405020304" pitchFamily="18" charset="0"/>
                <a:cs typeface="Times New Roman" panose="02020603050405020304" pitchFamily="18" charset="0"/>
              </a:rPr>
              <a:t>community, discrimination, </a:t>
            </a:r>
            <a:r>
              <a:rPr lang="en-US" sz="3200" dirty="0">
                <a:latin typeface="Times New Roman" panose="02020603050405020304" pitchFamily="18" charset="0"/>
                <a:cs typeface="Times New Roman" panose="02020603050405020304" pitchFamily="18" charset="0"/>
              </a:rPr>
              <a:t>identity conflict among others this challenges also facilitate maladaptive </a:t>
            </a:r>
            <a:r>
              <a:rPr lang="en-US" sz="3200" dirty="0" smtClean="0">
                <a:latin typeface="Times New Roman" panose="02020603050405020304" pitchFamily="18" charset="0"/>
                <a:cs typeface="Times New Roman" panose="02020603050405020304" pitchFamily="18" charset="0"/>
              </a:rPr>
              <a:t>behaviors. </a:t>
            </a:r>
            <a:r>
              <a:rPr lang="en-US" sz="3200" dirty="0">
                <a:latin typeface="Times New Roman" panose="02020603050405020304" pitchFamily="18" charset="0"/>
                <a:cs typeface="Times New Roman" panose="02020603050405020304" pitchFamily="18" charset="0"/>
              </a:rPr>
              <a:t>They also broaden the acculturation gaps. </a:t>
            </a:r>
          </a:p>
          <a:p>
            <a:pPr marL="0" indent="0">
              <a:buNone/>
            </a:pPr>
            <a:endParaRPr lang="en-US" dirty="0"/>
          </a:p>
        </p:txBody>
      </p:sp>
    </p:spTree>
    <p:extLst>
      <p:ext uri="{BB962C8B-B14F-4D97-AF65-F5344CB8AC3E}">
        <p14:creationId xmlns:p14="http://schemas.microsoft.com/office/powerpoint/2010/main" val="3543116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515600" cy="662781"/>
          </a:xfrm>
        </p:spPr>
        <p:txBody>
          <a:bodyPr>
            <a:normAutofit fontScale="90000"/>
          </a:bodyPr>
          <a:lstStyle/>
          <a:p>
            <a:r>
              <a:rPr lang="en-US" dirty="0" smtClean="0">
                <a:latin typeface="Times New Roman" panose="02020603050405020304" pitchFamily="18" charset="0"/>
                <a:cs typeface="Times New Roman" panose="02020603050405020304" pitchFamily="18" charset="0"/>
              </a:rPr>
              <a:t>Stakeholders (combined)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239252"/>
            <a:ext cx="10515600" cy="4606319"/>
          </a:xfrm>
        </p:spPr>
        <p:txBody>
          <a:bodyPr>
            <a:noAutofit/>
          </a:bodyPr>
          <a:lstStyle/>
          <a:p>
            <a:r>
              <a:rPr lang="en-US" sz="3200" dirty="0">
                <a:latin typeface="Times New Roman" panose="02020603050405020304" pitchFamily="18" charset="0"/>
                <a:cs typeface="Times New Roman" panose="02020603050405020304" pitchFamily="18" charset="0"/>
              </a:rPr>
              <a:t>The learner is trying to adjust to find an identity due to stress and pressure from other learners and the fact that he/she is not like the rest having being brought up in a different culture</a:t>
            </a:r>
            <a:r>
              <a:rPr lang="en-US" sz="3200" dirty="0" smtClean="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The parent, the teacher and the learner are of great importance in the solution of this conflict. The parents can help their children adjust by helping identify the host country’s cultural values that are good, useful, and valuable and values and helping integrate them for better adaptability of their kids</a:t>
            </a:r>
            <a:r>
              <a:rPr lang="en-US" sz="32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503990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a:t>
            </a:r>
            <a:r>
              <a:rPr lang="en-US" b="1" dirty="0" smtClean="0">
                <a:latin typeface="Times New Roman" panose="02020603050405020304" pitchFamily="18" charset="0"/>
                <a:cs typeface="Times New Roman" panose="02020603050405020304" pitchFamily="18" charset="0"/>
              </a:rPr>
              <a:t>ontinuation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The school administration by setting up activities such as all students’ proms, sports, talents shows, would greatly enhance cultural relations amongst school population. </a:t>
            </a:r>
          </a:p>
          <a:p>
            <a:r>
              <a:rPr lang="en-US" sz="3200" dirty="0">
                <a:latin typeface="Times New Roman" panose="02020603050405020304" pitchFamily="18" charset="0"/>
                <a:cs typeface="Times New Roman" panose="02020603050405020304" pitchFamily="18" charset="0"/>
              </a:rPr>
              <a:t>Teachers spent the better part of the day with children thus their role in helping the student adopt accordingly cannot be </a:t>
            </a:r>
            <a:r>
              <a:rPr lang="en-US" sz="3200" dirty="0" smtClean="0">
                <a:latin typeface="Times New Roman" panose="02020603050405020304" pitchFamily="18" charset="0"/>
                <a:cs typeface="Times New Roman" panose="02020603050405020304" pitchFamily="18" charset="0"/>
              </a:rPr>
              <a:t>overlooked.</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6988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Way forward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ctr">
              <a:buNone/>
            </a:pPr>
            <a:r>
              <a:rPr lang="en-US" sz="4000" dirty="0">
                <a:latin typeface="Times New Roman" panose="02020603050405020304" pitchFamily="18" charset="0"/>
                <a:cs typeface="Times New Roman" panose="02020603050405020304" pitchFamily="18" charset="0"/>
              </a:rPr>
              <a:t>Immigrant learners should be willing to observe, read extensively and interact with other learners. Wide knowledge on the heritage of the host country will help them make informed decisions on the aspects to adopt and integrate.</a:t>
            </a:r>
          </a:p>
        </p:txBody>
      </p:sp>
    </p:spTree>
    <p:extLst>
      <p:ext uri="{BB962C8B-B14F-4D97-AF65-F5344CB8AC3E}">
        <p14:creationId xmlns:p14="http://schemas.microsoft.com/office/powerpoint/2010/main" val="3563514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anose="02020603050405020304" pitchFamily="18" charset="0"/>
                <a:cs typeface="Times New Roman" panose="02020603050405020304" pitchFamily="18" charset="0"/>
              </a:rPr>
              <a:t>Cont</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ctr">
              <a:buNone/>
            </a:pPr>
            <a:r>
              <a:rPr lang="en-US" sz="3200" dirty="0">
                <a:latin typeface="Times New Roman" panose="02020603050405020304" pitchFamily="18" charset="0"/>
                <a:cs typeface="Times New Roman" panose="02020603050405020304" pitchFamily="18" charset="0"/>
              </a:rPr>
              <a:t>The society of the host country should not have a negative or </a:t>
            </a:r>
            <a:r>
              <a:rPr lang="en-US" sz="3200" dirty="0" smtClean="0">
                <a:latin typeface="Times New Roman" panose="02020603050405020304" pitchFamily="18" charset="0"/>
                <a:cs typeface="Times New Roman" panose="02020603050405020304" pitchFamily="18" charset="0"/>
              </a:rPr>
              <a:t>discriminative </a:t>
            </a:r>
            <a:r>
              <a:rPr lang="en-US" sz="3200" dirty="0">
                <a:latin typeface="Times New Roman" panose="02020603050405020304" pitchFamily="18" charset="0"/>
                <a:cs typeface="Times New Roman" panose="02020603050405020304" pitchFamily="18" charset="0"/>
              </a:rPr>
              <a:t>attitude. When immigrants are welcomed and shown love, they can freely interact and learn the culture of the country, this makes them adapt much easier.</a:t>
            </a:r>
          </a:p>
          <a:p>
            <a:pPr marL="0" indent="0">
              <a:buNone/>
            </a:pPr>
            <a:endParaRPr lang="en-US" dirty="0"/>
          </a:p>
        </p:txBody>
      </p:sp>
    </p:spTree>
    <p:extLst>
      <p:ext uri="{BB962C8B-B14F-4D97-AF65-F5344CB8AC3E}">
        <p14:creationId xmlns:p14="http://schemas.microsoft.com/office/powerpoint/2010/main" val="3680917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05326"/>
            <a:ext cx="9144000" cy="721895"/>
          </a:xfrm>
        </p:spPr>
        <p:txBody>
          <a:bodyPr>
            <a:noAutofit/>
          </a:bodyPr>
          <a:lstStyle/>
          <a:p>
            <a:r>
              <a:rPr lang="en-US" sz="4800" dirty="0" smtClean="0">
                <a:solidFill>
                  <a:srgbClr val="00B050"/>
                </a:solidFill>
                <a:latin typeface="Times New Roman" panose="02020603050405020304" pitchFamily="18" charset="0"/>
                <a:cs typeface="Times New Roman" panose="02020603050405020304" pitchFamily="18" charset="0"/>
              </a:rPr>
              <a:t>Conclusion</a:t>
            </a:r>
            <a:r>
              <a:rPr lang="en-US" sz="4800" dirty="0" smtClean="0">
                <a:latin typeface="Times New Roman" panose="02020603050405020304" pitchFamily="18" charset="0"/>
                <a:cs typeface="Times New Roman" panose="02020603050405020304" pitchFamily="18" charset="0"/>
              </a:rPr>
              <a:t> </a:t>
            </a:r>
            <a:endParaRPr lang="en-US"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249680" y="1566512"/>
            <a:ext cx="9144000" cy="4491388"/>
          </a:xfrm>
        </p:spPr>
        <p:txBody>
          <a:bodyPr>
            <a:normAutofit lnSpcReduction="10000"/>
          </a:bodyPr>
          <a:lstStyle/>
          <a:p>
            <a:pPr marL="342900" indent="-342900" algn="l">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Stakeholders take lead roles</a:t>
            </a:r>
          </a:p>
          <a:p>
            <a:pPr marL="342900" indent="-342900" algn="l">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Discourages tribal favors</a:t>
            </a:r>
          </a:p>
          <a:p>
            <a:pPr marL="342900" indent="-342900" algn="l">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Encourage sharing and exposures</a:t>
            </a:r>
          </a:p>
          <a:p>
            <a:pPr algn="l"/>
            <a:r>
              <a:rPr lang="en-US" sz="2800" u="sng" dirty="0">
                <a:solidFill>
                  <a:schemeClr val="accent5">
                    <a:lumMod val="75000"/>
                  </a:schemeClr>
                </a:solidFill>
                <a:latin typeface="Times New Roman" panose="02020603050405020304" pitchFamily="18" charset="0"/>
                <a:cs typeface="Times New Roman" panose="02020603050405020304" pitchFamily="18" charset="0"/>
              </a:rPr>
              <a:t> R</a:t>
            </a:r>
            <a:r>
              <a:rPr lang="en-US" sz="2800" u="sng" dirty="0" smtClean="0">
                <a:solidFill>
                  <a:schemeClr val="accent5">
                    <a:lumMod val="75000"/>
                  </a:schemeClr>
                </a:solidFill>
                <a:latin typeface="Times New Roman" panose="02020603050405020304" pitchFamily="18" charset="0"/>
                <a:cs typeface="Times New Roman" panose="02020603050405020304" pitchFamily="18" charset="0"/>
              </a:rPr>
              <a:t>eference</a:t>
            </a:r>
          </a:p>
          <a:p>
            <a:pPr algn="l"/>
            <a:r>
              <a:rPr lang="en-US" sz="2800" i="1" dirty="0">
                <a:solidFill>
                  <a:schemeClr val="accent5">
                    <a:lumMod val="75000"/>
                  </a:schemeClr>
                </a:solidFill>
                <a:latin typeface="Times New Roman" panose="02020603050405020304" pitchFamily="18" charset="0"/>
                <a:cs typeface="Times New Roman" panose="02020603050405020304" pitchFamily="18" charset="0"/>
              </a:rPr>
              <a:t>In conclusion, if all the stakeholders play their role without fail as discussed above the multicultural conflict in adaptation would be solved. Immigrant children and their parents would easily and effectively adapt to their new country </a:t>
            </a:r>
            <a:r>
              <a:rPr lang="en-US" sz="2800" i="1" dirty="0" smtClean="0">
                <a:solidFill>
                  <a:schemeClr val="accent5">
                    <a:lumMod val="75000"/>
                  </a:schemeClr>
                </a:solidFill>
                <a:latin typeface="Times New Roman" panose="02020603050405020304" pitchFamily="18" charset="0"/>
                <a:cs typeface="Times New Roman" panose="02020603050405020304" pitchFamily="18" charset="0"/>
              </a:rPr>
              <a:t>regardless </a:t>
            </a:r>
            <a:r>
              <a:rPr lang="en-US" sz="2800" i="1" dirty="0">
                <a:solidFill>
                  <a:schemeClr val="accent5">
                    <a:lumMod val="75000"/>
                  </a:schemeClr>
                </a:solidFill>
                <a:latin typeface="Times New Roman" panose="02020603050405020304" pitchFamily="18" charset="0"/>
                <a:cs typeface="Times New Roman" panose="02020603050405020304" pitchFamily="18" charset="0"/>
              </a:rPr>
              <a:t>of their cultural differences. The school would be a peaceful haven with no conflict despite its multicultural population.</a:t>
            </a:r>
          </a:p>
          <a:p>
            <a:pPr algn="l"/>
            <a:endParaRPr lang="en-US" sz="32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365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34341"/>
            <a:ext cx="9144000" cy="822960"/>
          </a:xfrm>
        </p:spPr>
        <p:txBody>
          <a:bodyPr>
            <a:normAutofit/>
          </a:bodyPr>
          <a:lstStyle/>
          <a:p>
            <a:r>
              <a:rPr lang="en-US" sz="4000" dirty="0" smtClean="0">
                <a:solidFill>
                  <a:srgbClr val="00B050"/>
                </a:solidFill>
                <a:latin typeface="Times New Roman" panose="02020603050405020304" pitchFamily="18" charset="0"/>
                <a:cs typeface="Times New Roman" panose="02020603050405020304" pitchFamily="18" charset="0"/>
              </a:rPr>
              <a:t>References</a:t>
            </a:r>
            <a:endParaRPr lang="en-US" sz="4000" dirty="0">
              <a:solidFill>
                <a:srgbClr val="00B05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1694329"/>
            <a:ext cx="9144000" cy="4410636"/>
          </a:xfrm>
        </p:spPr>
        <p:txBody>
          <a:bodyPr>
            <a:normAutofit fontScale="92500"/>
          </a:bodyPr>
          <a:lstStyle/>
          <a:p>
            <a:r>
              <a:rPr lang="en-US" dirty="0" err="1" smtClean="0">
                <a:latin typeface="Times New Roman" panose="02020603050405020304" pitchFamily="18" charset="0"/>
                <a:cs typeface="Times New Roman" panose="02020603050405020304" pitchFamily="18" charset="0"/>
              </a:rPr>
              <a:t>Agirdag</a:t>
            </a:r>
            <a:r>
              <a:rPr lang="en-US" dirty="0" smtClean="0">
                <a:latin typeface="Times New Roman" panose="02020603050405020304" pitchFamily="18" charset="0"/>
                <a:cs typeface="Times New Roman" panose="02020603050405020304" pitchFamily="18" charset="0"/>
              </a:rPr>
              <a:t>, O., Merry, M. S., &amp; Van </a:t>
            </a:r>
            <a:r>
              <a:rPr lang="en-US" dirty="0" err="1" smtClean="0">
                <a:latin typeface="Times New Roman" panose="02020603050405020304" pitchFamily="18" charset="0"/>
                <a:cs typeface="Times New Roman" panose="02020603050405020304" pitchFamily="18" charset="0"/>
              </a:rPr>
              <a:t>Houtte</a:t>
            </a:r>
            <a:r>
              <a:rPr lang="en-US" dirty="0" smtClean="0">
                <a:latin typeface="Times New Roman" panose="02020603050405020304" pitchFamily="18" charset="0"/>
                <a:cs typeface="Times New Roman" panose="02020603050405020304" pitchFamily="18" charset="0"/>
              </a:rPr>
              <a:t>, M. (2016). Teachers’ understanding of multicultural education and the correlates of multicultural content integration in Flanders. </a:t>
            </a:r>
            <a:r>
              <a:rPr lang="en-US" i="1" dirty="0" smtClean="0">
                <a:latin typeface="Times New Roman" panose="02020603050405020304" pitchFamily="18" charset="0"/>
                <a:cs typeface="Times New Roman" panose="02020603050405020304" pitchFamily="18" charset="0"/>
              </a:rPr>
              <a:t>Education and Urban Society</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48</a:t>
            </a:r>
            <a:r>
              <a:rPr lang="en-US" dirty="0" smtClean="0">
                <a:latin typeface="Times New Roman" panose="02020603050405020304" pitchFamily="18" charset="0"/>
                <a:cs typeface="Times New Roman" panose="02020603050405020304" pitchFamily="18" charset="0"/>
              </a:rPr>
              <a:t>(6), 556-582.</a:t>
            </a:r>
          </a:p>
          <a:p>
            <a:r>
              <a:rPr lang="en-US" dirty="0" smtClean="0">
                <a:latin typeface="Times New Roman" panose="02020603050405020304" pitchFamily="18" charset="0"/>
                <a:cs typeface="Times New Roman" panose="02020603050405020304" pitchFamily="18" charset="0"/>
              </a:rPr>
              <a:t>Bartlett</a:t>
            </a:r>
            <a:r>
              <a:rPr lang="en-US" dirty="0">
                <a:latin typeface="Times New Roman" panose="02020603050405020304" pitchFamily="18" charset="0"/>
                <a:cs typeface="Times New Roman" panose="02020603050405020304" pitchFamily="18" charset="0"/>
              </a:rPr>
              <a:t>, L., Mendenhall, M., &amp; </a:t>
            </a:r>
            <a:r>
              <a:rPr lang="en-US" dirty="0" err="1">
                <a:latin typeface="Times New Roman" panose="02020603050405020304" pitchFamily="18" charset="0"/>
                <a:cs typeface="Times New Roman" panose="02020603050405020304" pitchFamily="18" charset="0"/>
              </a:rPr>
              <a:t>Ghaffar-Kucher</a:t>
            </a:r>
            <a:r>
              <a:rPr lang="en-US" dirty="0">
                <a:latin typeface="Times New Roman" panose="02020603050405020304" pitchFamily="18" charset="0"/>
                <a:cs typeface="Times New Roman" panose="02020603050405020304" pitchFamily="18" charset="0"/>
              </a:rPr>
              <a:t>, A. (2017). Culture in acculturation: Refugee youth’s schooling experiences in international schools in New York City. </a:t>
            </a:r>
            <a:r>
              <a:rPr lang="en-US" i="1" dirty="0">
                <a:latin typeface="Times New Roman" panose="02020603050405020304" pitchFamily="18" charset="0"/>
                <a:cs typeface="Times New Roman" panose="02020603050405020304" pitchFamily="18" charset="0"/>
              </a:rPr>
              <a:t>International Journal of Intercultural Relations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60</a:t>
            </a:r>
            <a:r>
              <a:rPr lang="en-US" dirty="0">
                <a:latin typeface="Times New Roman" panose="02020603050405020304" pitchFamily="18" charset="0"/>
                <a:cs typeface="Times New Roman" panose="02020603050405020304" pitchFamily="18" charset="0"/>
              </a:rPr>
              <a:t>, 109-119.</a:t>
            </a:r>
          </a:p>
          <a:p>
            <a:r>
              <a:rPr lang="en-US" dirty="0" smtClean="0">
                <a:latin typeface="Times New Roman" panose="02020603050405020304" pitchFamily="18" charset="0"/>
                <a:cs typeface="Times New Roman" panose="02020603050405020304" pitchFamily="18" charset="0"/>
              </a:rPr>
              <a:t>Genesee, F. (2016). North America Rethinking early childhood education for English language learners: the role of language2. </a:t>
            </a:r>
            <a:r>
              <a:rPr lang="en-US" i="1" dirty="0" smtClean="0">
                <a:latin typeface="Times New Roman" panose="02020603050405020304" pitchFamily="18" charset="0"/>
                <a:cs typeface="Times New Roman" panose="02020603050405020304" pitchFamily="18" charset="0"/>
              </a:rPr>
              <a:t>English for Speakers of Other Languages</a:t>
            </a:r>
            <a:r>
              <a:rPr lang="en-US" dirty="0" smtClean="0">
                <a:latin typeface="Times New Roman" panose="02020603050405020304" pitchFamily="18" charset="0"/>
                <a:cs typeface="Times New Roman" panose="02020603050405020304" pitchFamily="18" charset="0"/>
              </a:rPr>
              <a:t>, 20.</a:t>
            </a:r>
          </a:p>
          <a:p>
            <a:r>
              <a:rPr lang="en-US" dirty="0" err="1" smtClean="0">
                <a:latin typeface="Times New Roman" panose="02020603050405020304" pitchFamily="18" charset="0"/>
                <a:cs typeface="Times New Roman" panose="02020603050405020304" pitchFamily="18" charset="0"/>
              </a:rPr>
              <a:t>Nickens</a:t>
            </a:r>
            <a:r>
              <a:rPr lang="en-US" dirty="0">
                <a:latin typeface="Times New Roman" panose="02020603050405020304" pitchFamily="18" charset="0"/>
                <a:cs typeface="Times New Roman" panose="02020603050405020304" pitchFamily="18" charset="0"/>
              </a:rPr>
              <a:t>, R., &amp; Washington, C. (2016). Authenticity and the Female African American School Leader. In </a:t>
            </a:r>
            <a:r>
              <a:rPr lang="en-US" i="1" dirty="0">
                <a:latin typeface="Times New Roman" panose="02020603050405020304" pitchFamily="18" charset="0"/>
                <a:cs typeface="Times New Roman" panose="02020603050405020304" pitchFamily="18" charset="0"/>
              </a:rPr>
              <a:t>Racially and Ethnically Diverse Women Leading Education: A Worldview</a:t>
            </a:r>
            <a:r>
              <a:rPr lang="en-US" dirty="0">
                <a:latin typeface="Times New Roman" panose="02020603050405020304" pitchFamily="18" charset="0"/>
                <a:cs typeface="Times New Roman" panose="02020603050405020304" pitchFamily="18" charset="0"/>
              </a:rPr>
              <a:t>(pp. 235-254). Emerald Group Publishing Limited.</a:t>
            </a:r>
          </a:p>
          <a:p>
            <a:endParaRPr lang="en-US" dirty="0"/>
          </a:p>
        </p:txBody>
      </p:sp>
    </p:spTree>
    <p:extLst>
      <p:ext uri="{BB962C8B-B14F-4D97-AF65-F5344CB8AC3E}">
        <p14:creationId xmlns:p14="http://schemas.microsoft.com/office/powerpoint/2010/main" val="3001379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TotalTime>
  <Words>514</Words>
  <Application>Microsoft Office PowerPoint</Application>
  <PresentationFormat>Widescreen</PresentationFormat>
  <Paragraphs>47</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Times New Roman</vt:lpstr>
      <vt:lpstr>Wingdings</vt:lpstr>
      <vt:lpstr>Office Theme</vt:lpstr>
      <vt:lpstr>Introduction </vt:lpstr>
      <vt:lpstr>PowerPoint Presentation</vt:lpstr>
      <vt:lpstr>Wing Lau Case</vt:lpstr>
      <vt:lpstr>Challenges</vt:lpstr>
      <vt:lpstr>Stakeholders (combined)</vt:lpstr>
      <vt:lpstr>Continuation</vt:lpstr>
      <vt:lpstr>Way forward</vt:lpstr>
      <vt:lpstr>Cont…</vt:lpstr>
      <vt:lpstr>Conclusion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6</cp:revision>
  <dcterms:created xsi:type="dcterms:W3CDTF">2018-02-22T13:30:42Z</dcterms:created>
  <dcterms:modified xsi:type="dcterms:W3CDTF">2018-02-22T14:43:20Z</dcterms:modified>
</cp:coreProperties>
</file>