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534" autoAdjust="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1BB7A4-422F-42BD-8CBA-973E7C78E35D}" type="doc">
      <dgm:prSet loTypeId="urn:microsoft.com/office/officeart/2005/8/layout/chart3" loCatId="cycle" qsTypeId="urn:microsoft.com/office/officeart/2005/8/quickstyle/simple1" qsCatId="simple" csTypeId="urn:microsoft.com/office/officeart/2005/8/colors/accent1_2" csCatId="accent1" phldr="1"/>
      <dgm:spPr/>
    </dgm:pt>
    <dgm:pt modelId="{49855943-9FF7-43F7-AC82-49A26257989B}">
      <dgm:prSet phldrT="[Text]"/>
      <dgm:spPr/>
      <dgm:t>
        <a:bodyPr/>
        <a:lstStyle/>
        <a:p>
          <a:r>
            <a:rPr lang="en-US" dirty="0" smtClean="0"/>
            <a:t>Review Process</a:t>
          </a:r>
          <a:endParaRPr lang="en-US" dirty="0"/>
        </a:p>
      </dgm:t>
    </dgm:pt>
    <dgm:pt modelId="{FFB0955C-A9D5-41B1-AE2B-901DFAD43975}" type="parTrans" cxnId="{9A7C17EA-56CE-4795-A380-E831D6A31123}">
      <dgm:prSet/>
      <dgm:spPr/>
      <dgm:t>
        <a:bodyPr/>
        <a:lstStyle/>
        <a:p>
          <a:endParaRPr lang="en-US"/>
        </a:p>
      </dgm:t>
    </dgm:pt>
    <dgm:pt modelId="{F00FEEF7-F590-4ABE-B3B7-B8E39F46C990}" type="sibTrans" cxnId="{9A7C17EA-56CE-4795-A380-E831D6A31123}">
      <dgm:prSet/>
      <dgm:spPr/>
      <dgm:t>
        <a:bodyPr/>
        <a:lstStyle/>
        <a:p>
          <a:endParaRPr lang="en-US"/>
        </a:p>
      </dgm:t>
    </dgm:pt>
    <dgm:pt modelId="{47BA1A47-290A-413A-A74C-FC71F3399019}">
      <dgm:prSet phldrT="[Text]"/>
      <dgm:spPr/>
      <dgm:t>
        <a:bodyPr/>
        <a:lstStyle/>
        <a:p>
          <a:r>
            <a:rPr lang="en-US" dirty="0" smtClean="0"/>
            <a:t>Forms</a:t>
          </a:r>
          <a:endParaRPr lang="en-US" dirty="0"/>
        </a:p>
      </dgm:t>
    </dgm:pt>
    <dgm:pt modelId="{0AD69ECE-7FCD-4285-A382-4098CB84CFA4}" type="parTrans" cxnId="{B6528691-9F93-41B2-B3BA-95D3CEA1A9CC}">
      <dgm:prSet/>
      <dgm:spPr/>
      <dgm:t>
        <a:bodyPr/>
        <a:lstStyle/>
        <a:p>
          <a:endParaRPr lang="en-US"/>
        </a:p>
      </dgm:t>
    </dgm:pt>
    <dgm:pt modelId="{6307E82A-443F-4BC0-836E-C5A412FCAE46}" type="sibTrans" cxnId="{B6528691-9F93-41B2-B3BA-95D3CEA1A9CC}">
      <dgm:prSet/>
      <dgm:spPr/>
      <dgm:t>
        <a:bodyPr/>
        <a:lstStyle/>
        <a:p>
          <a:endParaRPr lang="en-US"/>
        </a:p>
      </dgm:t>
    </dgm:pt>
    <dgm:pt modelId="{6DF02999-EF65-4477-8297-49E82002BDFE}">
      <dgm:prSet phldrT="[Text]"/>
      <dgm:spPr/>
      <dgm:t>
        <a:bodyPr/>
        <a:lstStyle/>
        <a:p>
          <a:r>
            <a:rPr lang="en-US" dirty="0" smtClean="0"/>
            <a:t>Frequency</a:t>
          </a:r>
          <a:endParaRPr lang="en-US" dirty="0"/>
        </a:p>
      </dgm:t>
    </dgm:pt>
    <dgm:pt modelId="{D1C11C9B-39B6-49C1-83CD-B5E6523A6817}" type="parTrans" cxnId="{AF10628E-F904-49BD-96D5-9ECCBA55BE6B}">
      <dgm:prSet/>
      <dgm:spPr/>
      <dgm:t>
        <a:bodyPr/>
        <a:lstStyle/>
        <a:p>
          <a:endParaRPr lang="en-US"/>
        </a:p>
      </dgm:t>
    </dgm:pt>
    <dgm:pt modelId="{A400A440-C05E-4C4F-80C1-CE62FE8879D5}" type="sibTrans" cxnId="{AF10628E-F904-49BD-96D5-9ECCBA55BE6B}">
      <dgm:prSet/>
      <dgm:spPr/>
      <dgm:t>
        <a:bodyPr/>
        <a:lstStyle/>
        <a:p>
          <a:endParaRPr lang="en-US"/>
        </a:p>
      </dgm:t>
    </dgm:pt>
    <dgm:pt modelId="{1B4035F8-0C6A-4975-BAEF-98A1B4590DD8}" type="pres">
      <dgm:prSet presAssocID="{8D1BB7A4-422F-42BD-8CBA-973E7C78E35D}" presName="compositeShape" presStyleCnt="0">
        <dgm:presLayoutVars>
          <dgm:chMax val="7"/>
          <dgm:dir/>
          <dgm:resizeHandles val="exact"/>
        </dgm:presLayoutVars>
      </dgm:prSet>
      <dgm:spPr/>
    </dgm:pt>
    <dgm:pt modelId="{337C9A0C-A68D-415C-98D0-FD7CBC11E42B}" type="pres">
      <dgm:prSet presAssocID="{8D1BB7A4-422F-42BD-8CBA-973E7C78E35D}" presName="wedge1" presStyleLbl="node1" presStyleIdx="0" presStyleCnt="3" custScaleX="116848" custScaleY="110676" custLinFactNeighborX="-2131" custLinFactNeighborY="7914"/>
      <dgm:spPr/>
      <dgm:t>
        <a:bodyPr/>
        <a:lstStyle/>
        <a:p>
          <a:endParaRPr lang="en-US"/>
        </a:p>
      </dgm:t>
    </dgm:pt>
    <dgm:pt modelId="{CF6382ED-457D-4F07-B7EF-472D49CACA60}" type="pres">
      <dgm:prSet presAssocID="{8D1BB7A4-422F-42BD-8CBA-973E7C78E35D}" presName="wedge1Tx" presStyleLbl="node1" presStyleIdx="0" presStyleCnt="3">
        <dgm:presLayoutVars>
          <dgm:chMax val="0"/>
          <dgm:chPref val="0"/>
          <dgm:bulletEnabled val="1"/>
        </dgm:presLayoutVars>
      </dgm:prSet>
      <dgm:spPr/>
      <dgm:t>
        <a:bodyPr/>
        <a:lstStyle/>
        <a:p>
          <a:endParaRPr lang="en-US"/>
        </a:p>
      </dgm:t>
    </dgm:pt>
    <dgm:pt modelId="{61B81125-79AD-4040-A246-C0F48D6D4387}" type="pres">
      <dgm:prSet presAssocID="{8D1BB7A4-422F-42BD-8CBA-973E7C78E35D}" presName="wedge2" presStyleLbl="node1" presStyleIdx="1" presStyleCnt="3" custScaleY="112611" custLinFactNeighborX="-2131" custLinFactNeighborY="7991"/>
      <dgm:spPr/>
      <dgm:t>
        <a:bodyPr/>
        <a:lstStyle/>
        <a:p>
          <a:endParaRPr lang="en-US"/>
        </a:p>
      </dgm:t>
    </dgm:pt>
    <dgm:pt modelId="{AB349558-3BF1-4467-AFDC-7AE41F5BCF81}" type="pres">
      <dgm:prSet presAssocID="{8D1BB7A4-422F-42BD-8CBA-973E7C78E35D}" presName="wedge2Tx" presStyleLbl="node1" presStyleIdx="1" presStyleCnt="3">
        <dgm:presLayoutVars>
          <dgm:chMax val="0"/>
          <dgm:chPref val="0"/>
          <dgm:bulletEnabled val="1"/>
        </dgm:presLayoutVars>
      </dgm:prSet>
      <dgm:spPr/>
      <dgm:t>
        <a:bodyPr/>
        <a:lstStyle/>
        <a:p>
          <a:endParaRPr lang="en-US"/>
        </a:p>
      </dgm:t>
    </dgm:pt>
    <dgm:pt modelId="{AAFF4C4F-C99B-4D18-9F00-CF63580D03EA}" type="pres">
      <dgm:prSet presAssocID="{8D1BB7A4-422F-42BD-8CBA-973E7C78E35D}" presName="wedge3" presStyleLbl="node1" presStyleIdx="2" presStyleCnt="3" custScaleX="130727" custScaleY="112587" custLinFactNeighborX="-4566" custLinFactNeighborY="5479"/>
      <dgm:spPr/>
      <dgm:t>
        <a:bodyPr/>
        <a:lstStyle/>
        <a:p>
          <a:endParaRPr lang="en-US"/>
        </a:p>
      </dgm:t>
    </dgm:pt>
    <dgm:pt modelId="{9560E8C2-4DDB-4D27-AB73-1E0E357445FA}" type="pres">
      <dgm:prSet presAssocID="{8D1BB7A4-422F-42BD-8CBA-973E7C78E35D}" presName="wedge3Tx" presStyleLbl="node1" presStyleIdx="2" presStyleCnt="3">
        <dgm:presLayoutVars>
          <dgm:chMax val="0"/>
          <dgm:chPref val="0"/>
          <dgm:bulletEnabled val="1"/>
        </dgm:presLayoutVars>
      </dgm:prSet>
      <dgm:spPr/>
      <dgm:t>
        <a:bodyPr/>
        <a:lstStyle/>
        <a:p>
          <a:endParaRPr lang="en-US"/>
        </a:p>
      </dgm:t>
    </dgm:pt>
  </dgm:ptLst>
  <dgm:cxnLst>
    <dgm:cxn modelId="{B6528691-9F93-41B2-B3BA-95D3CEA1A9CC}" srcId="{8D1BB7A4-422F-42BD-8CBA-973E7C78E35D}" destId="{47BA1A47-290A-413A-A74C-FC71F3399019}" srcOrd="1" destOrd="0" parTransId="{0AD69ECE-7FCD-4285-A382-4098CB84CFA4}" sibTransId="{6307E82A-443F-4BC0-836E-C5A412FCAE46}"/>
    <dgm:cxn modelId="{9A7C17EA-56CE-4795-A380-E831D6A31123}" srcId="{8D1BB7A4-422F-42BD-8CBA-973E7C78E35D}" destId="{49855943-9FF7-43F7-AC82-49A26257989B}" srcOrd="0" destOrd="0" parTransId="{FFB0955C-A9D5-41B1-AE2B-901DFAD43975}" sibTransId="{F00FEEF7-F590-4ABE-B3B7-B8E39F46C990}"/>
    <dgm:cxn modelId="{98C7EBD8-E807-402F-9BFE-7518267466E3}" type="presOf" srcId="{49855943-9FF7-43F7-AC82-49A26257989B}" destId="{337C9A0C-A68D-415C-98D0-FD7CBC11E42B}" srcOrd="0" destOrd="0" presId="urn:microsoft.com/office/officeart/2005/8/layout/chart3"/>
    <dgm:cxn modelId="{2655F0D2-9B1B-4216-AEA1-5DDBCB1ECE36}" type="presOf" srcId="{47BA1A47-290A-413A-A74C-FC71F3399019}" destId="{AB349558-3BF1-4467-AFDC-7AE41F5BCF81}" srcOrd="1" destOrd="0" presId="urn:microsoft.com/office/officeart/2005/8/layout/chart3"/>
    <dgm:cxn modelId="{89B674CB-DA7F-4514-8590-747A243098E3}" type="presOf" srcId="{49855943-9FF7-43F7-AC82-49A26257989B}" destId="{CF6382ED-457D-4F07-B7EF-472D49CACA60}" srcOrd="1" destOrd="0" presId="urn:microsoft.com/office/officeart/2005/8/layout/chart3"/>
    <dgm:cxn modelId="{81FDDC7E-97BF-4D60-8D63-86FB4F33FFDB}" type="presOf" srcId="{8D1BB7A4-422F-42BD-8CBA-973E7C78E35D}" destId="{1B4035F8-0C6A-4975-BAEF-98A1B4590DD8}" srcOrd="0" destOrd="0" presId="urn:microsoft.com/office/officeart/2005/8/layout/chart3"/>
    <dgm:cxn modelId="{AF10628E-F904-49BD-96D5-9ECCBA55BE6B}" srcId="{8D1BB7A4-422F-42BD-8CBA-973E7C78E35D}" destId="{6DF02999-EF65-4477-8297-49E82002BDFE}" srcOrd="2" destOrd="0" parTransId="{D1C11C9B-39B6-49C1-83CD-B5E6523A6817}" sibTransId="{A400A440-C05E-4C4F-80C1-CE62FE8879D5}"/>
    <dgm:cxn modelId="{19837771-16CB-47CF-8468-67FEABA2FE05}" type="presOf" srcId="{6DF02999-EF65-4477-8297-49E82002BDFE}" destId="{9560E8C2-4DDB-4D27-AB73-1E0E357445FA}" srcOrd="1" destOrd="0" presId="urn:microsoft.com/office/officeart/2005/8/layout/chart3"/>
    <dgm:cxn modelId="{BC85E262-4552-47B9-9E11-E14B753ED118}" type="presOf" srcId="{6DF02999-EF65-4477-8297-49E82002BDFE}" destId="{AAFF4C4F-C99B-4D18-9F00-CF63580D03EA}" srcOrd="0" destOrd="0" presId="urn:microsoft.com/office/officeart/2005/8/layout/chart3"/>
    <dgm:cxn modelId="{D64AFD05-7D17-4021-ACEA-D8AE5257B146}" type="presOf" srcId="{47BA1A47-290A-413A-A74C-FC71F3399019}" destId="{61B81125-79AD-4040-A246-C0F48D6D4387}" srcOrd="0" destOrd="0" presId="urn:microsoft.com/office/officeart/2005/8/layout/chart3"/>
    <dgm:cxn modelId="{440C1E2A-4F81-40A8-B701-49C0D3FA84A6}" type="presParOf" srcId="{1B4035F8-0C6A-4975-BAEF-98A1B4590DD8}" destId="{337C9A0C-A68D-415C-98D0-FD7CBC11E42B}" srcOrd="0" destOrd="0" presId="urn:microsoft.com/office/officeart/2005/8/layout/chart3"/>
    <dgm:cxn modelId="{4237793F-52F3-48F7-9A63-88CD99686CF8}" type="presParOf" srcId="{1B4035F8-0C6A-4975-BAEF-98A1B4590DD8}" destId="{CF6382ED-457D-4F07-B7EF-472D49CACA60}" srcOrd="1" destOrd="0" presId="urn:microsoft.com/office/officeart/2005/8/layout/chart3"/>
    <dgm:cxn modelId="{AD9600A4-0CB8-4CB1-9F9B-60C16028F222}" type="presParOf" srcId="{1B4035F8-0C6A-4975-BAEF-98A1B4590DD8}" destId="{61B81125-79AD-4040-A246-C0F48D6D4387}" srcOrd="2" destOrd="0" presId="urn:microsoft.com/office/officeart/2005/8/layout/chart3"/>
    <dgm:cxn modelId="{A13A36C8-0D90-4074-8604-0529088C07CD}" type="presParOf" srcId="{1B4035F8-0C6A-4975-BAEF-98A1B4590DD8}" destId="{AB349558-3BF1-4467-AFDC-7AE41F5BCF81}" srcOrd="3" destOrd="0" presId="urn:microsoft.com/office/officeart/2005/8/layout/chart3"/>
    <dgm:cxn modelId="{C872E1DC-A8C0-414E-B539-A94E904629BD}" type="presParOf" srcId="{1B4035F8-0C6A-4975-BAEF-98A1B4590DD8}" destId="{AAFF4C4F-C99B-4D18-9F00-CF63580D03EA}" srcOrd="4" destOrd="0" presId="urn:microsoft.com/office/officeart/2005/8/layout/chart3"/>
    <dgm:cxn modelId="{384A4088-3877-4B71-A7FA-C4F8E087DE5F}" type="presParOf" srcId="{1B4035F8-0C6A-4975-BAEF-98A1B4590DD8}" destId="{9560E8C2-4DDB-4D27-AB73-1E0E357445FA}"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7C9A0C-A68D-415C-98D0-FD7CBC11E42B}">
      <dsp:nvSpPr>
        <dsp:cNvPr id="0" name=""/>
        <dsp:cNvSpPr/>
      </dsp:nvSpPr>
      <dsp:spPr>
        <a:xfrm>
          <a:off x="2169371" y="338344"/>
          <a:ext cx="3903541" cy="3697353"/>
        </a:xfrm>
        <a:prstGeom prst="pie">
          <a:avLst>
            <a:gd name="adj1" fmla="val 16200000"/>
            <a:gd name="adj2" fmla="val 18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Review Process</a:t>
          </a:r>
          <a:endParaRPr lang="en-US" sz="2100" kern="1200" dirty="0"/>
        </a:p>
      </dsp:txBody>
      <dsp:txXfrm>
        <a:off x="4291689" y="1020594"/>
        <a:ext cx="1324415" cy="1232451"/>
      </dsp:txXfrm>
    </dsp:sp>
    <dsp:sp modelId="{61B81125-79AD-4040-A246-C0F48D6D4387}">
      <dsp:nvSpPr>
        <dsp:cNvPr id="0" name=""/>
        <dsp:cNvSpPr/>
      </dsp:nvSpPr>
      <dsp:spPr>
        <a:xfrm>
          <a:off x="2278587" y="408021"/>
          <a:ext cx="3340700" cy="3761995"/>
        </a:xfrm>
        <a:prstGeom prst="pie">
          <a:avLst>
            <a:gd name="adj1" fmla="val 1800000"/>
            <a:gd name="adj2" fmla="val 90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Forms</a:t>
          </a:r>
          <a:endParaRPr lang="en-US" sz="2100" kern="1200" dirty="0"/>
        </a:p>
      </dsp:txBody>
      <dsp:txXfrm>
        <a:off x="3193302" y="2781661"/>
        <a:ext cx="1511269" cy="1164427"/>
      </dsp:txXfrm>
    </dsp:sp>
    <dsp:sp modelId="{AAFF4C4F-C99B-4D18-9F00-CF63580D03EA}">
      <dsp:nvSpPr>
        <dsp:cNvPr id="0" name=""/>
        <dsp:cNvSpPr/>
      </dsp:nvSpPr>
      <dsp:spPr>
        <a:xfrm>
          <a:off x="1683992" y="324504"/>
          <a:ext cx="4367197" cy="3761194"/>
        </a:xfrm>
        <a:prstGeom prst="pie">
          <a:avLst>
            <a:gd name="adj1" fmla="val 9000000"/>
            <a:gd name="adj2" fmla="val 162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Frequency</a:t>
          </a:r>
          <a:endParaRPr lang="en-US" sz="2100" kern="1200" dirty="0"/>
        </a:p>
      </dsp:txBody>
      <dsp:txXfrm>
        <a:off x="2151906" y="1063310"/>
        <a:ext cx="1481727" cy="1253731"/>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2A0DE2-310A-4E4D-A772-848DCBFAF6DF}" type="datetimeFigureOut">
              <a:rPr lang="en-US" smtClean="0"/>
              <a:t>5/23/2019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D44E63-8CC0-4EE5-9564-A7390D76DF00}" type="slidenum">
              <a:rPr lang="en-US" smtClean="0"/>
              <a:t>‹#›</a:t>
            </a:fld>
            <a:endParaRPr lang="en-US"/>
          </a:p>
        </p:txBody>
      </p:sp>
    </p:spTree>
    <p:extLst>
      <p:ext uri="{BB962C8B-B14F-4D97-AF65-F5344CB8AC3E}">
        <p14:creationId xmlns:p14="http://schemas.microsoft.com/office/powerpoint/2010/main" val="80708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D44E63-8CC0-4EE5-9564-A7390D76DF00}" type="slidenum">
              <a:rPr lang="en-US" smtClean="0"/>
              <a:t>3</a:t>
            </a:fld>
            <a:endParaRPr lang="en-US"/>
          </a:p>
        </p:txBody>
      </p:sp>
    </p:spTree>
    <p:extLst>
      <p:ext uri="{BB962C8B-B14F-4D97-AF65-F5344CB8AC3E}">
        <p14:creationId xmlns:p14="http://schemas.microsoft.com/office/powerpoint/2010/main" val="390600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improved employee benefits for the firm with the new orientation. The benefits offered to the employees are of the essence in enhancing performance</a:t>
            </a:r>
            <a:r>
              <a:rPr lang="en-US" baseline="0" dirty="0" smtClean="0"/>
              <a:t> and motivation (</a:t>
            </a:r>
            <a:r>
              <a:rPr lang="en-US" dirty="0" smtClean="0"/>
              <a:t>Dobre, 2013). Some of the major benefits entitled to the employees includes provision of health insurance, annual</a:t>
            </a:r>
            <a:r>
              <a:rPr lang="en-US" baseline="0" dirty="0" smtClean="0"/>
              <a:t> vacation, and life insurance. The employees will also acquire retirement benefits and education opportunities offered by the company. Above all, there is anew benefits to the employees in regards to profit sharing. The package comprise of a 5% of net profit being shared with the employees each financial year.</a:t>
            </a:r>
            <a:endParaRPr lang="en-US" dirty="0"/>
          </a:p>
        </p:txBody>
      </p:sp>
      <p:sp>
        <p:nvSpPr>
          <p:cNvPr id="4" name="Slide Number Placeholder 3"/>
          <p:cNvSpPr>
            <a:spLocks noGrp="1"/>
          </p:cNvSpPr>
          <p:nvPr>
            <p:ph type="sldNum" sz="quarter" idx="10"/>
          </p:nvPr>
        </p:nvSpPr>
        <p:spPr/>
        <p:txBody>
          <a:bodyPr/>
          <a:lstStyle/>
          <a:p>
            <a:fld id="{3BD44E63-8CC0-4EE5-9564-A7390D76DF00}" type="slidenum">
              <a:rPr lang="en-US" smtClean="0"/>
              <a:t>4</a:t>
            </a:fld>
            <a:endParaRPr lang="en-US"/>
          </a:p>
        </p:txBody>
      </p:sp>
    </p:spTree>
    <p:extLst>
      <p:ext uri="{BB962C8B-B14F-4D97-AF65-F5344CB8AC3E}">
        <p14:creationId xmlns:p14="http://schemas.microsoft.com/office/powerpoint/2010/main" val="107099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employee performance will be reviewed</a:t>
            </a:r>
            <a:r>
              <a:rPr lang="en-US" baseline="0" dirty="0" smtClean="0"/>
              <a:t> more often than before. The employee performance review is often integrated with the stakeholder framework thereby contributing to the achievement of the overall objective of the firm (</a:t>
            </a:r>
            <a:r>
              <a:rPr lang="en-US" dirty="0" smtClean="0"/>
              <a:t>Simmons et al., 2008). </a:t>
            </a:r>
            <a:r>
              <a:rPr lang="en-US" baseline="0" dirty="0" smtClean="0"/>
              <a:t>Some of the key aspects to be examined under the employee review is the frequency of employee performance, the process to be embraced in reviewing the employee performance as well as the issuance of employee performance review forms to fill.</a:t>
            </a:r>
            <a:endParaRPr lang="en-US" dirty="0"/>
          </a:p>
        </p:txBody>
      </p:sp>
      <p:sp>
        <p:nvSpPr>
          <p:cNvPr id="4" name="Slide Number Placeholder 3"/>
          <p:cNvSpPr>
            <a:spLocks noGrp="1"/>
          </p:cNvSpPr>
          <p:nvPr>
            <p:ph type="sldNum" sz="quarter" idx="10"/>
          </p:nvPr>
        </p:nvSpPr>
        <p:spPr/>
        <p:txBody>
          <a:bodyPr/>
          <a:lstStyle/>
          <a:p>
            <a:fld id="{3BD44E63-8CC0-4EE5-9564-A7390D76DF00}" type="slidenum">
              <a:rPr lang="en-US" smtClean="0"/>
              <a:t>5</a:t>
            </a:fld>
            <a:endParaRPr lang="en-US"/>
          </a:p>
        </p:txBody>
      </p:sp>
    </p:spTree>
    <p:extLst>
      <p:ext uri="{BB962C8B-B14F-4D97-AF65-F5344CB8AC3E}">
        <p14:creationId xmlns:p14="http://schemas.microsoft.com/office/powerpoint/2010/main" val="1268221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company functions will</a:t>
            </a:r>
            <a:r>
              <a:rPr lang="en-US" baseline="0" dirty="0" smtClean="0"/>
              <a:t> not be digitized. As such, some of the employee tasks to be done through paperwork, comprise of the filling of tax forms, filling of the insurance forms, the beneficiary forms as well as the retirement forms.</a:t>
            </a:r>
            <a:endParaRPr lang="en-US" dirty="0"/>
          </a:p>
        </p:txBody>
      </p:sp>
      <p:sp>
        <p:nvSpPr>
          <p:cNvPr id="4" name="Slide Number Placeholder 3"/>
          <p:cNvSpPr>
            <a:spLocks noGrp="1"/>
          </p:cNvSpPr>
          <p:nvPr>
            <p:ph type="sldNum" sz="quarter" idx="10"/>
          </p:nvPr>
        </p:nvSpPr>
        <p:spPr/>
        <p:txBody>
          <a:bodyPr/>
          <a:lstStyle/>
          <a:p>
            <a:fld id="{3BD44E63-8CC0-4EE5-9564-A7390D76DF00}" type="slidenum">
              <a:rPr lang="en-US" smtClean="0"/>
              <a:t>6</a:t>
            </a:fld>
            <a:endParaRPr lang="en-US"/>
          </a:p>
        </p:txBody>
      </p:sp>
    </p:spTree>
    <p:extLst>
      <p:ext uri="{BB962C8B-B14F-4D97-AF65-F5344CB8AC3E}">
        <p14:creationId xmlns:p14="http://schemas.microsoft.com/office/powerpoint/2010/main" val="25528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D44E63-8CC0-4EE5-9564-A7390D76DF00}" type="slidenum">
              <a:rPr lang="en-US" smtClean="0"/>
              <a:t>7</a:t>
            </a:fld>
            <a:endParaRPr lang="en-US"/>
          </a:p>
        </p:txBody>
      </p:sp>
    </p:spTree>
    <p:extLst>
      <p:ext uri="{BB962C8B-B14F-4D97-AF65-F5344CB8AC3E}">
        <p14:creationId xmlns:p14="http://schemas.microsoft.com/office/powerpoint/2010/main" val="4041952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2522951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536021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1505492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ABC1798-41D0-4C16-B552-5207EBC15FB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13424702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BC1798-41D0-4C16-B552-5207EBC15FBA}" type="datetimeFigureOut">
              <a:rPr lang="en-US" smtClean="0"/>
              <a:t>5/23/2019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427368997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ABC1798-41D0-4C16-B552-5207EBC15FBA}" type="datetimeFigureOut">
              <a:rPr lang="en-US" smtClean="0"/>
              <a:t>5/23/2019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122074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BC1798-41D0-4C16-B552-5207EBC15FBA}" type="datetimeFigureOut">
              <a:rPr lang="en-US" smtClean="0"/>
              <a:t>5/23/2019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206776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BC1798-41D0-4C16-B552-5207EBC15FB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333652842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BC1798-41D0-4C16-B552-5207EBC15FB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3653060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2768995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E3261BA-65D2-4A06-B8F4-57139A0FD94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31217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ABC1798-41D0-4C16-B552-5207EBC15FB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2641191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ABC1798-41D0-4C16-B552-5207EBC15FB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3261BA-65D2-4A06-B8F4-57139A0FD94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88917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4ABC1798-41D0-4C16-B552-5207EBC15FBA}" type="datetimeFigureOut">
              <a:rPr lang="en-US" smtClean="0"/>
              <a:t>5/23/2019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922119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1160335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BC1798-41D0-4C16-B552-5207EBC15FBA}" type="datetimeFigureOut">
              <a:rPr lang="en-US" smtClean="0"/>
              <a:t>5/23/2019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3261BA-65D2-4A06-B8F4-57139A0FD94D}" type="slidenum">
              <a:rPr lang="en-US" smtClean="0"/>
              <a:t>‹#›</a:t>
            </a:fld>
            <a:endParaRPr lang="en-US"/>
          </a:p>
        </p:txBody>
      </p:sp>
    </p:spTree>
    <p:extLst>
      <p:ext uri="{BB962C8B-B14F-4D97-AF65-F5344CB8AC3E}">
        <p14:creationId xmlns:p14="http://schemas.microsoft.com/office/powerpoint/2010/main" val="3507481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ABC1798-41D0-4C16-B552-5207EBC15FBA}" type="datetimeFigureOut">
              <a:rPr lang="en-US" smtClean="0"/>
              <a:t>5/23/2019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E3261BA-65D2-4A06-B8F4-57139A0FD94D}" type="slidenum">
              <a:rPr lang="en-US" smtClean="0"/>
              <a:t>‹#›</a:t>
            </a:fld>
            <a:endParaRPr lang="en-US"/>
          </a:p>
        </p:txBody>
      </p:sp>
    </p:spTree>
    <p:extLst>
      <p:ext uri="{BB962C8B-B14F-4D97-AF65-F5344CB8AC3E}">
        <p14:creationId xmlns:p14="http://schemas.microsoft.com/office/powerpoint/2010/main" val="327048505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a:latin typeface="Times New Roman" panose="02020603050405020304" pitchFamily="18" charset="0"/>
                <a:cs typeface="Times New Roman" panose="02020603050405020304" pitchFamily="18" charset="0"/>
              </a:rPr>
              <a:t>Sweets Bakery &amp; Café </a:t>
            </a:r>
            <a:br>
              <a:rPr lang="en-US" sz="6600" dirty="0">
                <a:latin typeface="Times New Roman" panose="02020603050405020304" pitchFamily="18" charset="0"/>
                <a:cs typeface="Times New Roman" panose="02020603050405020304" pitchFamily="18" charset="0"/>
              </a:rPr>
            </a:br>
            <a:endParaRPr lang="en-US" sz="6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New Employee Orientation</a:t>
            </a:r>
          </a:p>
        </p:txBody>
      </p:sp>
    </p:spTree>
    <p:extLst>
      <p:ext uri="{BB962C8B-B14F-4D97-AF65-F5344CB8AC3E}">
        <p14:creationId xmlns:p14="http://schemas.microsoft.com/office/powerpoint/2010/main" val="433967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New Employee Orientation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73250"/>
            <a:ext cx="10515600" cy="4351338"/>
          </a:xfrm>
        </p:spPr>
        <p:txBody>
          <a:bodyPr/>
          <a:lstStyle/>
          <a:p>
            <a:pPr marL="0" indent="0">
              <a:buNone/>
            </a:pPr>
            <a:r>
              <a:rPr lang="en-US" dirty="0" smtClean="0"/>
              <a:t>The contest of the new employee orientation comprise of the;</a:t>
            </a:r>
            <a:endParaRPr lang="en-US" dirty="0"/>
          </a:p>
        </p:txBody>
      </p:sp>
      <p:sp>
        <p:nvSpPr>
          <p:cNvPr id="4" name="Rounded Rectangle 3"/>
          <p:cNvSpPr/>
          <p:nvPr/>
        </p:nvSpPr>
        <p:spPr>
          <a:xfrm>
            <a:off x="838200" y="2398910"/>
            <a:ext cx="4343400" cy="15494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History of Sweets Bakery &amp; More</a:t>
            </a:r>
          </a:p>
          <a:p>
            <a:pPr algn="ctr"/>
            <a:endParaRPr lang="en-US" sz="2800" dirty="0"/>
          </a:p>
        </p:txBody>
      </p:sp>
      <p:sp>
        <p:nvSpPr>
          <p:cNvPr id="5" name="Rounded Rectangle 4"/>
          <p:cNvSpPr/>
          <p:nvPr/>
        </p:nvSpPr>
        <p:spPr>
          <a:xfrm>
            <a:off x="3009900" y="4245064"/>
            <a:ext cx="4927600" cy="199370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Started in Houston in 1995</a:t>
            </a:r>
          </a:p>
        </p:txBody>
      </p:sp>
      <p:sp>
        <p:nvSpPr>
          <p:cNvPr id="6" name="Rounded Rectangle 5"/>
          <p:cNvSpPr/>
          <p:nvPr/>
        </p:nvSpPr>
        <p:spPr>
          <a:xfrm>
            <a:off x="7208404" y="2243137"/>
            <a:ext cx="4641850" cy="1860946"/>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Serve specialty breads, breakfast sweets, desserts</a:t>
            </a:r>
          </a:p>
        </p:txBody>
      </p:sp>
    </p:spTree>
    <p:extLst>
      <p:ext uri="{BB962C8B-B14F-4D97-AF65-F5344CB8AC3E}">
        <p14:creationId xmlns:p14="http://schemas.microsoft.com/office/powerpoint/2010/main" val="6937478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8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Organization </a:t>
            </a:r>
            <a:r>
              <a:rPr lang="en-US" sz="48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People</a:t>
            </a:r>
            <a:r>
              <a:rPr lang="en-US" sz="48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r>
            <a:br>
              <a:rPr lang="en-US" sz="48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br>
            <a:endParaRPr lang="en-US" sz="48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ln>
            <a:solidFill>
              <a:srgbClr val="FFFFFF"/>
            </a:solidFill>
          </a:ln>
        </p:spPr>
        <p:txBody>
          <a:bodyPr>
            <a:noAutofit/>
          </a:bodyPr>
          <a:lstStyle/>
          <a:p>
            <a:pPr>
              <a:lnSpc>
                <a:spcPct val="200000"/>
              </a:lnSpc>
            </a:pPr>
            <a:r>
              <a:rPr lang="en-US" sz="2800" b="1" dirty="0">
                <a:ln w="22225">
                  <a:solidFill>
                    <a:schemeClr val="accent6">
                      <a:lumMod val="50000"/>
                    </a:schemeClr>
                  </a:solidFill>
                  <a:prstDash val="solid"/>
                </a:ln>
                <a:solidFill>
                  <a:srgbClr val="FF0000"/>
                </a:solidFill>
              </a:rPr>
              <a:t>Sam Taylor, CEO</a:t>
            </a:r>
          </a:p>
          <a:p>
            <a:pPr>
              <a:lnSpc>
                <a:spcPct val="200000"/>
              </a:lnSpc>
            </a:pPr>
            <a:r>
              <a:rPr lang="en-US" sz="2800" b="1" dirty="0">
                <a:ln w="22225">
                  <a:solidFill>
                    <a:schemeClr val="accent6">
                      <a:lumMod val="50000"/>
                    </a:schemeClr>
                  </a:solidFill>
                  <a:prstDash val="solid"/>
                </a:ln>
                <a:solidFill>
                  <a:srgbClr val="FF0000"/>
                </a:solidFill>
              </a:rPr>
              <a:t>Lucky Fellows, CFO</a:t>
            </a:r>
          </a:p>
          <a:p>
            <a:pPr>
              <a:lnSpc>
                <a:spcPct val="200000"/>
              </a:lnSpc>
            </a:pPr>
            <a:r>
              <a:rPr lang="en-US" sz="2800" b="1" dirty="0">
                <a:ln w="22225">
                  <a:solidFill>
                    <a:schemeClr val="accent6">
                      <a:lumMod val="50000"/>
                    </a:schemeClr>
                  </a:solidFill>
                  <a:prstDash val="solid"/>
                </a:ln>
                <a:solidFill>
                  <a:srgbClr val="FF0000"/>
                </a:solidFill>
              </a:rPr>
              <a:t>Nichole Silver, Chief Baker</a:t>
            </a:r>
          </a:p>
          <a:p>
            <a:pPr>
              <a:lnSpc>
                <a:spcPct val="200000"/>
              </a:lnSpc>
            </a:pPr>
            <a:r>
              <a:rPr lang="en-US" sz="2800" b="1" dirty="0">
                <a:ln w="22225">
                  <a:solidFill>
                    <a:schemeClr val="accent6">
                      <a:lumMod val="50000"/>
                    </a:schemeClr>
                  </a:solidFill>
                  <a:prstDash val="solid"/>
                </a:ln>
                <a:solidFill>
                  <a:srgbClr val="FF0000"/>
                </a:solidFill>
              </a:rPr>
              <a:t>Patricia Williams, Executive Chef</a:t>
            </a:r>
          </a:p>
          <a:p>
            <a:pPr>
              <a:lnSpc>
                <a:spcPct val="200000"/>
              </a:lnSpc>
            </a:pPr>
            <a:endParaRPr lang="en-US" sz="2800" b="1" dirty="0">
              <a:ln w="22225">
                <a:solidFill>
                  <a:schemeClr val="accent6">
                    <a:lumMod val="50000"/>
                  </a:schemeClr>
                </a:solidFill>
                <a:prstDash val="solid"/>
              </a:ln>
              <a:solidFill>
                <a:srgbClr val="FF0000"/>
              </a:solidFill>
            </a:endParaRPr>
          </a:p>
        </p:txBody>
      </p:sp>
    </p:spTree>
    <p:extLst>
      <p:ext uri="{BB962C8B-B14F-4D97-AF65-F5344CB8AC3E}">
        <p14:creationId xmlns:p14="http://schemas.microsoft.com/office/powerpoint/2010/main" val="206315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b="1" dirty="0">
                <a:ln>
                  <a:solidFill>
                    <a:schemeClr val="accent3">
                      <a:lumMod val="75000"/>
                    </a:schemeClr>
                  </a:solidFill>
                </a:ln>
                <a:latin typeface="Times New Roman" panose="02020603050405020304" pitchFamily="18" charset="0"/>
                <a:cs typeface="Times New Roman" panose="02020603050405020304" pitchFamily="18" charset="0"/>
              </a:rPr>
              <a:t>Employee Benefits</a:t>
            </a:r>
            <a:endParaRPr lang="en-US" sz="4800" dirty="0">
              <a:ln>
                <a:solidFill>
                  <a:schemeClr val="accent3">
                    <a:lumMod val="75000"/>
                  </a:schemeClr>
                </a:solidFill>
              </a:ln>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r>
              <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Health Insurance</a:t>
            </a:r>
          </a:p>
          <a:p>
            <a:r>
              <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Vacation</a:t>
            </a:r>
          </a:p>
          <a:p>
            <a:r>
              <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Life Insurance</a:t>
            </a:r>
          </a:p>
          <a:p>
            <a:r>
              <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Retirement Benefits</a:t>
            </a:r>
          </a:p>
          <a:p>
            <a:r>
              <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Educational </a:t>
            </a:r>
            <a:r>
              <a:rPr lang="en-US" sz="2400" b="1" dirty="0" smtClean="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Opportunities</a:t>
            </a:r>
          </a:p>
          <a:p>
            <a:r>
              <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rPr>
              <a:t>Profit Sharing—Five percent of net profits will be shared with employees.</a:t>
            </a:r>
          </a:p>
          <a:p>
            <a:endPar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endParaRPr>
          </a:p>
          <a:p>
            <a:pPr marL="0" indent="0">
              <a:buNone/>
            </a:pPr>
            <a:endParaRPr lang="en-US" sz="2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287194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latin typeface="Times New Roman" panose="02020603050405020304" pitchFamily="18" charset="0"/>
                <a:cs typeface="Times New Roman" panose="02020603050405020304" pitchFamily="18" charset="0"/>
              </a:rPr>
              <a:t>Performance </a:t>
            </a:r>
            <a:r>
              <a:rPr lang="en-US" sz="5400" b="1" dirty="0" smtClean="0">
                <a:latin typeface="Times New Roman" panose="02020603050405020304" pitchFamily="18" charset="0"/>
                <a:cs typeface="Times New Roman" panose="02020603050405020304" pitchFamily="18" charset="0"/>
              </a:rPr>
              <a:t>Review</a:t>
            </a:r>
            <a:r>
              <a:rPr lang="en-US" sz="5400" dirty="0">
                <a:latin typeface="Times New Roman" panose="02020603050405020304" pitchFamily="18" charset="0"/>
                <a:cs typeface="Times New Roman" panose="02020603050405020304" pitchFamily="18" charset="0"/>
              </a:rPr>
              <a:t/>
            </a:r>
            <a:br>
              <a:rPr lang="en-US" sz="5400" dirty="0">
                <a:latin typeface="Times New Roman" panose="02020603050405020304" pitchFamily="18" charset="0"/>
                <a:cs typeface="Times New Roman" panose="02020603050405020304" pitchFamily="18" charset="0"/>
              </a:rPr>
            </a:b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scene3d>
              <a:camera prst="perspectiveLeft"/>
              <a:lightRig rig="threePt" dir="t"/>
            </a:scene3d>
          </a:bodyPr>
          <a:lstStyle/>
          <a:p>
            <a:pPr marL="0" indent="0">
              <a:buNone/>
            </a:pPr>
            <a:r>
              <a:rPr lang="en-US" dirty="0" smtClean="0"/>
              <a:t>The performance review comprise of;</a:t>
            </a:r>
            <a:endParaRPr lang="en-US" dirty="0"/>
          </a:p>
        </p:txBody>
      </p:sp>
      <p:graphicFrame>
        <p:nvGraphicFramePr>
          <p:cNvPr id="4" name="Diagram 3"/>
          <p:cNvGraphicFramePr/>
          <p:nvPr>
            <p:extLst>
              <p:ext uri="{D42A27DB-BD31-4B8C-83A1-F6EECF244321}">
                <p14:modId xmlns:p14="http://schemas.microsoft.com/office/powerpoint/2010/main" val="3026006368"/>
              </p:ext>
            </p:extLst>
          </p:nvPr>
        </p:nvGraphicFramePr>
        <p:xfrm>
          <a:off x="2032000" y="2161309"/>
          <a:ext cx="8040255" cy="397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98255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b="1" dirty="0" smtClean="0">
                <a:latin typeface="Times New Roman" panose="02020603050405020304" pitchFamily="18" charset="0"/>
                <a:cs typeface="Times New Roman" panose="02020603050405020304" pitchFamily="18" charset="0"/>
              </a:rPr>
              <a:t>Paperwork</a:t>
            </a:r>
            <a:r>
              <a:rPr lang="en-US" sz="6000" dirty="0">
                <a:latin typeface="Times New Roman" panose="02020603050405020304" pitchFamily="18" charset="0"/>
                <a:cs typeface="Times New Roman" panose="02020603050405020304" pitchFamily="18" charset="0"/>
              </a:rPr>
              <a:t/>
            </a:r>
            <a:br>
              <a:rPr lang="en-US" sz="6000" dirty="0">
                <a:latin typeface="Times New Roman" panose="02020603050405020304" pitchFamily="18" charset="0"/>
                <a:cs typeface="Times New Roman" panose="02020603050405020304" pitchFamily="18" charset="0"/>
              </a:rPr>
            </a:br>
            <a:endParaRPr lang="en-US" sz="6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4400" dirty="0">
                <a:ln w="0">
                  <a:solidFill>
                    <a:schemeClr val="accent1">
                      <a:lumMod val="60000"/>
                      <a:lumOff val="40000"/>
                    </a:schemeClr>
                  </a:solidFill>
                </a:ln>
                <a:solidFill>
                  <a:schemeClr val="accent5">
                    <a:lumMod val="75000"/>
                  </a:schemeClr>
                </a:solidFill>
                <a:effectLst>
                  <a:outerShdw blurRad="50800" dist="38100" dir="2700000" algn="tl" rotWithShape="0">
                    <a:prstClr val="black">
                      <a:alpha val="40000"/>
                    </a:prstClr>
                  </a:outerShdw>
                </a:effectLst>
              </a:rPr>
              <a:t>Tax forms</a:t>
            </a:r>
          </a:p>
          <a:p>
            <a:r>
              <a:rPr lang="en-US" sz="4400" dirty="0">
                <a:ln w="0">
                  <a:solidFill>
                    <a:schemeClr val="accent1">
                      <a:lumMod val="60000"/>
                      <a:lumOff val="40000"/>
                    </a:schemeClr>
                  </a:solidFill>
                </a:ln>
                <a:solidFill>
                  <a:schemeClr val="accent5">
                    <a:lumMod val="75000"/>
                  </a:schemeClr>
                </a:solidFill>
                <a:effectLst>
                  <a:outerShdw blurRad="50800" dist="38100" dir="2700000" algn="tl" rotWithShape="0">
                    <a:prstClr val="black">
                      <a:alpha val="40000"/>
                    </a:prstClr>
                  </a:outerShdw>
                </a:effectLst>
              </a:rPr>
              <a:t>Insurance forms</a:t>
            </a:r>
          </a:p>
          <a:p>
            <a:r>
              <a:rPr lang="en-US" sz="4400" dirty="0">
                <a:ln w="0">
                  <a:solidFill>
                    <a:schemeClr val="accent1">
                      <a:lumMod val="60000"/>
                      <a:lumOff val="40000"/>
                    </a:schemeClr>
                  </a:solidFill>
                </a:ln>
                <a:solidFill>
                  <a:schemeClr val="accent5">
                    <a:lumMod val="75000"/>
                  </a:schemeClr>
                </a:solidFill>
                <a:effectLst>
                  <a:outerShdw blurRad="50800" dist="38100" dir="2700000" algn="tl" rotWithShape="0">
                    <a:prstClr val="black">
                      <a:alpha val="40000"/>
                    </a:prstClr>
                  </a:outerShdw>
                </a:effectLst>
              </a:rPr>
              <a:t>Beneficiary forms</a:t>
            </a:r>
          </a:p>
          <a:p>
            <a:r>
              <a:rPr lang="en-US" sz="4400" dirty="0">
                <a:ln w="0">
                  <a:solidFill>
                    <a:schemeClr val="accent1">
                      <a:lumMod val="60000"/>
                      <a:lumOff val="40000"/>
                    </a:schemeClr>
                  </a:solidFill>
                </a:ln>
                <a:solidFill>
                  <a:schemeClr val="accent5">
                    <a:lumMod val="75000"/>
                  </a:schemeClr>
                </a:solidFill>
                <a:effectLst>
                  <a:outerShdw blurRad="50800" dist="38100" dir="2700000" algn="tl" rotWithShape="0">
                    <a:prstClr val="black">
                      <a:alpha val="40000"/>
                    </a:prstClr>
                  </a:outerShdw>
                </a:effectLst>
              </a:rPr>
              <a:t>Retirement forms</a:t>
            </a:r>
          </a:p>
          <a:p>
            <a:pPr marL="0" indent="0">
              <a:buNone/>
            </a:pPr>
            <a:endParaRPr lang="en-US" sz="4400" dirty="0">
              <a:ln w="0">
                <a:solidFill>
                  <a:schemeClr val="accent1">
                    <a:lumMod val="60000"/>
                    <a:lumOff val="40000"/>
                  </a:schemeClr>
                </a:solidFill>
              </a:ln>
              <a:solidFill>
                <a:schemeClr val="accent5">
                  <a:lumMod val="75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910907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a:t>Dobre, O. I. (2013). Employee motivation and organizational performance. </a:t>
            </a:r>
            <a:r>
              <a:rPr lang="en-US" i="1" dirty="0"/>
              <a:t>Review of applied socio-economic research</a:t>
            </a:r>
            <a:r>
              <a:rPr lang="en-US" dirty="0"/>
              <a:t>, </a:t>
            </a:r>
            <a:r>
              <a:rPr lang="en-US" i="1" dirty="0"/>
              <a:t>5</a:t>
            </a:r>
            <a:r>
              <a:rPr lang="en-US" dirty="0"/>
              <a:t>(1</a:t>
            </a:r>
            <a:r>
              <a:rPr lang="en-US" dirty="0" smtClean="0"/>
              <a:t>).</a:t>
            </a:r>
          </a:p>
          <a:p>
            <a:pPr marL="0" indent="0">
              <a:buNone/>
            </a:pPr>
            <a:endParaRPr lang="en-US" dirty="0"/>
          </a:p>
          <a:p>
            <a:pPr marL="0" indent="0">
              <a:buNone/>
            </a:pPr>
            <a:r>
              <a:rPr lang="en-US" dirty="0" smtClean="0"/>
              <a:t>Simmons</a:t>
            </a:r>
            <a:r>
              <a:rPr lang="en-US" dirty="0"/>
              <a:t>, J. (2008). Employee significance within stakeholder-accountable performance management systems. </a:t>
            </a:r>
            <a:r>
              <a:rPr lang="en-US" i="1" dirty="0"/>
              <a:t>The TQM Journal</a:t>
            </a:r>
            <a:r>
              <a:rPr lang="en-US" dirty="0"/>
              <a:t>, </a:t>
            </a:r>
            <a:r>
              <a:rPr lang="en-US" i="1" dirty="0"/>
              <a:t>20</a:t>
            </a:r>
            <a:r>
              <a:rPr lang="en-US" dirty="0"/>
              <a:t>(5), 463-475.</a:t>
            </a:r>
          </a:p>
          <a:p>
            <a:endParaRPr lang="en-US" dirty="0"/>
          </a:p>
        </p:txBody>
      </p:sp>
    </p:spTree>
    <p:extLst>
      <p:ext uri="{BB962C8B-B14F-4D97-AF65-F5344CB8AC3E}">
        <p14:creationId xmlns:p14="http://schemas.microsoft.com/office/powerpoint/2010/main" val="2548209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57</TotalTime>
  <Words>392</Words>
  <Application>Microsoft Office PowerPoint</Application>
  <PresentationFormat>Widescreen</PresentationFormat>
  <Paragraphs>41</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Times New Roman</vt:lpstr>
      <vt:lpstr>Wingdings 3</vt:lpstr>
      <vt:lpstr>Wisp</vt:lpstr>
      <vt:lpstr>Sweets Bakery &amp; Café  </vt:lpstr>
      <vt:lpstr>New Employee Orientation</vt:lpstr>
      <vt:lpstr>Organization People </vt:lpstr>
      <vt:lpstr>Employee Benefits</vt:lpstr>
      <vt:lpstr>Performance Review </vt:lpstr>
      <vt:lpstr>Paperwork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Sweets Bakery &amp; Café – New Employee Orientation</dc:title>
  <dc:creator>chrispin njiru</dc:creator>
  <cp:lastModifiedBy>Scofied</cp:lastModifiedBy>
  <cp:revision>47</cp:revision>
  <dcterms:created xsi:type="dcterms:W3CDTF">2019-05-23T16:16:42Z</dcterms:created>
  <dcterms:modified xsi:type="dcterms:W3CDTF">2019-05-23T17:23:33Z</dcterms:modified>
</cp:coreProperties>
</file>