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4560" autoAdjust="0"/>
  </p:normalViewPr>
  <p:slideViewPr>
    <p:cSldViewPr snapToGrid="0">
      <p:cViewPr varScale="1">
        <p:scale>
          <a:sx n="63" d="100"/>
          <a:sy n="63" d="100"/>
        </p:scale>
        <p:origin x="89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AF08C1-DF4F-4F22-AA70-9DE08B4390D1}" type="datetimeFigureOut">
              <a:rPr lang="en-US" smtClean="0"/>
              <a:t>3/25/2020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35A374-5E96-4EC9-ADD0-6A4D47BA21CA}" type="slidenum">
              <a:rPr lang="en-US" smtClean="0"/>
              <a:t>‹#›</a:t>
            </a:fld>
            <a:endParaRPr lang="en-US"/>
          </a:p>
        </p:txBody>
      </p:sp>
    </p:spTree>
    <p:extLst>
      <p:ext uri="{BB962C8B-B14F-4D97-AF65-F5344CB8AC3E}">
        <p14:creationId xmlns:p14="http://schemas.microsoft.com/office/powerpoint/2010/main" val="1890300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Leadership is essential</a:t>
            </a:r>
            <a:r>
              <a:rPr lang="en-US" baseline="0" dirty="0" smtClean="0"/>
              <a:t> in an organization, leadership facilitates growth and better decision making. However it is important to </a:t>
            </a:r>
            <a:r>
              <a:rPr lang="en-US" baseline="0" dirty="0" err="1" smtClean="0"/>
              <a:t>undersatand</a:t>
            </a:r>
            <a:r>
              <a:rPr lang="en-US" baseline="0" dirty="0" smtClean="0"/>
              <a:t> other roles of a leader. The roles of a leader are listed above. </a:t>
            </a:r>
            <a:endParaRPr lang="en-US" dirty="0"/>
          </a:p>
        </p:txBody>
      </p:sp>
      <p:sp>
        <p:nvSpPr>
          <p:cNvPr id="4" name="Slide Number Placeholder 3"/>
          <p:cNvSpPr>
            <a:spLocks noGrp="1"/>
          </p:cNvSpPr>
          <p:nvPr>
            <p:ph type="sldNum" sz="quarter" idx="10"/>
          </p:nvPr>
        </p:nvSpPr>
        <p:spPr/>
        <p:txBody>
          <a:bodyPr/>
          <a:lstStyle/>
          <a:p>
            <a:fld id="{0F35A374-5E96-4EC9-ADD0-6A4D47BA21CA}" type="slidenum">
              <a:rPr lang="en-US" smtClean="0"/>
              <a:t>2</a:t>
            </a:fld>
            <a:endParaRPr lang="en-US"/>
          </a:p>
        </p:txBody>
      </p:sp>
    </p:spTree>
    <p:extLst>
      <p:ext uri="{BB962C8B-B14F-4D97-AF65-F5344CB8AC3E}">
        <p14:creationId xmlns:p14="http://schemas.microsoft.com/office/powerpoint/2010/main" val="3510249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Coaching and facilitating are essential</a:t>
            </a:r>
            <a:r>
              <a:rPr lang="en-US" baseline="0" dirty="0" smtClean="0"/>
              <a:t> leadership roles, both roles will motivate employees and the leader is able to guide employees on the rightful way of doing things. Additionally through facilitation the leader is able to create a working environment. </a:t>
            </a:r>
            <a:endParaRPr lang="en-US" dirty="0"/>
          </a:p>
        </p:txBody>
      </p:sp>
      <p:sp>
        <p:nvSpPr>
          <p:cNvPr id="4" name="Slide Number Placeholder 3"/>
          <p:cNvSpPr>
            <a:spLocks noGrp="1"/>
          </p:cNvSpPr>
          <p:nvPr>
            <p:ph type="sldNum" sz="quarter" idx="10"/>
          </p:nvPr>
        </p:nvSpPr>
        <p:spPr/>
        <p:txBody>
          <a:bodyPr/>
          <a:lstStyle/>
          <a:p>
            <a:fld id="{0F35A374-5E96-4EC9-ADD0-6A4D47BA21CA}" type="slidenum">
              <a:rPr lang="en-US" smtClean="0"/>
              <a:t>3</a:t>
            </a:fld>
            <a:endParaRPr lang="en-US"/>
          </a:p>
        </p:txBody>
      </p:sp>
    </p:spTree>
    <p:extLst>
      <p:ext uri="{BB962C8B-B14F-4D97-AF65-F5344CB8AC3E}">
        <p14:creationId xmlns:p14="http://schemas.microsoft.com/office/powerpoint/2010/main" val="86282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leader</a:t>
            </a:r>
            <a:r>
              <a:rPr lang="en-US" baseline="0" dirty="0" smtClean="0"/>
              <a:t> should be strategic and visionary, a strategic leader will ensure work in the organization is done in an orderly manner. A visionary leader is an essential role because the leader will instill the vision in other employees </a:t>
            </a:r>
            <a:endParaRPr lang="en-US" dirty="0"/>
          </a:p>
        </p:txBody>
      </p:sp>
      <p:sp>
        <p:nvSpPr>
          <p:cNvPr id="4" name="Slide Number Placeholder 3"/>
          <p:cNvSpPr>
            <a:spLocks noGrp="1"/>
          </p:cNvSpPr>
          <p:nvPr>
            <p:ph type="sldNum" sz="quarter" idx="10"/>
          </p:nvPr>
        </p:nvSpPr>
        <p:spPr/>
        <p:txBody>
          <a:bodyPr/>
          <a:lstStyle/>
          <a:p>
            <a:fld id="{0F35A374-5E96-4EC9-ADD0-6A4D47BA21CA}" type="slidenum">
              <a:rPr lang="en-US" smtClean="0"/>
              <a:t>4</a:t>
            </a:fld>
            <a:endParaRPr lang="en-US"/>
          </a:p>
        </p:txBody>
      </p:sp>
    </p:spTree>
    <p:extLst>
      <p:ext uri="{BB962C8B-B14F-4D97-AF65-F5344CB8AC3E}">
        <p14:creationId xmlns:p14="http://schemas.microsoft.com/office/powerpoint/2010/main" val="28990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in an organization is inevitable</a:t>
            </a:r>
            <a:r>
              <a:rPr lang="en-US" baseline="0" dirty="0" smtClean="0"/>
              <a:t> it is necessary for a leader to be a change agent, change in the organization is meant to facilitate organization growth. All activities in the organization revolve around decision making, it is necessary for a leader to be an effective decision maker. </a:t>
            </a:r>
            <a:endParaRPr lang="en-US" dirty="0"/>
          </a:p>
        </p:txBody>
      </p:sp>
      <p:sp>
        <p:nvSpPr>
          <p:cNvPr id="4" name="Slide Number Placeholder 3"/>
          <p:cNvSpPr>
            <a:spLocks noGrp="1"/>
          </p:cNvSpPr>
          <p:nvPr>
            <p:ph type="sldNum" sz="quarter" idx="10"/>
          </p:nvPr>
        </p:nvSpPr>
        <p:spPr/>
        <p:txBody>
          <a:bodyPr/>
          <a:lstStyle/>
          <a:p>
            <a:fld id="{0F35A374-5E96-4EC9-ADD0-6A4D47BA21CA}" type="slidenum">
              <a:rPr lang="en-US" smtClean="0"/>
              <a:t>5</a:t>
            </a:fld>
            <a:endParaRPr lang="en-US"/>
          </a:p>
        </p:txBody>
      </p:sp>
    </p:spTree>
    <p:extLst>
      <p:ext uri="{BB962C8B-B14F-4D97-AF65-F5344CB8AC3E}">
        <p14:creationId xmlns:p14="http://schemas.microsoft.com/office/powerpoint/2010/main" val="2578213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A leader</a:t>
            </a:r>
            <a:r>
              <a:rPr lang="en-US" baseline="0" dirty="0" smtClean="0">
                <a:solidFill>
                  <a:schemeClr val="tx1"/>
                </a:solidFill>
              </a:rPr>
              <a:t> should be a team player and an influential, both roles are essential roles of a leader. Being a team player leader drives the work force to work as one, additionally being an influential leader the leader is able to instill a positive working mind set among employees.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0F35A374-5E96-4EC9-ADD0-6A4D47BA21CA}" type="slidenum">
              <a:rPr lang="en-US" smtClean="0"/>
              <a:t>6</a:t>
            </a:fld>
            <a:endParaRPr lang="en-US"/>
          </a:p>
        </p:txBody>
      </p:sp>
    </p:spTree>
    <p:extLst>
      <p:ext uri="{BB962C8B-B14F-4D97-AF65-F5344CB8AC3E}">
        <p14:creationId xmlns:p14="http://schemas.microsoft.com/office/powerpoint/2010/main" val="46518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88126" y="1050055"/>
            <a:ext cx="7766936" cy="4539376"/>
          </a:xfrm>
        </p:spPr>
        <p:txBody>
          <a:bodyPr/>
          <a:lstStyle/>
          <a:p>
            <a:pPr algn="ctr">
              <a:lnSpc>
                <a:spcPct val="200000"/>
              </a:lnSpc>
            </a:pPr>
            <a:endParaRPr lang="en-US" dirty="0" smtClean="0"/>
          </a:p>
          <a:p>
            <a:pPr algn="ctr">
              <a:lnSpc>
                <a:spcPct val="200000"/>
              </a:lnSpc>
            </a:pPr>
            <a:endParaRPr lang="en-US" dirty="0"/>
          </a:p>
          <a:p>
            <a:pPr algn="ctr">
              <a:lnSpc>
                <a:spcPct val="200000"/>
              </a:lnSpc>
            </a:pPr>
            <a:r>
              <a:rPr lang="en-US" dirty="0" smtClean="0">
                <a:solidFill>
                  <a:schemeClr val="tx1"/>
                </a:solidFill>
              </a:rPr>
              <a:t>Leadership roles and challenges </a:t>
            </a:r>
          </a:p>
          <a:p>
            <a:pPr algn="ctr">
              <a:lnSpc>
                <a:spcPct val="200000"/>
              </a:lnSpc>
            </a:pPr>
            <a:r>
              <a:rPr lang="en-US" dirty="0" smtClean="0">
                <a:solidFill>
                  <a:schemeClr val="tx1"/>
                </a:solidFill>
              </a:rPr>
              <a:t>Name </a:t>
            </a:r>
          </a:p>
          <a:p>
            <a:pPr algn="ctr">
              <a:lnSpc>
                <a:spcPct val="200000"/>
              </a:lnSpc>
            </a:pPr>
            <a:r>
              <a:rPr lang="en-US" dirty="0" smtClean="0">
                <a:solidFill>
                  <a:schemeClr val="tx1"/>
                </a:solidFill>
              </a:rPr>
              <a:t>Professor  </a:t>
            </a:r>
            <a:endParaRPr lang="en-US" dirty="0">
              <a:solidFill>
                <a:schemeClr val="tx1"/>
              </a:solidFill>
            </a:endParaRPr>
          </a:p>
        </p:txBody>
      </p:sp>
    </p:spTree>
    <p:extLst>
      <p:ext uri="{BB962C8B-B14F-4D97-AF65-F5344CB8AC3E}">
        <p14:creationId xmlns:p14="http://schemas.microsoft.com/office/powerpoint/2010/main" val="1009346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1035"/>
            <a:ext cx="7766936" cy="763669"/>
          </a:xfrm>
        </p:spPr>
        <p:txBody>
          <a:bodyPr/>
          <a:lstStyle/>
          <a:p>
            <a:pPr algn="ctr"/>
            <a:r>
              <a:rPr lang="en-US" dirty="0" smtClean="0"/>
              <a:t>Leadership </a:t>
            </a:r>
            <a:endParaRPr lang="en-US" dirty="0"/>
          </a:p>
        </p:txBody>
      </p:sp>
      <p:sp>
        <p:nvSpPr>
          <p:cNvPr id="3" name="Subtitle 2"/>
          <p:cNvSpPr>
            <a:spLocks noGrp="1"/>
          </p:cNvSpPr>
          <p:nvPr>
            <p:ph type="subTitle" idx="1"/>
          </p:nvPr>
        </p:nvSpPr>
        <p:spPr>
          <a:xfrm>
            <a:off x="1507067" y="1094704"/>
            <a:ext cx="7766936" cy="5118925"/>
          </a:xfrm>
        </p:spPr>
        <p:txBody>
          <a:bodyPr>
            <a:normAutofit fontScale="70000" lnSpcReduction="20000"/>
          </a:bodyPr>
          <a:lstStyle/>
          <a:p>
            <a:pPr algn="just">
              <a:lnSpc>
                <a:spcPct val="200000"/>
              </a:lnSpc>
            </a:pPr>
            <a:r>
              <a:rPr lang="en-US" dirty="0" smtClean="0">
                <a:solidFill>
                  <a:schemeClr val="tx1"/>
                </a:solidFill>
              </a:rPr>
              <a:t>A leader – an individual in a leadership position is in charge of leading a group of a company. The leaders is in charge of decision making and ensuring errands are running smoothly in the organization. Other leadership roles include; </a:t>
            </a:r>
          </a:p>
          <a:p>
            <a:pPr marL="285750" indent="-285750" algn="just">
              <a:lnSpc>
                <a:spcPct val="200000"/>
              </a:lnSpc>
              <a:buFont typeface="Arial" panose="020B0604020202020204" pitchFamily="34" charset="0"/>
              <a:buChar char="•"/>
            </a:pPr>
            <a:r>
              <a:rPr lang="en-US" dirty="0" smtClean="0">
                <a:solidFill>
                  <a:schemeClr val="tx1"/>
                </a:solidFill>
              </a:rPr>
              <a:t>Coaching </a:t>
            </a:r>
            <a:endParaRPr lang="en-US" dirty="0">
              <a:solidFill>
                <a:schemeClr val="tx1"/>
              </a:solidFill>
            </a:endParaRPr>
          </a:p>
          <a:p>
            <a:pPr marL="285750" indent="-285750" algn="just">
              <a:lnSpc>
                <a:spcPct val="200000"/>
              </a:lnSpc>
              <a:buFont typeface="Arial" panose="020B0604020202020204" pitchFamily="34" charset="0"/>
              <a:buChar char="•"/>
            </a:pPr>
            <a:r>
              <a:rPr lang="en-US" dirty="0" smtClean="0">
                <a:solidFill>
                  <a:schemeClr val="tx1"/>
                </a:solidFill>
              </a:rPr>
              <a:t>Facilitating </a:t>
            </a:r>
            <a:endParaRPr lang="en-US" dirty="0">
              <a:solidFill>
                <a:schemeClr val="tx1"/>
              </a:solidFill>
            </a:endParaRPr>
          </a:p>
          <a:p>
            <a:pPr marL="285750" indent="-285750" algn="just">
              <a:lnSpc>
                <a:spcPct val="200000"/>
              </a:lnSpc>
              <a:buFont typeface="Arial" panose="020B0604020202020204" pitchFamily="34" charset="0"/>
              <a:buChar char="•"/>
            </a:pPr>
            <a:r>
              <a:rPr lang="en-US" dirty="0" smtClean="0">
                <a:solidFill>
                  <a:schemeClr val="tx1"/>
                </a:solidFill>
              </a:rPr>
              <a:t>Strategizing </a:t>
            </a:r>
            <a:endParaRPr lang="en-US" dirty="0">
              <a:solidFill>
                <a:schemeClr val="tx1"/>
              </a:solidFill>
            </a:endParaRPr>
          </a:p>
          <a:p>
            <a:pPr marL="285750" indent="-285750" algn="just">
              <a:lnSpc>
                <a:spcPct val="200000"/>
              </a:lnSpc>
              <a:buFont typeface="Arial" panose="020B0604020202020204" pitchFamily="34" charset="0"/>
              <a:buChar char="•"/>
            </a:pPr>
            <a:r>
              <a:rPr lang="en-US" dirty="0" smtClean="0">
                <a:solidFill>
                  <a:schemeClr val="tx1"/>
                </a:solidFill>
              </a:rPr>
              <a:t>Visionary</a:t>
            </a:r>
            <a:endParaRPr lang="en-US" dirty="0">
              <a:solidFill>
                <a:schemeClr val="tx1"/>
              </a:solidFill>
            </a:endParaRPr>
          </a:p>
          <a:p>
            <a:pPr marL="285750" indent="-285750" algn="just">
              <a:lnSpc>
                <a:spcPct val="200000"/>
              </a:lnSpc>
              <a:buFont typeface="Arial" panose="020B0604020202020204" pitchFamily="34" charset="0"/>
              <a:buChar char="•"/>
            </a:pPr>
            <a:r>
              <a:rPr lang="en-US" dirty="0">
                <a:solidFill>
                  <a:schemeClr val="tx1"/>
                </a:solidFill>
              </a:rPr>
              <a:t>Change </a:t>
            </a:r>
            <a:r>
              <a:rPr lang="en-US" dirty="0" smtClean="0">
                <a:solidFill>
                  <a:schemeClr val="tx1"/>
                </a:solidFill>
              </a:rPr>
              <a:t>agent</a:t>
            </a:r>
            <a:endParaRPr lang="en-US" dirty="0">
              <a:solidFill>
                <a:schemeClr val="tx1"/>
              </a:solidFill>
            </a:endParaRPr>
          </a:p>
          <a:p>
            <a:pPr marL="285750" indent="-285750" algn="just">
              <a:lnSpc>
                <a:spcPct val="200000"/>
              </a:lnSpc>
              <a:buFont typeface="Arial" panose="020B0604020202020204" pitchFamily="34" charset="0"/>
              <a:buChar char="•"/>
            </a:pPr>
            <a:r>
              <a:rPr lang="en-US" dirty="0" smtClean="0">
                <a:solidFill>
                  <a:schemeClr val="tx1"/>
                </a:solidFill>
              </a:rPr>
              <a:t>Decision-making </a:t>
            </a:r>
            <a:endParaRPr lang="en-US" dirty="0">
              <a:solidFill>
                <a:schemeClr val="tx1"/>
              </a:solidFill>
            </a:endParaRPr>
          </a:p>
          <a:p>
            <a:pPr marL="285750" indent="-285750" algn="just">
              <a:lnSpc>
                <a:spcPct val="200000"/>
              </a:lnSpc>
              <a:buFont typeface="Arial" panose="020B0604020202020204" pitchFamily="34" charset="0"/>
              <a:buChar char="•"/>
            </a:pPr>
            <a:r>
              <a:rPr lang="en-US" dirty="0" smtClean="0">
                <a:solidFill>
                  <a:schemeClr val="tx1"/>
                </a:solidFill>
              </a:rPr>
              <a:t>Influencing </a:t>
            </a:r>
            <a:endParaRPr lang="en-US" dirty="0">
              <a:solidFill>
                <a:schemeClr val="tx1"/>
              </a:solidFill>
            </a:endParaRPr>
          </a:p>
          <a:p>
            <a:pPr marL="285750" indent="-285750" algn="just">
              <a:lnSpc>
                <a:spcPct val="200000"/>
              </a:lnSpc>
              <a:buFont typeface="Arial" panose="020B0604020202020204" pitchFamily="34" charset="0"/>
              <a:buChar char="•"/>
            </a:pPr>
            <a:r>
              <a:rPr lang="en-US" dirty="0">
                <a:solidFill>
                  <a:schemeClr val="tx1"/>
                </a:solidFill>
              </a:rPr>
              <a:t>Team player</a:t>
            </a:r>
          </a:p>
        </p:txBody>
      </p:sp>
    </p:spTree>
    <p:extLst>
      <p:ext uri="{BB962C8B-B14F-4D97-AF65-F5344CB8AC3E}">
        <p14:creationId xmlns:p14="http://schemas.microsoft.com/office/powerpoint/2010/main" val="3052082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1035"/>
            <a:ext cx="7766936" cy="763669"/>
          </a:xfrm>
        </p:spPr>
        <p:txBody>
          <a:bodyPr/>
          <a:lstStyle/>
          <a:p>
            <a:pPr algn="ctr"/>
            <a:r>
              <a:rPr lang="en-US" sz="4800" dirty="0" smtClean="0"/>
              <a:t>Coaching and facilitating  </a:t>
            </a:r>
            <a:endParaRPr lang="en-US" sz="4800" dirty="0"/>
          </a:p>
        </p:txBody>
      </p:sp>
      <p:sp>
        <p:nvSpPr>
          <p:cNvPr id="3" name="Subtitle 2"/>
          <p:cNvSpPr>
            <a:spLocks noGrp="1"/>
          </p:cNvSpPr>
          <p:nvPr>
            <p:ph type="subTitle" idx="1"/>
          </p:nvPr>
        </p:nvSpPr>
        <p:spPr>
          <a:xfrm>
            <a:off x="1507067" y="1268996"/>
            <a:ext cx="7766936" cy="5067410"/>
          </a:xfrm>
        </p:spPr>
        <p:txBody>
          <a:bodyPr/>
          <a:lstStyle/>
          <a:p>
            <a:pPr algn="l"/>
            <a:r>
              <a:rPr lang="en-US" dirty="0" smtClean="0">
                <a:solidFill>
                  <a:schemeClr val="tx1"/>
                </a:solidFill>
              </a:rPr>
              <a:t>Coaching </a:t>
            </a:r>
          </a:p>
          <a:p>
            <a:pPr marL="285750" indent="-285750" algn="l">
              <a:buFont typeface="Arial" panose="020B0604020202020204" pitchFamily="34" charset="0"/>
              <a:buChar char="•"/>
            </a:pPr>
            <a:r>
              <a:rPr lang="en-US" dirty="0" smtClean="0">
                <a:solidFill>
                  <a:schemeClr val="tx1"/>
                </a:solidFill>
              </a:rPr>
              <a:t>Identifying leadership</a:t>
            </a:r>
          </a:p>
          <a:p>
            <a:pPr marL="285750" indent="-285750" algn="l">
              <a:buFont typeface="Arial" panose="020B0604020202020204" pitchFamily="34" charset="0"/>
              <a:buChar char="•"/>
            </a:pPr>
            <a:r>
              <a:rPr lang="en-US" dirty="0" smtClean="0">
                <a:solidFill>
                  <a:schemeClr val="tx1"/>
                </a:solidFill>
              </a:rPr>
              <a:t>Begin </a:t>
            </a:r>
            <a:r>
              <a:rPr lang="en-US" dirty="0">
                <a:solidFill>
                  <a:schemeClr val="tx1"/>
                </a:solidFill>
              </a:rPr>
              <a:t>a </a:t>
            </a:r>
            <a:r>
              <a:rPr lang="en-US" dirty="0" smtClean="0">
                <a:solidFill>
                  <a:schemeClr val="tx1"/>
                </a:solidFill>
              </a:rPr>
              <a:t>conversation</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Develop through experiential </a:t>
            </a:r>
            <a:r>
              <a:rPr lang="en-US" dirty="0" smtClean="0">
                <a:solidFill>
                  <a:schemeClr val="tx1"/>
                </a:solidFill>
              </a:rPr>
              <a:t>learning</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Build in both coaching and </a:t>
            </a:r>
            <a:r>
              <a:rPr lang="en-US" dirty="0" smtClean="0">
                <a:solidFill>
                  <a:schemeClr val="tx1"/>
                </a:solidFill>
              </a:rPr>
              <a:t>mentoring</a:t>
            </a:r>
            <a:endParaRPr lang="en-US" dirty="0">
              <a:solidFill>
                <a:schemeClr val="tx1"/>
              </a:solidFill>
            </a:endParaRPr>
          </a:p>
          <a:p>
            <a:pPr marL="285750" indent="-285750" algn="l">
              <a:buFont typeface="Arial" panose="020B0604020202020204" pitchFamily="34" charset="0"/>
              <a:buChar char="•"/>
            </a:pPr>
            <a:r>
              <a:rPr lang="en-US" dirty="0" smtClean="0">
                <a:solidFill>
                  <a:schemeClr val="tx1"/>
                </a:solidFill>
              </a:rPr>
              <a:t>Do not </a:t>
            </a:r>
            <a:r>
              <a:rPr lang="en-US" dirty="0">
                <a:solidFill>
                  <a:schemeClr val="tx1"/>
                </a:solidFill>
              </a:rPr>
              <a:t>forget the soft </a:t>
            </a:r>
            <a:r>
              <a:rPr lang="en-US" dirty="0" smtClean="0">
                <a:solidFill>
                  <a:schemeClr val="tx1"/>
                </a:solidFill>
              </a:rPr>
              <a:t>skills</a:t>
            </a:r>
          </a:p>
          <a:p>
            <a:pPr algn="l"/>
            <a:r>
              <a:rPr lang="en-US" dirty="0" smtClean="0">
                <a:solidFill>
                  <a:schemeClr val="tx1"/>
                </a:solidFill>
              </a:rPr>
              <a:t>Facilitating </a:t>
            </a:r>
          </a:p>
          <a:p>
            <a:pPr marL="285750" indent="-285750" algn="l">
              <a:buFont typeface="Arial" panose="020B0604020202020204" pitchFamily="34" charset="0"/>
              <a:buChar char="•"/>
            </a:pPr>
            <a:r>
              <a:rPr lang="en-US" dirty="0">
                <a:solidFill>
                  <a:schemeClr val="tx1"/>
                </a:solidFill>
              </a:rPr>
              <a:t>Actively listening and seeking to </a:t>
            </a:r>
            <a:r>
              <a:rPr lang="en-US" dirty="0" smtClean="0">
                <a:solidFill>
                  <a:schemeClr val="tx1"/>
                </a:solidFill>
              </a:rPr>
              <a:t>understand</a:t>
            </a:r>
          </a:p>
          <a:p>
            <a:pPr marL="285750" indent="-285750" algn="l">
              <a:buFont typeface="Arial" panose="020B0604020202020204" pitchFamily="34" charset="0"/>
              <a:buChar char="•"/>
            </a:pPr>
            <a:r>
              <a:rPr lang="en-US" dirty="0" smtClean="0">
                <a:solidFill>
                  <a:schemeClr val="tx1"/>
                </a:solidFill>
              </a:rPr>
              <a:t>Providing </a:t>
            </a:r>
            <a:r>
              <a:rPr lang="en-US" dirty="0">
                <a:solidFill>
                  <a:schemeClr val="tx1"/>
                </a:solidFill>
              </a:rPr>
              <a:t>clarity and </a:t>
            </a:r>
            <a:r>
              <a:rPr lang="en-US" dirty="0" smtClean="0">
                <a:solidFill>
                  <a:schemeClr val="tx1"/>
                </a:solidFill>
              </a:rPr>
              <a:t>purpose</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Connecting </a:t>
            </a:r>
            <a:r>
              <a:rPr lang="en-US" dirty="0" smtClean="0">
                <a:solidFill>
                  <a:schemeClr val="tx1"/>
                </a:solidFill>
              </a:rPr>
              <a:t>dots</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Influencing </a:t>
            </a:r>
            <a:r>
              <a:rPr lang="en-US" dirty="0" smtClean="0">
                <a:solidFill>
                  <a:schemeClr val="tx1"/>
                </a:solidFill>
              </a:rPr>
              <a:t>collaboration</a:t>
            </a:r>
            <a:endParaRPr lang="en-US" dirty="0">
              <a:solidFill>
                <a:schemeClr val="tx1"/>
              </a:solidFill>
            </a:endParaRPr>
          </a:p>
        </p:txBody>
      </p:sp>
    </p:spTree>
    <p:extLst>
      <p:ext uri="{BB962C8B-B14F-4D97-AF65-F5344CB8AC3E}">
        <p14:creationId xmlns:p14="http://schemas.microsoft.com/office/powerpoint/2010/main" val="254925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1035"/>
            <a:ext cx="7766936" cy="763669"/>
          </a:xfrm>
        </p:spPr>
        <p:txBody>
          <a:bodyPr/>
          <a:lstStyle/>
          <a:p>
            <a:pPr algn="ctr"/>
            <a:r>
              <a:rPr lang="en-US" sz="4800" dirty="0" smtClean="0"/>
              <a:t>Strategizing and visionary </a:t>
            </a:r>
            <a:endParaRPr lang="en-US" sz="4800" dirty="0"/>
          </a:p>
        </p:txBody>
      </p:sp>
      <p:sp>
        <p:nvSpPr>
          <p:cNvPr id="3" name="Subtitle 2"/>
          <p:cNvSpPr>
            <a:spLocks noGrp="1"/>
          </p:cNvSpPr>
          <p:nvPr>
            <p:ph type="subTitle" idx="1"/>
          </p:nvPr>
        </p:nvSpPr>
        <p:spPr>
          <a:xfrm>
            <a:off x="1507067" y="1230359"/>
            <a:ext cx="7766936" cy="5118926"/>
          </a:xfrm>
        </p:spPr>
        <p:txBody>
          <a:bodyPr>
            <a:normAutofit fontScale="92500" lnSpcReduction="10000"/>
          </a:bodyPr>
          <a:lstStyle/>
          <a:p>
            <a:pPr algn="l"/>
            <a:r>
              <a:rPr lang="en-US" dirty="0" smtClean="0">
                <a:solidFill>
                  <a:schemeClr val="tx1"/>
                </a:solidFill>
              </a:rPr>
              <a:t>Strategizing as a leader </a:t>
            </a:r>
          </a:p>
          <a:p>
            <a:pPr marL="285750" indent="-285750" algn="l">
              <a:buFont typeface="Arial" panose="020B0604020202020204" pitchFamily="34" charset="0"/>
              <a:buChar char="•"/>
            </a:pPr>
            <a:r>
              <a:rPr lang="en-US" dirty="0">
                <a:solidFill>
                  <a:schemeClr val="tx1"/>
                </a:solidFill>
              </a:rPr>
              <a:t>Communicate </a:t>
            </a:r>
            <a:r>
              <a:rPr lang="en-US" dirty="0" smtClean="0">
                <a:solidFill>
                  <a:schemeClr val="tx1"/>
                </a:solidFill>
              </a:rPr>
              <a:t>Vision</a:t>
            </a:r>
          </a:p>
          <a:p>
            <a:pPr marL="285750" indent="-285750" algn="l">
              <a:buFont typeface="Arial" panose="020B0604020202020204" pitchFamily="34" charset="0"/>
              <a:buChar char="•"/>
            </a:pPr>
            <a:r>
              <a:rPr lang="en-US" dirty="0" smtClean="0">
                <a:solidFill>
                  <a:schemeClr val="tx1"/>
                </a:solidFill>
              </a:rPr>
              <a:t>Encourage Recognition</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Speak from the </a:t>
            </a:r>
            <a:r>
              <a:rPr lang="en-US" dirty="0" smtClean="0">
                <a:solidFill>
                  <a:schemeClr val="tx1"/>
                </a:solidFill>
              </a:rPr>
              <a:t>Heart</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Delegate &amp; </a:t>
            </a:r>
            <a:r>
              <a:rPr lang="en-US" dirty="0" smtClean="0">
                <a:solidFill>
                  <a:schemeClr val="tx1"/>
                </a:solidFill>
              </a:rPr>
              <a:t>Empower</a:t>
            </a:r>
            <a:endParaRPr lang="en-US" dirty="0">
              <a:solidFill>
                <a:schemeClr val="tx1"/>
              </a:solidFill>
            </a:endParaRPr>
          </a:p>
          <a:p>
            <a:pPr marL="285750" indent="-285750" algn="l">
              <a:buFont typeface="Arial" panose="020B0604020202020204" pitchFamily="34" charset="0"/>
              <a:buChar char="•"/>
            </a:pPr>
            <a:r>
              <a:rPr lang="en-US" dirty="0" smtClean="0">
                <a:solidFill>
                  <a:schemeClr val="tx1"/>
                </a:solidFill>
              </a:rPr>
              <a:t>Continued Education</a:t>
            </a:r>
          </a:p>
          <a:p>
            <a:pPr algn="l"/>
            <a:r>
              <a:rPr lang="en-US" dirty="0" smtClean="0">
                <a:solidFill>
                  <a:schemeClr val="tx1"/>
                </a:solidFill>
              </a:rPr>
              <a:t>Visionary</a:t>
            </a:r>
          </a:p>
          <a:p>
            <a:pPr marL="285750" indent="-285750" algn="l">
              <a:buFont typeface="Arial" panose="020B0604020202020204" pitchFamily="34" charset="0"/>
              <a:buChar char="•"/>
            </a:pPr>
            <a:r>
              <a:rPr lang="en-US" dirty="0" smtClean="0">
                <a:solidFill>
                  <a:schemeClr val="tx1"/>
                </a:solidFill>
              </a:rPr>
              <a:t>Depth in industry knowledge</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P</a:t>
            </a:r>
            <a:r>
              <a:rPr lang="en-US" dirty="0" smtClean="0">
                <a:solidFill>
                  <a:schemeClr val="tx1"/>
                </a:solidFill>
              </a:rPr>
              <a:t>erspective </a:t>
            </a:r>
            <a:r>
              <a:rPr lang="en-US" dirty="0">
                <a:solidFill>
                  <a:schemeClr val="tx1"/>
                </a:solidFill>
              </a:rPr>
              <a:t>of an </a:t>
            </a:r>
            <a:r>
              <a:rPr lang="en-US" dirty="0" smtClean="0">
                <a:solidFill>
                  <a:schemeClr val="tx1"/>
                </a:solidFill>
              </a:rPr>
              <a:t>outsider</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C</a:t>
            </a:r>
            <a:r>
              <a:rPr lang="en-US" dirty="0" smtClean="0">
                <a:solidFill>
                  <a:schemeClr val="tx1"/>
                </a:solidFill>
              </a:rPr>
              <a:t>ultivating relationships</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Connect disparate </a:t>
            </a:r>
            <a:r>
              <a:rPr lang="en-US" dirty="0" smtClean="0">
                <a:solidFill>
                  <a:schemeClr val="tx1"/>
                </a:solidFill>
              </a:rPr>
              <a:t>ideas</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Reformulate the </a:t>
            </a:r>
            <a:r>
              <a:rPr lang="en-US" dirty="0" smtClean="0">
                <a:solidFill>
                  <a:schemeClr val="tx1"/>
                </a:solidFill>
              </a:rPr>
              <a:t>reality</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Test your vision </a:t>
            </a:r>
            <a:r>
              <a:rPr lang="en-US" dirty="0" smtClean="0">
                <a:solidFill>
                  <a:schemeClr val="tx1"/>
                </a:solidFill>
              </a:rPr>
              <a:t>repeatedly</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Communicate energetically and </a:t>
            </a:r>
            <a:r>
              <a:rPr lang="en-US" dirty="0" smtClean="0">
                <a:solidFill>
                  <a:schemeClr val="tx1"/>
                </a:solidFill>
              </a:rPr>
              <a:t>courageously</a:t>
            </a:r>
            <a:endParaRPr lang="en-US" dirty="0">
              <a:solidFill>
                <a:schemeClr val="tx1"/>
              </a:solidFill>
            </a:endParaRPr>
          </a:p>
        </p:txBody>
      </p:sp>
    </p:spTree>
    <p:extLst>
      <p:ext uri="{BB962C8B-B14F-4D97-AF65-F5344CB8AC3E}">
        <p14:creationId xmlns:p14="http://schemas.microsoft.com/office/powerpoint/2010/main" val="557132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1035"/>
            <a:ext cx="7766936" cy="763669"/>
          </a:xfrm>
        </p:spPr>
        <p:txBody>
          <a:bodyPr/>
          <a:lstStyle/>
          <a:p>
            <a:pPr algn="ctr"/>
            <a:r>
              <a:rPr lang="en-US" sz="3600" dirty="0" smtClean="0"/>
              <a:t>Change agent and decision making</a:t>
            </a:r>
            <a:endParaRPr lang="en-US" sz="3600" dirty="0"/>
          </a:p>
        </p:txBody>
      </p:sp>
      <p:sp>
        <p:nvSpPr>
          <p:cNvPr id="3" name="Subtitle 2"/>
          <p:cNvSpPr>
            <a:spLocks noGrp="1"/>
          </p:cNvSpPr>
          <p:nvPr>
            <p:ph type="subTitle" idx="1"/>
          </p:nvPr>
        </p:nvSpPr>
        <p:spPr>
          <a:xfrm>
            <a:off x="1507067" y="1094703"/>
            <a:ext cx="7766936" cy="5550795"/>
          </a:xfrm>
        </p:spPr>
        <p:txBody>
          <a:bodyPr/>
          <a:lstStyle/>
          <a:p>
            <a:pPr algn="l"/>
            <a:r>
              <a:rPr lang="en-US" dirty="0" smtClean="0">
                <a:solidFill>
                  <a:schemeClr val="tx1"/>
                </a:solidFill>
              </a:rPr>
              <a:t>Change agent </a:t>
            </a:r>
          </a:p>
          <a:p>
            <a:pPr marL="285750" indent="-285750" algn="l">
              <a:buFont typeface="Arial" panose="020B0604020202020204" pitchFamily="34" charset="0"/>
              <a:buChar char="•"/>
            </a:pPr>
            <a:r>
              <a:rPr lang="en-US" dirty="0" smtClean="0">
                <a:solidFill>
                  <a:schemeClr val="tx1"/>
                </a:solidFill>
              </a:rPr>
              <a:t>Flexible </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Diversified </a:t>
            </a:r>
            <a:r>
              <a:rPr lang="en-US" dirty="0" smtClean="0">
                <a:solidFill>
                  <a:schemeClr val="tx1"/>
                </a:solidFill>
              </a:rPr>
              <a:t>Knowledge</a:t>
            </a:r>
          </a:p>
          <a:p>
            <a:pPr marL="285750" indent="-285750" algn="l">
              <a:buFont typeface="Arial" panose="020B0604020202020204" pitchFamily="34" charset="0"/>
              <a:buChar char="•"/>
            </a:pPr>
            <a:r>
              <a:rPr lang="en-US" dirty="0" smtClean="0">
                <a:solidFill>
                  <a:schemeClr val="tx1"/>
                </a:solidFill>
              </a:rPr>
              <a:t>Priority </a:t>
            </a:r>
            <a:r>
              <a:rPr lang="en-US" dirty="0">
                <a:solidFill>
                  <a:schemeClr val="tx1"/>
                </a:solidFill>
              </a:rPr>
              <a:t>and Results </a:t>
            </a:r>
            <a:r>
              <a:rPr lang="en-US" dirty="0" smtClean="0">
                <a:solidFill>
                  <a:schemeClr val="tx1"/>
                </a:solidFill>
              </a:rPr>
              <a:t>Focus</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Ownership and </a:t>
            </a:r>
            <a:r>
              <a:rPr lang="en-US" dirty="0" smtClean="0">
                <a:solidFill>
                  <a:schemeClr val="tx1"/>
                </a:solidFill>
              </a:rPr>
              <a:t>Responsibility</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Effective Listening </a:t>
            </a:r>
            <a:r>
              <a:rPr lang="en-US" dirty="0" smtClean="0">
                <a:solidFill>
                  <a:schemeClr val="tx1"/>
                </a:solidFill>
              </a:rPr>
              <a:t>Skills</a:t>
            </a:r>
          </a:p>
          <a:p>
            <a:pPr marL="285750" indent="-285750" algn="l">
              <a:buFont typeface="Arial" panose="020B0604020202020204" pitchFamily="34" charset="0"/>
              <a:buChar char="•"/>
            </a:pPr>
            <a:r>
              <a:rPr lang="en-US" dirty="0" smtClean="0">
                <a:solidFill>
                  <a:schemeClr val="tx1"/>
                </a:solidFill>
              </a:rPr>
              <a:t>Decision maker </a:t>
            </a:r>
          </a:p>
          <a:p>
            <a:pPr algn="l"/>
            <a:r>
              <a:rPr lang="en-US" dirty="0" smtClean="0">
                <a:solidFill>
                  <a:schemeClr val="tx1"/>
                </a:solidFill>
              </a:rPr>
              <a:t>Decision making </a:t>
            </a:r>
          </a:p>
          <a:p>
            <a:pPr marL="285750" indent="-285750" algn="l">
              <a:buFont typeface="Arial" panose="020B0604020202020204" pitchFamily="34" charset="0"/>
              <a:buChar char="•"/>
            </a:pPr>
            <a:r>
              <a:rPr lang="en-US" dirty="0" smtClean="0">
                <a:solidFill>
                  <a:schemeClr val="tx1"/>
                </a:solidFill>
              </a:rPr>
              <a:t>Mapping the way</a:t>
            </a:r>
          </a:p>
          <a:p>
            <a:pPr marL="285750" indent="-285750" algn="l">
              <a:buFont typeface="Arial" panose="020B0604020202020204" pitchFamily="34" charset="0"/>
              <a:buChar char="•"/>
            </a:pPr>
            <a:r>
              <a:rPr lang="en-US" dirty="0" smtClean="0">
                <a:solidFill>
                  <a:schemeClr val="tx1"/>
                </a:solidFill>
              </a:rPr>
              <a:t>Set a long term vision </a:t>
            </a:r>
          </a:p>
          <a:p>
            <a:pPr marL="285750" indent="-285750" algn="l">
              <a:buFont typeface="Arial" panose="020B0604020202020204" pitchFamily="34" charset="0"/>
              <a:buChar char="•"/>
            </a:pPr>
            <a:r>
              <a:rPr lang="en-US" dirty="0" smtClean="0">
                <a:solidFill>
                  <a:schemeClr val="tx1"/>
                </a:solidFill>
              </a:rPr>
              <a:t>Make decisive decisions in a short time</a:t>
            </a:r>
          </a:p>
          <a:p>
            <a:pPr marL="285750" indent="-285750" algn="l">
              <a:buFont typeface="Arial" panose="020B0604020202020204" pitchFamily="34" charset="0"/>
              <a:buChar char="•"/>
            </a:pPr>
            <a:r>
              <a:rPr lang="en-US" dirty="0" smtClean="0">
                <a:solidFill>
                  <a:schemeClr val="tx1"/>
                </a:solidFill>
              </a:rPr>
              <a:t>Research  and consult </a:t>
            </a:r>
          </a:p>
          <a:p>
            <a:pPr algn="l"/>
            <a:endParaRPr lang="en-US" dirty="0">
              <a:solidFill>
                <a:schemeClr val="tx1"/>
              </a:solidFill>
            </a:endParaRPr>
          </a:p>
        </p:txBody>
      </p:sp>
    </p:spTree>
    <p:extLst>
      <p:ext uri="{BB962C8B-B14F-4D97-AF65-F5344CB8AC3E}">
        <p14:creationId xmlns:p14="http://schemas.microsoft.com/office/powerpoint/2010/main" val="2416840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1035"/>
            <a:ext cx="7766936" cy="763669"/>
          </a:xfrm>
        </p:spPr>
        <p:txBody>
          <a:bodyPr/>
          <a:lstStyle/>
          <a:p>
            <a:pPr algn="ctr"/>
            <a:r>
              <a:rPr lang="en-US" sz="4400" dirty="0" smtClean="0"/>
              <a:t>A team player and influencing </a:t>
            </a:r>
            <a:endParaRPr lang="en-US" sz="4400" dirty="0"/>
          </a:p>
        </p:txBody>
      </p:sp>
      <p:sp>
        <p:nvSpPr>
          <p:cNvPr id="3" name="Subtitle 2"/>
          <p:cNvSpPr>
            <a:spLocks noGrp="1"/>
          </p:cNvSpPr>
          <p:nvPr>
            <p:ph type="subTitle" idx="1"/>
          </p:nvPr>
        </p:nvSpPr>
        <p:spPr>
          <a:xfrm>
            <a:off x="1507067" y="1320511"/>
            <a:ext cx="7766936" cy="5157562"/>
          </a:xfrm>
        </p:spPr>
        <p:txBody>
          <a:bodyPr>
            <a:normAutofit lnSpcReduction="10000"/>
          </a:bodyPr>
          <a:lstStyle/>
          <a:p>
            <a:pPr algn="l"/>
            <a:r>
              <a:rPr lang="en-US" dirty="0" smtClean="0">
                <a:solidFill>
                  <a:schemeClr val="tx1"/>
                </a:solidFill>
              </a:rPr>
              <a:t>A team player </a:t>
            </a:r>
          </a:p>
          <a:p>
            <a:pPr marL="285750" indent="-285750" algn="l">
              <a:buFont typeface="Arial" panose="020B0604020202020204" pitchFamily="34" charset="0"/>
              <a:buChar char="•"/>
            </a:pPr>
            <a:r>
              <a:rPr lang="en-US" dirty="0">
                <a:solidFill>
                  <a:schemeClr val="tx1"/>
                </a:solidFill>
              </a:rPr>
              <a:t>Help by teaching, not by doing.</a:t>
            </a:r>
          </a:p>
          <a:p>
            <a:pPr marL="285750" indent="-285750" algn="l">
              <a:buFont typeface="Arial" panose="020B0604020202020204" pitchFamily="34" charset="0"/>
              <a:buChar char="•"/>
            </a:pPr>
            <a:r>
              <a:rPr lang="en-US" dirty="0">
                <a:solidFill>
                  <a:schemeClr val="tx1"/>
                </a:solidFill>
              </a:rPr>
              <a:t>Encourage always.</a:t>
            </a:r>
          </a:p>
          <a:p>
            <a:pPr marL="285750" indent="-285750" algn="l">
              <a:buFont typeface="Arial" panose="020B0604020202020204" pitchFamily="34" charset="0"/>
              <a:buChar char="•"/>
            </a:pPr>
            <a:r>
              <a:rPr lang="en-US" dirty="0">
                <a:solidFill>
                  <a:schemeClr val="tx1"/>
                </a:solidFill>
              </a:rPr>
              <a:t>Ask for input.</a:t>
            </a:r>
          </a:p>
          <a:p>
            <a:pPr marL="285750" indent="-285750" algn="l">
              <a:buFont typeface="Arial" panose="020B0604020202020204" pitchFamily="34" charset="0"/>
              <a:buChar char="•"/>
            </a:pPr>
            <a:r>
              <a:rPr lang="en-US" dirty="0">
                <a:solidFill>
                  <a:schemeClr val="tx1"/>
                </a:solidFill>
              </a:rPr>
              <a:t>Lead by example</a:t>
            </a:r>
            <a:endParaRPr lang="en-US" dirty="0" smtClean="0">
              <a:solidFill>
                <a:schemeClr val="tx1"/>
              </a:solidFill>
            </a:endParaRPr>
          </a:p>
          <a:p>
            <a:pPr algn="l"/>
            <a:r>
              <a:rPr lang="en-US" dirty="0" smtClean="0">
                <a:solidFill>
                  <a:schemeClr val="tx1"/>
                </a:solidFill>
              </a:rPr>
              <a:t>Influential </a:t>
            </a:r>
          </a:p>
          <a:p>
            <a:pPr marL="285750" indent="-285750" algn="l">
              <a:buFont typeface="Arial" panose="020B0604020202020204" pitchFamily="34" charset="0"/>
              <a:buChar char="•"/>
            </a:pPr>
            <a:r>
              <a:rPr lang="en-US" dirty="0">
                <a:solidFill>
                  <a:schemeClr val="tx1"/>
                </a:solidFill>
              </a:rPr>
              <a:t>Demonstrate </a:t>
            </a:r>
            <a:r>
              <a:rPr lang="en-US" dirty="0" smtClean="0">
                <a:solidFill>
                  <a:schemeClr val="tx1"/>
                </a:solidFill>
              </a:rPr>
              <a:t>integrity</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Finish your </a:t>
            </a:r>
            <a:r>
              <a:rPr lang="en-US" dirty="0" smtClean="0">
                <a:solidFill>
                  <a:schemeClr val="tx1"/>
                </a:solidFill>
              </a:rPr>
              <a:t>homework</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Invest in </a:t>
            </a:r>
            <a:r>
              <a:rPr lang="en-US" dirty="0" smtClean="0">
                <a:solidFill>
                  <a:schemeClr val="tx1"/>
                </a:solidFill>
              </a:rPr>
              <a:t>yourself</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Manage your </a:t>
            </a:r>
            <a:r>
              <a:rPr lang="en-US" dirty="0" smtClean="0">
                <a:solidFill>
                  <a:schemeClr val="tx1"/>
                </a:solidFill>
              </a:rPr>
              <a:t>brand</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Concentrate on the </a:t>
            </a:r>
            <a:r>
              <a:rPr lang="en-US" dirty="0" smtClean="0">
                <a:solidFill>
                  <a:schemeClr val="tx1"/>
                </a:solidFill>
              </a:rPr>
              <a:t>future</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Understand people </a:t>
            </a:r>
            <a:r>
              <a:rPr lang="en-US" dirty="0" smtClean="0">
                <a:solidFill>
                  <a:schemeClr val="tx1"/>
                </a:solidFill>
              </a:rPr>
              <a:t>personally</a:t>
            </a:r>
            <a:endParaRPr lang="en-US" dirty="0">
              <a:solidFill>
                <a:schemeClr val="tx1"/>
              </a:solidFill>
            </a:endParaRPr>
          </a:p>
          <a:p>
            <a:pPr marL="285750" indent="-285750" algn="l">
              <a:buFont typeface="Arial" panose="020B0604020202020204" pitchFamily="34" charset="0"/>
              <a:buChar char="•"/>
            </a:pPr>
            <a:r>
              <a:rPr lang="en-US" dirty="0">
                <a:solidFill>
                  <a:schemeClr val="tx1"/>
                </a:solidFill>
              </a:rPr>
              <a:t>Position people </a:t>
            </a:r>
            <a:r>
              <a:rPr lang="en-US" dirty="0" smtClean="0">
                <a:solidFill>
                  <a:schemeClr val="tx1"/>
                </a:solidFill>
              </a:rPr>
              <a:t>professionally</a:t>
            </a:r>
            <a:endParaRPr lang="en-US" dirty="0">
              <a:solidFill>
                <a:schemeClr val="tx1"/>
              </a:solidFill>
            </a:endParaRPr>
          </a:p>
        </p:txBody>
      </p:sp>
    </p:spTree>
    <p:extLst>
      <p:ext uri="{BB962C8B-B14F-4D97-AF65-F5344CB8AC3E}">
        <p14:creationId xmlns:p14="http://schemas.microsoft.com/office/powerpoint/2010/main" val="1047782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8991"/>
            <a:ext cx="8596668" cy="704046"/>
          </a:xfrm>
        </p:spPr>
        <p:txBody>
          <a:bodyPr>
            <a:normAutofit fontScale="90000"/>
          </a:bodyPr>
          <a:lstStyle/>
          <a:p>
            <a:pPr algn="ctr"/>
            <a:r>
              <a:rPr lang="en-US" dirty="0" smtClean="0"/>
              <a:t>References </a:t>
            </a:r>
            <a:br>
              <a:rPr lang="en-US" dirty="0" smtClean="0"/>
            </a:br>
            <a:endParaRPr lang="en-US" dirty="0"/>
          </a:p>
        </p:txBody>
      </p:sp>
      <p:sp>
        <p:nvSpPr>
          <p:cNvPr id="3" name="Content Placeholder 2"/>
          <p:cNvSpPr>
            <a:spLocks noGrp="1"/>
          </p:cNvSpPr>
          <p:nvPr>
            <p:ph idx="1"/>
          </p:nvPr>
        </p:nvSpPr>
        <p:spPr>
          <a:xfrm>
            <a:off x="677334" y="1336341"/>
            <a:ext cx="8596668" cy="4935670"/>
          </a:xfrm>
        </p:spPr>
        <p:txBody>
          <a:bodyPr/>
          <a:lstStyle/>
          <a:p>
            <a:pPr marL="0" indent="0">
              <a:lnSpc>
                <a:spcPct val="200000"/>
              </a:lnSpc>
              <a:buNone/>
            </a:pPr>
            <a:r>
              <a:rPr lang="en-US" dirty="0" smtClean="0">
                <a:solidFill>
                  <a:srgbClr val="000000"/>
                </a:solidFill>
                <a:latin typeface="Arial Unicode MS" panose="020B0604020202020204" pitchFamily="34" charset="-128"/>
                <a:ea typeface="Arial Unicode MS" panose="020B0604020202020204" pitchFamily="34" charset="-128"/>
              </a:rPr>
              <a:t>Schein</a:t>
            </a:r>
            <a:r>
              <a:rPr lang="en-US" dirty="0">
                <a:solidFill>
                  <a:srgbClr val="000000"/>
                </a:solidFill>
                <a:latin typeface="Arial Unicode MS" panose="020B0604020202020204" pitchFamily="34" charset="-128"/>
                <a:ea typeface="Arial Unicode MS" panose="020B0604020202020204" pitchFamily="34" charset="-128"/>
              </a:rPr>
              <a:t>, E. H. (</a:t>
            </a:r>
            <a:r>
              <a:rPr lang="en-US" dirty="0" smtClean="0">
                <a:solidFill>
                  <a:srgbClr val="000000"/>
                </a:solidFill>
                <a:latin typeface="Arial Unicode MS" panose="020B0604020202020204" pitchFamily="34" charset="-128"/>
                <a:ea typeface="Arial Unicode MS" panose="020B0604020202020204" pitchFamily="34" charset="-128"/>
              </a:rPr>
              <a:t>2014</a:t>
            </a:r>
            <a:r>
              <a:rPr lang="en-US" dirty="0">
                <a:solidFill>
                  <a:srgbClr val="000000"/>
                </a:solidFill>
                <a:latin typeface="Arial Unicode MS" panose="020B0604020202020204" pitchFamily="34" charset="-128"/>
                <a:ea typeface="Arial Unicode MS" panose="020B0604020202020204" pitchFamily="34" charset="-128"/>
              </a:rPr>
              <a:t>). </a:t>
            </a:r>
            <a:r>
              <a:rPr lang="en-US" i="1" dirty="0">
                <a:solidFill>
                  <a:srgbClr val="000000"/>
                </a:solidFill>
                <a:latin typeface="Arial Unicode MS" panose="020B0604020202020204" pitchFamily="34" charset="-128"/>
                <a:ea typeface="Arial Unicode MS" panose="020B0604020202020204" pitchFamily="34" charset="-128"/>
              </a:rPr>
              <a:t>Organizational culture and leadership</a:t>
            </a:r>
            <a:r>
              <a:rPr lang="en-US" dirty="0">
                <a:solidFill>
                  <a:srgbClr val="000000"/>
                </a:solidFill>
                <a:latin typeface="Arial Unicode MS" panose="020B0604020202020204" pitchFamily="34" charset="-128"/>
                <a:ea typeface="Arial Unicode MS" panose="020B0604020202020204" pitchFamily="34" charset="-128"/>
              </a:rPr>
              <a:t>. San Francisco: </a:t>
            </a:r>
            <a:r>
              <a:rPr lang="en-US" dirty="0" err="1">
                <a:solidFill>
                  <a:srgbClr val="000000"/>
                </a:solidFill>
                <a:latin typeface="Arial Unicode MS" panose="020B0604020202020204" pitchFamily="34" charset="-128"/>
                <a:ea typeface="Arial Unicode MS" panose="020B0604020202020204" pitchFamily="34" charset="-128"/>
              </a:rPr>
              <a:t>Jossey</a:t>
            </a:r>
            <a:r>
              <a:rPr lang="en-US" dirty="0">
                <a:solidFill>
                  <a:srgbClr val="000000"/>
                </a:solidFill>
                <a:latin typeface="Arial Unicode MS" panose="020B0604020202020204" pitchFamily="34" charset="-128"/>
                <a:ea typeface="Arial Unicode MS" panose="020B0604020202020204" pitchFamily="34" charset="-128"/>
              </a:rPr>
              <a:t>-Bass</a:t>
            </a:r>
            <a:r>
              <a:rPr lang="en-US" dirty="0" smtClean="0">
                <a:solidFill>
                  <a:srgbClr val="000000"/>
                </a:solidFill>
                <a:latin typeface="Arial Unicode MS" panose="020B0604020202020204" pitchFamily="34" charset="-128"/>
                <a:ea typeface="Arial Unicode MS" panose="020B0604020202020204" pitchFamily="34" charset="-128"/>
              </a:rPr>
              <a:t>.</a:t>
            </a:r>
          </a:p>
          <a:p>
            <a:pPr marL="0" indent="0">
              <a:lnSpc>
                <a:spcPct val="200000"/>
              </a:lnSpc>
              <a:buNone/>
            </a:pPr>
            <a:r>
              <a:rPr lang="en-US" dirty="0">
                <a:solidFill>
                  <a:srgbClr val="000000"/>
                </a:solidFill>
                <a:latin typeface="Arial Unicode MS" panose="020B0604020202020204" pitchFamily="34" charset="-128"/>
                <a:ea typeface="Arial Unicode MS" panose="020B0604020202020204" pitchFamily="34" charset="-128"/>
              </a:rPr>
              <a:t>In Klein, E. (2016). </a:t>
            </a:r>
            <a:r>
              <a:rPr lang="en-US" i="1" dirty="0">
                <a:solidFill>
                  <a:srgbClr val="000000"/>
                </a:solidFill>
                <a:latin typeface="Arial Unicode MS" panose="020B0604020202020204" pitchFamily="34" charset="-128"/>
                <a:ea typeface="Arial Unicode MS" panose="020B0604020202020204" pitchFamily="34" charset="-128"/>
              </a:rPr>
              <a:t>Corporate governance: Principles, practices and challenges</a:t>
            </a:r>
            <a:r>
              <a:rPr lang="en-US" dirty="0" smtClean="0">
                <a:solidFill>
                  <a:srgbClr val="000000"/>
                </a:solidFill>
                <a:latin typeface="Arial Unicode MS" panose="020B0604020202020204" pitchFamily="34" charset="-128"/>
                <a:ea typeface="Arial Unicode MS" panose="020B0604020202020204" pitchFamily="34" charset="-128"/>
              </a:rPr>
              <a:t>.</a:t>
            </a:r>
          </a:p>
          <a:p>
            <a:pPr marL="0" indent="0">
              <a:lnSpc>
                <a:spcPct val="200000"/>
              </a:lnSpc>
              <a:buNone/>
            </a:pPr>
            <a:r>
              <a:rPr lang="en-US" dirty="0" err="1">
                <a:solidFill>
                  <a:srgbClr val="000000"/>
                </a:solidFill>
                <a:latin typeface="Arial Unicode MS" panose="020B0604020202020204" pitchFamily="34" charset="-128"/>
                <a:ea typeface="Arial Unicode MS" panose="020B0604020202020204" pitchFamily="34" charset="-128"/>
              </a:rPr>
              <a:t>Mirza</a:t>
            </a:r>
            <a:r>
              <a:rPr lang="en-US" dirty="0">
                <a:solidFill>
                  <a:srgbClr val="000000"/>
                </a:solidFill>
                <a:latin typeface="Arial Unicode MS" panose="020B0604020202020204" pitchFamily="34" charset="-128"/>
                <a:ea typeface="Arial Unicode MS" panose="020B0604020202020204" pitchFamily="34" charset="-128"/>
              </a:rPr>
              <a:t>, M. A. (2018). </a:t>
            </a:r>
            <a:r>
              <a:rPr lang="en-US" i="1" dirty="0">
                <a:solidFill>
                  <a:srgbClr val="000000"/>
                </a:solidFill>
                <a:latin typeface="Arial Unicode MS" panose="020B0604020202020204" pitchFamily="34" charset="-128"/>
                <a:ea typeface="Arial Unicode MS" panose="020B0604020202020204" pitchFamily="34" charset="-128"/>
              </a:rPr>
              <a:t>Project management and leadership challenges: Volume III</a:t>
            </a:r>
            <a:r>
              <a:rPr lang="en-US" dirty="0">
                <a:solidFill>
                  <a:srgbClr val="000000"/>
                </a:solidFill>
                <a:latin typeface="Arial Unicode MS" panose="020B0604020202020204" pitchFamily="34" charset="-128"/>
                <a:ea typeface="Arial Unicode MS" panose="020B0604020202020204" pitchFamily="34" charset="-128"/>
              </a:rPr>
              <a:t>.</a:t>
            </a:r>
            <a:endParaRPr lang="en-US" dirty="0"/>
          </a:p>
        </p:txBody>
      </p:sp>
    </p:spTree>
    <p:extLst>
      <p:ext uri="{BB962C8B-B14F-4D97-AF65-F5344CB8AC3E}">
        <p14:creationId xmlns:p14="http://schemas.microsoft.com/office/powerpoint/2010/main" val="14930888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81</TotalTime>
  <Words>474</Words>
  <Application>Microsoft Office PowerPoint</Application>
  <PresentationFormat>Widescreen</PresentationFormat>
  <Paragraphs>83</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 Unicode MS</vt:lpstr>
      <vt:lpstr>Arial</vt:lpstr>
      <vt:lpstr>Calibri</vt:lpstr>
      <vt:lpstr>Trebuchet MS</vt:lpstr>
      <vt:lpstr>Wingdings 3</vt:lpstr>
      <vt:lpstr>Facet</vt:lpstr>
      <vt:lpstr>PowerPoint Presentation</vt:lpstr>
      <vt:lpstr>Leadership </vt:lpstr>
      <vt:lpstr>Coaching and facilitating  </vt:lpstr>
      <vt:lpstr>Strategizing and visionary </vt:lpstr>
      <vt:lpstr>Change agent and decision making</vt:lpstr>
      <vt:lpstr>A team player and influencing </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14</cp:revision>
  <dcterms:created xsi:type="dcterms:W3CDTF">2020-03-25T09:10:12Z</dcterms:created>
  <dcterms:modified xsi:type="dcterms:W3CDTF">2020-03-25T10:31:22Z</dcterms:modified>
</cp:coreProperties>
</file>