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8" r:id="rId3"/>
    <p:sldId id="403" r:id="rId4"/>
    <p:sldId id="405" r:id="rId5"/>
    <p:sldId id="404" r:id="rId6"/>
    <p:sldId id="379" r:id="rId7"/>
    <p:sldId id="381" r:id="rId8"/>
    <p:sldId id="382" r:id="rId9"/>
    <p:sldId id="359" r:id="rId10"/>
    <p:sldId id="385" r:id="rId11"/>
    <p:sldId id="391" r:id="rId12"/>
    <p:sldId id="392" r:id="rId13"/>
    <p:sldId id="389" r:id="rId14"/>
    <p:sldId id="283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0EDC0-93D6-47E8-937B-1767711BF610}" type="datetimeFigureOut">
              <a:rPr lang="en-US" smtClean="0"/>
              <a:pPr/>
              <a:t>7/19/2018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2F00B-6987-4296-915D-9F2E58741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3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B64260-542A-4881-8D50-FF64A0991CFC}" type="slidenum">
              <a:rPr lang="en-US"/>
              <a:pPr/>
              <a:t>6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6AE6-DE45-4BA1-BCD7-DB9DC897652B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03A86-FA43-41E6-9C97-5CCEDC822BE9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A90C-FC5D-4C43-B125-4A0607357B68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1AFCD-7B00-48D1-AC24-EABA3158CA35}" type="datetime1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4073F-3845-4EE5-8345-3F9AAB689B88}" type="datetime1">
              <a:rPr lang="en-US" smtClean="0"/>
              <a:t>7/19/2018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2FD02-738D-4BAF-B33B-BD60FDB205EA}" type="datetime1">
              <a:rPr lang="en-US" smtClean="0"/>
              <a:t>7/19/2018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2327-BAFA-4796-AA67-08C61ABFF041}" type="datetime1">
              <a:rPr lang="en-US" smtClean="0"/>
              <a:t>7/19/2018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9D305-4AB1-4A71-8C0A-A656B18BD815}" type="datetime1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979-8F77-44F7-B4E2-7917E5BB69A7}" type="datetime1">
              <a:rPr lang="en-US" smtClean="0"/>
              <a:t>7/19/2018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020C-B95E-4B58-98C5-EC769D040D96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C7C5-975F-4DFE-8A10-84D86C220597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49C5E5C0-E84F-41CE-AC8E-D2F55543BAE6}" type="datetime1">
              <a:rPr lang="en-US" smtClean="0"/>
              <a:t>7/19/2018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3B9EE759-7B62-433D-8A04-D947DAB0A7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DDCAD1-9126-41F5-8938-F596ED1CCE9D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8F971BC-4802-4A9E-B19B-0606D7CB47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32F4D-B720-4826-942A-105DE5FF6EC4}" type="datetime1">
              <a:rPr lang="en-US" smtClean="0"/>
              <a:t>7/19/2018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66BC-7175-4786-9015-F5E824228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Chi-square_distributionPDF.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/>
          <a:lstStyle/>
          <a:p>
            <a:r>
              <a:rPr lang="en-US" dirty="0" smtClean="0"/>
              <a:t>Lecture 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dirty="0"/>
              <a:t>Relative Risk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7848600" cy="1524000"/>
          </a:xfrm>
        </p:spPr>
        <p:txBody>
          <a:bodyPr>
            <a:normAutofit fontScale="77500" lnSpcReduction="20000"/>
          </a:bodyPr>
          <a:lstStyle/>
          <a:p>
            <a:pPr>
              <a:buSzPct val="150000"/>
            </a:pPr>
            <a:r>
              <a:rPr lang="en-US" sz="2800" dirty="0"/>
              <a:t>In a prospective study we gain information about the prevalence of the disease in the </a:t>
            </a:r>
            <a:r>
              <a:rPr lang="en-US" sz="2800" dirty="0" smtClean="0"/>
              <a:t>two groups</a:t>
            </a:r>
            <a:r>
              <a:rPr lang="en-US" sz="2800" dirty="0"/>
              <a:t>. </a:t>
            </a:r>
          </a:p>
          <a:p>
            <a:pPr>
              <a:buSzPct val="150000"/>
            </a:pPr>
            <a:r>
              <a:rPr lang="en-US" sz="2800" dirty="0" smtClean="0"/>
              <a:t>The </a:t>
            </a:r>
            <a:r>
              <a:rPr lang="en-US" sz="2800" dirty="0"/>
              <a:t>ratio of the probability of a disease in two groups, often denoted ‘exposed’ and ‘unexposed’ is the relative risk.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EE759-7B62-433D-8A04-D947DAB0A7F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790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05400"/>
            <a:ext cx="5286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4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85673"/>
            <a:ext cx="73628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14463"/>
            <a:ext cx="828675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dirty="0"/>
              <a:t>Relative Risk</a:t>
            </a:r>
          </a:p>
        </p:txBody>
      </p:sp>
      <p:pic>
        <p:nvPicPr>
          <p:cNvPr id="146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562600"/>
            <a:ext cx="29432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42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dirty="0" smtClean="0"/>
              <a:t>Odds Ratio</a:t>
            </a:r>
            <a:endParaRPr lang="en-US" sz="36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7848600" cy="1752600"/>
          </a:xfrm>
        </p:spPr>
        <p:txBody>
          <a:bodyPr>
            <a:normAutofit/>
          </a:bodyPr>
          <a:lstStyle/>
          <a:p>
            <a:pPr>
              <a:buSzPct val="150000"/>
            </a:pPr>
            <a:r>
              <a:rPr lang="en-US" sz="2400" dirty="0"/>
              <a:t>In retrospective studies, samples are taken for those affected and unaffected by a disease, and their exposure to a factor recorded. </a:t>
            </a:r>
            <a:endParaRPr lang="en-US" sz="2400" dirty="0" smtClean="0"/>
          </a:p>
          <a:p>
            <a:pPr>
              <a:buSzPct val="150000"/>
            </a:pPr>
            <a:r>
              <a:rPr lang="en-US" sz="2400" dirty="0" smtClean="0"/>
              <a:t>Once </a:t>
            </a:r>
            <a:r>
              <a:rPr lang="en-US" sz="2400" dirty="0"/>
              <a:t>again, the data can be arranged in a 2 by 2 table 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EE759-7B62-433D-8A04-D947DAB0A7F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598" y="3029138"/>
            <a:ext cx="59721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83365"/>
            <a:ext cx="6962775" cy="189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74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4866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2795588"/>
            <a:ext cx="30765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0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1752600"/>
          </a:xfrm>
        </p:spPr>
        <p:txBody>
          <a:bodyPr/>
          <a:lstStyle/>
          <a:p>
            <a:pPr algn="l"/>
            <a:r>
              <a:rPr lang="en-US" sz="3200" b="1" dirty="0"/>
              <a:t>TESTS OF INDEPENDENCE:</a:t>
            </a:r>
            <a:br>
              <a:rPr lang="en-US" sz="3200" b="1" dirty="0"/>
            </a:br>
            <a:r>
              <a:rPr lang="en-US" sz="3200" b="1" dirty="0"/>
              <a:t>Pearson Chi-Square test</a:t>
            </a:r>
            <a:endParaRPr lang="en-US" sz="3200" dirty="0"/>
          </a:p>
        </p:txBody>
      </p:sp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7391400" y="3886200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n</a:t>
            </a:r>
          </a:p>
        </p:txBody>
      </p:sp>
      <p:sp>
        <p:nvSpPr>
          <p:cNvPr id="177162" name="Line 10"/>
          <p:cNvSpPr>
            <a:spLocks noChangeShapeType="1"/>
          </p:cNvSpPr>
          <p:nvPr/>
        </p:nvSpPr>
        <p:spPr bwMode="auto">
          <a:xfrm>
            <a:off x="1060450" y="2952750"/>
            <a:ext cx="5838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1060450" y="3867150"/>
            <a:ext cx="5838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64" name="Line 12"/>
          <p:cNvSpPr>
            <a:spLocks noChangeShapeType="1"/>
          </p:cNvSpPr>
          <p:nvPr/>
        </p:nvSpPr>
        <p:spPr bwMode="auto">
          <a:xfrm>
            <a:off x="3089275" y="241935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65" name="Text Box 13"/>
          <p:cNvSpPr txBox="1">
            <a:spLocks noChangeArrowheads="1"/>
          </p:cNvSpPr>
          <p:nvPr/>
        </p:nvSpPr>
        <p:spPr bwMode="auto">
          <a:xfrm>
            <a:off x="4256088" y="1962150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Y</a:t>
            </a: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1047750" y="2514600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X</a:t>
            </a:r>
          </a:p>
        </p:txBody>
      </p:sp>
      <p:sp>
        <p:nvSpPr>
          <p:cNvPr id="177167" name="Text Box 15"/>
          <p:cNvSpPr txBox="1">
            <a:spLocks noChangeArrowheads="1"/>
          </p:cNvSpPr>
          <p:nvPr/>
        </p:nvSpPr>
        <p:spPr bwMode="auto">
          <a:xfrm>
            <a:off x="3200400" y="2514600"/>
            <a:ext cx="1003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Level 1</a:t>
            </a:r>
          </a:p>
        </p:txBody>
      </p:sp>
      <p:sp>
        <p:nvSpPr>
          <p:cNvPr id="177168" name="Text Box 16"/>
          <p:cNvSpPr txBox="1">
            <a:spLocks noChangeArrowheads="1"/>
          </p:cNvSpPr>
          <p:nvPr/>
        </p:nvSpPr>
        <p:spPr bwMode="auto">
          <a:xfrm>
            <a:off x="4811713" y="2495550"/>
            <a:ext cx="1003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Level 2</a:t>
            </a: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1047750" y="3067050"/>
            <a:ext cx="1003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Level 1</a:t>
            </a:r>
          </a:p>
          <a:p>
            <a:pPr algn="l"/>
            <a:r>
              <a:rPr lang="en-US" sz="2000"/>
              <a:t>Level 2</a:t>
            </a: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3205163" y="3067050"/>
            <a:ext cx="579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n</a:t>
            </a:r>
            <a:r>
              <a:rPr lang="en-US" sz="2000" baseline="-25000"/>
              <a:t>11</a:t>
            </a:r>
            <a:r>
              <a:rPr lang="en-US" sz="2000"/>
              <a:t> </a:t>
            </a:r>
          </a:p>
          <a:p>
            <a:pPr algn="l"/>
            <a:r>
              <a:rPr lang="en-US" sz="2000"/>
              <a:t>n</a:t>
            </a:r>
            <a:r>
              <a:rPr lang="en-US" sz="2000" baseline="-25000"/>
              <a:t>21</a:t>
            </a:r>
            <a:endParaRPr lang="en-US" sz="2000"/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5553075" y="3067050"/>
            <a:ext cx="509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n</a:t>
            </a:r>
            <a:r>
              <a:rPr lang="en-US" sz="2000" baseline="-25000"/>
              <a:t>12</a:t>
            </a:r>
            <a:endParaRPr lang="en-US" sz="2000"/>
          </a:p>
          <a:p>
            <a:pPr algn="l"/>
            <a:r>
              <a:rPr lang="en-US" sz="2000"/>
              <a:t>n</a:t>
            </a:r>
            <a:r>
              <a:rPr lang="en-US" sz="2000" baseline="-25000"/>
              <a:t>22</a:t>
            </a:r>
            <a:endParaRPr lang="en-US" sz="2000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87713" y="3022600"/>
            <a:ext cx="4551363" cy="1270000"/>
            <a:chOff x="2208" y="3196"/>
            <a:chExt cx="2867" cy="800"/>
          </a:xfrm>
        </p:grpSpPr>
        <p:sp>
          <p:nvSpPr>
            <p:cNvPr id="177176" name="Text Box 24"/>
            <p:cNvSpPr txBox="1">
              <a:spLocks noChangeArrowheads="1"/>
            </p:cNvSpPr>
            <p:nvPr/>
          </p:nvSpPr>
          <p:spPr bwMode="auto">
            <a:xfrm>
              <a:off x="4742" y="3196"/>
              <a:ext cx="33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solidFill>
                    <a:srgbClr val="930000"/>
                  </a:solidFill>
                </a:rPr>
                <a:t>n</a:t>
              </a:r>
              <a:r>
                <a:rPr lang="en-US" sz="2000" baseline="-25000" dirty="0" smtClean="0">
                  <a:solidFill>
                    <a:srgbClr val="930000"/>
                  </a:solidFill>
                </a:rPr>
                <a:t>1</a:t>
              </a:r>
              <a:r>
                <a:rPr lang="en-US" sz="2000" baseline="-25000" dirty="0">
                  <a:solidFill>
                    <a:srgbClr val="930000"/>
                  </a:solidFill>
                </a:rPr>
                <a:t>+ </a:t>
              </a:r>
              <a:endParaRPr lang="en-US" sz="2000" dirty="0">
                <a:solidFill>
                  <a:srgbClr val="930000"/>
                </a:solidFill>
              </a:endParaRPr>
            </a:p>
            <a:p>
              <a:pPr algn="l"/>
              <a:r>
                <a:rPr lang="en-US" sz="2000" dirty="0">
                  <a:solidFill>
                    <a:srgbClr val="930000"/>
                  </a:solidFill>
                </a:rPr>
                <a:t>n</a:t>
              </a:r>
              <a:r>
                <a:rPr lang="en-US" sz="2000" baseline="-25000" dirty="0" smtClean="0">
                  <a:solidFill>
                    <a:srgbClr val="930000"/>
                  </a:solidFill>
                </a:rPr>
                <a:t>2</a:t>
              </a:r>
              <a:r>
                <a:rPr lang="en-US" sz="2000" baseline="-25000" dirty="0">
                  <a:solidFill>
                    <a:srgbClr val="930000"/>
                  </a:solidFill>
                </a:rPr>
                <a:t>+</a:t>
              </a:r>
              <a:endParaRPr lang="en-US" sz="2000" dirty="0">
                <a:solidFill>
                  <a:srgbClr val="930000"/>
                </a:solidFill>
              </a:endParaRPr>
            </a:p>
          </p:txBody>
        </p:sp>
        <p:sp>
          <p:nvSpPr>
            <p:cNvPr id="177177" name="Text Box 25"/>
            <p:cNvSpPr txBox="1">
              <a:spLocks noChangeArrowheads="1"/>
            </p:cNvSpPr>
            <p:nvPr/>
          </p:nvSpPr>
          <p:spPr bwMode="auto">
            <a:xfrm>
              <a:off x="2208" y="3744"/>
              <a:ext cx="30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solidFill>
                    <a:srgbClr val="930000"/>
                  </a:solidFill>
                </a:rPr>
                <a:t>n</a:t>
              </a:r>
              <a:r>
                <a:rPr lang="en-US" sz="2000" baseline="-25000" dirty="0" smtClean="0">
                  <a:solidFill>
                    <a:srgbClr val="930000"/>
                  </a:solidFill>
                </a:rPr>
                <a:t>+1</a:t>
              </a:r>
              <a:endParaRPr lang="en-US" sz="2000" dirty="0">
                <a:solidFill>
                  <a:srgbClr val="930000"/>
                </a:solidFill>
              </a:endParaRPr>
            </a:p>
          </p:txBody>
        </p:sp>
        <p:sp>
          <p:nvSpPr>
            <p:cNvPr id="177178" name="Text Box 26"/>
            <p:cNvSpPr txBox="1">
              <a:spLocks noChangeArrowheads="1"/>
            </p:cNvSpPr>
            <p:nvPr/>
          </p:nvSpPr>
          <p:spPr bwMode="auto">
            <a:xfrm>
              <a:off x="3696" y="3744"/>
              <a:ext cx="30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solidFill>
                    <a:srgbClr val="930000"/>
                  </a:solidFill>
                </a:rPr>
                <a:t>n</a:t>
              </a:r>
              <a:r>
                <a:rPr lang="en-US" sz="2000" baseline="-25000" dirty="0" smtClean="0">
                  <a:solidFill>
                    <a:srgbClr val="930000"/>
                  </a:solidFill>
                </a:rPr>
                <a:t>+2</a:t>
              </a:r>
              <a:endParaRPr lang="en-US" sz="2000" dirty="0">
                <a:solidFill>
                  <a:srgbClr val="930000"/>
                </a:solidFill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2497140" y="4608513"/>
            <a:ext cx="1843088" cy="1960562"/>
            <a:chOff x="1573" y="2903"/>
            <a:chExt cx="1161" cy="1235"/>
          </a:xfrm>
        </p:grpSpPr>
        <p:sp>
          <p:nvSpPr>
            <p:cNvPr id="177180" name="Text Box 28"/>
            <p:cNvSpPr txBox="1">
              <a:spLocks noChangeArrowheads="1"/>
            </p:cNvSpPr>
            <p:nvPr/>
          </p:nvSpPr>
          <p:spPr bwMode="auto">
            <a:xfrm>
              <a:off x="1573" y="3110"/>
              <a:ext cx="1059" cy="1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/>
                <a:t>Under </a:t>
              </a:r>
              <a:r>
                <a:rPr lang="en-US" sz="2000" b="1" dirty="0"/>
                <a:t>H0</a:t>
              </a:r>
              <a:r>
                <a:rPr lang="en-US" sz="2000" dirty="0"/>
                <a:t>: </a:t>
              </a:r>
            </a:p>
            <a:p>
              <a:pPr algn="l"/>
              <a:r>
                <a:rPr lang="en-US" sz="2000" dirty="0" smtClean="0">
                  <a:sym typeface="Symbol" pitchFamily="1" charset="2"/>
                </a:rPr>
                <a:t>μ</a:t>
              </a:r>
              <a:r>
                <a:rPr lang="en-US" sz="2000" baseline="-25000" dirty="0" smtClean="0">
                  <a:sym typeface="Symbol" pitchFamily="1" charset="2"/>
                </a:rPr>
                <a:t>11</a:t>
              </a:r>
              <a:r>
                <a:rPr lang="en-US" sz="2000" dirty="0" smtClean="0">
                  <a:sym typeface="Symbol" pitchFamily="1" charset="2"/>
                </a:rPr>
                <a:t>=(n</a:t>
              </a:r>
              <a:r>
                <a:rPr lang="en-US" sz="2000" baseline="-25000" dirty="0" smtClean="0"/>
                <a:t>+1</a:t>
              </a:r>
              <a:r>
                <a:rPr lang="en-US" sz="2000" dirty="0" smtClean="0"/>
                <a:t>n</a:t>
              </a:r>
              <a:r>
                <a:rPr lang="en-US" sz="2000" baseline="-25000" dirty="0" smtClean="0"/>
                <a:t>1+</a:t>
              </a:r>
              <a:r>
                <a:rPr lang="en-US" sz="2000" dirty="0" smtClean="0"/>
                <a:t>)/n</a:t>
              </a:r>
              <a:endParaRPr lang="en-US" sz="2000" baseline="-25000" dirty="0"/>
            </a:p>
            <a:p>
              <a:r>
                <a:rPr lang="en-US" sz="2000" dirty="0" smtClean="0">
                  <a:sym typeface="Symbol" pitchFamily="1" charset="2"/>
                </a:rPr>
                <a:t>μ</a:t>
              </a:r>
              <a:r>
                <a:rPr lang="en-US" sz="2000" baseline="-25000" dirty="0" smtClean="0">
                  <a:sym typeface="Symbol" pitchFamily="1" charset="2"/>
                </a:rPr>
                <a:t>12</a:t>
              </a:r>
              <a:r>
                <a:rPr lang="en-US" sz="2000" dirty="0" smtClean="0">
                  <a:sym typeface="Symbol" pitchFamily="1" charset="2"/>
                </a:rPr>
                <a:t> =(n</a:t>
              </a:r>
              <a:r>
                <a:rPr lang="en-US" sz="2000" baseline="-25000" dirty="0" smtClean="0">
                  <a:sym typeface="Symbol" pitchFamily="1" charset="2"/>
                </a:rPr>
                <a:t>1+</a:t>
              </a:r>
              <a:r>
                <a:rPr lang="en-US" sz="2000" dirty="0" smtClean="0"/>
                <a:t>n</a:t>
              </a:r>
              <a:r>
                <a:rPr lang="en-US" sz="2000" baseline="-25000" dirty="0" smtClean="0"/>
                <a:t>+2</a:t>
              </a:r>
              <a:r>
                <a:rPr lang="en-US" sz="2000" dirty="0" smtClean="0"/>
                <a:t>)/n</a:t>
              </a:r>
              <a:endParaRPr lang="en-US" sz="2000" baseline="-25000" dirty="0"/>
            </a:p>
            <a:p>
              <a:r>
                <a:rPr lang="en-US" sz="2000" dirty="0" smtClean="0">
                  <a:sym typeface="Symbol" pitchFamily="1" charset="2"/>
                </a:rPr>
                <a:t>μ</a:t>
              </a:r>
              <a:r>
                <a:rPr lang="en-US" sz="2000" baseline="-25000" dirty="0" smtClean="0">
                  <a:sym typeface="Symbol" pitchFamily="1" charset="2"/>
                </a:rPr>
                <a:t>21</a:t>
              </a:r>
              <a:r>
                <a:rPr lang="en-US" sz="2000" dirty="0" smtClean="0">
                  <a:sym typeface="Symbol" pitchFamily="1" charset="2"/>
                </a:rPr>
                <a:t> =(n</a:t>
              </a:r>
              <a:r>
                <a:rPr lang="en-US" sz="2000" baseline="-25000" dirty="0" smtClean="0"/>
                <a:t>+1</a:t>
              </a:r>
              <a:r>
                <a:rPr lang="en-US" sz="2000" dirty="0" smtClean="0"/>
                <a:t>n</a:t>
              </a:r>
              <a:r>
                <a:rPr lang="en-US" sz="2000" baseline="-25000" dirty="0" smtClean="0"/>
                <a:t>2+</a:t>
              </a:r>
              <a:r>
                <a:rPr lang="en-US" sz="2000" dirty="0" smtClean="0"/>
                <a:t>)/n</a:t>
              </a:r>
              <a:endParaRPr lang="en-US" sz="2000" baseline="-25000" dirty="0"/>
            </a:p>
            <a:p>
              <a:r>
                <a:rPr lang="en-US" sz="2000" dirty="0" smtClean="0">
                  <a:sym typeface="Symbol" pitchFamily="1" charset="2"/>
                </a:rPr>
                <a:t>μ</a:t>
              </a:r>
              <a:r>
                <a:rPr lang="en-US" sz="2000" baseline="-25000" dirty="0" smtClean="0">
                  <a:sym typeface="Symbol" pitchFamily="1" charset="2"/>
                </a:rPr>
                <a:t>22</a:t>
              </a:r>
              <a:r>
                <a:rPr lang="en-US" sz="2000" dirty="0" smtClean="0">
                  <a:sym typeface="Symbol" pitchFamily="1" charset="2"/>
                </a:rPr>
                <a:t> =(n</a:t>
              </a:r>
              <a:r>
                <a:rPr lang="en-US" sz="2000" baseline="-25000" dirty="0" smtClean="0"/>
                <a:t>+2</a:t>
              </a:r>
              <a:r>
                <a:rPr lang="en-US" sz="2000" dirty="0" smtClean="0"/>
                <a:t>n</a:t>
              </a:r>
              <a:r>
                <a:rPr lang="en-US" sz="2000" baseline="-25000" dirty="0" smtClean="0"/>
                <a:t>2+</a:t>
              </a:r>
              <a:r>
                <a:rPr lang="en-US" sz="2000" dirty="0" smtClean="0"/>
                <a:t>)/n</a:t>
              </a:r>
              <a:endParaRPr lang="en-US" sz="2000" baseline="-25000" dirty="0"/>
            </a:p>
          </p:txBody>
        </p:sp>
        <p:sp>
          <p:nvSpPr>
            <p:cNvPr id="177182" name="Text Box 30"/>
            <p:cNvSpPr txBox="1">
              <a:spLocks noChangeArrowheads="1"/>
            </p:cNvSpPr>
            <p:nvPr/>
          </p:nvSpPr>
          <p:spPr bwMode="auto">
            <a:xfrm>
              <a:off x="1809" y="2903"/>
              <a:ext cx="9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b="1">
                  <a:solidFill>
                    <a:srgbClr val="930000"/>
                  </a:solidFill>
                </a:rPr>
                <a:t>Frequency</a:t>
              </a: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4937125" y="4608513"/>
            <a:ext cx="4054475" cy="1833562"/>
            <a:chOff x="3110" y="2903"/>
            <a:chExt cx="2554" cy="1155"/>
          </a:xfrm>
        </p:grpSpPr>
        <p:sp>
          <p:nvSpPr>
            <p:cNvPr id="177183" name="Text Box 31"/>
            <p:cNvSpPr txBox="1">
              <a:spLocks noChangeArrowheads="1"/>
            </p:cNvSpPr>
            <p:nvPr/>
          </p:nvSpPr>
          <p:spPr bwMode="auto">
            <a:xfrm>
              <a:off x="3216" y="2903"/>
              <a:ext cx="2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930000"/>
                  </a:solidFill>
                </a:rPr>
                <a:t>Pearson Chi-squared Statistic</a:t>
              </a:r>
            </a:p>
          </p:txBody>
        </p:sp>
        <p:graphicFrame>
          <p:nvGraphicFramePr>
            <p:cNvPr id="177184" name="Object 32"/>
            <p:cNvGraphicFramePr>
              <a:graphicFrameLocks noChangeAspect="1"/>
            </p:cNvGraphicFramePr>
            <p:nvPr/>
          </p:nvGraphicFramePr>
          <p:xfrm>
            <a:off x="3168" y="3168"/>
            <a:ext cx="1872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509" name="Equation" r:id="rId4" imgW="2044700" imgH="457200" progId="Equation.3">
                    <p:embed/>
                  </p:oleObj>
                </mc:Choice>
                <mc:Fallback>
                  <p:oleObj name="Equation" r:id="rId4" imgW="2044700" imgH="457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" y="3168"/>
                          <a:ext cx="1872" cy="4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7186" name="Text Box 34"/>
            <p:cNvSpPr txBox="1">
              <a:spLocks noChangeArrowheads="1"/>
            </p:cNvSpPr>
            <p:nvPr/>
          </p:nvSpPr>
          <p:spPr bwMode="auto">
            <a:xfrm>
              <a:off x="3110" y="3612"/>
              <a:ext cx="255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2000" dirty="0"/>
                <a:t>With large sample size, it has a Chi-square </a:t>
              </a:r>
              <a:r>
                <a:rPr lang="en-US" sz="2000" dirty="0" smtClean="0"/>
                <a:t>distribution with </a:t>
              </a:r>
              <a:r>
                <a:rPr lang="en-US" sz="2000" dirty="0" err="1"/>
                <a:t>df</a:t>
              </a:r>
              <a:r>
                <a:rPr lang="en-US" sz="2000" dirty="0"/>
                <a:t> =(I-1)(J-1)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Chi-square Degrees of freedom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697F7-74C5-4AD2-85F9-611673BFC3DA}" type="slidenum">
              <a:rPr lang="en-US"/>
              <a:pPr/>
              <a:t>7</a:t>
            </a:fld>
            <a:endParaRPr lang="en-US"/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6858000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df = (r-1) (c-1)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Where r = # of rows, c = # of columns</a:t>
            </a:r>
          </a:p>
          <a:p>
            <a:pPr lvl="2" eaLnBrk="1" hangingPunct="1">
              <a:lnSpc>
                <a:spcPct val="90000"/>
              </a:lnSpc>
            </a:pPr>
            <a:endParaRPr lang="en-US" smtClean="0"/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Thus, in any 2x2 contingency table, the degrees of freedom = 1.</a:t>
            </a:r>
          </a:p>
          <a:p>
            <a:pPr lvl="2" eaLnBrk="1" hangingPunct="1">
              <a:lnSpc>
                <a:spcPct val="90000"/>
              </a:lnSpc>
            </a:pPr>
            <a:endParaRPr lang="en-US" smtClean="0"/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As the degrees of freedom increase, the distribution shifts to the right and the critical values of chi-square become larger.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Chi-Square Test of Independence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FB19-74A6-4C6F-8D18-C25C606D6A14}" type="slidenum">
              <a:rPr lang="en-US"/>
              <a:pPr/>
              <a:t>8</a:t>
            </a:fld>
            <a:endParaRPr lang="en-US"/>
          </a:p>
        </p:txBody>
      </p:sp>
      <p:pic>
        <p:nvPicPr>
          <p:cNvPr id="17412" name="Picture 6" descr="CHICUR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5181600"/>
            <a:ext cx="4572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325px-Chi-square_distributionPD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4724400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876800" y="1371600"/>
            <a:ext cx="4038600" cy="3505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67327" y="4953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Approval </a:t>
            </a:r>
            <a:r>
              <a:rPr lang="en-US" dirty="0"/>
              <a:t>for </a:t>
            </a:r>
            <a:r>
              <a:rPr lang="en-US" dirty="0" smtClean="0"/>
              <a:t>a new bill </a:t>
            </a:r>
            <a:r>
              <a:rPr lang="en-US" dirty="0"/>
              <a:t>by Race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250339040"/>
              </p:ext>
            </p:extLst>
          </p:nvPr>
        </p:nvGraphicFramePr>
        <p:xfrm>
          <a:off x="972127" y="1371600"/>
          <a:ext cx="4209472" cy="1752600"/>
        </p:xfrm>
        <a:graphic>
          <a:graphicData uri="http://schemas.openxmlformats.org/drawingml/2006/table">
            <a:tbl>
              <a:tblPr/>
              <a:tblGrid>
                <a:gridCol w="144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White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Disapprove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1BC-4802-4A9E-B19B-0606D7CB47F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240711"/>
            <a:ext cx="3667125" cy="22288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343823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2075"/>
            <a:r>
              <a:rPr lang="en-US" dirty="0">
                <a:cs typeface="Arial" charset="0"/>
              </a:rPr>
              <a:t>O is what we observe from our sample, the observed frequency. NOTE that </a:t>
            </a:r>
            <a:r>
              <a:rPr lang="en-US" dirty="0">
                <a:latin typeface="Symbol" pitchFamily="18" charset="2"/>
                <a:cs typeface="Times New Roman" pitchFamily="18" charset="0"/>
              </a:rPr>
              <a:t>c</a:t>
            </a:r>
            <a:r>
              <a:rPr lang="en-US" baseline="30000" dirty="0">
                <a:cs typeface="Arial" charset="0"/>
              </a:rPr>
              <a:t>2</a:t>
            </a:r>
            <a:r>
              <a:rPr lang="en-US" dirty="0">
                <a:cs typeface="Arial" charset="0"/>
              </a:rPr>
              <a:t> works with </a:t>
            </a:r>
            <a:r>
              <a:rPr lang="en-US" b="1" dirty="0">
                <a:cs typeface="Arial" charset="0"/>
              </a:rPr>
              <a:t>frequencies in each cell</a:t>
            </a:r>
            <a:r>
              <a:rPr lang="en-US" dirty="0">
                <a:cs typeface="Arial" charset="0"/>
              </a:rPr>
              <a:t>. </a:t>
            </a:r>
            <a:endParaRPr lang="en-US" dirty="0">
              <a:cs typeface="Times New Roman" pitchFamily="18" charset="0"/>
            </a:endParaRPr>
          </a:p>
          <a:p>
            <a:pPr indent="92075" eaLnBrk="0" hangingPunct="0"/>
            <a:r>
              <a:rPr lang="en-US" dirty="0">
                <a:cs typeface="Arial" charset="0"/>
              </a:rPr>
              <a:t/>
            </a:r>
            <a:br>
              <a:rPr lang="en-US" dirty="0">
                <a:cs typeface="Arial" charset="0"/>
              </a:rPr>
            </a:br>
            <a:r>
              <a:rPr lang="en-US" dirty="0">
                <a:cs typeface="Arial" charset="0"/>
              </a:rPr>
              <a:t>E is the </a:t>
            </a:r>
            <a:r>
              <a:rPr lang="en-US" b="1" dirty="0">
                <a:cs typeface="Arial" charset="0"/>
              </a:rPr>
              <a:t>expected frequency</a:t>
            </a:r>
            <a:r>
              <a:rPr lang="en-US" dirty="0">
                <a:cs typeface="Arial" charset="0"/>
              </a:rPr>
              <a:t>, the number of people who would show up in each cell </a:t>
            </a:r>
            <a:r>
              <a:rPr lang="en-US" b="1" dirty="0">
                <a:cs typeface="Arial" charset="0"/>
              </a:rPr>
              <a:t>IF</a:t>
            </a:r>
            <a:r>
              <a:rPr lang="en-US" dirty="0">
                <a:cs typeface="Arial" charset="0"/>
              </a:rPr>
              <a:t> the null hypothesis were </a:t>
            </a:r>
            <a:r>
              <a:rPr lang="en-US" dirty="0" smtClean="0">
                <a:cs typeface="Arial" charset="0"/>
              </a:rPr>
              <a:t>true. </a:t>
            </a:r>
            <a:endParaRPr lang="en-US" dirty="0">
              <a:cs typeface="Arial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225877"/>
              </p:ext>
            </p:extLst>
          </p:nvPr>
        </p:nvGraphicFramePr>
        <p:xfrm>
          <a:off x="5867400" y="1401511"/>
          <a:ext cx="2243138" cy="913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name="Equation" r:id="rId4" imgW="1028520" imgH="419040" progId="Equation.3">
                  <p:embed/>
                </p:oleObj>
              </mc:Choice>
              <mc:Fallback>
                <p:oleObj name="Equation" r:id="rId4" imgW="1028520" imgH="419040" progId="Equation.3">
                  <p:embed/>
                  <p:pic>
                    <p:nvPicPr>
                      <p:cNvPr id="655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401511"/>
                        <a:ext cx="2243138" cy="9138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8600" y="155575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57200"/>
            <a:r>
              <a:rPr lang="en-US" sz="3200" b="1" dirty="0">
                <a:cs typeface="Arial" charset="0"/>
              </a:rPr>
              <a:t/>
            </a:r>
            <a:br>
              <a:rPr lang="en-US" sz="3200" b="1" dirty="0">
                <a:cs typeface="Arial" charset="0"/>
              </a:rPr>
            </a:br>
            <a:r>
              <a:rPr lang="en-US" sz="1600" b="1" u="sng" dirty="0">
                <a:cs typeface="Arial" charset="0"/>
              </a:rPr>
              <a:t>Step 1. Hypothesis</a:t>
            </a:r>
            <a:r>
              <a:rPr lang="en-US" sz="1600" u="sng" dirty="0">
                <a:cs typeface="Arial" charset="0"/>
              </a:rPr>
              <a:t>:</a:t>
            </a:r>
            <a:r>
              <a:rPr lang="en-US" sz="3200" u="sng" dirty="0">
                <a:cs typeface="Times New Roman" pitchFamily="18" charset="0"/>
              </a:rPr>
              <a:t/>
            </a:r>
            <a:br>
              <a:rPr lang="en-US" sz="3200" u="sng" dirty="0"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914400" y="1066800"/>
            <a:ext cx="75438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/>
            <a:r>
              <a:rPr lang="en-US" b="1" dirty="0" smtClean="0"/>
              <a:t>	</a:t>
            </a:r>
            <a:r>
              <a:rPr lang="en-US" sz="1600" b="1" dirty="0" smtClean="0"/>
              <a:t>H</a:t>
            </a:r>
            <a:r>
              <a:rPr lang="en-US" sz="1600" b="1" baseline="-25000" dirty="0" smtClean="0"/>
              <a:t>0</a:t>
            </a:r>
            <a:r>
              <a:rPr lang="en-US" sz="1600" b="1" dirty="0" smtClean="0"/>
              <a:t>: The Decision and the race</a:t>
            </a:r>
            <a:r>
              <a:rPr lang="en-US" sz="1600" b="1" dirty="0" smtClean="0">
                <a:sym typeface="Symbol" pitchFamily="1" charset="2"/>
              </a:rPr>
              <a:t> are independent</a:t>
            </a:r>
          </a:p>
          <a:p>
            <a:pPr marL="457200" indent="-457200" algn="just"/>
            <a:r>
              <a:rPr lang="en-US" sz="1600" b="1" dirty="0" smtClean="0">
                <a:sym typeface="Symbol" pitchFamily="1" charset="2"/>
              </a:rPr>
              <a:t>	</a:t>
            </a:r>
            <a:r>
              <a:rPr lang="en-US" sz="1600" b="1" dirty="0" smtClean="0"/>
              <a:t>H</a:t>
            </a:r>
            <a:r>
              <a:rPr lang="en-US" sz="1600" b="1" baseline="-25000" dirty="0" smtClean="0"/>
              <a:t>1</a:t>
            </a:r>
            <a:r>
              <a:rPr lang="en-US" sz="1600" b="1" dirty="0" smtClean="0"/>
              <a:t>: </a:t>
            </a:r>
            <a:r>
              <a:rPr lang="en-US" sz="1600" b="1" dirty="0" smtClean="0">
                <a:sym typeface="Symbol" pitchFamily="1" charset="2"/>
              </a:rPr>
              <a:t>H</a:t>
            </a:r>
            <a:r>
              <a:rPr lang="en-US" sz="1600" b="1" baseline="-25000" dirty="0" smtClean="0">
                <a:sym typeface="Symbol" pitchFamily="1" charset="2"/>
              </a:rPr>
              <a:t>0</a:t>
            </a:r>
            <a:r>
              <a:rPr lang="en-US" sz="1600" b="1" dirty="0" smtClean="0">
                <a:sym typeface="Symbol" pitchFamily="1" charset="2"/>
              </a:rPr>
              <a:t> is false.</a:t>
            </a:r>
            <a:endParaRPr lang="en-US" sz="1600" b="1" dirty="0">
              <a:sym typeface="Symbol" pitchFamily="1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48558" y="188217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>
                <a:cs typeface="Arial" charset="0"/>
              </a:rPr>
              <a:t>Step 2. The Distribution:</a:t>
            </a:r>
            <a:r>
              <a:rPr lang="en-US" sz="1600" u="sng" dirty="0">
                <a:cs typeface="Arial" charset="0"/>
              </a:rPr>
              <a:t>.</a:t>
            </a:r>
          </a:p>
          <a:p>
            <a:r>
              <a:rPr lang="en-US" sz="1600" dirty="0" smtClean="0">
                <a:cs typeface="Times New Roman" pitchFamily="18" charset="0"/>
              </a:rPr>
              <a:t>Since </a:t>
            </a:r>
            <a:r>
              <a:rPr lang="en-US" sz="1600" dirty="0">
                <a:cs typeface="Times New Roman" pitchFamily="18" charset="0"/>
              </a:rPr>
              <a:t>we are interested in the effect of </a:t>
            </a:r>
            <a:r>
              <a:rPr lang="en-US" sz="1600" b="1" dirty="0">
                <a:cs typeface="Times New Roman" pitchFamily="18" charset="0"/>
              </a:rPr>
              <a:t>one nominal variable on another nominal variable</a:t>
            </a:r>
            <a:r>
              <a:rPr lang="en-US" sz="1600" dirty="0">
                <a:cs typeface="Times New Roman" pitchFamily="18" charset="0"/>
              </a:rPr>
              <a:t> the </a:t>
            </a:r>
            <a:r>
              <a:rPr lang="en-US" sz="1600" dirty="0">
                <a:latin typeface="Symbol" pitchFamily="18" charset="2"/>
                <a:cs typeface="Times New Roman" pitchFamily="18" charset="0"/>
              </a:rPr>
              <a:t>c</a:t>
            </a:r>
            <a:r>
              <a:rPr lang="en-US" sz="1600" baseline="30000" dirty="0">
                <a:cs typeface="Times New Roman" pitchFamily="18" charset="0"/>
              </a:rPr>
              <a:t>2</a:t>
            </a:r>
            <a:r>
              <a:rPr lang="en-US" sz="1600" dirty="0">
                <a:cs typeface="Times New Roman" pitchFamily="18" charset="0"/>
              </a:rPr>
              <a:t> distribution is appropriate -- we are doing a row by column [2X2] analysis. </a:t>
            </a:r>
            <a:br>
              <a:rPr lang="en-US" sz="1600" dirty="0">
                <a:cs typeface="Times New Roman" pitchFamily="18" charset="0"/>
              </a:rPr>
            </a:br>
            <a:endParaRPr lang="en-US" sz="1600" dirty="0">
              <a:cs typeface="Times New Roman" pitchFamily="18" charset="0"/>
            </a:endParaRPr>
          </a:p>
          <a:p>
            <a:r>
              <a:rPr lang="en-US" sz="1600" b="1" u="sng" dirty="0">
                <a:cs typeface="Times New Roman" pitchFamily="18" charset="0"/>
              </a:rPr>
              <a:t>Step 3. Level of Significance</a:t>
            </a:r>
            <a:r>
              <a:rPr lang="en-US" sz="1600" u="sng" dirty="0">
                <a:cs typeface="Times New Roman" pitchFamily="18" charset="0"/>
              </a:rPr>
              <a:t>:</a:t>
            </a:r>
          </a:p>
          <a:p>
            <a:r>
              <a:rPr lang="en-US" sz="1600" dirty="0">
                <a:cs typeface="Times New Roman" pitchFamily="18" charset="0"/>
              </a:rPr>
              <a:t>Set alpha at .05 for 95% confidence. Or any other alpha value.</a:t>
            </a:r>
          </a:p>
        </p:txBody>
      </p:sp>
      <p:sp>
        <p:nvSpPr>
          <p:cNvPr id="5" name="Rectangle 4"/>
          <p:cNvSpPr/>
          <p:nvPr/>
        </p:nvSpPr>
        <p:spPr>
          <a:xfrm>
            <a:off x="348558" y="3733800"/>
            <a:ext cx="78810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u="sng" dirty="0">
                <a:cs typeface="Times New Roman" pitchFamily="18" charset="0"/>
              </a:rPr>
              <a:t>Step 4. Determine Critical Value of </a:t>
            </a:r>
            <a:r>
              <a:rPr lang="en-US" sz="1600" b="1" u="sng" dirty="0" smtClean="0">
                <a:latin typeface="Symbol" pitchFamily="18" charset="2"/>
                <a:cs typeface="Times New Roman" pitchFamily="18" charset="0"/>
              </a:rPr>
              <a:t>c</a:t>
            </a:r>
            <a:r>
              <a:rPr lang="en-US" sz="1600" b="1" u="sng" baseline="30000" dirty="0" smtClean="0">
                <a:cs typeface="Times New Roman" pitchFamily="18" charset="0"/>
              </a:rPr>
              <a:t>2</a:t>
            </a:r>
            <a:r>
              <a:rPr lang="en-US" sz="1600" b="1" u="sng" dirty="0" smtClean="0">
                <a:cs typeface="Times New Roman" pitchFamily="18" charset="0"/>
              </a:rPr>
              <a:t>:</a:t>
            </a:r>
            <a:endParaRPr lang="en-US" sz="1600" u="sng" dirty="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1600" dirty="0">
                <a:cs typeface="Times New Roman" pitchFamily="18" charset="0"/>
              </a:rPr>
              <a:t>The chi square distribution changes shape by degrees of freedom, just as does the t distribution. Degrees of freedom change as a function of the number of comparisons made.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63990" y="52578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cs typeface="Arial" charset="0"/>
              </a:rPr>
              <a:t>Look up</a:t>
            </a:r>
            <a:r>
              <a:rPr lang="en-US" dirty="0">
                <a:cs typeface="Arial" charset="0"/>
              </a:rPr>
              <a:t> our critical value of </a:t>
            </a:r>
            <a:r>
              <a:rPr lang="el-GR" dirty="0">
                <a:cs typeface="Arial" charset="0"/>
              </a:rPr>
              <a:t>α</a:t>
            </a:r>
            <a:r>
              <a:rPr lang="en-US" dirty="0">
                <a:cs typeface="Arial" charset="0"/>
              </a:rPr>
              <a:t> = 0.05 in Chi Square table at 1 </a:t>
            </a:r>
            <a:r>
              <a:rPr lang="en-US" dirty="0" err="1">
                <a:cs typeface="Arial" charset="0"/>
              </a:rPr>
              <a:t>df</a:t>
            </a:r>
            <a:r>
              <a:rPr lang="en-US" dirty="0">
                <a:cs typeface="Arial" charset="0"/>
              </a:rPr>
              <a:t>.  Find that the value is </a:t>
            </a:r>
            <a:r>
              <a:rPr lang="en-US" dirty="0" smtClean="0">
                <a:cs typeface="Arial" charset="0"/>
              </a:rPr>
              <a:t>3.84 or from R</a:t>
            </a:r>
            <a:endParaRPr lang="en-US" dirty="0"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5608674"/>
            <a:ext cx="1733550" cy="409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834" y="209397"/>
            <a:ext cx="8229600" cy="1143000"/>
          </a:xfrm>
        </p:spPr>
        <p:txBody>
          <a:bodyPr/>
          <a:lstStyle/>
          <a:p>
            <a:r>
              <a:rPr lang="en-US" dirty="0" smtClean="0"/>
              <a:t>Chi square test by hand?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66808"/>
              </p:ext>
            </p:extLst>
          </p:nvPr>
        </p:nvGraphicFramePr>
        <p:xfrm>
          <a:off x="838200" y="1677633"/>
          <a:ext cx="7391402" cy="4086225"/>
        </p:xfrm>
        <a:graphic>
          <a:graphicData uri="http://schemas.openxmlformats.org/drawingml/2006/table">
            <a:tbl>
              <a:tblPr/>
              <a:tblGrid>
                <a:gridCol w="175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3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Black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White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Disapprove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(O-E)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(O-E)</a:t>
                      </a:r>
                      <a:r>
                        <a:rPr lang="en-US" sz="2000" b="1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(O-E)</a:t>
                      </a:r>
                      <a:r>
                        <a:rPr lang="en-US" sz="2000" b="1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/E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2000" b="1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51.92308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17.07692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291.6213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5.61641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2000" b="1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173.0769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-17.0769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291.6213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1.684923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2000" b="1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38.07692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-17.0769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291.6213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7.658741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2000" b="1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126.9231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17.07692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291.6213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2.297622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Sum =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17.2577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df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=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634" y="10668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57200" algn="ctr"/>
            <a:r>
              <a:rPr lang="en-US" sz="1600" b="1" u="sng" dirty="0" smtClean="0">
                <a:cs typeface="Times New Roman" pitchFamily="18" charset="0"/>
                <a:sym typeface="Wingdings" pitchFamily="2" charset="2"/>
              </a:rPr>
              <a:t>Step </a:t>
            </a:r>
            <a:r>
              <a:rPr lang="en-US" sz="1600" b="1" u="sng" dirty="0">
                <a:cs typeface="Times New Roman" pitchFamily="18" charset="0"/>
                <a:sym typeface="Wingdings" pitchFamily="2" charset="2"/>
              </a:rPr>
              <a:t>5. Decision</a:t>
            </a:r>
            <a:r>
              <a:rPr lang="en-US" sz="1600" b="1" dirty="0">
                <a:cs typeface="Times New Roman" pitchFamily="18" charset="0"/>
                <a:sym typeface="Wingdings" pitchFamily="2" charset="2"/>
              </a:rPr>
              <a:t>: Let's fill in the table</a:t>
            </a:r>
            <a:r>
              <a:rPr lang="en-US" sz="1600" dirty="0">
                <a:cs typeface="Times New Roman" pitchFamily="18" charset="0"/>
                <a:sym typeface="Wingdings" pitchFamily="2" charset="2"/>
              </a:rPr>
              <a:t>:</a:t>
            </a:r>
          </a:p>
          <a:p>
            <a:pPr indent="457200" eaLnBrk="0" hangingPunct="0"/>
            <a:r>
              <a:rPr lang="en-US" sz="1600" dirty="0">
                <a:cs typeface="Times New Roman" pitchFamily="18" charset="0"/>
                <a:sym typeface="Wingdings" pitchFamily="2" charset="2"/>
              </a:rPr>
              <a:t>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 square test by 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fr-FR" sz="1800" dirty="0" smtClean="0"/>
              <a:t>&gt; race &lt;- </a:t>
            </a:r>
            <a:r>
              <a:rPr lang="fr-FR" sz="1800" dirty="0" err="1" smtClean="0"/>
              <a:t>matrix</a:t>
            </a:r>
            <a:r>
              <a:rPr lang="fr-FR" sz="1800" dirty="0" smtClean="0"/>
              <a:t>(c(69, 156, 21, 144), 2, </a:t>
            </a:r>
            <a:r>
              <a:rPr lang="fr-FR" sz="1800" dirty="0" err="1" smtClean="0"/>
              <a:t>byrow</a:t>
            </a:r>
            <a:r>
              <a:rPr lang="fr-FR" sz="1800" dirty="0" smtClean="0"/>
              <a:t> = T)</a:t>
            </a:r>
          </a:p>
          <a:p>
            <a:pPr>
              <a:buNone/>
            </a:pPr>
            <a:r>
              <a:rPr lang="fr-FR" sz="1800" dirty="0" smtClean="0"/>
              <a:t>&gt; race</a:t>
            </a: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     [,1] [,2]</a:t>
            </a: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[1,]   69  156</a:t>
            </a:r>
          </a:p>
          <a:p>
            <a:pPr>
              <a:buNone/>
            </a:pPr>
            <a:r>
              <a:rPr lang="fr-FR" sz="1800" dirty="0" smtClean="0">
                <a:solidFill>
                  <a:srgbClr val="FF0000"/>
                </a:solidFill>
              </a:rPr>
              <a:t>[2,]   21  144</a:t>
            </a:r>
          </a:p>
          <a:p>
            <a:pPr>
              <a:buNone/>
            </a:pPr>
            <a:r>
              <a:rPr lang="en-US" sz="1800" dirty="0" smtClean="0"/>
              <a:t>&gt; </a:t>
            </a:r>
            <a:r>
              <a:rPr lang="en-US" sz="1800" dirty="0" err="1" smtClean="0"/>
              <a:t>chisq.test</a:t>
            </a:r>
            <a:r>
              <a:rPr lang="en-US" sz="1800" dirty="0" smtClean="0"/>
              <a:t>(race)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        Pearson's Chi-squared test with Yates' continuity correction</a:t>
            </a:r>
          </a:p>
          <a:p>
            <a:pPr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data:  race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X-squared = 16.2619, </a:t>
            </a:r>
            <a:r>
              <a:rPr lang="en-US" sz="1800" dirty="0" err="1" smtClean="0">
                <a:solidFill>
                  <a:srgbClr val="FF0000"/>
                </a:solidFill>
              </a:rPr>
              <a:t>df</a:t>
            </a:r>
            <a:r>
              <a:rPr lang="en-US" sz="1800" dirty="0" smtClean="0">
                <a:solidFill>
                  <a:srgbClr val="FF0000"/>
                </a:solidFill>
              </a:rPr>
              <a:t> = 1, p-value = 5.516e-05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&gt; </a:t>
            </a:r>
            <a:r>
              <a:rPr lang="en-US" sz="1800" dirty="0" err="1" smtClean="0"/>
              <a:t>chisq.test</a:t>
            </a:r>
            <a:r>
              <a:rPr lang="en-US" sz="1800" dirty="0" smtClean="0"/>
              <a:t>(race, correct = F)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        Pearson's Chi-squared test</a:t>
            </a:r>
          </a:p>
          <a:p>
            <a:pPr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data:  race 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X-squared = 17.2577, </a:t>
            </a:r>
            <a:r>
              <a:rPr lang="en-US" sz="1800" dirty="0" err="1" smtClean="0">
                <a:solidFill>
                  <a:srgbClr val="FF0000"/>
                </a:solidFill>
              </a:rPr>
              <a:t>df</a:t>
            </a:r>
            <a:r>
              <a:rPr lang="en-US" sz="1800" dirty="0" smtClean="0">
                <a:solidFill>
                  <a:srgbClr val="FF0000"/>
                </a:solidFill>
              </a:rPr>
              <a:t> = 1, p-value = 3.264e-05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57200" y="962025"/>
            <a:ext cx="8458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57200"/>
            <a:r>
              <a:rPr lang="en-US" sz="3200" b="1" dirty="0">
                <a:cs typeface="Arial" charset="0"/>
              </a:rPr>
              <a:t/>
            </a:r>
            <a:br>
              <a:rPr lang="en-US" sz="3200" b="1" dirty="0">
                <a:cs typeface="Arial" charset="0"/>
              </a:rPr>
            </a:br>
            <a:r>
              <a:rPr lang="en-US" sz="3200" b="1" u="sng" dirty="0" smtClean="0">
                <a:cs typeface="Arial" charset="0"/>
              </a:rPr>
              <a:t>Step 6. Interpret</a:t>
            </a:r>
            <a:r>
              <a:rPr lang="en-US" sz="3200" b="1" dirty="0" smtClean="0">
                <a:cs typeface="Arial" charset="0"/>
              </a:rPr>
              <a:t>: </a:t>
            </a:r>
            <a:br>
              <a:rPr lang="en-US" sz="3200" b="1" dirty="0" smtClean="0">
                <a:cs typeface="Arial" charset="0"/>
              </a:rPr>
            </a:br>
            <a:r>
              <a:rPr lang="en-US" sz="3200" b="1" dirty="0" smtClean="0">
                <a:cs typeface="Arial" charset="0"/>
              </a:rPr>
              <a:t/>
            </a:r>
            <a:br>
              <a:rPr lang="en-US" sz="3200" b="1" dirty="0" smtClean="0">
                <a:cs typeface="Arial" charset="0"/>
              </a:rPr>
            </a:br>
            <a:r>
              <a:rPr lang="en-US" sz="3200" dirty="0" smtClean="0">
                <a:cs typeface="Arial" charset="0"/>
              </a:rPr>
              <a:t>The Chi Square value of </a:t>
            </a:r>
            <a:r>
              <a:rPr lang="en-US" sz="3200" b="1" dirty="0" smtClean="0">
                <a:cs typeface="Arial" charset="0"/>
              </a:rPr>
              <a:t>17.26</a:t>
            </a:r>
            <a:r>
              <a:rPr lang="en-US" sz="3200" dirty="0" smtClean="0">
                <a:cs typeface="Arial" charset="0"/>
              </a:rPr>
              <a:t> </a:t>
            </a:r>
            <a:r>
              <a:rPr lang="en-US" sz="3200" dirty="0" smtClean="0">
                <a:cs typeface="Arial" charset="0"/>
                <a:sym typeface="Wingdings" pitchFamily="2" charset="2"/>
              </a:rPr>
              <a:t>is </a:t>
            </a:r>
            <a:r>
              <a:rPr lang="en-US" sz="3200" u="sng" dirty="0" smtClean="0">
                <a:cs typeface="Arial" charset="0"/>
                <a:sym typeface="Wingdings" pitchFamily="2" charset="2"/>
              </a:rPr>
              <a:t>way beyond</a:t>
            </a:r>
            <a:r>
              <a:rPr lang="en-US" sz="3200" dirty="0" smtClean="0">
                <a:cs typeface="Arial" charset="0"/>
                <a:sym typeface="Wingdings" pitchFamily="2" charset="2"/>
              </a:rPr>
              <a:t> the critical value of 3.84.</a:t>
            </a:r>
            <a:br>
              <a:rPr lang="en-US" sz="3200" dirty="0" smtClean="0">
                <a:cs typeface="Arial" charset="0"/>
                <a:sym typeface="Wingdings" pitchFamily="2" charset="2"/>
              </a:rPr>
            </a:br>
            <a:r>
              <a:rPr lang="en-US" sz="3200" b="1" u="sng" dirty="0" smtClean="0">
                <a:cs typeface="Arial" charset="0"/>
                <a:sym typeface="Wingdings" pitchFamily="2" charset="2"/>
              </a:rPr>
              <a:t/>
            </a:r>
            <a:br>
              <a:rPr lang="en-US" sz="3200" b="1" u="sng" dirty="0" smtClean="0">
                <a:cs typeface="Arial" charset="0"/>
                <a:sym typeface="Wingdings" pitchFamily="2" charset="2"/>
              </a:rPr>
            </a:br>
            <a:r>
              <a:rPr lang="en-US" sz="3200" dirty="0" smtClean="0">
                <a:cs typeface="Arial" charset="0"/>
                <a:sym typeface="Wingdings" pitchFamily="2" charset="2"/>
              </a:rPr>
              <a:t>Therefore reject the null hypothesis of independence. </a:t>
            </a:r>
            <a:endParaRPr lang="en-US" sz="3200" dirty="0"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Fisher’s Exact Test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Fisher’s Exact Test</a:t>
            </a:r>
            <a:r>
              <a:rPr lang="en-US" dirty="0"/>
              <a:t> is a test for independence in a 2 X 2 table. It is most useful when the total sample size and the expected values are small. The test holds the marginal totals fixed and computes the </a:t>
            </a:r>
            <a:r>
              <a:rPr lang="en-US" dirty="0" err="1"/>
              <a:t>hypergeometric</a:t>
            </a:r>
            <a:r>
              <a:rPr lang="en-US" dirty="0"/>
              <a:t> probability that n</a:t>
            </a:r>
            <a:r>
              <a:rPr lang="en-US" baseline="-25000" dirty="0"/>
              <a:t>11</a:t>
            </a:r>
            <a:r>
              <a:rPr lang="en-US" dirty="0"/>
              <a:t> is at least as large as the observed value</a:t>
            </a:r>
          </a:p>
          <a:p>
            <a:r>
              <a:rPr lang="en-US" dirty="0"/>
              <a:t>Useful when E(cell counts) &lt; 5.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Fisher’s Exact Test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&gt; fisher &lt;- matrix(c(9, 4, 3, 9), 2)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&gt; fisher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[,1] [,2]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[1,]    9    3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[2,]    4    9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&gt; </a:t>
            </a:r>
            <a:r>
              <a:rPr lang="en-US" sz="2800" dirty="0" err="1" smtClean="0"/>
              <a:t>fisher.test</a:t>
            </a:r>
            <a:r>
              <a:rPr lang="en-US" sz="2800" dirty="0" smtClean="0"/>
              <a:t>(fisher)</a:t>
            </a:r>
          </a:p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Fisher's Exact Test for Count Data</a:t>
            </a:r>
          </a:p>
          <a:p>
            <a:pPr>
              <a:lnSpc>
                <a:spcPct val="90000"/>
              </a:lnSpc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data:  fisher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p-value = 0.04718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66BC-7175-4786-9015-F5E824228F0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8595</TotalTime>
  <Words>669</Words>
  <Application>Microsoft Office PowerPoint</Application>
  <PresentationFormat>On-screen Show (4:3)</PresentationFormat>
  <Paragraphs>182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Wingdings</vt:lpstr>
      <vt:lpstr>Office Theme</vt:lpstr>
      <vt:lpstr>Equation</vt:lpstr>
      <vt:lpstr>Lecture 09</vt:lpstr>
      <vt:lpstr>Relative Risk</vt:lpstr>
      <vt:lpstr>Relative Risk</vt:lpstr>
      <vt:lpstr>Odds Ratio</vt:lpstr>
      <vt:lpstr>PowerPoint Presentation</vt:lpstr>
      <vt:lpstr>TESTS OF INDEPENDENCE: Pearson Chi-Square test</vt:lpstr>
      <vt:lpstr>Chi-square Degrees of freedom</vt:lpstr>
      <vt:lpstr>Chi-Square Test of Independence</vt:lpstr>
      <vt:lpstr>Example: Approval for a new bill by Race</vt:lpstr>
      <vt:lpstr>PowerPoint Presentation</vt:lpstr>
      <vt:lpstr>Chi square test by hand?</vt:lpstr>
      <vt:lpstr>Chi square test by R?</vt:lpstr>
      <vt:lpstr>PowerPoint Presentation</vt:lpstr>
      <vt:lpstr>Fisher’s Exact Test</vt:lpstr>
      <vt:lpstr>Fisher’s Exact Test</vt:lpstr>
    </vt:vector>
  </TitlesOfParts>
  <Company>Wentworth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</dc:title>
  <dc:creator>WIT</dc:creator>
  <cp:lastModifiedBy>Wu, Hongsheng</cp:lastModifiedBy>
  <cp:revision>602</cp:revision>
  <dcterms:created xsi:type="dcterms:W3CDTF">2009-06-08T01:32:47Z</dcterms:created>
  <dcterms:modified xsi:type="dcterms:W3CDTF">2018-07-19T15:59:47Z</dcterms:modified>
</cp:coreProperties>
</file>