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65" r:id="rId2"/>
    <p:sldId id="33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97BC6-F5B2-43C5-9E22-ACFD36FE1410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65D5E-3B70-4DE1-B802-81F238C2056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021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6A28-6345-499F-A5CD-DB1914DFD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39D5C-B376-47A9-97B6-563507015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8DB00-6A9A-4810-A720-71644B60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3E541-DC70-4AF0-8F47-5198526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4F94E-625C-414B-BD7A-2F53A65C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26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4128-E06A-455F-A01F-3AE26149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4ECE-6528-4190-ACA9-52BD62E6B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6C7C-F7B5-40BE-91DD-2C77AA80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0A607-B5A4-4360-91E8-1386F501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22ABA-87E8-4F1F-80AB-83721A5D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36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4CD5-7E2A-4CD7-881D-00E66FAA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E424B-B7A0-4285-B77C-C9AA4AEC2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C2854-5AC7-414E-ABDC-1B719DB8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AF66-14C1-4496-9172-F2702E33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13F4-5F4D-4079-AA0C-36AD9808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17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A728-42B8-4BD8-8C6B-7C6908B6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BC3A-4FDE-46B1-9C7C-BA45793DC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47908-CB48-4C96-86E7-16C8DE334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89939-DF6E-4A60-A497-3B928B4F1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98C1B-714D-4B01-8201-8BC40AEC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10CAB-985B-4594-8D05-B4FBDD78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32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B6E1-8E6E-42FD-8C84-C72A4F69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42117-85A1-493F-AFDB-EB4484A9D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B9686-F7CE-483D-BE05-2311503CE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F8601-AAED-4F1B-9736-EDB27AAA6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2EAA3-E867-4408-85E0-433170907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0F74F-505E-4D47-A61C-8B67B139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6D0781-3D9C-4438-9E39-6457AC6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15359-D358-452A-8364-8D8701EE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9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21E3-F264-4916-A539-0FD5A525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3FFA2-E1CE-446C-A911-67AE4545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D3BC-F00F-4FD5-B56D-C76ED259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3DA88-3673-4936-AAD7-1F56249F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12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3F458-A92C-44BC-9038-81C148EC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A733EA-48AF-4E7F-91A0-5A21AA7D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2C64-AA84-4309-A44D-31911C7D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779-EF60-4E77-BF58-536FEFF7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CA567-23A6-49E3-96A4-2AD01CDD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235C1-6246-467F-962E-62B5189A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F5E52-CC27-4831-BD03-40A40F61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6499-F720-43B4-94FB-88F2FCE2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20169-F372-4B83-BD4B-A83C5270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236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AC02-0D89-4A12-BA7B-56727B0A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DE2EE-4766-4D39-B834-5AA1E658A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297EE-0412-43B3-8689-3507A220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F02FB-3E29-48D3-9ACA-E5C1CA92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F6E1D-37C0-4A50-94DC-60E3A68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5F1A6-DA93-48FB-951F-221343A7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60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BADC-ADFB-409C-B2EB-97717A3E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0B685-DFB7-4D41-A753-F732A6911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023FD-FA3E-4879-ADAF-72FADF73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D0884-F4F3-4A67-A37A-B7D61D58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87729-72F2-46E8-87DD-49DFDF73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9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2F413A-68B9-4A33-883A-BBE41BE28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C6F8A-8ACB-4DE5-9E73-25EBFA3D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E28F-F42A-4C1F-9858-84384F32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72250-B57B-45FD-9970-8DBF146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4156-23BA-4BD1-B001-EEA499F8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455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 editable copyright lin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"/>
          <p:cNvSpPr txBox="1">
            <a:spLocks noGrp="1"/>
          </p:cNvSpPr>
          <p:nvPr>
            <p:ph type="title"/>
          </p:nvPr>
        </p:nvSpPr>
        <p:spPr>
          <a:xfrm>
            <a:off x="609600" y="215371"/>
            <a:ext cx="10972800" cy="6228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6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Subtitle"/>
          <p:cNvSpPr txBox="1">
            <a:spLocks noGrp="1"/>
          </p:cNvSpPr>
          <p:nvPr>
            <p:ph type="body" idx="1"/>
          </p:nvPr>
        </p:nvSpPr>
        <p:spPr>
          <a:xfrm>
            <a:off x="609600" y="816429"/>
            <a:ext cx="10972800" cy="4789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Chapter Number"/>
          <p:cNvSpPr txBox="1">
            <a:spLocks noGrp="1"/>
          </p:cNvSpPr>
          <p:nvPr>
            <p:ph type="body" idx="2"/>
          </p:nvPr>
        </p:nvSpPr>
        <p:spPr>
          <a:xfrm>
            <a:off x="6705600" y="1600200"/>
            <a:ext cx="4876800" cy="1600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" name="Chapter title"/>
          <p:cNvSpPr txBox="1">
            <a:spLocks noGrp="1"/>
          </p:cNvSpPr>
          <p:nvPr>
            <p:ph type="body" idx="3"/>
          </p:nvPr>
        </p:nvSpPr>
        <p:spPr>
          <a:xfrm>
            <a:off x="6705600" y="3200401"/>
            <a:ext cx="4876800" cy="29257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Book cover">
            <a:extLst>
              <a:ext uri="{FF2B5EF4-FFF2-40B4-BE49-F238E27FC236}">
                <a16:creationId xmlns:a16="http://schemas.microsoft.com/office/drawing/2014/main" id="{0321E090-1CF7-424F-AB1C-A74C4C517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1" y="1600200"/>
            <a:ext cx="5814484" cy="45656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pyright line"/>
          <p:cNvSpPr>
            <a:spLocks noGrp="1"/>
          </p:cNvSpPr>
          <p:nvPr>
            <p:ph type="body" sz="quarter" idx="17" hasCustomPrompt="1"/>
          </p:nvPr>
        </p:nvSpPr>
        <p:spPr>
          <a:xfrm>
            <a:off x="1936752" y="6165850"/>
            <a:ext cx="9645649" cy="509704"/>
          </a:xfrm>
        </p:spPr>
        <p:txBody>
          <a:bodyPr vert="horz"/>
          <a:lstStyle>
            <a:lvl1pPr marL="101600" indent="0" algn="r">
              <a:buNone/>
              <a:defRPr sz="1200">
                <a:latin typeface="Verdana"/>
                <a:cs typeface="Verdana"/>
              </a:defRPr>
            </a:lvl1pPr>
          </a:lstStyle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4" name="Date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90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>
                <a:buSzPct val="25000"/>
              </a:pPr>
              <a:t>‹#›</a:t>
            </a:fld>
            <a:endParaRPr lang="en-US" sz="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112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70FAF-F70F-4129-9869-EBC5F6C2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B8C3D-3287-4FCB-A88E-6D588F48B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31575-3970-4FB1-9FE0-89508AEFD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95D8-8C4F-4171-9BE2-EDA0E1B9E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8392C-A63F-421D-8894-48F25398D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15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11</a:t>
            </a:r>
            <a:endParaRPr lang="en-AU" altLang="en-US" sz="4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AU" sz="32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 to Multiple regression </a:t>
            </a:r>
            <a:endParaRPr lang="en-AU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3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Basic Business Statistics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Concepts and Applications, 5th edition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j-lt"/>
              </a:rPr>
              <a:t>Chapter 13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Introduction to multiple regression</a:t>
            </a:r>
          </a:p>
        </p:txBody>
      </p:sp>
      <p:pic>
        <p:nvPicPr>
          <p:cNvPr id="2" name="Picture Placeholder 1" descr="The cover of Basic Business Statistics: Concepts and Applications, fifth edition. The cover shows a green apple cut into segments of various sizes.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12" y="1416676"/>
            <a:ext cx="3593032" cy="459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27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86509" y="338189"/>
            <a:ext cx="11164277" cy="900113"/>
          </a:xfrm>
        </p:spPr>
        <p:txBody>
          <a:bodyPr/>
          <a:lstStyle/>
          <a:p>
            <a:pPr algn="ctr"/>
            <a:r>
              <a:rPr lang="en-AU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Learning Objectives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625642" y="1289785"/>
            <a:ext cx="11232682" cy="488717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ct val="25000"/>
              </a:spcBef>
            </a:pPr>
            <a:r>
              <a:rPr lang="en-GB" altLang="en-US" sz="2800" b="1" dirty="0">
                <a:latin typeface="+mn-lt"/>
                <a:ea typeface="ＭＳ Ｐゴシック" panose="020B0600070205080204" pitchFamily="34" charset="-128"/>
              </a:rPr>
              <a:t>After studying this Chapter you should have a better understanding of:</a:t>
            </a:r>
          </a:p>
          <a:p>
            <a:pPr marL="457200" indent="-457200">
              <a:lnSpc>
                <a:spcPct val="100000"/>
              </a:lnSpc>
              <a:spcBef>
                <a:spcPct val="25000"/>
              </a:spcBef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  <a:ea typeface="ＭＳ Ｐゴシック" panose="020B0600070205080204" pitchFamily="34" charset="-128"/>
              </a:rPr>
              <a:t>How to develop a multiple regression model.</a:t>
            </a:r>
          </a:p>
          <a:p>
            <a:pPr marL="457200" indent="-457200">
              <a:lnSpc>
                <a:spcPct val="100000"/>
              </a:lnSpc>
              <a:spcBef>
                <a:spcPct val="25000"/>
              </a:spcBef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  <a:ea typeface="ＭＳ Ｐゴシック" panose="020B0600070205080204" pitchFamily="34" charset="-128"/>
              </a:rPr>
              <a:t>How to interpret the regression coefficients.</a:t>
            </a:r>
          </a:p>
          <a:p>
            <a:pPr marL="457200" indent="-457200">
              <a:lnSpc>
                <a:spcPct val="100000"/>
              </a:lnSpc>
              <a:spcBef>
                <a:spcPct val="25000"/>
              </a:spcBef>
              <a:buFont typeface="Arial" pitchFamily="34" charset="0"/>
              <a:buChar char="•"/>
            </a:pPr>
            <a:r>
              <a:rPr lang="en-US" altLang="en-US" sz="2800" dirty="0">
                <a:latin typeface="+mn-lt"/>
                <a:ea typeface="ＭＳ Ｐゴシック" panose="020B0600070205080204" pitchFamily="34" charset="-128"/>
              </a:rPr>
              <a:t>How to use categorical variables in a regression model.</a:t>
            </a:r>
            <a:endParaRPr lang="en-AU" altLang="en-US" sz="2800" dirty="0">
              <a:latin typeface="+mn-lt"/>
              <a:ea typeface="ＭＳ Ｐゴシック" panose="020B0600070205080204" pitchFamily="34" charset="-128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350786D-8224-4FC3-B58D-29ED61D92297}" type="slidenum">
              <a:rPr lang="en-GB" altLang="en-US" sz="900">
                <a:solidFill>
                  <a:srgbClr val="4D4D4D"/>
                </a:solidFill>
              </a:rPr>
              <a:pPr eaLnBrk="1" hangingPunct="1"/>
              <a:t>3</a:t>
            </a:fld>
            <a:endParaRPr lang="en-GB" altLang="en-US" sz="90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295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The Multiple Regression Model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A58F382-6FD7-494D-A555-3B4F8A226347}" type="slidenum">
              <a:rPr lang="en-GB" altLang="en-US" sz="900">
                <a:solidFill>
                  <a:srgbClr val="4D4D4D"/>
                </a:solidFill>
              </a:rPr>
              <a:pPr eaLnBrk="1" hangingPunct="1"/>
              <a:t>4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49401" y="1666264"/>
            <a:ext cx="9952738" cy="11432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Idea: Examine the linear relationship between </a:t>
            </a:r>
          </a:p>
          <a:p>
            <a:pPr eaLnBrk="0" hangingPunct="0">
              <a:defRPr/>
            </a:pPr>
            <a:endParaRPr lang="en-US" sz="2800" dirty="0">
              <a:latin typeface="+mn-lt"/>
              <a:ea typeface="+mn-ea"/>
            </a:endParaRPr>
          </a:p>
          <a:p>
            <a:pPr eaLnBrk="0" hangingPunct="0">
              <a:lnSpc>
                <a:spcPct val="30000"/>
              </a:lnSpc>
              <a:defRPr/>
            </a:pPr>
            <a:r>
              <a:rPr lang="en-US" sz="2800" dirty="0">
                <a:latin typeface="+mn-lt"/>
                <a:ea typeface="+mn-ea"/>
              </a:rPr>
              <a:t>1 dependent (Y) &amp; 2 or more independent variables (X</a:t>
            </a:r>
            <a:r>
              <a:rPr lang="en-US" sz="2800" baseline="-25000" dirty="0">
                <a:latin typeface="+mn-lt"/>
                <a:ea typeface="+mn-ea"/>
              </a:rPr>
              <a:t>i</a:t>
            </a:r>
            <a:r>
              <a:rPr lang="en-US" sz="2800" dirty="0">
                <a:latin typeface="+mn-lt"/>
                <a:ea typeface="+mn-ea"/>
              </a:rPr>
              <a:t>).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223846" y="4467225"/>
            <a:ext cx="23446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474308" y="4438651"/>
            <a:ext cx="496277" cy="430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5957278" y="4468813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6471138" y="4438650"/>
            <a:ext cx="2080847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10503877" y="4438650"/>
            <a:ext cx="93785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graphicFrame>
        <p:nvGraphicFramePr>
          <p:cNvPr id="7179" name="Object 2"/>
          <p:cNvGraphicFramePr>
            <a:graphicFrameLocks noChangeAspect="1"/>
          </p:cNvGraphicFramePr>
          <p:nvPr/>
        </p:nvGraphicFramePr>
        <p:xfrm>
          <a:off x="1905001" y="4868863"/>
          <a:ext cx="8997461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Equation" r:id="rId3" imgW="2362200" imgH="228600" progId="Equation.3">
                  <p:embed/>
                </p:oleObj>
              </mc:Choice>
              <mc:Fallback>
                <p:oleObj name="Equation" r:id="rId3" imgW="2362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1" y="4868863"/>
                        <a:ext cx="8997461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774092" y="3106738"/>
            <a:ext cx="8815754" cy="45910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Multiple Regression Model with k Independent Variables: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1664678" y="4019551"/>
            <a:ext cx="2004646" cy="45910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Y-intercept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4663832" y="4027489"/>
            <a:ext cx="2979615" cy="45910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Population slopes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8792308" y="4103689"/>
            <a:ext cx="2532185" cy="45910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Random Error</a:t>
            </a:r>
          </a:p>
        </p:txBody>
      </p:sp>
    </p:spTree>
    <p:extLst>
      <p:ext uri="{BB962C8B-B14F-4D97-AF65-F5344CB8AC3E}">
        <p14:creationId xmlns:p14="http://schemas.microsoft.com/office/powerpoint/2010/main" val="2734476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194" name="Object 2"/>
              <p:cNvSpPr txBox="1"/>
              <p:nvPr/>
            </p:nvSpPr>
            <p:spPr bwMode="auto">
              <a:xfrm>
                <a:off x="2019435" y="4203700"/>
                <a:ext cx="9751646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AU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AU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Y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2800" baseline="-25000" dirty="0"/>
                        <m:t>0</m:t>
                      </m:r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1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2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k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ki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8194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9435" y="4203700"/>
                <a:ext cx="9751646" cy="93345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86507" y="387350"/>
            <a:ext cx="11164430" cy="665386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Multiple Regression Equation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8196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9DC8EAD-1186-4DC2-9212-FB942A96F40B}" type="slidenum">
              <a:rPr lang="en-GB" altLang="en-US" sz="900">
                <a:solidFill>
                  <a:srgbClr val="4D4D4D"/>
                </a:solidFill>
              </a:rPr>
              <a:pPr eaLnBrk="1" hangingPunct="1"/>
              <a:t>5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773" y="1139308"/>
            <a:ext cx="9937920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The coefficients of the multiple regression model are estimated using sample data.</a:t>
            </a: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2019435" y="3918966"/>
            <a:ext cx="88498" cy="36093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3843308" y="3804826"/>
            <a:ext cx="2581914" cy="524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7151571" y="3678997"/>
            <a:ext cx="964706" cy="65011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H="1">
            <a:off x="5216893" y="3670301"/>
            <a:ext cx="1680184" cy="6588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3051905" y="3918966"/>
            <a:ext cx="1201617" cy="43713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335362" y="2979736"/>
            <a:ext cx="3245236" cy="9392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Estimated (or predicted)</a:t>
            </a:r>
          </a:p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 </a:t>
            </a:r>
          </a:p>
          <a:p>
            <a:pPr eaLnBrk="0" hangingPunct="0">
              <a:lnSpc>
                <a:spcPct val="30000"/>
              </a:lnSpc>
              <a:defRPr/>
            </a:pPr>
            <a:r>
              <a:rPr lang="en-US" sz="2400" dirty="0">
                <a:latin typeface="+mn-lt"/>
                <a:ea typeface="+mn-ea"/>
              </a:rPr>
              <a:t>value of Y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056985" y="2993937"/>
            <a:ext cx="2424641" cy="828432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Estimated </a:t>
            </a:r>
          </a:p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slope coefficients</a:t>
            </a: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904999" y="2292981"/>
            <a:ext cx="9040447" cy="459100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latin typeface="+mn-lt"/>
                <a:ea typeface="+mn-ea"/>
              </a:rPr>
              <a:t>Multiple regression equation with k independent variables: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935890" y="2993937"/>
            <a:ext cx="1543209" cy="902298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Estimated</a:t>
            </a:r>
          </a:p>
          <a:p>
            <a:pPr eaLnBrk="0" hangingPunct="0">
              <a:defRPr/>
            </a:pPr>
            <a:endParaRPr lang="en-US" sz="2400" dirty="0">
              <a:latin typeface="+mn-lt"/>
              <a:ea typeface="+mn-ea"/>
            </a:endParaRPr>
          </a:p>
          <a:p>
            <a:pPr eaLnBrk="0" hangingPunct="0">
              <a:lnSpc>
                <a:spcPct val="20000"/>
              </a:lnSpc>
              <a:defRPr/>
            </a:pPr>
            <a:r>
              <a:rPr lang="en-US" sz="2400" dirty="0">
                <a:latin typeface="+mn-lt"/>
                <a:ea typeface="+mn-ea"/>
              </a:rPr>
              <a:t>intercept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1639277" y="5229226"/>
            <a:ext cx="9306169" cy="95154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In this chapter we will always use Excel to obtain the regression slope coefficients and other regression summary measures.</a:t>
            </a:r>
          </a:p>
        </p:txBody>
      </p:sp>
    </p:spTree>
    <p:extLst>
      <p:ext uri="{BB962C8B-B14F-4D97-AF65-F5344CB8AC3E}">
        <p14:creationId xmlns:p14="http://schemas.microsoft.com/office/powerpoint/2010/main" val="278575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031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Multiple Regression Equation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921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EF7D465-ABCF-47AC-8CAD-18954867C75A}" type="slidenum">
              <a:rPr lang="en-GB" altLang="en-US" sz="900">
                <a:solidFill>
                  <a:srgbClr val="4D4D4D"/>
                </a:solidFill>
              </a:rPr>
              <a:pPr eaLnBrk="1" hangingPunct="1"/>
              <a:t>6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9221" name="Line 2"/>
          <p:cNvSpPr>
            <a:spLocks noChangeShapeType="1"/>
          </p:cNvSpPr>
          <p:nvPr/>
        </p:nvSpPr>
        <p:spPr bwMode="auto">
          <a:xfrm flipV="1">
            <a:off x="1815124" y="4973638"/>
            <a:ext cx="2344615" cy="1066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22" name="Line 3"/>
          <p:cNvSpPr>
            <a:spLocks noChangeShapeType="1"/>
          </p:cNvSpPr>
          <p:nvPr/>
        </p:nvSpPr>
        <p:spPr bwMode="auto">
          <a:xfrm>
            <a:off x="7575062" y="4745038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23" name="Line 4"/>
          <p:cNvSpPr>
            <a:spLocks noChangeShapeType="1"/>
          </p:cNvSpPr>
          <p:nvPr/>
        </p:nvSpPr>
        <p:spPr bwMode="auto">
          <a:xfrm>
            <a:off x="7575062" y="4592638"/>
            <a:ext cx="3001108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3003062" y="2935289"/>
            <a:ext cx="6846277" cy="2428875"/>
          </a:xfrm>
          <a:custGeom>
            <a:avLst/>
            <a:gdLst/>
            <a:ahLst/>
            <a:cxnLst>
              <a:cxn ang="0">
                <a:pos x="0" y="1530"/>
              </a:cxn>
              <a:cxn ang="0">
                <a:pos x="1140" y="522"/>
              </a:cxn>
              <a:cxn ang="0">
                <a:pos x="3504" y="0"/>
              </a:cxn>
              <a:cxn ang="0">
                <a:pos x="2346" y="1128"/>
              </a:cxn>
              <a:cxn ang="0">
                <a:pos x="0" y="1530"/>
              </a:cxn>
            </a:cxnLst>
            <a:rect l="0" t="0" r="r" b="b"/>
            <a:pathLst>
              <a:path w="3504" h="1530">
                <a:moveTo>
                  <a:pt x="0" y="1530"/>
                </a:moveTo>
                <a:lnTo>
                  <a:pt x="1140" y="522"/>
                </a:lnTo>
                <a:lnTo>
                  <a:pt x="3504" y="0"/>
                </a:lnTo>
                <a:lnTo>
                  <a:pt x="2346" y="1128"/>
                </a:lnTo>
                <a:lnTo>
                  <a:pt x="0" y="1530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781908" y="1341439"/>
            <a:ext cx="3845169" cy="520655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ea typeface="+mn-ea"/>
              </a:rPr>
              <a:t>Two variable model</a:t>
            </a:r>
            <a:endParaRPr lang="en-US" sz="2800" b="1" dirty="0">
              <a:effectLst>
                <a:outerShdw blurRad="38100" dist="38100" dir="2700000" algn="tl">
                  <a:srgbClr val="000000"/>
                </a:outerShdw>
              </a:effectLst>
              <a:ea typeface="+mn-ea"/>
            </a:endParaRPr>
          </a:p>
        </p:txBody>
      </p:sp>
      <p:sp>
        <p:nvSpPr>
          <p:cNvPr id="9226" name="Line 7"/>
          <p:cNvSpPr>
            <a:spLocks noChangeShapeType="1"/>
          </p:cNvSpPr>
          <p:nvPr/>
        </p:nvSpPr>
        <p:spPr bwMode="auto">
          <a:xfrm flipV="1">
            <a:off x="5230447" y="2154238"/>
            <a:ext cx="0" cy="1600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27" name="Line 8"/>
          <p:cNvSpPr>
            <a:spLocks noChangeShapeType="1"/>
          </p:cNvSpPr>
          <p:nvPr/>
        </p:nvSpPr>
        <p:spPr bwMode="auto">
          <a:xfrm>
            <a:off x="2979616" y="5659438"/>
            <a:ext cx="459544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28" name="Line 9"/>
          <p:cNvSpPr>
            <a:spLocks noChangeShapeType="1"/>
          </p:cNvSpPr>
          <p:nvPr/>
        </p:nvSpPr>
        <p:spPr bwMode="auto">
          <a:xfrm flipV="1">
            <a:off x="7575062" y="4592638"/>
            <a:ext cx="2250831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29" name="Line 10"/>
          <p:cNvSpPr>
            <a:spLocks noChangeShapeType="1"/>
          </p:cNvSpPr>
          <p:nvPr/>
        </p:nvSpPr>
        <p:spPr bwMode="auto">
          <a:xfrm>
            <a:off x="9825893" y="2916238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30" name="Line 11"/>
          <p:cNvSpPr>
            <a:spLocks noChangeShapeType="1"/>
          </p:cNvSpPr>
          <p:nvPr/>
        </p:nvSpPr>
        <p:spPr bwMode="auto">
          <a:xfrm>
            <a:off x="2979616" y="53546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9231" name="Text Box 12"/>
          <p:cNvSpPr txBox="1">
            <a:spLocks noChangeArrowheads="1"/>
          </p:cNvSpPr>
          <p:nvPr/>
        </p:nvSpPr>
        <p:spPr bwMode="auto">
          <a:xfrm>
            <a:off x="4949093" y="1773238"/>
            <a:ext cx="4689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+mn-lt"/>
              </a:rPr>
              <a:t>Y</a:t>
            </a:r>
          </a:p>
        </p:txBody>
      </p:sp>
      <p:sp>
        <p:nvSpPr>
          <p:cNvPr id="9232" name="Text Box 13"/>
          <p:cNvSpPr txBox="1">
            <a:spLocks noChangeArrowheads="1"/>
          </p:cNvSpPr>
          <p:nvPr/>
        </p:nvSpPr>
        <p:spPr bwMode="auto">
          <a:xfrm>
            <a:off x="1439985" y="5811838"/>
            <a:ext cx="6564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+mn-lt"/>
              </a:rPr>
              <a:t>X</a:t>
            </a:r>
            <a:r>
              <a:rPr lang="en-US" altLang="en-US" sz="2800" baseline="-25000" dirty="0">
                <a:latin typeface="+mn-lt"/>
              </a:rPr>
              <a:t>1</a:t>
            </a:r>
          </a:p>
        </p:txBody>
      </p:sp>
      <p:sp>
        <p:nvSpPr>
          <p:cNvPr id="9233" name="Text Box 14"/>
          <p:cNvSpPr txBox="1">
            <a:spLocks noChangeArrowheads="1"/>
          </p:cNvSpPr>
          <p:nvPr/>
        </p:nvSpPr>
        <p:spPr bwMode="auto">
          <a:xfrm>
            <a:off x="10482385" y="4440238"/>
            <a:ext cx="6564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800" dirty="0">
                <a:latin typeface="+mn-lt"/>
              </a:rPr>
              <a:t>X</a:t>
            </a:r>
            <a:r>
              <a:rPr lang="en-US" altLang="en-US" sz="2800" baseline="-25000" dirty="0">
                <a:latin typeface="+mn-lt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4" name="Object 2"/>
              <p:cNvSpPr txBox="1"/>
              <p:nvPr/>
            </p:nvSpPr>
            <p:spPr bwMode="auto">
              <a:xfrm>
                <a:off x="6602047" y="1773239"/>
                <a:ext cx="4073769" cy="6238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acc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2800" baseline="-25000" dirty="0"/>
                        <m:t>0</m:t>
                      </m:r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1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2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9234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2047" y="1773239"/>
                <a:ext cx="4073769" cy="6238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5" name="Text Box 17"/>
          <p:cNvSpPr txBox="1">
            <a:spLocks noChangeArrowheads="1"/>
          </p:cNvSpPr>
          <p:nvPr/>
        </p:nvSpPr>
        <p:spPr bwMode="auto">
          <a:xfrm rot="-2468002">
            <a:off x="2792047" y="3874258"/>
            <a:ext cx="309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</a:rPr>
              <a:t>Slope for variable X</a:t>
            </a:r>
            <a:r>
              <a:rPr lang="en-US" altLang="en-US" sz="2000" baseline="-25000" dirty="0">
                <a:latin typeface="+mn-lt"/>
              </a:rPr>
              <a:t>1</a:t>
            </a:r>
          </a:p>
        </p:txBody>
      </p:sp>
      <p:sp>
        <p:nvSpPr>
          <p:cNvPr id="9236" name="Text Box 18"/>
          <p:cNvSpPr txBox="1">
            <a:spLocks noChangeArrowheads="1"/>
          </p:cNvSpPr>
          <p:nvPr/>
        </p:nvSpPr>
        <p:spPr bwMode="auto">
          <a:xfrm rot="-621772">
            <a:off x="3917462" y="4941858"/>
            <a:ext cx="30948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</a:rPr>
              <a:t>Slope for variable X</a:t>
            </a:r>
            <a:r>
              <a:rPr lang="en-US" altLang="en-US" sz="2000" baseline="-25000" dirty="0">
                <a:latin typeface="+mn-lt"/>
              </a:rPr>
              <a:t>2</a:t>
            </a:r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6955692" y="2276476"/>
            <a:ext cx="2127739" cy="936625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125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86507" y="173255"/>
            <a:ext cx="11164430" cy="663457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Pie Sales Example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024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1AA37D9-B974-4F7C-AB99-905D9D918DC2}" type="slidenum">
              <a:rPr lang="en-GB" altLang="en-US" sz="900">
                <a:solidFill>
                  <a:srgbClr val="4D4D4D"/>
                </a:solidFill>
              </a:rPr>
              <a:pPr eaLnBrk="1" hangingPunct="1"/>
              <a:t>7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076442" y="4514851"/>
            <a:ext cx="5480538" cy="12954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400"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 txBox="1">
                <a:spLocks noChangeArrowheads="1"/>
              </p:cNvSpPr>
              <p:nvPr/>
            </p:nvSpPr>
            <p:spPr>
              <a:xfrm>
                <a:off x="6103815" y="4628357"/>
                <a:ext cx="6088185" cy="1223963"/>
              </a:xfrm>
              <a:prstGeom prst="rect">
                <a:avLst/>
              </a:prstGeom>
            </p:spPr>
            <p:txBody>
              <a:bodyPr/>
              <a:lstStyle/>
              <a:p>
                <a:pPr marL="342900" indent="-342900" defTabSz="857250" eaLnBrk="0" hangingPunct="0"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/>
                  <a:t>Sales =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/>
                  <a:t>0</a:t>
                </a:r>
                <a:r>
                  <a:rPr lang="en-US" sz="2800" kern="0" dirty="0"/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/>
                  <a:t>1</a:t>
                </a:r>
                <a:r>
                  <a:rPr lang="en-US" sz="2800" kern="0" dirty="0"/>
                  <a:t> (price) </a:t>
                </a:r>
              </a:p>
              <a:p>
                <a:pPr marL="342900" indent="-342900" defTabSz="857250" eaLnBrk="0" hangingPunct="0">
                  <a:spcBef>
                    <a:spcPct val="20000"/>
                  </a:spcBef>
                  <a:spcAft>
                    <a:spcPct val="20000"/>
                  </a:spcAft>
                  <a:buSzPct val="80000"/>
                  <a:defRPr/>
                </a:pPr>
                <a:r>
                  <a:rPr lang="en-US" sz="2800" kern="0" dirty="0"/>
                  <a:t>		    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800" baseline="-25000" dirty="0"/>
                  <a:t>2</a:t>
                </a:r>
                <a:r>
                  <a:rPr lang="en-US" sz="2800" kern="0" dirty="0"/>
                  <a:t> (advertising)</a:t>
                </a:r>
              </a:p>
            </p:txBody>
          </p:sp>
        </mc:Choice>
        <mc:Fallback xmlns="">
          <p:sp>
            <p:nvSpPr>
              <p:cNvPr id="6" name="Rectangl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815" y="4628357"/>
                <a:ext cx="6088185" cy="1223963"/>
              </a:xfrm>
              <a:prstGeom prst="rect">
                <a:avLst/>
              </a:prstGeom>
              <a:blipFill rotWithShape="1">
                <a:blip r:embed="rId2"/>
                <a:stretch>
                  <a:fillRect l="-2002" t="-2488" b="-9950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Group 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885125"/>
              </p:ext>
            </p:extLst>
          </p:nvPr>
        </p:nvGraphicFramePr>
        <p:xfrm>
          <a:off x="150837" y="902045"/>
          <a:ext cx="5546970" cy="5802323"/>
        </p:xfrm>
        <a:graphic>
          <a:graphicData uri="http://schemas.openxmlformats.org/drawingml/2006/table">
            <a:tbl>
              <a:tblPr/>
              <a:tblGrid>
                <a:gridCol w="811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1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21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Week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Pie Sales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Price ($)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Advertising ($100s)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5.50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460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3.3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8.00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430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8.00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4.5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6.80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6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380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7.50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4.0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430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4.50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8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470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6.40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3.7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9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450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7.00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3.5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490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5.00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4.0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11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340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7.20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3.5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12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300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7.90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3.2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13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440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5.90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4.0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483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14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450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5.00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3.5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668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15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300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7.00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+mn-lt"/>
                          <a:cs typeface="Arial" charset="0"/>
                        </a:rPr>
                        <a:t>2.7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+mn-lt"/>
                      </a:endParaRPr>
                    </a:p>
                  </a:txBody>
                  <a:tcPr marL="112544" marR="112544" marT="45725" marB="45725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320" name="Freeform 80"/>
          <p:cNvSpPr>
            <a:spLocks/>
          </p:cNvSpPr>
          <p:nvPr/>
        </p:nvSpPr>
        <p:spPr bwMode="auto">
          <a:xfrm>
            <a:off x="6566878" y="5084764"/>
            <a:ext cx="744415" cy="155575"/>
          </a:xfrm>
          <a:custGeom>
            <a:avLst/>
            <a:gdLst>
              <a:gd name="T0" fmla="*/ 0 w 381"/>
              <a:gd name="T1" fmla="*/ 2147483647 h 98"/>
              <a:gd name="T2" fmla="*/ 2147483647 w 381"/>
              <a:gd name="T3" fmla="*/ 0 h 98"/>
              <a:gd name="T4" fmla="*/ 2147483647 w 381"/>
              <a:gd name="T5" fmla="*/ 2147483647 h 98"/>
              <a:gd name="T6" fmla="*/ 0 60000 65536"/>
              <a:gd name="T7" fmla="*/ 0 60000 65536"/>
              <a:gd name="T8" fmla="*/ 0 60000 65536"/>
              <a:gd name="T9" fmla="*/ 0 w 381"/>
              <a:gd name="T10" fmla="*/ 0 h 98"/>
              <a:gd name="T11" fmla="*/ 381 w 381"/>
              <a:gd name="T12" fmla="*/ 98 h 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" h="98">
                <a:moveTo>
                  <a:pt x="0" y="96"/>
                </a:moveTo>
                <a:lnTo>
                  <a:pt x="192" y="0"/>
                </a:lnTo>
                <a:lnTo>
                  <a:pt x="381" y="98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10321" name="Rectangle 81"/>
          <p:cNvSpPr>
            <a:spLocks noChangeArrowheads="1"/>
          </p:cNvSpPr>
          <p:nvPr/>
        </p:nvSpPr>
        <p:spPr bwMode="auto">
          <a:xfrm>
            <a:off x="6009067" y="3811235"/>
            <a:ext cx="47400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Multiple regression equation</a:t>
            </a:r>
          </a:p>
        </p:txBody>
      </p:sp>
      <p:sp>
        <p:nvSpPr>
          <p:cNvPr id="10" name="Rectangle 84"/>
          <p:cNvSpPr>
            <a:spLocks noChangeArrowheads="1"/>
          </p:cNvSpPr>
          <p:nvPr/>
        </p:nvSpPr>
        <p:spPr bwMode="auto">
          <a:xfrm>
            <a:off x="5967663" y="1268414"/>
            <a:ext cx="6224337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ts val="0"/>
              </a:spcBef>
              <a:buClr>
                <a:srgbClr val="006600"/>
              </a:buClr>
              <a:defRPr/>
            </a:pPr>
            <a:r>
              <a:rPr lang="en-US" sz="2400" dirty="0">
                <a:latin typeface="+mn-lt"/>
                <a:ea typeface="+mn-ea"/>
              </a:rPr>
              <a:t>A distributor of frozen dessert pies wants to evaluate factors thought to influence demand.</a:t>
            </a:r>
          </a:p>
          <a:p>
            <a:pPr>
              <a:spcBef>
                <a:spcPts val="0"/>
              </a:spcBef>
              <a:buClr>
                <a:srgbClr val="006600"/>
              </a:buClr>
              <a:defRPr/>
            </a:pPr>
            <a:r>
              <a:rPr lang="en-US" sz="2400" b="1" dirty="0">
                <a:latin typeface="+mn-lt"/>
                <a:ea typeface="+mn-ea"/>
              </a:rPr>
              <a:t>Dependent variable: </a:t>
            </a:r>
            <a:r>
              <a:rPr lang="en-US" sz="2400" dirty="0">
                <a:latin typeface="+mn-lt"/>
                <a:ea typeface="+mn-ea"/>
              </a:rPr>
              <a:t>pie sales (units per week)</a:t>
            </a:r>
          </a:p>
          <a:p>
            <a:pPr>
              <a:spcBef>
                <a:spcPts val="0"/>
              </a:spcBef>
              <a:buClr>
                <a:srgbClr val="006600"/>
              </a:buClr>
              <a:defRPr/>
            </a:pPr>
            <a:r>
              <a:rPr lang="en-US" sz="2400" b="1" dirty="0">
                <a:latin typeface="+mn-lt"/>
                <a:ea typeface="+mn-ea"/>
              </a:rPr>
              <a:t>Independent variables:</a:t>
            </a:r>
          </a:p>
          <a:p>
            <a:pPr>
              <a:spcBef>
                <a:spcPts val="0"/>
              </a:spcBef>
              <a:buClr>
                <a:srgbClr val="006600"/>
              </a:buClr>
              <a:defRPr/>
            </a:pPr>
            <a:r>
              <a:rPr lang="en-US" sz="2400" dirty="0">
                <a:latin typeface="+mn-lt"/>
                <a:ea typeface="+mn-ea"/>
              </a:rPr>
              <a:t>advertising ($100s),  price (in $).</a:t>
            </a:r>
          </a:p>
          <a:p>
            <a:pPr>
              <a:spcBef>
                <a:spcPts val="0"/>
              </a:spcBef>
              <a:buClr>
                <a:srgbClr val="006600"/>
              </a:buClr>
              <a:defRPr/>
            </a:pPr>
            <a:r>
              <a:rPr lang="en-US" sz="2400" dirty="0">
                <a:latin typeface="+mn-lt"/>
                <a:ea typeface="+mn-ea"/>
              </a:rPr>
              <a:t>Data are collected for 15 weeks.</a:t>
            </a:r>
          </a:p>
        </p:txBody>
      </p:sp>
    </p:spTree>
    <p:extLst>
      <p:ext uri="{BB962C8B-B14F-4D97-AF65-F5344CB8AC3E}">
        <p14:creationId xmlns:p14="http://schemas.microsoft.com/office/powerpoint/2010/main" val="209524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829909" y="1773238"/>
            <a:ext cx="6115538" cy="360362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  <p:graphicFrame>
        <p:nvGraphicFramePr>
          <p:cNvPr id="7" name="Group 141"/>
          <p:cNvGraphicFramePr>
            <a:graphicFrameLocks noGrp="1"/>
          </p:cNvGraphicFramePr>
          <p:nvPr/>
        </p:nvGraphicFramePr>
        <p:xfrm>
          <a:off x="1637323" y="1431925"/>
          <a:ext cx="9396046" cy="4783142"/>
        </p:xfrm>
        <a:graphic>
          <a:graphicData uri="http://schemas.openxmlformats.org/drawingml/2006/table">
            <a:tbl>
              <a:tblPr/>
              <a:tblGrid>
                <a:gridCol w="1697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79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7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17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50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4638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 Statistics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Multiple R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0.72213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450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 Square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0.52148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Adjusted R Square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0.44172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47.46341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Observations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15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199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ANOVA </a:t>
                      </a: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df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Significance 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29460.027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14730.01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6.53861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0.01201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Residual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12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27033.306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2252.776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Total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56493.333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19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Coefficients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 Stat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P-value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Lower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Upper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Intercept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306.52619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114.25389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2.68285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0.01993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57.58835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555.46404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Price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-24.97509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10.83213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-2.30565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0.03979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-48.57626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-1.37392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Advertising</a:t>
                      </a:r>
                    </a:p>
                  </a:txBody>
                  <a:tcPr marL="112542" marR="112542" marT="45710" marB="45710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74.13096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25.96732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2.85478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0.01449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17.55303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130.70888</a:t>
                      </a:r>
                    </a:p>
                  </a:txBody>
                  <a:tcPr marL="112542" marR="112542" marT="45710" marB="45710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113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685631"/>
              </p:ext>
            </p:extLst>
          </p:nvPr>
        </p:nvGraphicFramePr>
        <p:xfrm>
          <a:off x="5273430" y="1860550"/>
          <a:ext cx="4525087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Equation" r:id="rId3" imgW="3276600" imgH="203200" progId="Equation.3">
                  <p:embed/>
                </p:oleObj>
              </mc:Choice>
              <mc:Fallback>
                <p:oleObj name="Equation" r:id="rId3" imgW="32766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3430" y="1860550"/>
                        <a:ext cx="4525087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91" name="Title 1"/>
          <p:cNvSpPr>
            <a:spLocks noGrp="1"/>
          </p:cNvSpPr>
          <p:nvPr>
            <p:ph type="title"/>
          </p:nvPr>
        </p:nvSpPr>
        <p:spPr>
          <a:xfrm>
            <a:off x="486507" y="387350"/>
            <a:ext cx="11164430" cy="449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Multiple Regression Output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139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E963A96-53F8-40DA-AEC0-7D85E74704C9}" type="slidenum">
              <a:rPr lang="en-GB" altLang="en-US" sz="900">
                <a:solidFill>
                  <a:srgbClr val="4D4D4D"/>
                </a:solidFill>
              </a:rPr>
              <a:pPr eaLnBrk="1" hangingPunct="1"/>
              <a:t>8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8" name="Line 128"/>
          <p:cNvSpPr>
            <a:spLocks noChangeShapeType="1"/>
          </p:cNvSpPr>
          <p:nvPr/>
        </p:nvSpPr>
        <p:spPr bwMode="auto">
          <a:xfrm flipV="1">
            <a:off x="4564185" y="2276475"/>
            <a:ext cx="1418492" cy="3024188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8492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/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The Multiple Regression Equation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2291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C25ACB-7CCA-4AA9-94CE-74E7E3AF907B}" type="slidenum">
              <a:rPr lang="en-GB" altLang="en-US" sz="900">
                <a:solidFill>
                  <a:srgbClr val="4D4D4D"/>
                </a:solidFill>
              </a:rPr>
              <a:pPr eaLnBrk="1" hangingPunct="1"/>
              <a:t>9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573108" y="3633788"/>
            <a:ext cx="3712308" cy="2890838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851031" y="3633789"/>
            <a:ext cx="3282462" cy="2890837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graphicFrame>
        <p:nvGraphicFramePr>
          <p:cNvPr id="122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7970663"/>
              </p:ext>
            </p:extLst>
          </p:nvPr>
        </p:nvGraphicFramePr>
        <p:xfrm>
          <a:off x="1010653" y="1453415"/>
          <a:ext cx="10193153" cy="697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Equation" r:id="rId3" imgW="3644900" imgH="254000" progId="Equation.3">
                  <p:embed/>
                </p:oleObj>
              </mc:Choice>
              <mc:Fallback>
                <p:oleObj name="Equation" r:id="rId3" imgW="36449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0653" y="1453415"/>
                        <a:ext cx="10193153" cy="697648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3851031" y="3706814"/>
                <a:ext cx="3282462" cy="26976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/>
                  <a:t>1</a:t>
                </a:r>
                <a:r>
                  <a:rPr lang="en-US" sz="2400" b="1" dirty="0"/>
                  <a:t> = -24.975</a:t>
                </a:r>
                <a:r>
                  <a:rPr lang="en-US" sz="2400" dirty="0"/>
                  <a:t>: sales will decrease, on average, by 24.975 pies per week for each $1 increase in selling price, net of the effects of changes due to advertising.</a:t>
                </a:r>
              </a:p>
            </p:txBody>
          </p:sp>
        </mc:Choice>
        <mc:Fallback xmlns="">
          <p:sp>
            <p:nvSpPr>
              <p:cNvPr id="8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1031" y="3706814"/>
                <a:ext cx="3282462" cy="2697662"/>
              </a:xfrm>
              <a:prstGeom prst="rect">
                <a:avLst/>
              </a:prstGeom>
              <a:blipFill rotWithShape="1">
                <a:blip r:embed="rId5"/>
                <a:stretch>
                  <a:fillRect l="-2974" t="-1129" r="-4833" b="-406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7588739" y="3687764"/>
                <a:ext cx="3770923" cy="26976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400" baseline="-25000" dirty="0"/>
                  <a:t>2</a:t>
                </a:r>
                <a:r>
                  <a:rPr lang="en-US" sz="2400" b="1" dirty="0"/>
                  <a:t> = 74.131</a:t>
                </a:r>
                <a:r>
                  <a:rPr lang="en-US" sz="2400" dirty="0"/>
                  <a:t>: sales will increase, on average, by 74.131 pies per week for each $100 increase in advertising, net of the effects of changes due to price.</a:t>
                </a:r>
              </a:p>
            </p:txBody>
          </p:sp>
        </mc:Choice>
        <mc:Fallback xmlns="">
          <p:sp>
            <p:nvSpPr>
              <p:cNvPr id="9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88739" y="3687764"/>
                <a:ext cx="3770923" cy="2697662"/>
              </a:xfrm>
              <a:prstGeom prst="rect">
                <a:avLst/>
              </a:prstGeom>
              <a:blipFill rotWithShape="1">
                <a:blip r:embed="rId6"/>
                <a:stretch>
                  <a:fillRect l="-2589" t="-1131" b="-429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0878" y="2227263"/>
            <a:ext cx="321798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Where:</a:t>
            </a:r>
          </a:p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Sales is in number of pies per week.</a:t>
            </a:r>
          </a:p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Price is in $.</a:t>
            </a:r>
          </a:p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Advertising is in $100s.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5627077" y="2193926"/>
            <a:ext cx="0" cy="1368425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8426939" y="2205038"/>
            <a:ext cx="37122" cy="135096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1206202" y="1484396"/>
            <a:ext cx="750277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92" y="0"/>
              </a:cxn>
              <a:cxn ang="0">
                <a:pos x="384" y="48"/>
              </a:cxn>
            </a:cxnLst>
            <a:rect l="0" t="0" r="r" b="b"/>
            <a:pathLst>
              <a:path w="384" h="48">
                <a:moveTo>
                  <a:pt x="0" y="48"/>
                </a:moveTo>
                <a:lnTo>
                  <a:pt x="192" y="0"/>
                </a:lnTo>
                <a:lnTo>
                  <a:pt x="384" y="48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2107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1667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Are Individual Variables Significant?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30C5231-8040-437A-9390-DCF04429CC23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10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778486" y="1556792"/>
            <a:ext cx="10355385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58775" indent="-244475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4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latin typeface="+mn-lt"/>
              </a:rPr>
              <a:t>Shows if there is a linear relationship between the variable </a:t>
            </a:r>
            <a:r>
              <a:rPr lang="en-US" altLang="en-US" sz="2800" dirty="0" err="1">
                <a:latin typeface="+mn-lt"/>
              </a:rPr>
              <a:t>X</a:t>
            </a:r>
            <a:r>
              <a:rPr lang="en-US" altLang="en-US" sz="2800" baseline="-25000" dirty="0" err="1">
                <a:latin typeface="+mn-lt"/>
              </a:rPr>
              <a:t>j</a:t>
            </a:r>
            <a:r>
              <a:rPr lang="en-US" altLang="en-US" sz="2800" dirty="0">
                <a:latin typeface="+mn-lt"/>
              </a:rPr>
              <a:t> and Y.</a:t>
            </a:r>
          </a:p>
          <a:p>
            <a:pPr>
              <a:spcBef>
                <a:spcPct val="4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latin typeface="+mn-lt"/>
              </a:rPr>
              <a:t>Hypotheses</a:t>
            </a:r>
          </a:p>
          <a:p>
            <a:pPr lvl="1">
              <a:spcBef>
                <a:spcPct val="4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spcBef>
                <a:spcPct val="4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spcBef>
                <a:spcPct val="4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>
              <a:spcBef>
                <a:spcPct val="4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solidFill>
                  <a:srgbClr val="000000"/>
                </a:solidFill>
                <a:latin typeface="+mn-lt"/>
              </a:rPr>
              <a:t>Use t  tests of individual variable slopes</a:t>
            </a: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	(between </a:t>
            </a:r>
            <a:r>
              <a:rPr lang="en-US" altLang="en-US" sz="2800" dirty="0" err="1">
                <a:latin typeface="+mn-lt"/>
              </a:rPr>
              <a:t>X</a:t>
            </a:r>
            <a:r>
              <a:rPr lang="en-US" altLang="en-US" sz="2800" baseline="-25000" dirty="0" err="1">
                <a:latin typeface="+mn-lt"/>
              </a:rPr>
              <a:t>j</a:t>
            </a:r>
            <a:r>
              <a:rPr lang="en-US" altLang="en-US" sz="2800" dirty="0">
                <a:latin typeface="+mn-lt"/>
              </a:rPr>
              <a:t> and Y).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310238" y="2852936"/>
            <a:ext cx="7303477" cy="1366838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lvl="1">
              <a:spcBef>
                <a:spcPct val="40000"/>
              </a:spcBef>
              <a:spcAft>
                <a:spcPct val="20000"/>
              </a:spcAft>
              <a:buClr>
                <a:srgbClr val="006600"/>
              </a:buClr>
              <a:buSzPct val="80000"/>
            </a:pPr>
            <a:r>
              <a:rPr lang="en-US" altLang="en-US" sz="2800" dirty="0"/>
              <a:t>	H</a:t>
            </a:r>
            <a:r>
              <a:rPr lang="en-US" altLang="en-US" sz="2800" baseline="-25000" dirty="0"/>
              <a:t>0</a:t>
            </a:r>
            <a:r>
              <a:rPr lang="en-US" altLang="en-US" sz="2800" dirty="0"/>
              <a:t>: </a:t>
            </a:r>
            <a:r>
              <a:rPr lang="el-GR" altLang="en-US" sz="2800" dirty="0"/>
              <a:t>β</a:t>
            </a:r>
            <a:r>
              <a:rPr lang="en-US" altLang="en-US" sz="2800" baseline="-25000" dirty="0"/>
              <a:t>j</a:t>
            </a:r>
            <a:r>
              <a:rPr lang="en-US" altLang="en-US" sz="2800" dirty="0"/>
              <a:t> = 0 (no linear relationship)</a:t>
            </a:r>
          </a:p>
          <a:p>
            <a:pPr lvl="1">
              <a:spcBef>
                <a:spcPct val="40000"/>
              </a:spcBef>
              <a:spcAft>
                <a:spcPct val="20000"/>
              </a:spcAft>
              <a:buClr>
                <a:srgbClr val="006600"/>
              </a:buClr>
              <a:buSzPct val="80000"/>
            </a:pPr>
            <a:r>
              <a:rPr lang="en-US" altLang="en-US" sz="2800" dirty="0"/>
              <a:t>	H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: </a:t>
            </a:r>
            <a:r>
              <a:rPr lang="el-GR" altLang="en-US" sz="2800" dirty="0"/>
              <a:t>β</a:t>
            </a:r>
            <a:r>
              <a:rPr lang="en-US" altLang="en-US" sz="2800" baseline="-25000" dirty="0"/>
              <a:t>j</a:t>
            </a:r>
            <a:r>
              <a:rPr lang="en-US" altLang="en-US" sz="2800" dirty="0"/>
              <a:t> ≠ 0  (linear relationship does exist)</a:t>
            </a:r>
          </a:p>
        </p:txBody>
      </p:sp>
    </p:spTree>
    <p:extLst>
      <p:ext uri="{BB962C8B-B14F-4D97-AF65-F5344CB8AC3E}">
        <p14:creationId xmlns:p14="http://schemas.microsoft.com/office/powerpoint/2010/main" val="2099813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283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Are Individual Variables Significant?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7651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8C77181-FF3C-47AE-AB9C-299F0C598FF5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11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386999" y="5170752"/>
            <a:ext cx="3049953" cy="457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2800" dirty="0">
                <a:solidFill>
                  <a:srgbClr val="111111"/>
                </a:solidFill>
                <a:ea typeface="ＭＳ Ｐゴシック" charset="-128"/>
              </a:rPr>
              <a:t>(</a:t>
            </a:r>
            <a:r>
              <a:rPr lang="en-US" sz="2800" dirty="0" err="1">
                <a:solidFill>
                  <a:srgbClr val="111111"/>
                </a:solidFill>
                <a:ea typeface="ＭＳ Ｐゴシック" charset="-128"/>
              </a:rPr>
              <a:t>df</a:t>
            </a:r>
            <a:r>
              <a:rPr lang="en-US" sz="2800" dirty="0">
                <a:solidFill>
                  <a:srgbClr val="111111"/>
                </a:solidFill>
                <a:ea typeface="ＭＳ Ｐゴシック" charset="-128"/>
              </a:rPr>
              <a:t> = n – k – 1)</a:t>
            </a:r>
            <a:endParaRPr lang="en-AU" sz="2800" dirty="0">
              <a:solidFill>
                <a:srgbClr val="111111"/>
              </a:solidFill>
              <a:ea typeface="ＭＳ Ｐゴシック" charset="-128"/>
            </a:endParaRPr>
          </a:p>
        </p:txBody>
      </p:sp>
      <p:sp>
        <p:nvSpPr>
          <p:cNvPr id="27654" name="Rectangle 4"/>
          <p:cNvSpPr txBox="1">
            <a:spLocks noChangeArrowheads="1"/>
          </p:cNvSpPr>
          <p:nvPr/>
        </p:nvSpPr>
        <p:spPr bwMode="auto">
          <a:xfrm>
            <a:off x="562708" y="1412875"/>
            <a:ext cx="9939216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58775" indent="-244475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lvl="1">
              <a:spcBef>
                <a:spcPct val="4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H</a:t>
            </a:r>
            <a:r>
              <a:rPr lang="en-US" altLang="en-US" sz="2800" baseline="-25000" dirty="0">
                <a:latin typeface="+mn-lt"/>
              </a:rPr>
              <a:t>0</a:t>
            </a:r>
            <a:r>
              <a:rPr lang="en-US" altLang="en-US" sz="2800" dirty="0">
                <a:latin typeface="+mn-lt"/>
              </a:rPr>
              <a:t>: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>
                <a:latin typeface="+mn-lt"/>
              </a:rPr>
              <a:t>j</a:t>
            </a:r>
            <a:r>
              <a:rPr lang="en-US" altLang="en-US" sz="2800" dirty="0">
                <a:latin typeface="+mn-lt"/>
              </a:rPr>
              <a:t>  = 0 (no linear relationship)</a:t>
            </a:r>
          </a:p>
          <a:p>
            <a:pPr lvl="1">
              <a:spcBef>
                <a:spcPct val="4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H</a:t>
            </a:r>
            <a:r>
              <a:rPr lang="en-US" altLang="en-US" sz="2800" baseline="-25000" dirty="0">
                <a:latin typeface="+mn-lt"/>
              </a:rPr>
              <a:t>1</a:t>
            </a:r>
            <a:r>
              <a:rPr lang="en-US" altLang="en-US" sz="2800" dirty="0">
                <a:latin typeface="+mn-lt"/>
              </a:rPr>
              <a:t>: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>
                <a:latin typeface="+mn-lt"/>
              </a:rPr>
              <a:t>j</a:t>
            </a:r>
            <a:r>
              <a:rPr lang="en-US" altLang="en-US" sz="2800" dirty="0">
                <a:latin typeface="+mn-lt"/>
              </a:rPr>
              <a:t> ≠ 0  (linear relationship does exist</a:t>
            </a: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			      between </a:t>
            </a:r>
            <a:r>
              <a:rPr lang="en-US" altLang="en-US" sz="2800" dirty="0" err="1">
                <a:latin typeface="+mn-lt"/>
              </a:rPr>
              <a:t>x</a:t>
            </a:r>
            <a:r>
              <a:rPr lang="en-US" altLang="en-US" sz="2800" baseline="-25000" dirty="0" err="1">
                <a:latin typeface="+mn-lt"/>
              </a:rPr>
              <a:t>j</a:t>
            </a:r>
            <a:r>
              <a:rPr lang="en-US" altLang="en-US" sz="2800" dirty="0">
                <a:latin typeface="+mn-lt"/>
              </a:rPr>
              <a:t> and y)</a:t>
            </a: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1800" dirty="0">
              <a:latin typeface="+mn-lt"/>
            </a:endParaRP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Test Statistic:</a:t>
            </a: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lnSpc>
                <a:spcPct val="5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						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285116" y="4149080"/>
                <a:ext cx="2313518" cy="1514582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3600" b="0" i="1" smtClean="0">
                          <a:latin typeface="Cambria Math"/>
                        </a:rPr>
                        <m:t>𝑡</m:t>
                      </m:r>
                      <m:r>
                        <a:rPr lang="en-AU" sz="3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AU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AU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AU" sz="36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AU" sz="3600" b="0" i="1" smtClean="0">
                                      <a:latin typeface="Cambria Math"/>
                                      <a:ea typeface="Cambria Math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AU" sz="3600" b="0" i="1" smtClean="0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r>
                            <a:rPr lang="en-AU" sz="3600" b="0" i="1" smtClean="0">
                              <a:latin typeface="Cambria Math"/>
                            </a:rPr>
                            <m:t>−0</m:t>
                          </m:r>
                        </m:num>
                        <m:den>
                          <m:sSub>
                            <m:sSubPr>
                              <m:ctrlPr>
                                <a:rPr lang="en-AU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3600" b="0" i="1" smtClean="0">
                                  <a:latin typeface="Cambria Math"/>
                                </a:rPr>
                                <m:t>𝑆</m:t>
                              </m:r>
                            </m:e>
                            <m:sub>
                              <m:acc>
                                <m:accPr>
                                  <m:chr m:val="̂"/>
                                  <m:ctrlPr>
                                    <a:rPr lang="en-AU" sz="3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AU" sz="36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sz="3600" b="0" i="1" smtClean="0">
                                          <a:latin typeface="Cambria Math"/>
                                          <a:ea typeface="Cambria Math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AU" sz="3600" b="0" i="1" smtClean="0">
                                          <a:latin typeface="Cambria Math"/>
                                          <a:ea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acc>
                            </m:sub>
                          </m:sSub>
                        </m:den>
                      </m:f>
                    </m:oMath>
                  </m:oMathPara>
                </a14:m>
                <a:endParaRPr lang="en-AU" sz="3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6656" y="4149080"/>
                <a:ext cx="2337563" cy="151458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629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86507" y="387350"/>
            <a:ext cx="11164430" cy="665386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Are Individual Variables Significant?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867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15EDA4A-BF62-4E1A-8401-7A419D7FB162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12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Line 2"/>
          <p:cNvSpPr>
            <a:spLocks noChangeShapeType="1"/>
          </p:cNvSpPr>
          <p:nvPr/>
        </p:nvSpPr>
        <p:spPr bwMode="auto">
          <a:xfrm flipV="1">
            <a:off x="7221415" y="3141663"/>
            <a:ext cx="0" cy="2659062"/>
          </a:xfrm>
          <a:prstGeom prst="line">
            <a:avLst/>
          </a:prstGeom>
          <a:noFill/>
          <a:ln w="28575">
            <a:solidFill>
              <a:schemeClr val="accent4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ea typeface="+mn-ea"/>
            </a:endParaRPr>
          </a:p>
        </p:txBody>
      </p:sp>
      <p:graphicFrame>
        <p:nvGraphicFramePr>
          <p:cNvPr id="6" name="Group 1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813481"/>
              </p:ext>
            </p:extLst>
          </p:nvPr>
        </p:nvGraphicFramePr>
        <p:xfrm>
          <a:off x="1639277" y="1319214"/>
          <a:ext cx="9188938" cy="5064127"/>
        </p:xfrm>
        <a:graphic>
          <a:graphicData uri="http://schemas.openxmlformats.org/drawingml/2006/table">
            <a:tbl>
              <a:tblPr/>
              <a:tblGrid>
                <a:gridCol w="1609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6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12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2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9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77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940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 Statistics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Multiple R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0.72213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 Square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0.52148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Adjusted R Square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0.44172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47.46341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Observations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15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ANOVA </a:t>
                      </a: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df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Significance 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29460.027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14730.01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6.53861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0.01201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Residual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12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27033.306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2252.776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Total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56493.333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Coefficients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 Stat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P-value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Lower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Upper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Intercept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306.52619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114.25389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2.68285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0.01993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57.58835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555.46404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Price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-24.97509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10.83213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-2.30565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0.03979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-48.57626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-1.37392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Advertising</a:t>
                      </a:r>
                    </a:p>
                  </a:txBody>
                  <a:tcPr marL="112542" marR="112542" marT="45718" marB="45718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74.13096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25.96732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2.85478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0.01449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17.55303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130.70888</a:t>
                      </a:r>
                    </a:p>
                  </a:txBody>
                  <a:tcPr marL="112542" marR="112542" marT="45718" marB="45718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Text Box 127"/>
          <p:cNvSpPr txBox="1">
            <a:spLocks noChangeArrowheads="1"/>
          </p:cNvSpPr>
          <p:nvPr/>
        </p:nvSpPr>
        <p:spPr bwMode="auto">
          <a:xfrm>
            <a:off x="4917831" y="1395414"/>
            <a:ext cx="5439508" cy="196977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2400" b="1" dirty="0">
                <a:ea typeface="+mn-ea"/>
              </a:rPr>
              <a:t>t-value for price is  t = -2.306, with p-value 0.0398</a:t>
            </a:r>
          </a:p>
          <a:p>
            <a:pPr>
              <a:spcBef>
                <a:spcPct val="25000"/>
              </a:spcBef>
              <a:defRPr/>
            </a:pPr>
            <a:endParaRPr lang="en-US" sz="1600" b="1" dirty="0">
              <a:ea typeface="+mn-ea"/>
            </a:endParaRPr>
          </a:p>
          <a:p>
            <a:pPr>
              <a:spcBef>
                <a:spcPct val="25000"/>
              </a:spcBef>
              <a:defRPr/>
            </a:pPr>
            <a:r>
              <a:rPr lang="en-US" sz="2400" b="1" dirty="0">
                <a:ea typeface="+mn-ea"/>
              </a:rPr>
              <a:t>t-value for advertising is t = 2.855, with p-value 0.0145</a:t>
            </a:r>
          </a:p>
        </p:txBody>
      </p:sp>
      <p:sp>
        <p:nvSpPr>
          <p:cNvPr id="8" name="Rectangle 129"/>
          <p:cNvSpPr>
            <a:spLocks noChangeArrowheads="1"/>
          </p:cNvSpPr>
          <p:nvPr/>
        </p:nvSpPr>
        <p:spPr bwMode="auto">
          <a:xfrm>
            <a:off x="6070601" y="5805488"/>
            <a:ext cx="2157046" cy="609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79240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585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Are Individual Variables Significant?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969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FF15AC0-814D-4C60-A84F-13A6CEEB6FD7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13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flipH="1">
            <a:off x="1461476" y="3141664"/>
            <a:ext cx="2569309" cy="705321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 err="1">
                <a:ea typeface="+mn-ea"/>
              </a:rPr>
              <a:t>d.f</a:t>
            </a:r>
            <a:r>
              <a:rPr lang="en-US" sz="2000" b="1" dirty="0">
                <a:ea typeface="+mn-ea"/>
              </a:rPr>
              <a:t>. = 15-2-1 = 12</a:t>
            </a:r>
          </a:p>
          <a:p>
            <a:pPr eaLnBrk="0" hangingPunct="0">
              <a:buFont typeface="Symbol" pitchFamily="18" charset="2"/>
              <a:buChar char="a"/>
              <a:defRPr/>
            </a:pPr>
            <a:r>
              <a:rPr lang="en-US" sz="2000" b="1" dirty="0">
                <a:ea typeface="+mn-ea"/>
                <a:sym typeface="Symbol" pitchFamily="18" charset="2"/>
              </a:rPr>
              <a:t> = .05  t</a:t>
            </a:r>
            <a:r>
              <a:rPr lang="en-US" sz="2000" b="1" baseline="-25000" dirty="0">
                <a:ea typeface="+mn-ea"/>
                <a:sym typeface="Symbol" pitchFamily="18" charset="2"/>
              </a:rPr>
              <a:t>/2 </a:t>
            </a:r>
            <a:r>
              <a:rPr lang="en-US" sz="2000" b="1" dirty="0">
                <a:ea typeface="+mn-ea"/>
                <a:sym typeface="Symbol" pitchFamily="18" charset="2"/>
              </a:rPr>
              <a:t>= 2.1788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727200" y="1916113"/>
            <a:ext cx="2469662" cy="1066800"/>
          </a:xfrm>
          <a:prstGeom prst="rect">
            <a:avLst/>
          </a:prstGeom>
          <a:solidFill>
            <a:schemeClr val="accent5"/>
          </a:solidFill>
          <a:ln w="28575">
            <a:solidFill>
              <a:schemeClr val="tx1"/>
            </a:solidFill>
          </a:ln>
        </p:spPr>
        <p:txBody>
          <a:bodyPr lIns="90488" tIns="44450" rIns="90488" bIns="44450"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742950" indent="-28575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itchFamily="34" charset="0"/>
              <a:buNone/>
              <a:defRPr/>
            </a:pPr>
            <a:r>
              <a:rPr lang="en-US" sz="2800" dirty="0">
                <a:latin typeface="+mn-lt"/>
              </a:rPr>
              <a:t>H</a:t>
            </a:r>
            <a:r>
              <a:rPr lang="en-US" sz="2800" baseline="-25000" dirty="0">
                <a:latin typeface="+mn-lt"/>
              </a:rPr>
              <a:t>0</a:t>
            </a:r>
            <a:r>
              <a:rPr lang="en-US" sz="2800" dirty="0">
                <a:latin typeface="+mn-lt"/>
              </a:rPr>
              <a:t>: </a:t>
            </a:r>
            <a:r>
              <a:rPr lang="el-GR" sz="2800" dirty="0">
                <a:latin typeface="+mn-lt"/>
              </a:rPr>
              <a:t>β</a:t>
            </a:r>
            <a:r>
              <a:rPr lang="en-US" sz="2800" baseline="-25000" dirty="0" err="1">
                <a:latin typeface="+mn-lt"/>
              </a:rPr>
              <a:t>i</a:t>
            </a:r>
            <a:r>
              <a:rPr lang="en-US" sz="2800" dirty="0">
                <a:latin typeface="+mn-lt"/>
              </a:rPr>
              <a:t> = 0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itchFamily="34" charset="0"/>
              <a:buNone/>
              <a:defRPr/>
            </a:pPr>
            <a:r>
              <a:rPr lang="en-US" sz="2800" dirty="0">
                <a:latin typeface="+mn-lt"/>
              </a:rPr>
              <a:t>H</a:t>
            </a:r>
            <a:r>
              <a:rPr lang="en-US" sz="2800" baseline="-25000" dirty="0">
                <a:latin typeface="+mn-lt"/>
              </a:rPr>
              <a:t>1</a:t>
            </a:r>
            <a:r>
              <a:rPr lang="en-US" sz="2800" dirty="0">
                <a:latin typeface="+mn-lt"/>
              </a:rPr>
              <a:t>: </a:t>
            </a:r>
            <a:r>
              <a:rPr lang="el-GR" sz="2800" dirty="0">
                <a:latin typeface="+mn-lt"/>
              </a:rPr>
              <a:t>β</a:t>
            </a:r>
            <a:r>
              <a:rPr lang="en-US" sz="2800" baseline="-25000" dirty="0" err="1">
                <a:latin typeface="+mn-lt"/>
              </a:rPr>
              <a:t>i</a:t>
            </a:r>
            <a:r>
              <a:rPr lang="en-US" sz="2800" dirty="0">
                <a:latin typeface="+mn-lt"/>
              </a:rPr>
              <a:t> 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≠</a:t>
            </a:r>
            <a:r>
              <a:rPr lang="en-US" sz="2800" dirty="0">
                <a:latin typeface="+mn-lt"/>
              </a:rPr>
              <a:t> 0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98462" y="3454400"/>
            <a:ext cx="6846277" cy="838200"/>
          </a:xfrm>
          <a:prstGeom prst="rect">
            <a:avLst/>
          </a:prstGeom>
          <a:solidFill>
            <a:schemeClr val="accent5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eaLnBrk="0" hangingPunct="0">
              <a:spcBef>
                <a:spcPct val="20000"/>
              </a:spcBef>
              <a:defRPr/>
            </a:pPr>
            <a:r>
              <a:rPr lang="en-US" sz="2400" dirty="0">
                <a:ea typeface="+mn-ea"/>
              </a:rPr>
              <a:t>The test statistic for each variable falls in the rejection region (p-values &lt; .05)</a:t>
            </a:r>
            <a:endParaRPr lang="en-US" sz="2400" b="1" dirty="0">
              <a:ea typeface="+mn-ea"/>
            </a:endParaRPr>
          </a:p>
        </p:txBody>
      </p:sp>
      <p:sp>
        <p:nvSpPr>
          <p:cNvPr id="29704" name="Rectangle 6"/>
          <p:cNvSpPr>
            <a:spLocks noChangeArrowheads="1"/>
          </p:cNvSpPr>
          <p:nvPr/>
        </p:nvSpPr>
        <p:spPr bwMode="auto">
          <a:xfrm>
            <a:off x="6336324" y="5427289"/>
            <a:ext cx="5064369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dirty="0">
                <a:latin typeface="+mn-lt"/>
              </a:rPr>
              <a:t>There is evidence that both price and advertising affect pie sales at </a:t>
            </a:r>
            <a:r>
              <a:rPr lang="en-US" altLang="en-US" sz="2400" b="1" dirty="0"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400" dirty="0">
                <a:latin typeface="+mn-lt"/>
                <a:sym typeface="Symbol" panose="05050102010706020507" pitchFamily="18" charset="2"/>
              </a:rPr>
              <a:t> = 0.05.</a:t>
            </a:r>
          </a:p>
        </p:txBody>
      </p:sp>
      <p:sp>
        <p:nvSpPr>
          <p:cNvPr id="29705" name="Rectangle 7"/>
          <p:cNvSpPr>
            <a:spLocks noChangeArrowheads="1"/>
          </p:cNvSpPr>
          <p:nvPr/>
        </p:nvSpPr>
        <p:spPr bwMode="auto">
          <a:xfrm>
            <a:off x="6248400" y="1450975"/>
            <a:ext cx="451338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1" dirty="0">
                <a:latin typeface="+mn-lt"/>
              </a:rPr>
              <a:t>From Excel output: </a:t>
            </a:r>
          </a:p>
        </p:txBody>
      </p:sp>
      <p:sp>
        <p:nvSpPr>
          <p:cNvPr id="29706" name="Rectangle 8"/>
          <p:cNvSpPr>
            <a:spLocks noChangeArrowheads="1"/>
          </p:cNvSpPr>
          <p:nvPr/>
        </p:nvSpPr>
        <p:spPr bwMode="auto">
          <a:xfrm>
            <a:off x="6365631" y="5044700"/>
            <a:ext cx="4888523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dirty="0">
                <a:latin typeface="+mn-lt"/>
              </a:rPr>
              <a:t>Reject H</a:t>
            </a:r>
            <a:r>
              <a:rPr lang="en-US" altLang="en-US" sz="2400" baseline="-25000" dirty="0">
                <a:latin typeface="+mn-lt"/>
              </a:rPr>
              <a:t>0 </a:t>
            </a:r>
            <a:r>
              <a:rPr lang="en-US" altLang="en-US" sz="2400" dirty="0">
                <a:latin typeface="+mn-lt"/>
              </a:rPr>
              <a:t>for each variable.</a:t>
            </a:r>
          </a:p>
        </p:txBody>
      </p:sp>
      <p:graphicFrame>
        <p:nvGraphicFramePr>
          <p:cNvPr id="11" name="Group 67"/>
          <p:cNvGraphicFramePr>
            <a:graphicFrameLocks noGrp="1"/>
          </p:cNvGraphicFramePr>
          <p:nvPr/>
        </p:nvGraphicFramePr>
        <p:xfrm>
          <a:off x="4298461" y="1916113"/>
          <a:ext cx="6822830" cy="1127184"/>
        </p:xfrm>
        <a:graphic>
          <a:graphicData uri="http://schemas.openxmlformats.org/drawingml/2006/table">
            <a:tbl>
              <a:tblPr/>
              <a:tblGrid>
                <a:gridCol w="15200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9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4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6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7939"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624" marB="4562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Coefficients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 Stat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P-value</a:t>
                      </a: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93">
                <a:tc>
                  <a:txBody>
                    <a:bodyPr/>
                    <a:lstStyle/>
                    <a:p>
                      <a:pPr marL="0" marR="0" lvl="0" indent="0" algn="l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Price</a:t>
                      </a:r>
                    </a:p>
                  </a:txBody>
                  <a:tcPr marL="112542" marR="112542" marT="45624" marB="4562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-24.97509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10.83213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-2.30565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0.03979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93">
                <a:tc>
                  <a:txBody>
                    <a:bodyPr/>
                    <a:lstStyle/>
                    <a:p>
                      <a:pPr marL="0" marR="0" lvl="0" indent="0" algn="l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Advertising</a:t>
                      </a:r>
                    </a:p>
                  </a:txBody>
                  <a:tcPr marL="112542" marR="112542" marT="45624" marB="45624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74.13096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25.96732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2.85478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852488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0.01449</a:t>
                      </a:r>
                    </a:p>
                  </a:txBody>
                  <a:tcPr marL="112542" marR="112542" marT="45624" marB="45624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33" name="Rectangle 35"/>
          <p:cNvSpPr>
            <a:spLocks noChangeArrowheads="1"/>
          </p:cNvSpPr>
          <p:nvPr/>
        </p:nvSpPr>
        <p:spPr bwMode="auto">
          <a:xfrm>
            <a:off x="5810382" y="2923600"/>
            <a:ext cx="6585254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 b="1" dirty="0">
                <a:latin typeface="+mn-lt"/>
              </a:rPr>
              <a:t>                    Decision:</a:t>
            </a:r>
          </a:p>
          <a:p>
            <a:endParaRPr lang="en-US" altLang="en-US" sz="2400" b="1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en-US" sz="3200" b="1" dirty="0">
                <a:latin typeface="+mn-lt"/>
              </a:rPr>
              <a:t>                                                         	</a:t>
            </a:r>
            <a:r>
              <a:rPr lang="en-US" altLang="en-US" sz="2800" b="1" dirty="0">
                <a:latin typeface="+mn-lt"/>
              </a:rPr>
              <a:t>Conclusion:</a:t>
            </a:r>
          </a:p>
        </p:txBody>
      </p:sp>
      <p:sp>
        <p:nvSpPr>
          <p:cNvPr id="29734" name="Rectangle 36"/>
          <p:cNvSpPr>
            <a:spLocks noChangeArrowheads="1"/>
          </p:cNvSpPr>
          <p:nvPr/>
        </p:nvSpPr>
        <p:spPr bwMode="auto">
          <a:xfrm>
            <a:off x="4087446" y="6138863"/>
            <a:ext cx="112541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AU" altLang="en-US"/>
          </a:p>
        </p:txBody>
      </p:sp>
      <p:sp>
        <p:nvSpPr>
          <p:cNvPr id="29735" name="Rectangle 37"/>
          <p:cNvSpPr>
            <a:spLocks noChangeArrowheads="1"/>
          </p:cNvSpPr>
          <p:nvPr/>
        </p:nvSpPr>
        <p:spPr bwMode="auto">
          <a:xfrm>
            <a:off x="2117969" y="6138863"/>
            <a:ext cx="131298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AU" altLang="en-US"/>
          </a:p>
        </p:txBody>
      </p:sp>
      <p:sp>
        <p:nvSpPr>
          <p:cNvPr id="29736" name="Text Box 38"/>
          <p:cNvSpPr txBox="1">
            <a:spLocks noChangeArrowheads="1"/>
          </p:cNvSpPr>
          <p:nvPr/>
        </p:nvSpPr>
        <p:spPr bwMode="auto">
          <a:xfrm>
            <a:off x="4931508" y="5605463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+mn-lt"/>
              </a:rPr>
              <a:t>Reject H</a:t>
            </a:r>
            <a:r>
              <a:rPr lang="en-US" altLang="en-US" sz="1800" baseline="-25000" dirty="0">
                <a:latin typeface="+mn-lt"/>
              </a:rPr>
              <a:t>0</a:t>
            </a:r>
          </a:p>
        </p:txBody>
      </p:sp>
      <p:sp>
        <p:nvSpPr>
          <p:cNvPr id="29737" name="Text Box 39"/>
          <p:cNvSpPr txBox="1">
            <a:spLocks noChangeArrowheads="1"/>
          </p:cNvSpPr>
          <p:nvPr/>
        </p:nvSpPr>
        <p:spPr bwMode="auto">
          <a:xfrm>
            <a:off x="1555262" y="5605463"/>
            <a:ext cx="1219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+mn-lt"/>
              </a:rPr>
              <a:t>Reject H</a:t>
            </a:r>
            <a:r>
              <a:rPr lang="en-US" altLang="en-US" sz="1800" baseline="-25000" dirty="0">
                <a:latin typeface="+mn-lt"/>
              </a:rPr>
              <a:t>0</a:t>
            </a:r>
          </a:p>
        </p:txBody>
      </p:sp>
      <p:sp>
        <p:nvSpPr>
          <p:cNvPr id="29738" name="Freeform 40"/>
          <p:cNvSpPr>
            <a:spLocks/>
          </p:cNvSpPr>
          <p:nvPr/>
        </p:nvSpPr>
        <p:spPr bwMode="auto">
          <a:xfrm>
            <a:off x="4644293" y="4818064"/>
            <a:ext cx="1047262" cy="561975"/>
          </a:xfrm>
          <a:custGeom>
            <a:avLst/>
            <a:gdLst>
              <a:gd name="T0" fmla="*/ 2147483647 w 536"/>
              <a:gd name="T1" fmla="*/ 2147483647 h 354"/>
              <a:gd name="T2" fmla="*/ 2147483647 w 536"/>
              <a:gd name="T3" fmla="*/ 2147483647 h 354"/>
              <a:gd name="T4" fmla="*/ 2147483647 w 536"/>
              <a:gd name="T5" fmla="*/ 2147483647 h 354"/>
              <a:gd name="T6" fmla="*/ 2147483647 w 536"/>
              <a:gd name="T7" fmla="*/ 2147483647 h 354"/>
              <a:gd name="T8" fmla="*/ 2147483647 w 536"/>
              <a:gd name="T9" fmla="*/ 2147483647 h 354"/>
              <a:gd name="T10" fmla="*/ 2147483647 w 536"/>
              <a:gd name="T11" fmla="*/ 0 h 354"/>
              <a:gd name="T12" fmla="*/ 0 w 536"/>
              <a:gd name="T13" fmla="*/ 2147483647 h 354"/>
              <a:gd name="T14" fmla="*/ 2147483647 w 536"/>
              <a:gd name="T15" fmla="*/ 2147483647 h 354"/>
              <a:gd name="T16" fmla="*/ 2147483647 w 536"/>
              <a:gd name="T17" fmla="*/ 2147483647 h 35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6"/>
              <a:gd name="T28" fmla="*/ 0 h 354"/>
              <a:gd name="T29" fmla="*/ 536 w 536"/>
              <a:gd name="T30" fmla="*/ 354 h 35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6" h="354">
                <a:moveTo>
                  <a:pt x="536" y="351"/>
                </a:moveTo>
                <a:lnTo>
                  <a:pt x="535" y="312"/>
                </a:lnTo>
                <a:lnTo>
                  <a:pt x="315" y="273"/>
                </a:lnTo>
                <a:lnTo>
                  <a:pt x="188" y="208"/>
                </a:lnTo>
                <a:lnTo>
                  <a:pt x="117" y="153"/>
                </a:lnTo>
                <a:lnTo>
                  <a:pt x="3" y="0"/>
                </a:lnTo>
                <a:lnTo>
                  <a:pt x="0" y="354"/>
                </a:lnTo>
                <a:lnTo>
                  <a:pt x="527" y="351"/>
                </a:lnTo>
                <a:lnTo>
                  <a:pt x="527" y="347"/>
                </a:lnTo>
              </a:path>
            </a:pathLst>
          </a:cu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9739" name="Freeform 41"/>
          <p:cNvSpPr>
            <a:spLocks/>
          </p:cNvSpPr>
          <p:nvPr/>
        </p:nvSpPr>
        <p:spPr bwMode="auto">
          <a:xfrm>
            <a:off x="1817078" y="4884738"/>
            <a:ext cx="1051169" cy="495300"/>
          </a:xfrm>
          <a:custGeom>
            <a:avLst/>
            <a:gdLst>
              <a:gd name="T0" fmla="*/ 0 w 538"/>
              <a:gd name="T1" fmla="*/ 2147483647 h 312"/>
              <a:gd name="T2" fmla="*/ 0 w 538"/>
              <a:gd name="T3" fmla="*/ 2147483647 h 312"/>
              <a:gd name="T4" fmla="*/ 2147483647 w 538"/>
              <a:gd name="T5" fmla="*/ 2147483647 h 312"/>
              <a:gd name="T6" fmla="*/ 2147483647 w 538"/>
              <a:gd name="T7" fmla="*/ 2147483647 h 312"/>
              <a:gd name="T8" fmla="*/ 2147483647 w 538"/>
              <a:gd name="T9" fmla="*/ 2147483647 h 312"/>
              <a:gd name="T10" fmla="*/ 2147483647 w 538"/>
              <a:gd name="T11" fmla="*/ 0 h 312"/>
              <a:gd name="T12" fmla="*/ 2147483647 w 538"/>
              <a:gd name="T13" fmla="*/ 2147483647 h 312"/>
              <a:gd name="T14" fmla="*/ 2147483647 w 538"/>
              <a:gd name="T15" fmla="*/ 2147483647 h 312"/>
              <a:gd name="T16" fmla="*/ 2147483647 w 538"/>
              <a:gd name="T17" fmla="*/ 2147483647 h 3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8"/>
              <a:gd name="T28" fmla="*/ 0 h 312"/>
              <a:gd name="T29" fmla="*/ 538 w 538"/>
              <a:gd name="T30" fmla="*/ 312 h 3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8" h="312">
                <a:moveTo>
                  <a:pt x="0" y="312"/>
                </a:moveTo>
                <a:lnTo>
                  <a:pt x="0" y="267"/>
                </a:lnTo>
                <a:lnTo>
                  <a:pt x="219" y="235"/>
                </a:lnTo>
                <a:lnTo>
                  <a:pt x="330" y="190"/>
                </a:lnTo>
                <a:lnTo>
                  <a:pt x="403" y="141"/>
                </a:lnTo>
                <a:lnTo>
                  <a:pt x="537" y="0"/>
                </a:lnTo>
                <a:lnTo>
                  <a:pt x="538" y="309"/>
                </a:lnTo>
                <a:lnTo>
                  <a:pt x="18" y="309"/>
                </a:lnTo>
                <a:lnTo>
                  <a:pt x="18" y="305"/>
                </a:lnTo>
              </a:path>
            </a:pathLst>
          </a:custGeom>
          <a:solidFill>
            <a:srgbClr val="FFCCCC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9" name="Freeform 42"/>
          <p:cNvSpPr>
            <a:spLocks/>
          </p:cNvSpPr>
          <p:nvPr/>
        </p:nvSpPr>
        <p:spPr bwMode="auto">
          <a:xfrm>
            <a:off x="1836615" y="4005263"/>
            <a:ext cx="1969477" cy="1295400"/>
          </a:xfrm>
          <a:custGeom>
            <a:avLst/>
            <a:gdLst/>
            <a:ahLst/>
            <a:cxnLst>
              <a:cxn ang="0">
                <a:pos x="0" y="575"/>
              </a:cxn>
              <a:cxn ang="0">
                <a:pos x="63" y="570"/>
              </a:cxn>
              <a:cxn ang="0">
                <a:pos x="95" y="562"/>
              </a:cxn>
              <a:cxn ang="0">
                <a:pos x="127" y="553"/>
              </a:cxn>
              <a:cxn ang="0">
                <a:pos x="158" y="540"/>
              </a:cxn>
              <a:cxn ang="0">
                <a:pos x="190" y="521"/>
              </a:cxn>
              <a:cxn ang="0">
                <a:pos x="222" y="498"/>
              </a:cxn>
              <a:cxn ang="0">
                <a:pos x="284" y="432"/>
              </a:cxn>
              <a:cxn ang="0">
                <a:pos x="347" y="338"/>
              </a:cxn>
              <a:cxn ang="0">
                <a:pos x="410" y="224"/>
              </a:cxn>
              <a:cxn ang="0">
                <a:pos x="441" y="167"/>
              </a:cxn>
              <a:cxn ang="0">
                <a:pos x="473" y="114"/>
              </a:cxn>
              <a:cxn ang="0">
                <a:pos x="505" y="67"/>
              </a:cxn>
              <a:cxn ang="0">
                <a:pos x="535" y="31"/>
              </a:cxn>
              <a:cxn ang="0">
                <a:pos x="567" y="8"/>
              </a:cxn>
              <a:cxn ang="0">
                <a:pos x="599" y="0"/>
              </a:cxn>
            </a:cxnLst>
            <a:rect l="0" t="0" r="r" b="b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0" name="Freeform 43"/>
          <p:cNvSpPr>
            <a:spLocks/>
          </p:cNvSpPr>
          <p:nvPr/>
        </p:nvSpPr>
        <p:spPr bwMode="auto">
          <a:xfrm>
            <a:off x="3806092" y="4005263"/>
            <a:ext cx="1875692" cy="1295400"/>
          </a:xfrm>
          <a:custGeom>
            <a:avLst/>
            <a:gdLst/>
            <a:ahLst/>
            <a:cxnLst>
              <a:cxn ang="0">
                <a:pos x="575" y="575"/>
              </a:cxn>
              <a:cxn ang="0">
                <a:pos x="515" y="570"/>
              </a:cxn>
              <a:cxn ang="0">
                <a:pos x="484" y="562"/>
              </a:cxn>
              <a:cxn ang="0">
                <a:pos x="455" y="553"/>
              </a:cxn>
              <a:cxn ang="0">
                <a:pos x="424" y="540"/>
              </a:cxn>
              <a:cxn ang="0">
                <a:pos x="393" y="521"/>
              </a:cxn>
              <a:cxn ang="0">
                <a:pos x="364" y="498"/>
              </a:cxn>
              <a:cxn ang="0">
                <a:pos x="303" y="432"/>
              </a:cxn>
              <a:cxn ang="0">
                <a:pos x="242" y="338"/>
              </a:cxn>
              <a:cxn ang="0">
                <a:pos x="182" y="224"/>
              </a:cxn>
              <a:cxn ang="0">
                <a:pos x="151" y="167"/>
              </a:cxn>
              <a:cxn ang="0">
                <a:pos x="120" y="114"/>
              </a:cxn>
              <a:cxn ang="0">
                <a:pos x="91" y="67"/>
              </a:cxn>
              <a:cxn ang="0">
                <a:pos x="60" y="31"/>
              </a:cxn>
              <a:cxn ang="0">
                <a:pos x="30" y="8"/>
              </a:cxn>
              <a:cxn ang="0">
                <a:pos x="0" y="0"/>
              </a:cxn>
            </a:cxnLst>
            <a:rect l="0" t="0" r="r" b="b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9742" name="Line 44"/>
          <p:cNvSpPr>
            <a:spLocks noChangeShapeType="1"/>
          </p:cNvSpPr>
          <p:nvPr/>
        </p:nvSpPr>
        <p:spPr bwMode="auto">
          <a:xfrm>
            <a:off x="1742831" y="5376863"/>
            <a:ext cx="3938954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43" name="Line 45"/>
          <p:cNvSpPr>
            <a:spLocks noChangeShapeType="1"/>
          </p:cNvSpPr>
          <p:nvPr/>
        </p:nvSpPr>
        <p:spPr bwMode="auto">
          <a:xfrm>
            <a:off x="2399323" y="4843463"/>
            <a:ext cx="281354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44" name="Rectangle 46"/>
              <p:cNvSpPr>
                <a:spLocks noChangeArrowheads="1"/>
              </p:cNvSpPr>
              <p:nvPr/>
            </p:nvSpPr>
            <p:spPr bwMode="auto">
              <a:xfrm flipH="1">
                <a:off x="1649046" y="4538664"/>
                <a:ext cx="1312985" cy="366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sz="18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altLang="en-US" sz="1800" dirty="0">
                    <a:latin typeface="+mn-lt"/>
                  </a:rPr>
                  <a:t>/2=0.025</a:t>
                </a:r>
              </a:p>
            </p:txBody>
          </p:sp>
        </mc:Choice>
        <mc:Fallback xmlns="">
          <p:sp>
            <p:nvSpPr>
              <p:cNvPr id="29744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1649046" y="4538664"/>
                <a:ext cx="1312985" cy="366767"/>
              </a:xfrm>
              <a:prstGeom prst="rect">
                <a:avLst/>
              </a:prstGeom>
              <a:blipFill rotWithShape="1">
                <a:blip r:embed="rId3"/>
                <a:stretch>
                  <a:fillRect t="-10000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45" name="Line 47"/>
          <p:cNvSpPr>
            <a:spLocks noChangeShapeType="1"/>
          </p:cNvSpPr>
          <p:nvPr/>
        </p:nvSpPr>
        <p:spPr bwMode="auto">
          <a:xfrm>
            <a:off x="3806092" y="4005263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9746" name="Line 48"/>
          <p:cNvSpPr>
            <a:spLocks noChangeShapeType="1"/>
          </p:cNvSpPr>
          <p:nvPr/>
        </p:nvSpPr>
        <p:spPr bwMode="auto">
          <a:xfrm>
            <a:off x="2868246" y="54530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47" name="Text Box 49"/>
          <p:cNvSpPr txBox="1">
            <a:spLocks noChangeArrowheads="1"/>
          </p:cNvSpPr>
          <p:nvPr/>
        </p:nvSpPr>
        <p:spPr bwMode="auto">
          <a:xfrm>
            <a:off x="2399323" y="5681664"/>
            <a:ext cx="8440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</a:rPr>
              <a:t>-t</a:t>
            </a:r>
            <a:r>
              <a:rPr lang="el-GR" altLang="en-US" sz="2000" baseline="-25000" dirty="0">
                <a:latin typeface="+mn-lt"/>
              </a:rPr>
              <a:t>α</a:t>
            </a:r>
            <a:r>
              <a:rPr lang="en-US" altLang="en-US" sz="2000" baseline="-25000" dirty="0">
                <a:latin typeface="+mn-lt"/>
              </a:rPr>
              <a:t>/2</a:t>
            </a:r>
            <a:endParaRPr lang="el-GR" altLang="en-US" sz="2000" baseline="-25000" dirty="0">
              <a:latin typeface="+mn-lt"/>
            </a:endParaRPr>
          </a:p>
        </p:txBody>
      </p:sp>
      <p:sp>
        <p:nvSpPr>
          <p:cNvPr id="29748" name="Line 50"/>
          <p:cNvSpPr>
            <a:spLocks noChangeShapeType="1"/>
          </p:cNvSpPr>
          <p:nvPr/>
        </p:nvSpPr>
        <p:spPr bwMode="auto">
          <a:xfrm>
            <a:off x="2868246" y="5605463"/>
            <a:ext cx="178190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49" name="Text Box 51"/>
          <p:cNvSpPr txBox="1">
            <a:spLocks noChangeArrowheads="1"/>
          </p:cNvSpPr>
          <p:nvPr/>
        </p:nvSpPr>
        <p:spPr bwMode="auto">
          <a:xfrm>
            <a:off x="2918837" y="4970213"/>
            <a:ext cx="18756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+mn-lt"/>
              </a:rPr>
              <a:t>Do not reject H</a:t>
            </a:r>
            <a:r>
              <a:rPr lang="en-US" altLang="en-US" sz="1600" baseline="-25000" dirty="0">
                <a:latin typeface="+mn-lt"/>
              </a:rPr>
              <a:t>0</a:t>
            </a:r>
          </a:p>
        </p:txBody>
      </p:sp>
      <p:sp>
        <p:nvSpPr>
          <p:cNvPr id="29750" name="Line 52"/>
          <p:cNvSpPr>
            <a:spLocks noChangeShapeType="1"/>
          </p:cNvSpPr>
          <p:nvPr/>
        </p:nvSpPr>
        <p:spPr bwMode="auto">
          <a:xfrm>
            <a:off x="1461477" y="5605463"/>
            <a:ext cx="1406769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51" name="Text Box 53"/>
          <p:cNvSpPr txBox="1">
            <a:spLocks noChangeArrowheads="1"/>
          </p:cNvSpPr>
          <p:nvPr/>
        </p:nvSpPr>
        <p:spPr bwMode="auto">
          <a:xfrm>
            <a:off x="3524738" y="5834063"/>
            <a:ext cx="56270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0</a:t>
            </a:r>
            <a:endParaRPr lang="el-GR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29752" name="Text Box 54"/>
          <p:cNvSpPr txBox="1">
            <a:spLocks noChangeArrowheads="1"/>
          </p:cNvSpPr>
          <p:nvPr/>
        </p:nvSpPr>
        <p:spPr bwMode="auto">
          <a:xfrm>
            <a:off x="4368800" y="5681664"/>
            <a:ext cx="75027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</a:rPr>
              <a:t>t</a:t>
            </a:r>
            <a:r>
              <a:rPr lang="el-GR" altLang="en-US" sz="2000" baseline="-25000" dirty="0">
                <a:latin typeface="+mn-lt"/>
              </a:rPr>
              <a:t>α</a:t>
            </a:r>
            <a:r>
              <a:rPr lang="en-US" altLang="en-US" sz="2000" baseline="-25000" dirty="0">
                <a:latin typeface="+mn-lt"/>
              </a:rPr>
              <a:t>/2</a:t>
            </a:r>
            <a:endParaRPr lang="el-GR" altLang="en-US" sz="2000" baseline="-25000" dirty="0">
              <a:latin typeface="+mn-lt"/>
            </a:endParaRPr>
          </a:p>
        </p:txBody>
      </p:sp>
      <p:sp>
        <p:nvSpPr>
          <p:cNvPr id="29753" name="Line 55"/>
          <p:cNvSpPr>
            <a:spLocks noChangeShapeType="1"/>
          </p:cNvSpPr>
          <p:nvPr/>
        </p:nvSpPr>
        <p:spPr bwMode="auto">
          <a:xfrm>
            <a:off x="4650154" y="54530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54" name="Freeform 56"/>
          <p:cNvSpPr>
            <a:spLocks/>
          </p:cNvSpPr>
          <p:nvPr/>
        </p:nvSpPr>
        <p:spPr bwMode="auto">
          <a:xfrm>
            <a:off x="4837723" y="4813301"/>
            <a:ext cx="252047" cy="411163"/>
          </a:xfrm>
          <a:custGeom>
            <a:avLst/>
            <a:gdLst>
              <a:gd name="T0" fmla="*/ 2147483647 w 48"/>
              <a:gd name="T1" fmla="*/ 0 h 249"/>
              <a:gd name="T2" fmla="*/ 0 w 48"/>
              <a:gd name="T3" fmla="*/ 2147483647 h 249"/>
              <a:gd name="T4" fmla="*/ 0 60000 65536"/>
              <a:gd name="T5" fmla="*/ 0 60000 65536"/>
              <a:gd name="T6" fmla="*/ 0 w 48"/>
              <a:gd name="T7" fmla="*/ 0 h 249"/>
              <a:gd name="T8" fmla="*/ 48 w 48"/>
              <a:gd name="T9" fmla="*/ 249 h 24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" h="249">
                <a:moveTo>
                  <a:pt x="48" y="0"/>
                </a:moveTo>
                <a:lnTo>
                  <a:pt x="0" y="249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55" name="Rectangle 57"/>
              <p:cNvSpPr>
                <a:spLocks noChangeArrowheads="1"/>
              </p:cNvSpPr>
              <p:nvPr/>
            </p:nvSpPr>
            <p:spPr bwMode="auto">
              <a:xfrm flipH="1">
                <a:off x="4733371" y="4558396"/>
                <a:ext cx="1500554" cy="366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en-US" sz="1800" i="1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en-US" altLang="en-US" sz="1800" dirty="0">
                    <a:latin typeface="+mn-lt"/>
                  </a:rPr>
                  <a:t>/2=0.025</a:t>
                </a:r>
              </a:p>
            </p:txBody>
          </p:sp>
        </mc:Choice>
        <mc:Fallback xmlns="">
          <p:sp>
            <p:nvSpPr>
              <p:cNvPr id="29755" name="Rectangle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flipH="1">
                <a:off x="4733371" y="4558396"/>
                <a:ext cx="1500554" cy="366767"/>
              </a:xfrm>
              <a:prstGeom prst="rect">
                <a:avLst/>
              </a:prstGeom>
              <a:blipFill rotWithShape="1">
                <a:blip r:embed="rId4"/>
                <a:stretch>
                  <a:fillRect t="-8333" b="-266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56" name="Rectangle 58"/>
          <p:cNvSpPr>
            <a:spLocks noChangeArrowheads="1"/>
          </p:cNvSpPr>
          <p:nvPr/>
        </p:nvSpPr>
        <p:spPr bwMode="auto">
          <a:xfrm flipH="1">
            <a:off x="2117969" y="6062663"/>
            <a:ext cx="150055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latin typeface="+mn-lt"/>
              </a:rPr>
              <a:t>-2.1788</a:t>
            </a:r>
          </a:p>
        </p:txBody>
      </p:sp>
      <p:sp>
        <p:nvSpPr>
          <p:cNvPr id="29757" name="Rectangle 59"/>
          <p:cNvSpPr>
            <a:spLocks noChangeArrowheads="1"/>
          </p:cNvSpPr>
          <p:nvPr/>
        </p:nvSpPr>
        <p:spPr bwMode="auto">
          <a:xfrm flipH="1">
            <a:off x="4087446" y="6062663"/>
            <a:ext cx="1500554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b="1" dirty="0">
                <a:latin typeface="+mn-lt"/>
              </a:rPr>
              <a:t>2.1788</a:t>
            </a:r>
          </a:p>
        </p:txBody>
      </p:sp>
      <p:sp>
        <p:nvSpPr>
          <p:cNvPr id="29758" name="Line 60"/>
          <p:cNvSpPr>
            <a:spLocks noChangeShapeType="1"/>
          </p:cNvSpPr>
          <p:nvPr/>
        </p:nvSpPr>
        <p:spPr bwMode="auto">
          <a:xfrm>
            <a:off x="4650154" y="5605463"/>
            <a:ext cx="168812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AU"/>
          </a:p>
        </p:txBody>
      </p:sp>
      <p:sp>
        <p:nvSpPr>
          <p:cNvPr id="32831" name="Oval 61"/>
          <p:cNvSpPr>
            <a:spLocks noChangeArrowheads="1"/>
          </p:cNvSpPr>
          <p:nvPr/>
        </p:nvSpPr>
        <p:spPr bwMode="auto">
          <a:xfrm>
            <a:off x="8729784" y="1844675"/>
            <a:ext cx="1312985" cy="13716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32832" name="Oval 62"/>
          <p:cNvSpPr>
            <a:spLocks noChangeArrowheads="1"/>
          </p:cNvSpPr>
          <p:nvPr/>
        </p:nvSpPr>
        <p:spPr bwMode="auto">
          <a:xfrm>
            <a:off x="9941169" y="1844675"/>
            <a:ext cx="1312985" cy="13716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5064369" y="2209800"/>
          <a:ext cx="1125415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Equation" r:id="rId5" imgW="914400" imgH="198720" progId="Equation.DSMT4">
                  <p:embed/>
                </p:oleObj>
              </mc:Choice>
              <mc:Fallback>
                <p:oleObj name="Equation" r:id="rId5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4369" y="2209800"/>
                        <a:ext cx="1125415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394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Coefficient of Multiple Determination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433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61A8971-EF2F-4F0E-9CC5-0014D9D9AA9B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14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68215" y="2133600"/>
            <a:ext cx="10277231" cy="4103688"/>
          </a:xfrm>
          <a:prstGeom prst="rect">
            <a:avLst/>
          </a:prstGeom>
        </p:spPr>
        <p:txBody>
          <a:bodyPr/>
          <a:lstStyle/>
          <a:p>
            <a:pPr defTabSz="857250" eaLnBrk="0" hangingPunct="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latin typeface="+mn-lt"/>
                <a:ea typeface="+mn-ea"/>
              </a:rPr>
              <a:t>Reports the proportion of total variation in Y explained by all X variables taken together.</a:t>
            </a:r>
            <a:endParaRPr lang="en-US" sz="4000" kern="0" dirty="0">
              <a:latin typeface="+mn-lt"/>
              <a:ea typeface="+mn-ea"/>
            </a:endParaRPr>
          </a:p>
        </p:txBody>
      </p:sp>
      <p:graphicFrame>
        <p:nvGraphicFramePr>
          <p:cNvPr id="14342" name="Object 2"/>
          <p:cNvGraphicFramePr>
            <a:graphicFrameLocks noChangeAspect="1"/>
          </p:cNvGraphicFramePr>
          <p:nvPr/>
        </p:nvGraphicFramePr>
        <p:xfrm>
          <a:off x="1264139" y="3211514"/>
          <a:ext cx="8213969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6" name="Equation" r:id="rId3" imgW="2374900" imgH="419100" progId="Equation.3">
                  <p:embed/>
                </p:oleObj>
              </mc:Choice>
              <mc:Fallback>
                <p:oleObj name="Equation" r:id="rId3" imgW="2374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4139" y="3211514"/>
                        <a:ext cx="8213969" cy="1042987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9664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86507" y="387350"/>
            <a:ext cx="11164430" cy="449362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Coefficient of Multiple Determination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1FC11A9-06CA-4A1D-9020-36E1F8993FC9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15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graphicFrame>
        <p:nvGraphicFramePr>
          <p:cNvPr id="5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317016"/>
              </p:ext>
            </p:extLst>
          </p:nvPr>
        </p:nvGraphicFramePr>
        <p:xfrm>
          <a:off x="1576114" y="1295400"/>
          <a:ext cx="9369333" cy="5110164"/>
        </p:xfrm>
        <a:graphic>
          <a:graphicData uri="http://schemas.openxmlformats.org/drawingml/2006/table">
            <a:tbl>
              <a:tblPr/>
              <a:tblGrid>
                <a:gridCol w="15265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6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29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3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91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556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10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74635"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 Statistics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Multiple R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0.72213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 Square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0.52148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12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Adjusted R Square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0.44172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47.46341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Observations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15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12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ANOVA </a:t>
                      </a: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df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Significance 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90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29460.027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14730.01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6.53861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0.01201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Residual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12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27033.306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2252.776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Total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56493.333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BAA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5721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Coefficients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 Stat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P-value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Lower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Upper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Intercept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306.52619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114.25389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2.68285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0.01993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57.58835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555.46404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Price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-24.97509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10.83213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-2.30565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0.03979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-48.57626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-1.37392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5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Advertising</a:t>
                      </a:r>
                    </a:p>
                  </a:txBody>
                  <a:tcPr marL="112542" marR="112542" marT="45726" marB="4572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74.13096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25.96732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2.85478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0.01449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17.55303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130.70888</a:t>
                      </a:r>
                    </a:p>
                  </a:txBody>
                  <a:tcPr marL="112542" marR="112542" marT="45726" marB="45726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Text Box 128"/>
          <p:cNvSpPr txBox="1">
            <a:spLocks noChangeArrowheads="1"/>
          </p:cNvSpPr>
          <p:nvPr/>
        </p:nvSpPr>
        <p:spPr bwMode="auto">
          <a:xfrm>
            <a:off x="5005754" y="2276475"/>
            <a:ext cx="5943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latin typeface="+mn-lt"/>
                <a:ea typeface="+mn-ea"/>
              </a:rPr>
              <a:t>52.1% of the variation in pie sales is explained by the variation in price and advertising.</a:t>
            </a:r>
          </a:p>
        </p:txBody>
      </p:sp>
    </p:spTree>
    <p:extLst>
      <p:ext uri="{BB962C8B-B14F-4D97-AF65-F5344CB8AC3E}">
        <p14:creationId xmlns:p14="http://schemas.microsoft.com/office/powerpoint/2010/main" val="3212300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1406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Is the Model Significant?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945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F5720DD-9A9D-4BA4-81CD-645C6A062BDE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16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83493" y="3760789"/>
            <a:ext cx="9847385" cy="153310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ea typeface="+mn-ea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457200" y="1370300"/>
            <a:ext cx="10400324" cy="5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latin typeface="+mn-lt"/>
              </a:rPr>
              <a:t>F Test for Overall Significance of the Model: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+mn-lt"/>
              </a:rPr>
              <a:t>Shows if there is a linear relationship between all of the X variables considered together and Y.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latin typeface="+mn-lt"/>
              </a:rPr>
              <a:t>Hypotheses: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  	H</a:t>
            </a:r>
            <a:r>
              <a:rPr lang="en-US" altLang="en-US" sz="2800" baseline="-25000" dirty="0">
                <a:latin typeface="+mn-lt"/>
              </a:rPr>
              <a:t>0</a:t>
            </a:r>
            <a:r>
              <a:rPr lang="en-US" altLang="en-US" sz="2800" dirty="0">
                <a:latin typeface="+mn-lt"/>
              </a:rPr>
              <a:t>: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>
                <a:latin typeface="+mn-lt"/>
              </a:rPr>
              <a:t>1</a:t>
            </a:r>
            <a:r>
              <a:rPr lang="en-US" altLang="en-US" sz="2800" dirty="0">
                <a:latin typeface="+mn-lt"/>
              </a:rPr>
              <a:t> =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>
                <a:latin typeface="+mn-lt"/>
              </a:rPr>
              <a:t>2</a:t>
            </a:r>
            <a:r>
              <a:rPr lang="en-US" altLang="en-US" sz="2800" dirty="0">
                <a:latin typeface="+mn-lt"/>
              </a:rPr>
              <a:t> = … =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>
                <a:latin typeface="+mn-lt"/>
              </a:rPr>
              <a:t>k</a:t>
            </a:r>
            <a:r>
              <a:rPr lang="en-US" altLang="en-US" sz="2800" dirty="0">
                <a:latin typeface="+mn-lt"/>
              </a:rPr>
              <a:t> = 0  (no linear relationship)</a:t>
            </a:r>
          </a:p>
          <a:p>
            <a:pPr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	H</a:t>
            </a:r>
            <a:r>
              <a:rPr lang="en-US" altLang="en-US" sz="2800" baseline="-25000" dirty="0">
                <a:latin typeface="+mn-lt"/>
              </a:rPr>
              <a:t>1</a:t>
            </a:r>
            <a:r>
              <a:rPr lang="en-US" altLang="en-US" sz="2800" dirty="0">
                <a:latin typeface="+mn-lt"/>
              </a:rPr>
              <a:t>: at least one </a:t>
            </a:r>
            <a:r>
              <a:rPr lang="el-GR" altLang="en-US" sz="2800" dirty="0">
                <a:latin typeface="+mn-lt"/>
              </a:rPr>
              <a:t>β</a:t>
            </a:r>
            <a:r>
              <a:rPr lang="en-US" altLang="en-US" sz="2800" baseline="-25000" dirty="0" err="1">
                <a:latin typeface="+mn-lt"/>
              </a:rPr>
              <a:t>i</a:t>
            </a:r>
            <a:r>
              <a:rPr lang="en-US" altLang="en-US" sz="2800" dirty="0">
                <a:latin typeface="+mn-lt"/>
              </a:rPr>
              <a:t> ≠ 0   (at least one independent variable affects Y) </a:t>
            </a:r>
          </a:p>
        </p:txBody>
      </p:sp>
    </p:spTree>
    <p:extLst>
      <p:ext uri="{BB962C8B-B14F-4D97-AF65-F5344CB8AC3E}">
        <p14:creationId xmlns:p14="http://schemas.microsoft.com/office/powerpoint/2010/main" val="200279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F Test for Overall Significance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E23C260-39CB-46F6-B8B5-FC40806D5FB4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17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20485" name="Rectangle 3"/>
          <p:cNvSpPr txBox="1">
            <a:spLocks noChangeArrowheads="1"/>
          </p:cNvSpPr>
          <p:nvPr/>
        </p:nvSpPr>
        <p:spPr bwMode="auto">
          <a:xfrm>
            <a:off x="502140" y="1412876"/>
            <a:ext cx="10265508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58775" indent="-244475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r>
              <a:rPr lang="en-US" altLang="en-US" sz="2800" dirty="0">
                <a:latin typeface="+mn-lt"/>
              </a:rPr>
              <a:t>Test statistic: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4000" dirty="0">
                <a:latin typeface="+mn-lt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anose="020B060403050404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800" dirty="0">
              <a:latin typeface="+mn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 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   Where F has (numerator) = k  and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800" dirty="0">
                <a:latin typeface="+mn-lt"/>
              </a:rPr>
              <a:t>	(denominator) = (n – k - 1) degrees of freedom </a:t>
            </a:r>
          </a:p>
        </p:txBody>
      </p:sp>
      <p:graphicFrame>
        <p:nvGraphicFramePr>
          <p:cNvPr id="204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098285"/>
              </p:ext>
            </p:extLst>
          </p:nvPr>
        </p:nvGraphicFramePr>
        <p:xfrm>
          <a:off x="1394759" y="2104724"/>
          <a:ext cx="5148385" cy="210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Equation" r:id="rId3" imgW="1346200" imgH="762000" progId="Equation.3">
                  <p:embed/>
                </p:oleObj>
              </mc:Choice>
              <mc:Fallback>
                <p:oleObj name="Equation" r:id="rId3" imgW="1346200" imgH="762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759" y="2104724"/>
                        <a:ext cx="5148385" cy="2103438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3090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135"/>
          <p:cNvGraphicFramePr>
            <a:graphicFrameLocks noGrp="1"/>
          </p:cNvGraphicFramePr>
          <p:nvPr/>
        </p:nvGraphicFramePr>
        <p:xfrm>
          <a:off x="633047" y="1408113"/>
          <a:ext cx="9454663" cy="4960941"/>
        </p:xfrm>
        <a:graphic>
          <a:graphicData uri="http://schemas.openxmlformats.org/drawingml/2006/table">
            <a:tbl>
              <a:tblPr/>
              <a:tblGrid>
                <a:gridCol w="165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3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0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6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10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28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4638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 Statistics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Multiple R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0.72213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 Square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0.52148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4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Adjusted R Square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0.44172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47.46341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Observations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15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3549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ANOVA </a:t>
                      </a: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df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MS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Significance F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Regression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29460.027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14730.01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0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6.53861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0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0.01201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Residual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12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27033.306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2252.776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0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Total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14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56493.333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52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66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354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 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Coefficients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Standard Error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t Stat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P-value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Lower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Upper 95%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latin typeface="Arial" pitchFamily="34" charset="0"/>
                        <a:ea typeface="ＭＳ Ｐゴシック" charset="-128"/>
                      </a:endParaRP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Intercept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306.52619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114.25389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2.68285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0.01993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57.58835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555.46404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Price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-24.97509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10.83213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-2.30565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0.03979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-48.57626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-1.37392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Advertising</a:t>
                      </a:r>
                    </a:p>
                  </a:txBody>
                  <a:tcPr marL="112542" marR="112542" marT="45711" marB="4571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74.13096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25.96732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2.85478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0.01449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17.55303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11111"/>
                          </a:solidFill>
                          <a:effectLst/>
                          <a:latin typeface="Arial" pitchFamily="34" charset="0"/>
                          <a:ea typeface="ＭＳ Ｐゴシック" charset="-128"/>
                        </a:rPr>
                        <a:t>130.70888</a:t>
                      </a:r>
                    </a:p>
                  </a:txBody>
                  <a:tcPr marL="112542" marR="112542" marT="45711" marB="45711" anchor="b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16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F Test for Overall Significance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163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5C56269-19DE-48C8-A5E9-86546FE423F6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18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graphicFrame>
        <p:nvGraphicFramePr>
          <p:cNvPr id="21632" name="Object 2"/>
          <p:cNvGraphicFramePr>
            <a:graphicFrameLocks noChangeAspect="1"/>
          </p:cNvGraphicFramePr>
          <p:nvPr/>
        </p:nvGraphicFramePr>
        <p:xfrm>
          <a:off x="4585677" y="1668463"/>
          <a:ext cx="497058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Equation" r:id="rId3" imgW="2005729" imgH="393529" progId="Equation.3">
                  <p:embed/>
                </p:oleObj>
              </mc:Choice>
              <mc:Fallback>
                <p:oleObj name="Equation" r:id="rId3" imgW="200572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5677" y="1668463"/>
                        <a:ext cx="4970585" cy="787400"/>
                      </a:xfrm>
                      <a:prstGeom prst="rect">
                        <a:avLst/>
                      </a:prstGeom>
                      <a:solidFill>
                        <a:srgbClr val="FDE0BD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633" name="Line 3"/>
          <p:cNvSpPr>
            <a:spLocks noChangeShapeType="1"/>
          </p:cNvSpPr>
          <p:nvPr/>
        </p:nvSpPr>
        <p:spPr bwMode="auto">
          <a:xfrm flipV="1">
            <a:off x="8759093" y="3179763"/>
            <a:ext cx="568569" cy="792162"/>
          </a:xfrm>
          <a:prstGeom prst="line">
            <a:avLst/>
          </a:prstGeom>
          <a:noFill/>
          <a:ln w="9525">
            <a:solidFill>
              <a:srgbClr val="FF99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1634" name="Line 4"/>
          <p:cNvSpPr>
            <a:spLocks noChangeShapeType="1"/>
          </p:cNvSpPr>
          <p:nvPr/>
        </p:nvSpPr>
        <p:spPr bwMode="auto">
          <a:xfrm flipV="1">
            <a:off x="6455508" y="2460625"/>
            <a:ext cx="797169" cy="1582738"/>
          </a:xfrm>
          <a:prstGeom prst="line">
            <a:avLst/>
          </a:prstGeom>
          <a:noFill/>
          <a:ln w="9525">
            <a:solidFill>
              <a:schemeClr val="folHlink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1635" name="Line 5"/>
          <p:cNvSpPr>
            <a:spLocks noChangeShapeType="1"/>
          </p:cNvSpPr>
          <p:nvPr/>
        </p:nvSpPr>
        <p:spPr bwMode="auto">
          <a:xfrm flipV="1">
            <a:off x="3706447" y="3252789"/>
            <a:ext cx="621323" cy="892175"/>
          </a:xfrm>
          <a:prstGeom prst="line">
            <a:avLst/>
          </a:prstGeom>
          <a:noFill/>
          <a:ln w="9525">
            <a:solidFill>
              <a:schemeClr val="folHlink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1636" name="Text Box 131"/>
          <p:cNvSpPr txBox="1">
            <a:spLocks noChangeArrowheads="1"/>
          </p:cNvSpPr>
          <p:nvPr/>
        </p:nvSpPr>
        <p:spPr bwMode="auto">
          <a:xfrm>
            <a:off x="3972170" y="2662238"/>
            <a:ext cx="2659184" cy="707886"/>
          </a:xfrm>
          <a:prstGeom prst="rect">
            <a:avLst/>
          </a:prstGeom>
          <a:solidFill>
            <a:srgbClr val="C7DAF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1" dirty="0">
                <a:latin typeface="+mn-lt"/>
              </a:rPr>
              <a:t>With 2 and 12 degrees of freedom</a:t>
            </a:r>
          </a:p>
        </p:txBody>
      </p:sp>
      <p:sp>
        <p:nvSpPr>
          <p:cNvPr id="21637" name="Text Box 132"/>
          <p:cNvSpPr txBox="1">
            <a:spLocks noChangeArrowheads="1"/>
          </p:cNvSpPr>
          <p:nvPr/>
        </p:nvSpPr>
        <p:spPr bwMode="auto">
          <a:xfrm>
            <a:off x="8049846" y="2603500"/>
            <a:ext cx="1594338" cy="646331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latin typeface="+mn-lt"/>
              </a:rPr>
              <a:t>p-value for the F Test</a:t>
            </a:r>
          </a:p>
        </p:txBody>
      </p:sp>
    </p:spTree>
    <p:extLst>
      <p:ext uri="{BB962C8B-B14F-4D97-AF65-F5344CB8AC3E}">
        <p14:creationId xmlns:p14="http://schemas.microsoft.com/office/powerpoint/2010/main" val="388481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838200" y="211756"/>
            <a:ext cx="10515600" cy="89515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F Test for Overall Significance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2575469-292C-450A-9506-913F8487034E}" type="slidenum">
              <a:rPr lang="en-GB" altLang="en-US" sz="900">
                <a:solidFill>
                  <a:srgbClr val="4D4D4D"/>
                </a:solidFill>
              </a:rPr>
              <a:pPr eaLnBrk="1" hangingPunct="1"/>
              <a:t>19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54554" y="1412876"/>
            <a:ext cx="4587631" cy="1071563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2534" name="Rectangle 3"/>
          <p:cNvSpPr txBox="1">
            <a:spLocks noChangeArrowheads="1"/>
          </p:cNvSpPr>
          <p:nvPr/>
        </p:nvSpPr>
        <p:spPr bwMode="auto">
          <a:xfrm>
            <a:off x="1774092" y="1433513"/>
            <a:ext cx="473612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400" dirty="0">
                <a:latin typeface="+mn-lt"/>
              </a:rPr>
              <a:t>H</a:t>
            </a:r>
            <a:r>
              <a:rPr lang="en-US" altLang="en-US" sz="2400" baseline="-25000" dirty="0">
                <a:latin typeface="+mn-lt"/>
              </a:rPr>
              <a:t>0</a:t>
            </a:r>
            <a:r>
              <a:rPr lang="en-US" altLang="en-US" sz="2400" dirty="0">
                <a:latin typeface="+mn-lt"/>
              </a:rPr>
              <a:t>: </a:t>
            </a:r>
            <a:r>
              <a:rPr lang="el-GR" altLang="en-US" sz="2400" dirty="0">
                <a:latin typeface="+mn-lt"/>
              </a:rPr>
              <a:t>β</a:t>
            </a:r>
            <a:r>
              <a:rPr lang="en-US" altLang="en-US" sz="2400" baseline="-25000" dirty="0">
                <a:latin typeface="+mn-lt"/>
              </a:rPr>
              <a:t>1</a:t>
            </a:r>
            <a:r>
              <a:rPr lang="en-US" altLang="en-US" sz="2400" dirty="0">
                <a:latin typeface="+mn-lt"/>
              </a:rPr>
              <a:t> = </a:t>
            </a:r>
            <a:r>
              <a:rPr lang="el-GR" altLang="en-US" sz="2400" dirty="0">
                <a:latin typeface="+mn-lt"/>
              </a:rPr>
              <a:t>β</a:t>
            </a:r>
            <a:r>
              <a:rPr lang="en-US" altLang="en-US" sz="2400" baseline="-25000" dirty="0">
                <a:latin typeface="+mn-lt"/>
              </a:rPr>
              <a:t>2</a:t>
            </a:r>
            <a:r>
              <a:rPr lang="en-US" altLang="en-US" sz="2400" dirty="0">
                <a:latin typeface="+mn-lt"/>
              </a:rPr>
              <a:t> = 0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400" dirty="0">
                <a:latin typeface="+mn-lt"/>
              </a:rPr>
              <a:t>H</a:t>
            </a:r>
            <a:r>
              <a:rPr lang="en-US" altLang="en-US" sz="2400" baseline="-25000" dirty="0">
                <a:latin typeface="+mn-lt"/>
              </a:rPr>
              <a:t>1</a:t>
            </a:r>
            <a:r>
              <a:rPr lang="en-US" altLang="en-US" sz="2400" dirty="0">
                <a:latin typeface="+mn-lt"/>
              </a:rPr>
              <a:t>: </a:t>
            </a:r>
            <a:r>
              <a:rPr lang="el-GR" altLang="en-US" sz="2400" dirty="0">
                <a:latin typeface="+mn-lt"/>
              </a:rPr>
              <a:t>β</a:t>
            </a:r>
            <a:r>
              <a:rPr lang="en-US" altLang="en-US" sz="2400" baseline="-25000" dirty="0">
                <a:latin typeface="+mn-lt"/>
              </a:rPr>
              <a:t>1</a:t>
            </a:r>
            <a:r>
              <a:rPr lang="en-US" altLang="en-US" sz="2400" dirty="0">
                <a:latin typeface="+mn-lt"/>
              </a:rPr>
              <a:t> and </a:t>
            </a:r>
            <a:r>
              <a:rPr lang="el-GR" altLang="en-US" sz="2400" dirty="0">
                <a:latin typeface="+mn-lt"/>
              </a:rPr>
              <a:t>β</a:t>
            </a:r>
            <a:r>
              <a:rPr lang="en-US" altLang="en-US" sz="2400" baseline="-25000" dirty="0">
                <a:latin typeface="+mn-lt"/>
              </a:rPr>
              <a:t>2</a:t>
            </a:r>
            <a:r>
              <a:rPr lang="en-US" altLang="en-US" sz="2400" dirty="0">
                <a:latin typeface="+mn-lt"/>
              </a:rPr>
              <a:t> not both zero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endParaRPr lang="en-US" altLang="en-US" sz="2400" dirty="0">
              <a:latin typeface="+mn-lt"/>
              <a:sym typeface="Symbol" panose="05050102010706020507" pitchFamily="18" charset="2"/>
            </a:endParaRPr>
          </a:p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400" dirty="0"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400" dirty="0">
                <a:latin typeface="+mn-lt"/>
              </a:rPr>
              <a:t> = .05</a:t>
            </a:r>
          </a:p>
          <a:p>
            <a:pPr>
              <a:spcBef>
                <a:spcPct val="20000"/>
              </a:spcBef>
              <a:spcAft>
                <a:spcPct val="20000"/>
              </a:spcAft>
              <a:buSzPct val="80000"/>
              <a:buFont typeface="Arial" panose="020B0604020202020204" pitchFamily="34" charset="0"/>
              <a:buNone/>
            </a:pPr>
            <a:r>
              <a:rPr lang="en-US" altLang="en-US" sz="2400" dirty="0">
                <a:latin typeface="+mn-lt"/>
              </a:rPr>
              <a:t>df</a:t>
            </a:r>
            <a:r>
              <a:rPr lang="en-US" altLang="en-US" sz="2400" baseline="-25000" dirty="0">
                <a:latin typeface="+mn-lt"/>
              </a:rPr>
              <a:t>1</a:t>
            </a:r>
            <a:r>
              <a:rPr lang="en-US" altLang="en-US" sz="2400" dirty="0">
                <a:latin typeface="+mn-lt"/>
              </a:rPr>
              <a:t>= 2      df</a:t>
            </a:r>
            <a:r>
              <a:rPr lang="en-US" altLang="en-US" sz="2400" baseline="-25000" dirty="0">
                <a:latin typeface="+mn-lt"/>
              </a:rPr>
              <a:t>2</a:t>
            </a:r>
            <a:r>
              <a:rPr lang="en-US" altLang="en-US" sz="2400" dirty="0">
                <a:latin typeface="+mn-lt"/>
              </a:rPr>
              <a:t> = 12 </a:t>
            </a:r>
            <a:endParaRPr lang="en-US" altLang="en-US" sz="2400" b="1" dirty="0">
              <a:latin typeface="+mn-lt"/>
            </a:endParaRPr>
          </a:p>
        </p:txBody>
      </p:sp>
      <p:sp>
        <p:nvSpPr>
          <p:cNvPr id="22535" name="Rectangle 4"/>
          <p:cNvSpPr>
            <a:spLocks noChangeArrowheads="1"/>
          </p:cNvSpPr>
          <p:nvPr/>
        </p:nvSpPr>
        <p:spPr bwMode="auto">
          <a:xfrm>
            <a:off x="6514123" y="1196975"/>
            <a:ext cx="4519247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b="1" dirty="0">
                <a:latin typeface="+mn-lt"/>
              </a:rPr>
              <a:t>Test Statistic: </a:t>
            </a:r>
            <a:endParaRPr lang="en-US" altLang="en-US" sz="2800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dirty="0">
              <a:latin typeface="+mn-lt"/>
            </a:endParaRPr>
          </a:p>
          <a:p>
            <a:pPr>
              <a:spcBef>
                <a:spcPct val="20000"/>
              </a:spcBef>
            </a:pPr>
            <a:r>
              <a:rPr lang="en-US" altLang="en-US" sz="2800" b="1" dirty="0">
                <a:latin typeface="+mn-lt"/>
              </a:rPr>
              <a:t>Decision:</a:t>
            </a:r>
            <a:endParaRPr lang="en-US" altLang="en-US" sz="2800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b="1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000" b="1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b="1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en-US" altLang="en-US" sz="2800" dirty="0">
              <a:latin typeface="+mn-lt"/>
            </a:endParaRPr>
          </a:p>
          <a:p>
            <a:pPr latinLnBrk="1">
              <a:spcBef>
                <a:spcPct val="20000"/>
              </a:spcBef>
            </a:pPr>
            <a:endParaRPr lang="en-US" altLang="en-US" sz="2800" dirty="0">
              <a:latin typeface="+mn-lt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646985" y="3478213"/>
            <a:ext cx="4208585" cy="1197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Since F test statistic is in the rejection region (p-value &lt; .05), reject H</a:t>
            </a:r>
            <a:r>
              <a:rPr lang="en-US" sz="2400" baseline="-25000" dirty="0">
                <a:latin typeface="+mn-lt"/>
                <a:ea typeface="+mn-ea"/>
              </a:rPr>
              <a:t>0</a:t>
            </a:r>
            <a:endParaRPr lang="en-US" sz="2400" dirty="0">
              <a:latin typeface="+mn-lt"/>
              <a:ea typeface="+mn-ea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602048" y="4941888"/>
            <a:ext cx="4253522" cy="16902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ea typeface="+mn-ea"/>
              </a:rPr>
              <a:t>Conclusion: </a:t>
            </a:r>
          </a:p>
          <a:p>
            <a:pPr eaLnBrk="0" hangingPunct="0">
              <a:defRPr/>
            </a:pPr>
            <a:r>
              <a:rPr lang="en-US" sz="2400" dirty="0">
                <a:ea typeface="+mn-ea"/>
              </a:rPr>
              <a:t>There is evidence that at least one independent variable affects Y.</a:t>
            </a: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3722078" y="5146675"/>
            <a:ext cx="1914769" cy="223838"/>
          </a:xfrm>
          <a:custGeom>
            <a:avLst/>
            <a:gdLst/>
            <a:ahLst/>
            <a:cxnLst>
              <a:cxn ang="0">
                <a:pos x="4" y="154"/>
              </a:cxn>
              <a:cxn ang="0">
                <a:pos x="0" y="0"/>
              </a:cxn>
              <a:cxn ang="0">
                <a:pos x="83" y="39"/>
              </a:cxn>
              <a:cxn ang="0">
                <a:pos x="154" y="61"/>
              </a:cxn>
              <a:cxn ang="0">
                <a:pos x="209" y="76"/>
              </a:cxn>
              <a:cxn ang="0">
                <a:pos x="283" y="91"/>
              </a:cxn>
              <a:cxn ang="0">
                <a:pos x="428" y="111"/>
              </a:cxn>
              <a:cxn ang="0">
                <a:pos x="592" y="126"/>
              </a:cxn>
              <a:cxn ang="0">
                <a:pos x="979" y="141"/>
              </a:cxn>
              <a:cxn ang="0">
                <a:pos x="980" y="154"/>
              </a:cxn>
            </a:cxnLst>
            <a:rect l="0" t="0" r="r" b="b"/>
            <a:pathLst>
              <a:path w="980" h="154">
                <a:moveTo>
                  <a:pt x="4" y="154"/>
                </a:moveTo>
                <a:lnTo>
                  <a:pt x="0" y="0"/>
                </a:lnTo>
                <a:lnTo>
                  <a:pt x="83" y="39"/>
                </a:lnTo>
                <a:lnTo>
                  <a:pt x="154" y="61"/>
                </a:lnTo>
                <a:lnTo>
                  <a:pt x="209" y="76"/>
                </a:lnTo>
                <a:lnTo>
                  <a:pt x="283" y="91"/>
                </a:lnTo>
                <a:lnTo>
                  <a:pt x="428" y="111"/>
                </a:lnTo>
                <a:lnTo>
                  <a:pt x="592" y="126"/>
                </a:lnTo>
                <a:lnTo>
                  <a:pt x="979" y="141"/>
                </a:lnTo>
                <a:lnTo>
                  <a:pt x="980" y="154"/>
                </a:lnTo>
              </a:path>
            </a:pathLst>
          </a:custGeom>
          <a:solidFill>
            <a:schemeClr val="accent5"/>
          </a:solidFill>
          <a:ln w="9525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2539" name="Freeform 8"/>
          <p:cNvSpPr>
            <a:spLocks/>
          </p:cNvSpPr>
          <p:nvPr/>
        </p:nvSpPr>
        <p:spPr bwMode="auto">
          <a:xfrm>
            <a:off x="1656862" y="3760789"/>
            <a:ext cx="4323862" cy="1614487"/>
          </a:xfrm>
          <a:custGeom>
            <a:avLst/>
            <a:gdLst>
              <a:gd name="T0" fmla="*/ 0 w 3388"/>
              <a:gd name="T1" fmla="*/ 0 h 1023"/>
              <a:gd name="T2" fmla="*/ 0 w 3388"/>
              <a:gd name="T3" fmla="*/ 2147483647 h 1023"/>
              <a:gd name="T4" fmla="*/ 2147483647 w 3388"/>
              <a:gd name="T5" fmla="*/ 2147483647 h 1023"/>
              <a:gd name="T6" fmla="*/ 0 60000 65536"/>
              <a:gd name="T7" fmla="*/ 0 60000 65536"/>
              <a:gd name="T8" fmla="*/ 0 60000 65536"/>
              <a:gd name="T9" fmla="*/ 0 w 3388"/>
              <a:gd name="T10" fmla="*/ 0 h 1023"/>
              <a:gd name="T11" fmla="*/ 3388 w 3388"/>
              <a:gd name="T12" fmla="*/ 1023 h 102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88" h="1023">
                <a:moveTo>
                  <a:pt x="0" y="0"/>
                </a:moveTo>
                <a:lnTo>
                  <a:pt x="0" y="1022"/>
                </a:lnTo>
                <a:lnTo>
                  <a:pt x="3387" y="1022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2540" name="Rectangle 9"/>
          <p:cNvSpPr>
            <a:spLocks noChangeArrowheads="1"/>
          </p:cNvSpPr>
          <p:nvPr/>
        </p:nvSpPr>
        <p:spPr bwMode="auto">
          <a:xfrm>
            <a:off x="1385277" y="5146676"/>
            <a:ext cx="56270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>
                <a:latin typeface="Arial" panose="020B0604020202020204" pitchFamily="34" charset="0"/>
              </a:rPr>
              <a:t>0</a:t>
            </a:r>
            <a:r>
              <a:rPr lang="en-US" altLang="en-US" sz="3600" b="1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2541" name="Line 10"/>
          <p:cNvSpPr>
            <a:spLocks noChangeShapeType="1"/>
          </p:cNvSpPr>
          <p:nvPr/>
        </p:nvSpPr>
        <p:spPr bwMode="auto">
          <a:xfrm>
            <a:off x="1832708" y="4079875"/>
            <a:ext cx="3908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1666631" y="4003675"/>
            <a:ext cx="4220308" cy="1392238"/>
          </a:xfrm>
          <a:custGeom>
            <a:avLst/>
            <a:gdLst/>
            <a:ahLst/>
            <a:cxnLst>
              <a:cxn ang="0">
                <a:pos x="0" y="1011"/>
              </a:cxn>
              <a:cxn ang="0">
                <a:pos x="162" y="837"/>
              </a:cxn>
              <a:cxn ang="0">
                <a:pos x="714" y="3"/>
              </a:cxn>
              <a:cxn ang="0">
                <a:pos x="1728" y="855"/>
              </a:cxn>
              <a:cxn ang="0">
                <a:pos x="3492" y="999"/>
              </a:cxn>
            </a:cxnLst>
            <a:rect l="0" t="0" r="r" b="b"/>
            <a:pathLst>
              <a:path w="3492" h="1021">
                <a:moveTo>
                  <a:pt x="0" y="1011"/>
                </a:moveTo>
                <a:cubicBezTo>
                  <a:pt x="27" y="982"/>
                  <a:pt x="43" y="1005"/>
                  <a:pt x="162" y="837"/>
                </a:cubicBezTo>
                <a:cubicBezTo>
                  <a:pt x="281" y="669"/>
                  <a:pt x="453" y="0"/>
                  <a:pt x="714" y="3"/>
                </a:cubicBezTo>
                <a:cubicBezTo>
                  <a:pt x="975" y="6"/>
                  <a:pt x="1265" y="689"/>
                  <a:pt x="1728" y="855"/>
                </a:cubicBezTo>
                <a:cubicBezTo>
                  <a:pt x="2191" y="1021"/>
                  <a:pt x="3125" y="969"/>
                  <a:pt x="3492" y="999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2543" name="Line 12"/>
          <p:cNvSpPr>
            <a:spLocks noChangeShapeType="1"/>
          </p:cNvSpPr>
          <p:nvPr/>
        </p:nvSpPr>
        <p:spPr bwMode="auto">
          <a:xfrm>
            <a:off x="3729894" y="5146675"/>
            <a:ext cx="1953" cy="2286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2544" name="Line 13"/>
          <p:cNvSpPr>
            <a:spLocks noChangeShapeType="1"/>
          </p:cNvSpPr>
          <p:nvPr/>
        </p:nvSpPr>
        <p:spPr bwMode="auto">
          <a:xfrm flipH="1">
            <a:off x="4105031" y="4918075"/>
            <a:ext cx="281354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2545" name="Text Box 14"/>
          <p:cNvSpPr txBox="1">
            <a:spLocks noChangeArrowheads="1"/>
          </p:cNvSpPr>
          <p:nvPr/>
        </p:nvSpPr>
        <p:spPr bwMode="auto">
          <a:xfrm>
            <a:off x="3542323" y="4613275"/>
            <a:ext cx="14901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  <a:sym typeface="Symbol" panose="05050102010706020507" pitchFamily="18" charset="2"/>
              </a:rPr>
              <a:t> = 0.05</a:t>
            </a:r>
            <a:endParaRPr lang="en-US" altLang="en-US" sz="2000" baseline="-25000" dirty="0">
              <a:latin typeface="+mn-lt"/>
              <a:sym typeface="Symbol" panose="05050102010706020507" pitchFamily="18" charset="2"/>
            </a:endParaRPr>
          </a:p>
        </p:txBody>
      </p:sp>
      <p:sp>
        <p:nvSpPr>
          <p:cNvPr id="22546" name="Line 17"/>
          <p:cNvSpPr>
            <a:spLocks noChangeShapeType="1"/>
          </p:cNvSpPr>
          <p:nvPr/>
        </p:nvSpPr>
        <p:spPr bwMode="auto">
          <a:xfrm flipH="1">
            <a:off x="1760416" y="5603875"/>
            <a:ext cx="1969477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2547" name="Line 18"/>
          <p:cNvSpPr>
            <a:spLocks noChangeShapeType="1"/>
          </p:cNvSpPr>
          <p:nvPr/>
        </p:nvSpPr>
        <p:spPr bwMode="auto">
          <a:xfrm flipH="1">
            <a:off x="3729893" y="5603875"/>
            <a:ext cx="215704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2548" name="Rectangle 19"/>
          <p:cNvSpPr>
            <a:spLocks noChangeArrowheads="1"/>
          </p:cNvSpPr>
          <p:nvPr/>
        </p:nvSpPr>
        <p:spPr bwMode="auto">
          <a:xfrm>
            <a:off x="4105031" y="5527675"/>
            <a:ext cx="1219200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>
                <a:latin typeface="+mn-lt"/>
              </a:rPr>
              <a:t>Reject H</a:t>
            </a:r>
            <a:r>
              <a:rPr lang="en-US" altLang="en-US" sz="1800" baseline="-25000" dirty="0">
                <a:latin typeface="+mn-lt"/>
              </a:rPr>
              <a:t>0</a:t>
            </a:r>
          </a:p>
        </p:txBody>
      </p:sp>
      <p:sp>
        <p:nvSpPr>
          <p:cNvPr id="22549" name="Rectangle 20"/>
          <p:cNvSpPr>
            <a:spLocks noChangeArrowheads="1"/>
          </p:cNvSpPr>
          <p:nvPr/>
        </p:nvSpPr>
        <p:spPr bwMode="auto">
          <a:xfrm>
            <a:off x="2135555" y="4696212"/>
            <a:ext cx="1125415" cy="60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800" dirty="0">
                <a:latin typeface="+mn-lt"/>
              </a:rPr>
              <a:t>Do not </a:t>
            </a:r>
          </a:p>
          <a:p>
            <a:pPr>
              <a:lnSpc>
                <a:spcPct val="20000"/>
              </a:lnSpc>
            </a:pPr>
            <a:r>
              <a:rPr lang="en-US" altLang="en-US" sz="1800" dirty="0">
                <a:latin typeface="+mn-lt"/>
              </a:rPr>
              <a:t>reject H</a:t>
            </a:r>
            <a:r>
              <a:rPr lang="en-US" altLang="en-US" sz="1800" baseline="-25000" dirty="0">
                <a:latin typeface="+mn-lt"/>
              </a:rPr>
              <a:t>0</a:t>
            </a:r>
          </a:p>
        </p:txBody>
      </p:sp>
      <p:graphicFrame>
        <p:nvGraphicFramePr>
          <p:cNvPr id="22550" name="Object 2"/>
          <p:cNvGraphicFramePr>
            <a:graphicFrameLocks noChangeAspect="1"/>
          </p:cNvGraphicFramePr>
          <p:nvPr/>
        </p:nvGraphicFramePr>
        <p:xfrm>
          <a:off x="6602047" y="1781176"/>
          <a:ext cx="4343399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Equation" r:id="rId3" imgW="1282700" imgH="393700" progId="Equation.3">
                  <p:embed/>
                </p:oleObj>
              </mc:Choice>
              <mc:Fallback>
                <p:oleObj name="Equation" r:id="rId3" imgW="1282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2047" y="1781176"/>
                        <a:ext cx="4343399" cy="855663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Line 22"/>
          <p:cNvSpPr>
            <a:spLocks noChangeShapeType="1"/>
          </p:cNvSpPr>
          <p:nvPr/>
        </p:nvSpPr>
        <p:spPr bwMode="auto">
          <a:xfrm flipH="1">
            <a:off x="4917832" y="2205038"/>
            <a:ext cx="1684215" cy="31686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ea typeface="+mn-ea"/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1639278" y="6092825"/>
            <a:ext cx="4915877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1" dirty="0">
                <a:latin typeface="+mn-lt"/>
              </a:rPr>
              <a:t>Critical Value:  F</a:t>
            </a:r>
            <a:r>
              <a:rPr lang="en-US" altLang="en-US" sz="2400" b="1" baseline="-25000" dirty="0">
                <a:latin typeface="+mn-lt"/>
                <a:sym typeface="Symbol" panose="05050102010706020507" pitchFamily="18" charset="2"/>
              </a:rPr>
              <a:t> </a:t>
            </a:r>
            <a:r>
              <a:rPr lang="en-US" altLang="en-US" sz="2400" b="1" dirty="0">
                <a:latin typeface="+mn-lt"/>
              </a:rPr>
              <a:t>= 3.885</a:t>
            </a:r>
          </a:p>
        </p:txBody>
      </p:sp>
      <p:sp>
        <p:nvSpPr>
          <p:cNvPr id="22553" name="Text Box 26"/>
          <p:cNvSpPr txBox="1">
            <a:spLocks noChangeArrowheads="1"/>
          </p:cNvSpPr>
          <p:nvPr/>
        </p:nvSpPr>
        <p:spPr bwMode="auto">
          <a:xfrm>
            <a:off x="5886939" y="5299075"/>
            <a:ext cx="375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>
                <a:latin typeface="Arial" panose="020B0604020202020204" pitchFamily="34" charset="0"/>
              </a:rPr>
              <a:t>F</a:t>
            </a:r>
          </a:p>
        </p:txBody>
      </p:sp>
      <p:sp>
        <p:nvSpPr>
          <p:cNvPr id="22554" name="Line 27"/>
          <p:cNvSpPr>
            <a:spLocks noChangeShapeType="1"/>
          </p:cNvSpPr>
          <p:nvPr/>
        </p:nvSpPr>
        <p:spPr bwMode="auto">
          <a:xfrm flipV="1">
            <a:off x="3765062" y="5373688"/>
            <a:ext cx="0" cy="7921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9117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Using The Equation to Make Predictions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70C155E-5695-41B8-A304-CB3506840561}" type="slidenum">
              <a:rPr lang="en-GB" altLang="en-US" sz="900">
                <a:solidFill>
                  <a:srgbClr val="4D4D4D"/>
                </a:solidFill>
              </a:rPr>
              <a:pPr eaLnBrk="1" hangingPunct="1"/>
              <a:t>20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01785" y="2852738"/>
            <a:ext cx="10322170" cy="14605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15108" y="1628775"/>
            <a:ext cx="10070123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Predict sales for a week in which the selling price is $5.50 and advertising is $350: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299411" y="5137150"/>
            <a:ext cx="4273616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latin typeface="+mn-lt"/>
                <a:ea typeface="+mn-ea"/>
              </a:rPr>
              <a:t>Predicted sales is 428.62 pies.</a:t>
            </a:r>
          </a:p>
        </p:txBody>
      </p:sp>
      <p:graphicFrame>
        <p:nvGraphicFramePr>
          <p:cNvPr id="133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015732"/>
              </p:ext>
            </p:extLst>
          </p:nvPr>
        </p:nvGraphicFramePr>
        <p:xfrm>
          <a:off x="775678" y="3003082"/>
          <a:ext cx="9398225" cy="1270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tion" r:id="rId3" imgW="5092700" imgH="762000" progId="Equation.DSMT4">
                  <p:embed/>
                </p:oleObj>
              </mc:Choice>
              <mc:Fallback>
                <p:oleObj name="Equation" r:id="rId3" imgW="5092700" imgH="762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678" y="3003082"/>
                        <a:ext cx="9398225" cy="12704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Line 7"/>
          <p:cNvSpPr>
            <a:spLocks noChangeShapeType="1"/>
          </p:cNvSpPr>
          <p:nvPr/>
        </p:nvSpPr>
        <p:spPr bwMode="auto">
          <a:xfrm flipH="1" flipV="1">
            <a:off x="2844800" y="4422775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420052" y="5149851"/>
            <a:ext cx="4503904" cy="8284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latin typeface="+mn-lt"/>
                <a:ea typeface="+mn-ea"/>
              </a:rPr>
              <a:t>Note that advertising is in $100s, so $350 means that X</a:t>
            </a:r>
            <a:r>
              <a:rPr lang="en-US" sz="2400" baseline="-25000" dirty="0">
                <a:latin typeface="+mn-lt"/>
                <a:ea typeface="+mn-ea"/>
              </a:rPr>
              <a:t>2</a:t>
            </a:r>
            <a:r>
              <a:rPr lang="en-US" sz="2400" dirty="0">
                <a:latin typeface="+mn-lt"/>
                <a:ea typeface="+mn-ea"/>
              </a:rPr>
              <a:t> = 3.5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 flipV="1">
            <a:off x="8905631" y="3933826"/>
            <a:ext cx="0" cy="1223963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791308" y="3071813"/>
            <a:ext cx="834292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192" y="0"/>
              </a:cxn>
              <a:cxn ang="0">
                <a:pos x="384" y="48"/>
              </a:cxn>
            </a:cxnLst>
            <a:rect l="0" t="0" r="r" b="b"/>
            <a:pathLst>
              <a:path w="384" h="48">
                <a:moveTo>
                  <a:pt x="0" y="48"/>
                </a:moveTo>
                <a:lnTo>
                  <a:pt x="192" y="0"/>
                </a:lnTo>
                <a:lnTo>
                  <a:pt x="384" y="48"/>
                </a:lnTo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5832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Using Dummy Variables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86508" y="1581151"/>
            <a:ext cx="11322538" cy="477361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A dummy variable is a categorical explanatory variable with two levels: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yes or no, on or off, male or female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coded as 0 or 1</a:t>
            </a:r>
            <a:endParaRPr lang="en-US" altLang="en-US" sz="2800" dirty="0">
              <a:latin typeface="+mn-lt"/>
              <a:ea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Regression intercepts are different if the variable is significant.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Assumes equal slopes for other variables.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+mn-lt"/>
                <a:ea typeface="ＭＳ Ｐゴシック" panose="020B0600070205080204" pitchFamily="34" charset="-128"/>
              </a:rPr>
              <a:t>If more than two levels, the number of dummy variables needed is number of levels minus 1.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1137B4D-2D66-4943-91B3-8B1DF0A9DC0D}" type="slidenum">
              <a:rPr lang="en-GB" altLang="en-US" sz="900">
                <a:solidFill>
                  <a:srgbClr val="4D4D4D"/>
                </a:solidFill>
              </a:rPr>
              <a:pPr eaLnBrk="1" hangingPunct="1"/>
              <a:t>21</a:t>
            </a:fld>
            <a:endParaRPr lang="en-GB" altLang="en-US" sz="90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631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Dummy-Variable Example (with Two Levels)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32C26D-5120-4DB6-B3EE-1369D7B3BBE9}" type="slidenum">
              <a:rPr lang="en-GB" altLang="en-US" sz="900">
                <a:solidFill>
                  <a:srgbClr val="4D4D4D"/>
                </a:solidFill>
              </a:rPr>
              <a:pPr eaLnBrk="1" hangingPunct="1"/>
              <a:t>22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68216" y="3165475"/>
            <a:ext cx="10187354" cy="2244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Let:     Y  = pie sales</a:t>
            </a:r>
          </a:p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	X</a:t>
            </a:r>
            <a:r>
              <a:rPr lang="en-US" sz="2800" baseline="-25000" dirty="0">
                <a:latin typeface="+mn-lt"/>
                <a:ea typeface="+mn-ea"/>
              </a:rPr>
              <a:t>1 </a:t>
            </a:r>
            <a:r>
              <a:rPr lang="en-US" sz="2800" dirty="0">
                <a:latin typeface="+mn-lt"/>
                <a:ea typeface="+mn-ea"/>
              </a:rPr>
              <a:t>= price</a:t>
            </a:r>
          </a:p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	X</a:t>
            </a:r>
            <a:r>
              <a:rPr lang="en-US" sz="2800" baseline="-25000" dirty="0">
                <a:latin typeface="+mn-lt"/>
                <a:ea typeface="+mn-ea"/>
              </a:rPr>
              <a:t>2</a:t>
            </a:r>
            <a:r>
              <a:rPr lang="en-US" sz="2800" dirty="0">
                <a:latin typeface="+mn-lt"/>
                <a:ea typeface="+mn-ea"/>
              </a:rPr>
              <a:t> = holiday (dummy variable)</a:t>
            </a:r>
          </a:p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(X</a:t>
            </a:r>
            <a:r>
              <a:rPr lang="en-US" sz="2800" baseline="-25000" dirty="0">
                <a:latin typeface="+mn-lt"/>
                <a:ea typeface="+mn-ea"/>
              </a:rPr>
              <a:t>2</a:t>
            </a:r>
            <a:r>
              <a:rPr lang="en-US" sz="2800" dirty="0">
                <a:latin typeface="+mn-lt"/>
                <a:ea typeface="+mn-ea"/>
              </a:rPr>
              <a:t> = 1 if a holiday occurred during the week)</a:t>
            </a:r>
          </a:p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(X</a:t>
            </a:r>
            <a:r>
              <a:rPr lang="en-US" sz="2800" baseline="-25000" dirty="0">
                <a:latin typeface="+mn-lt"/>
                <a:ea typeface="+mn-ea"/>
              </a:rPr>
              <a:t>2</a:t>
            </a:r>
            <a:r>
              <a:rPr lang="en-US" sz="2800" dirty="0">
                <a:latin typeface="+mn-lt"/>
                <a:ea typeface="+mn-ea"/>
              </a:rPr>
              <a:t> = 0 if there was no holiday that week)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Object 2"/>
              <p:cNvSpPr txBox="1"/>
              <p:nvPr/>
            </p:nvSpPr>
            <p:spPr bwMode="auto">
              <a:xfrm>
                <a:off x="1132988" y="1988841"/>
                <a:ext cx="6891216" cy="968375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</m:t>
                          </m:r>
                        </m:e>
                      </m:acc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0</m:t>
                      </m:r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US" sz="2800" baseline="-25000" dirty="0"/>
                        <m:t>1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AU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̂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m:rPr>
                          <m:nor/>
                        </m:rPr>
                        <a:rPr lang="en-AU" sz="2800" b="0" i="0" baseline="-25000" dirty="0" smtClean="0"/>
                        <m:t>2</m:t>
                      </m:r>
                      <m:sSub>
                        <m:sSubPr>
                          <m:ctrlPr>
                            <a:rPr lang="en-AU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en-AU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AU" sz="2800" dirty="0"/>
              </a:p>
            </p:txBody>
          </p:sp>
        </mc:Choice>
        <mc:Fallback xmlns="">
          <p:sp>
            <p:nvSpPr>
              <p:cNvPr id="33798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0552" y="1988840"/>
                <a:ext cx="5599113" cy="9683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674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39278" y="2349500"/>
            <a:ext cx="8958384" cy="622300"/>
          </a:xfrm>
          <a:prstGeom prst="rect">
            <a:avLst/>
          </a:prstGeom>
          <a:solidFill>
            <a:srgbClr val="C7DAF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639278" y="1844676"/>
            <a:ext cx="8958384" cy="517525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8819662" y="1828800"/>
            <a:ext cx="2160954" cy="9207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  <a:ea typeface="+mn-ea"/>
              </a:rPr>
              <a:t>Holiday</a:t>
            </a:r>
          </a:p>
          <a:p>
            <a:pPr eaLnBrk="0" hangingPunct="0">
              <a:lnSpc>
                <a:spcPct val="170000"/>
              </a:lnSpc>
              <a:defRPr/>
            </a:pPr>
            <a:r>
              <a:rPr lang="en-US" sz="2000" dirty="0">
                <a:latin typeface="+mn-lt"/>
                <a:ea typeface="+mn-ea"/>
              </a:rPr>
              <a:t>No holiday</a:t>
            </a:r>
          </a:p>
        </p:txBody>
      </p:sp>
      <p:sp>
        <p:nvSpPr>
          <p:cNvPr id="3482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Dummy-Variable Example (with Two Levels)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34822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DBDE1B9-E5CA-4D96-B4C1-3C5031377D2D}" type="slidenum">
              <a:rPr lang="en-GB" altLang="en-US" sz="900">
                <a:solidFill>
                  <a:srgbClr val="4D4D4D"/>
                </a:solidFill>
              </a:rPr>
              <a:pPr eaLnBrk="1" hangingPunct="1"/>
              <a:t>23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128929" y="3066063"/>
            <a:ext cx="1419760" cy="397545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latin typeface="+mn-lt"/>
                <a:ea typeface="+mn-ea"/>
              </a:rPr>
              <a:t>Same slope</a:t>
            </a: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2956170" y="3738563"/>
            <a:ext cx="0" cy="2514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950308" y="6234113"/>
            <a:ext cx="5431692" cy="19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2956170" y="4348163"/>
            <a:ext cx="4407877" cy="1143000"/>
          </a:xfrm>
          <a:prstGeom prst="line">
            <a:avLst/>
          </a:prstGeom>
          <a:noFill/>
          <a:ln w="50800">
            <a:solidFill>
              <a:schemeClr val="accent5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382001" y="6018213"/>
            <a:ext cx="17780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  <a:ea typeface="+mn-ea"/>
              </a:rPr>
              <a:t>X</a:t>
            </a:r>
            <a:r>
              <a:rPr lang="en-US" sz="2000" baseline="-25000" dirty="0">
                <a:latin typeface="+mn-lt"/>
                <a:ea typeface="+mn-ea"/>
              </a:rPr>
              <a:t>1</a:t>
            </a:r>
            <a:r>
              <a:rPr lang="en-US" sz="2000" dirty="0">
                <a:latin typeface="+mn-lt"/>
                <a:ea typeface="+mn-ea"/>
              </a:rPr>
              <a:t> (Price)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24539" y="3357563"/>
            <a:ext cx="1781908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latin typeface="+mn-lt"/>
                <a:ea typeface="+mn-ea"/>
              </a:rPr>
              <a:t>Y (sales)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1549401" y="4043364"/>
                <a:ext cx="1496646" cy="41428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000" baseline="-25000" dirty="0"/>
                  <a:t>0</a:t>
                </a:r>
                <a:r>
                  <a:rPr lang="en-US" sz="2000" b="1" dirty="0">
                    <a:latin typeface="+mn-lt"/>
                    <a:ea typeface="+mn-ea"/>
                  </a:rPr>
                  <a:t> +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000" baseline="-25000" dirty="0"/>
                  <a:t>2</a:t>
                </a:r>
                <a:endParaRPr lang="en-US" sz="2000" b="1" baseline="-25000" dirty="0"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13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8888" y="4043363"/>
                <a:ext cx="1216025" cy="414281"/>
              </a:xfrm>
              <a:prstGeom prst="rect">
                <a:avLst/>
              </a:prstGeom>
              <a:blipFill>
                <a:blip r:embed="rId2"/>
                <a:stretch>
                  <a:fillRect l="-2513" t="-2941" b="-26471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2205894" y="4656139"/>
                <a:ext cx="746369" cy="41428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sz="2000" baseline="-25000" dirty="0"/>
                  <a:t>0</a:t>
                </a:r>
                <a:r>
                  <a:rPr lang="en-US" sz="2000" b="1" dirty="0">
                    <a:latin typeface="+mn-lt"/>
                    <a:ea typeface="+mn-ea"/>
                  </a:rPr>
                  <a:t> </a:t>
                </a:r>
              </a:p>
            </p:txBody>
          </p:sp>
        </mc:Choice>
        <mc:Fallback xmlns="">
          <p:sp>
            <p:nvSpPr>
              <p:cNvPr id="14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2288" y="4656138"/>
                <a:ext cx="606425" cy="414281"/>
              </a:xfrm>
              <a:prstGeom prst="rect">
                <a:avLst/>
              </a:prstGeom>
              <a:blipFill>
                <a:blip r:embed="rId3"/>
                <a:stretch>
                  <a:fillRect l="-5051" t="-2941" b="-23529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32" name="Object 2"/>
              <p:cNvSpPr txBox="1"/>
              <p:nvPr/>
            </p:nvSpPr>
            <p:spPr bwMode="auto">
              <a:xfrm>
                <a:off x="1670210" y="1797844"/>
                <a:ext cx="7180384" cy="1136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AU" sz="2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0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000" baseline="-25000" dirty="0"/>
                      <m:t>1</m:t>
                    </m:r>
                    <m:sSub>
                      <m:sSubPr>
                        <m:ctrlPr>
                          <a:rPr lang="en-AU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2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20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AU" sz="20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)=(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0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2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AU" sz="2000" i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AU" sz="2000" b="0" i="0" smtClean="0">
                        <a:latin typeface="Cambria Math"/>
                      </a:rPr>
                      <m:t>     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000" baseline="-25000" dirty="0"/>
                      <m:t>1</m:t>
                    </m:r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00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AU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br>
                  <a:rPr lang="en-AU" sz="2000" i="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AU" sz="2000" i="1" dirty="0">
                  <a:solidFill>
                    <a:srgbClr val="000000"/>
                  </a:solidFill>
                  <a:latin typeface="Cambria Math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AU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0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000" baseline="-25000" dirty="0"/>
                      <m:t>1</m:t>
                    </m:r>
                    <m:sSub>
                      <m:sSubPr>
                        <m:ctrlPr>
                          <a:rPr lang="en-AU"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AU" sz="20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2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AU" sz="20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AU"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AU" sz="2000" b="0" i="0" baseline="-25000" dirty="0" smtClean="0"/>
                      <m:t>0</m:t>
                    </m:r>
                  </m:oMath>
                </a14:m>
                <a:r>
                  <a:rPr lang="en-AU" sz="2000" dirty="0"/>
                  <a:t> </a:t>
                </a:r>
                <a14:m>
                  <m:oMath xmlns:m="http://schemas.openxmlformats.org/officeDocument/2006/math">
                    <m:r>
                      <a:rPr lang="en-AU" sz="2000" b="0" i="0" smtClean="0">
                        <a:latin typeface="Cambria Math"/>
                      </a:rPr>
                      <m:t>              </m:t>
                    </m:r>
                    <m:r>
                      <a:rPr lang="en-AU" sz="2000" b="0" i="1" smtClean="0">
                        <a:latin typeface="Cambria Math"/>
                      </a:rPr>
                      <m:t>    </m:t>
                    </m:r>
                    <m:r>
                      <a:rPr lang="en-AU" sz="20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̂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m:rPr>
                        <m:nor/>
                      </m:rPr>
                      <a:rPr lang="en-US" sz="2000" baseline="-25000" dirty="0"/>
                      <m:t>1</m:t>
                    </m:r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AU" sz="200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a:rPr lang="en-AU" sz="20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AU" sz="2000" dirty="0"/>
              </a:p>
            </p:txBody>
          </p:sp>
        </mc:Choice>
        <mc:Fallback xmlns="">
          <p:sp>
            <p:nvSpPr>
              <p:cNvPr id="34832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57046" y="1797844"/>
                <a:ext cx="5834062" cy="1136650"/>
              </a:xfrm>
              <a:prstGeom prst="rect">
                <a:avLst/>
              </a:prstGeom>
              <a:blipFill rotWithShape="1">
                <a:blip r:embed="rId4"/>
                <a:stretch>
                  <a:fillRect t="-215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494997" y="3048001"/>
            <a:ext cx="1281549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latin typeface="+mn-lt"/>
                <a:ea typeface="+mn-ea"/>
              </a:rPr>
              <a:t>Different intercept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4494997" y="1676400"/>
            <a:ext cx="1231505" cy="1371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6025377" y="1718277"/>
            <a:ext cx="957070" cy="1368425"/>
          </a:xfrm>
          <a:prstGeom prst="rect">
            <a:avLst/>
          </a:prstGeom>
          <a:noFill/>
          <a:ln w="1270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2956170" y="5033963"/>
            <a:ext cx="4407877" cy="1143000"/>
          </a:xfrm>
          <a:prstGeom prst="line">
            <a:avLst/>
          </a:prstGeom>
          <a:noFill/>
          <a:ln w="50800">
            <a:solidFill>
              <a:srgbClr val="99CC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 rot="970924">
            <a:off x="4048369" y="4630738"/>
            <a:ext cx="3573585" cy="398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latin typeface="+mn-lt"/>
                <a:ea typeface="+mn-ea"/>
              </a:rPr>
              <a:t>Holiday (X</a:t>
            </a:r>
            <a:r>
              <a:rPr lang="en-US" sz="2000" b="1" baseline="-25000" dirty="0">
                <a:latin typeface="+mn-lt"/>
                <a:ea typeface="+mn-ea"/>
              </a:rPr>
              <a:t>2</a:t>
            </a:r>
            <a:r>
              <a:rPr lang="en-US" sz="2000" b="1" dirty="0">
                <a:latin typeface="+mn-lt"/>
                <a:ea typeface="+mn-ea"/>
              </a:rPr>
              <a:t> = 1)</a:t>
            </a: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 rot="970924">
            <a:off x="3854939" y="5272089"/>
            <a:ext cx="384321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>
                <a:latin typeface="+mn-lt"/>
                <a:ea typeface="+mn-ea"/>
              </a:rPr>
              <a:t>No holiday (X</a:t>
            </a:r>
            <a:r>
              <a:rPr lang="en-US" sz="2000" b="1" baseline="-25000">
                <a:latin typeface="+mn-lt"/>
                <a:ea typeface="+mn-ea"/>
              </a:rPr>
              <a:t>2</a:t>
            </a:r>
            <a:r>
              <a:rPr lang="en-US" sz="2000" b="1">
                <a:latin typeface="+mn-lt"/>
                <a:ea typeface="+mn-ea"/>
              </a:rPr>
              <a:t> = 0)</a:t>
            </a:r>
          </a:p>
        </p:txBody>
      </p:sp>
      <p:sp>
        <p:nvSpPr>
          <p:cNvPr id="34839" name="Rectangle 21"/>
          <p:cNvSpPr>
            <a:spLocks noChangeArrowheads="1"/>
          </p:cNvSpPr>
          <p:nvPr/>
        </p:nvSpPr>
        <p:spPr bwMode="auto">
          <a:xfrm>
            <a:off x="7842739" y="3887788"/>
            <a:ext cx="3094892" cy="199182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15000"/>
              </a:spcBef>
            </a:pPr>
            <a:r>
              <a:rPr lang="en-US" altLang="en-US" sz="2400" dirty="0">
                <a:latin typeface="+mn-lt"/>
              </a:rPr>
              <a:t>If  H</a:t>
            </a:r>
            <a:r>
              <a:rPr lang="en-US" altLang="en-US" sz="2400" baseline="-25000" dirty="0">
                <a:latin typeface="+mn-lt"/>
              </a:rPr>
              <a:t>0</a:t>
            </a:r>
            <a:r>
              <a:rPr lang="en-US" altLang="en-US" sz="2400" dirty="0">
                <a:latin typeface="+mn-lt"/>
              </a:rPr>
              <a:t>: </a:t>
            </a:r>
            <a:r>
              <a:rPr lang="el-GR" altLang="en-US" sz="2400" dirty="0">
                <a:latin typeface="+mn-lt"/>
              </a:rPr>
              <a:t>β</a:t>
            </a:r>
            <a:r>
              <a:rPr lang="en-US" altLang="en-US" sz="2400" baseline="-25000" dirty="0">
                <a:latin typeface="+mn-lt"/>
              </a:rPr>
              <a:t>2</a:t>
            </a:r>
            <a:r>
              <a:rPr lang="en-US" altLang="en-US" sz="2400" dirty="0">
                <a:latin typeface="+mn-lt"/>
              </a:rPr>
              <a:t> = 0  is rejected, then</a:t>
            </a:r>
          </a:p>
          <a:p>
            <a:pPr>
              <a:spcBef>
                <a:spcPct val="15000"/>
              </a:spcBef>
            </a:pPr>
            <a:r>
              <a:rPr lang="en-US" altLang="en-US" sz="2400" dirty="0">
                <a:latin typeface="+mn-lt"/>
              </a:rPr>
              <a:t>‘Holiday’ has a significant effect on pie sales.</a:t>
            </a:r>
            <a:endParaRPr lang="el-GR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0836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838200" y="3362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D71C3"/>
                </a:solidFill>
                <a:latin typeface="+mj-lt"/>
                <a:ea typeface="ＭＳ Ｐゴシック" panose="020B0600070205080204" pitchFamily="34" charset="-128"/>
              </a:rPr>
              <a:t>Interpreting the Dummy Variable Coefficient  (with Two Levels)</a:t>
            </a:r>
            <a:endParaRPr lang="en-AU" altLang="en-US" sz="3600" b="1" dirty="0">
              <a:solidFill>
                <a:srgbClr val="2D71C3"/>
              </a:solidFill>
              <a:latin typeface="+mj-lt"/>
              <a:ea typeface="ＭＳ Ｐゴシック" panose="020B0600070205080204" pitchFamily="34" charset="-128"/>
            </a:endParaRP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38200" y="632747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F51BBE0-108A-4A07-A7B2-0C3DDD98C89F}" type="slidenum">
              <a:rPr lang="en-GB" altLang="en-US" sz="900">
                <a:solidFill>
                  <a:srgbClr val="4D4D4D"/>
                </a:solidFill>
              </a:rPr>
              <a:pPr eaLnBrk="1" hangingPunct="1"/>
              <a:t>24</a:t>
            </a:fld>
            <a:endParaRPr lang="en-GB" altLang="en-US" sz="900">
              <a:solidFill>
                <a:srgbClr val="4D4D4D"/>
              </a:solidFill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60047" y="2654101"/>
            <a:ext cx="10007600" cy="26776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Sales: number of pies sold per week</a:t>
            </a:r>
          </a:p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Price:  pie price in $</a:t>
            </a:r>
          </a:p>
          <a:p>
            <a:pPr eaLnBrk="0" hangingPunct="0">
              <a:defRPr/>
            </a:pPr>
            <a:endParaRPr lang="en-US" sz="2800" dirty="0">
              <a:latin typeface="+mn-lt"/>
              <a:ea typeface="+mn-ea"/>
            </a:endParaRPr>
          </a:p>
          <a:p>
            <a:pPr eaLnBrk="0" hangingPunct="0">
              <a:defRPr/>
            </a:pPr>
            <a:endParaRPr lang="en-US" sz="2800" dirty="0">
              <a:latin typeface="+mn-lt"/>
              <a:ea typeface="+mn-ea"/>
            </a:endParaRPr>
          </a:p>
          <a:p>
            <a:pPr eaLnBrk="0" hangingPunct="0">
              <a:defRPr/>
            </a:pPr>
            <a:endParaRPr lang="en-US" sz="2800" dirty="0">
              <a:latin typeface="+mn-lt"/>
              <a:ea typeface="+mn-ea"/>
            </a:endParaRPr>
          </a:p>
          <a:p>
            <a:pPr eaLnBrk="0" hangingPunct="0">
              <a:defRPr/>
            </a:pPr>
            <a:endParaRPr lang="en-US" sz="2800" dirty="0">
              <a:latin typeface="+mn-lt"/>
              <a:ea typeface="+mn-ea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335216" y="3589037"/>
            <a:ext cx="803616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1  If a holiday occurred during the week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302001" y="4047824"/>
            <a:ext cx="4607169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0  If no holiday occurred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84200" y="4893963"/>
            <a:ext cx="10361246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b</a:t>
            </a:r>
            <a:r>
              <a:rPr lang="en-US" sz="2800" baseline="-25000" dirty="0">
                <a:latin typeface="+mn-lt"/>
                <a:ea typeface="+mn-ea"/>
              </a:rPr>
              <a:t>2</a:t>
            </a:r>
            <a:r>
              <a:rPr lang="en-US" sz="2800" dirty="0">
                <a:latin typeface="+mn-lt"/>
                <a:ea typeface="+mn-ea"/>
              </a:rPr>
              <a:t> = 15: on average, sales were 15 pies greater in weeks with a holiday than in weeks without a holiday, given the same price</a:t>
            </a:r>
          </a:p>
        </p:txBody>
      </p:sp>
      <p:sp>
        <p:nvSpPr>
          <p:cNvPr id="9" name="AutoShape 9"/>
          <p:cNvSpPr>
            <a:spLocks/>
          </p:cNvSpPr>
          <p:nvPr/>
        </p:nvSpPr>
        <p:spPr bwMode="auto">
          <a:xfrm>
            <a:off x="3235570" y="3654124"/>
            <a:ext cx="209062" cy="838200"/>
          </a:xfrm>
          <a:prstGeom prst="leftBrace">
            <a:avLst>
              <a:gd name="adj1" fmla="val 458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latin typeface="+mn-lt"/>
              <a:ea typeface="+mn-ea"/>
            </a:endParaRPr>
          </a:p>
        </p:txBody>
      </p:sp>
      <p:graphicFrame>
        <p:nvGraphicFramePr>
          <p:cNvPr id="358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377717"/>
              </p:ext>
            </p:extLst>
          </p:nvPr>
        </p:nvGraphicFramePr>
        <p:xfrm>
          <a:off x="981075" y="1938037"/>
          <a:ext cx="7190773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Equation" r:id="rId3" imgW="2260440" imgH="203040" progId="Equation.3">
                  <p:embed/>
                </p:oleObj>
              </mc:Choice>
              <mc:Fallback>
                <p:oleObj name="Equation" r:id="rId3" imgW="2260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1075" y="1938037"/>
                        <a:ext cx="7190773" cy="598487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51" name="Picture 11" descr="j02289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877" y="2895299"/>
            <a:ext cx="158652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ine 12"/>
          <p:cNvSpPr>
            <a:spLocks noChangeShapeType="1"/>
          </p:cNvSpPr>
          <p:nvPr/>
        </p:nvSpPr>
        <p:spPr bwMode="auto">
          <a:xfrm flipV="1">
            <a:off x="963247" y="1942799"/>
            <a:ext cx="420076" cy="762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1414585" y="1930099"/>
            <a:ext cx="418123" cy="76200"/>
          </a:xfrm>
          <a:prstGeom prst="line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>
              <a:defRPr/>
            </a:pPr>
            <a:endParaRPr lang="en-AU" sz="2000">
              <a:latin typeface="+mn-lt"/>
              <a:ea typeface="+mn-ea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811216" y="3806524"/>
            <a:ext cx="17272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latin typeface="+mn-lt"/>
                <a:ea typeface="+mn-ea"/>
              </a:rPr>
              <a:t>Holiday:</a:t>
            </a:r>
          </a:p>
        </p:txBody>
      </p:sp>
    </p:spTree>
    <p:extLst>
      <p:ext uri="{BB962C8B-B14F-4D97-AF65-F5344CB8AC3E}">
        <p14:creationId xmlns:p14="http://schemas.microsoft.com/office/powerpoint/2010/main" val="344674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1976</TotalTime>
  <Words>1675</Words>
  <Application>Microsoft Office PowerPoint</Application>
  <PresentationFormat>Widescreen</PresentationFormat>
  <Paragraphs>541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Noto Sans Symbols</vt:lpstr>
      <vt:lpstr>Symbol</vt:lpstr>
      <vt:lpstr>Times New Roman</vt:lpstr>
      <vt:lpstr>Verdana</vt:lpstr>
      <vt:lpstr>Office Theme</vt:lpstr>
      <vt:lpstr>Equation</vt:lpstr>
      <vt:lpstr>Lecture 11</vt:lpstr>
      <vt:lpstr>Basic Business Statistics</vt:lpstr>
      <vt:lpstr>Learning Objectives</vt:lpstr>
      <vt:lpstr>The Multiple Regression Model</vt:lpstr>
      <vt:lpstr>Multiple Regression Equation</vt:lpstr>
      <vt:lpstr>Multiple Regression Equation</vt:lpstr>
      <vt:lpstr>Pie Sales Example</vt:lpstr>
      <vt:lpstr>Multiple Regression Output</vt:lpstr>
      <vt:lpstr>The Multiple Regression Equation</vt:lpstr>
      <vt:lpstr>Are Individual Variables Significant?</vt:lpstr>
      <vt:lpstr>Are Individual Variables Significant?</vt:lpstr>
      <vt:lpstr>Are Individual Variables Significant?</vt:lpstr>
      <vt:lpstr>Are Individual Variables Significant?</vt:lpstr>
      <vt:lpstr>Coefficient of Multiple Determination</vt:lpstr>
      <vt:lpstr>Coefficient of Multiple Determination</vt:lpstr>
      <vt:lpstr>Is the Model Significant?</vt:lpstr>
      <vt:lpstr>F Test for Overall Significance</vt:lpstr>
      <vt:lpstr>F Test for Overall Significance</vt:lpstr>
      <vt:lpstr>F Test for Overall Significance</vt:lpstr>
      <vt:lpstr>Using The Equation to Make Predictions</vt:lpstr>
      <vt:lpstr>Using Dummy Variables</vt:lpstr>
      <vt:lpstr>Dummy-Variable Example (with Two Levels)</vt:lpstr>
      <vt:lpstr>Dummy-Variable Example (with Two Levels)</vt:lpstr>
      <vt:lpstr>Interpreting the Dummy Variable Coefficient  (with Two Levels)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9: Hypothesis testing: Part II</dc:title>
  <dc:creator>Michael Kidd</dc:creator>
  <cp:lastModifiedBy>Michael Kidd</cp:lastModifiedBy>
  <cp:revision>33</cp:revision>
  <dcterms:created xsi:type="dcterms:W3CDTF">2019-12-28T12:46:47Z</dcterms:created>
  <dcterms:modified xsi:type="dcterms:W3CDTF">2020-01-04T00:07:10Z</dcterms:modified>
</cp:coreProperties>
</file>