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0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920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9AD5-A783-4C9F-87E3-D8DF5CBB11F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EAA7-1B11-461D-B310-F96D9AA93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5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9AD5-A783-4C9F-87E3-D8DF5CBB11F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EAA7-1B11-461D-B310-F96D9AA93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204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9AD5-A783-4C9F-87E3-D8DF5CBB11F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EAA7-1B11-461D-B310-F96D9AA93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066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9AD5-A783-4C9F-87E3-D8DF5CBB11F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EAA7-1B11-461D-B310-F96D9AA93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71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9AD5-A783-4C9F-87E3-D8DF5CBB11F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EAA7-1B11-461D-B310-F96D9AA93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821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9AD5-A783-4C9F-87E3-D8DF5CBB11F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EAA7-1B11-461D-B310-F96D9AA93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5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9AD5-A783-4C9F-87E3-D8DF5CBB11F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EAA7-1B11-461D-B310-F96D9AA93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51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9AD5-A783-4C9F-87E3-D8DF5CBB11F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EAA7-1B11-461D-B310-F96D9AA93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482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9AD5-A783-4C9F-87E3-D8DF5CBB11F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EAA7-1B11-461D-B310-F96D9AA93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74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9AD5-A783-4C9F-87E3-D8DF5CBB11F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EAA7-1B11-461D-B310-F96D9AA93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738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9AD5-A783-4C9F-87E3-D8DF5CBB11F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9EAA7-1B11-461D-B310-F96D9AA93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9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B9AD5-A783-4C9F-87E3-D8DF5CBB11F5}" type="datetimeFigureOut">
              <a:rPr lang="en-US" smtClean="0"/>
              <a:t>11/19/18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9EAA7-1B11-461D-B310-F96D9AA93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18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Rq1AhFAN-4" TargetMode="External"/><Relationship Id="rId4" Type="http://schemas.openxmlformats.org/officeDocument/2006/relationships/hyperlink" Target="https://www.youtube.com/watch?v=u-hIuvgfpIs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vimeo.com/47027495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ilmsforaction.org/watch/class_dismissed_how_tv_frames_the_working_class_2005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d.com/talks/alice_goffman_college_or_prison_two_destinies_one_blatant_injustice?language=en" TargetMode="External"/><Relationship Id="rId4" Type="http://schemas.openxmlformats.org/officeDocument/2006/relationships/hyperlink" Target="http://www.filmsforaction.org/watch/class_dismissed_how_tv_frames_the_working_class_2005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da.berkeley.edu/archive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Qualitative Methods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97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Qualitative or Quantitative?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Why choose a qualitative method to study a social phenomenon? </a:t>
            </a:r>
          </a:p>
          <a:p>
            <a:pPr lvl="1"/>
            <a:r>
              <a:rPr lang="en-US" dirty="0" smtClean="0"/>
              <a:t>How widespread is support for abortion rights in the U.S.? </a:t>
            </a:r>
          </a:p>
          <a:p>
            <a:pPr lvl="1"/>
            <a:r>
              <a:rPr lang="en-US" dirty="0" smtClean="0"/>
              <a:t>What factors are correlated with support/opposition? </a:t>
            </a:r>
          </a:p>
          <a:p>
            <a:pPr lvl="1"/>
            <a:r>
              <a:rPr lang="en-US" dirty="0" smtClean="0"/>
              <a:t>Why do some people participate in social movement organizations that support/oppose abortion, and how does their participation affect their positions?</a:t>
            </a:r>
          </a:p>
          <a:p>
            <a:pPr lvl="1"/>
            <a:r>
              <a:rPr lang="en-US" dirty="0" smtClean="0"/>
              <a:t>How do people respond to different discursive appeals to the reproductive rights of women?</a:t>
            </a:r>
          </a:p>
          <a:p>
            <a:r>
              <a:rPr lang="en-US" dirty="0" smtClean="0"/>
              <a:t>The question determines the appropriate method(s).</a:t>
            </a:r>
          </a:p>
          <a:p>
            <a:r>
              <a:rPr lang="en-US" dirty="0" smtClean="0"/>
              <a:t>Qualitative approaches are especially suited to study meanings, processes, little studied phenomena.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2647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Qualitative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Participant observation – range of modalities, scope of immersion</a:t>
            </a:r>
          </a:p>
          <a:p>
            <a:r>
              <a:rPr lang="en-US" dirty="0" smtClean="0"/>
              <a:t>In-depth interviewing </a:t>
            </a:r>
          </a:p>
          <a:p>
            <a:r>
              <a:rPr lang="en-US" dirty="0" smtClean="0"/>
              <a:t>Focus Groups</a:t>
            </a:r>
          </a:p>
          <a:p>
            <a:r>
              <a:rPr lang="en-US" dirty="0" smtClean="0"/>
              <a:t>Content Analysis</a:t>
            </a:r>
          </a:p>
          <a:p>
            <a:r>
              <a:rPr lang="en-US" dirty="0" smtClean="0"/>
              <a:t>Audit Studies – real-life experiments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160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ethnography – participant observation-based research – just anecdotes?</a:t>
            </a:r>
          </a:p>
          <a:p>
            <a:pPr lvl="1"/>
            <a:r>
              <a:rPr lang="en-US" dirty="0" smtClean="0"/>
              <a:t>Systematic approach to research design (deductive vs. inductive, theoretical sampling, comparative strategies), data collection (extensive notes, transcripts, other material from observation, participation, conversations, </a:t>
            </a:r>
            <a:r>
              <a:rPr lang="en-US" dirty="0" err="1" smtClean="0"/>
              <a:t>etc</a:t>
            </a:r>
            <a:r>
              <a:rPr lang="en-US" dirty="0" smtClean="0"/>
              <a:t>), and data analysis (thematic coding, reflexivity).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452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304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Field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9144000" cy="6553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August 13, </a:t>
            </a:r>
            <a:r>
              <a:rPr lang="en-US" sz="2000" dirty="0" smtClean="0"/>
              <a:t>2009</a:t>
            </a:r>
          </a:p>
          <a:p>
            <a:pPr marL="0" indent="0">
              <a:buNone/>
            </a:pPr>
            <a:r>
              <a:rPr lang="en-US" sz="2000" dirty="0" smtClean="0"/>
              <a:t>In </a:t>
            </a:r>
            <a:r>
              <a:rPr lang="en-US" sz="2000" dirty="0"/>
              <a:t>line for coats, </a:t>
            </a:r>
            <a:r>
              <a:rPr lang="en-US" sz="2000" dirty="0" smtClean="0"/>
              <a:t>David and </a:t>
            </a:r>
            <a:r>
              <a:rPr lang="en-US" sz="2000" dirty="0"/>
              <a:t>his white guy (?) friend are chatting and for some reason, his friend mentions he used to work at </a:t>
            </a:r>
            <a:r>
              <a:rPr lang="en-US" sz="2000" dirty="0" smtClean="0"/>
              <a:t>Eastern Turkeys</a:t>
            </a:r>
            <a:r>
              <a:rPr lang="en-US" sz="2000" dirty="0"/>
              <a:t>, saying it was horrible there and he’ll never go back, they’d have you there until 3 am with no warning.  I’m working the bacon wrap table, doing filets.  </a:t>
            </a:r>
            <a:r>
              <a:rPr lang="en-US" sz="2000" dirty="0" smtClean="0"/>
              <a:t>Keisha asks Lisa what Jeremy is</a:t>
            </a:r>
            <a:r>
              <a:rPr lang="en-US" sz="2000" dirty="0"/>
              <a:t>, “Puerto Rican, white, black, </a:t>
            </a:r>
            <a:r>
              <a:rPr lang="en-US" sz="2000" dirty="0" smtClean="0"/>
              <a:t>what?”  Lisa goes </a:t>
            </a:r>
            <a:r>
              <a:rPr lang="en-US" sz="2000" dirty="0"/>
              <a:t>to ask him and comes back “He’s Indian” to which </a:t>
            </a:r>
            <a:r>
              <a:rPr lang="en-US" sz="2000" dirty="0" smtClean="0"/>
              <a:t>Keisha responds </a:t>
            </a:r>
            <a:r>
              <a:rPr lang="en-US" sz="2000" dirty="0"/>
              <a:t>she “hadn’t thought that.”  At one point, I have just chatted with </a:t>
            </a:r>
            <a:r>
              <a:rPr lang="en-US" sz="2000" dirty="0" smtClean="0"/>
              <a:t>Horace, </a:t>
            </a:r>
            <a:r>
              <a:rPr lang="en-US" sz="2000" dirty="0"/>
              <a:t>and </a:t>
            </a:r>
            <a:r>
              <a:rPr lang="en-US" sz="2000" dirty="0" smtClean="0"/>
              <a:t>Carmen</a:t>
            </a:r>
            <a:r>
              <a:rPr lang="en-US" sz="2000" dirty="0"/>
              <a:t> </a:t>
            </a:r>
            <a:r>
              <a:rPr lang="en-US" sz="2000" dirty="0" smtClean="0"/>
              <a:t>who </a:t>
            </a:r>
            <a:r>
              <a:rPr lang="en-US" sz="2000" dirty="0"/>
              <a:t>is standing next to me says “Este </a:t>
            </a:r>
            <a:r>
              <a:rPr lang="en-US" sz="2000" dirty="0" err="1"/>
              <a:t>negrito</a:t>
            </a:r>
            <a:r>
              <a:rPr lang="en-US" sz="2000" dirty="0"/>
              <a:t> </a:t>
            </a:r>
            <a:r>
              <a:rPr lang="en-US" sz="2000" dirty="0" err="1"/>
              <a:t>esta</a:t>
            </a:r>
            <a:r>
              <a:rPr lang="en-US" sz="2000" dirty="0"/>
              <a:t> </a:t>
            </a:r>
            <a:r>
              <a:rPr lang="en-US" sz="2000" dirty="0" err="1"/>
              <a:t>guapo</a:t>
            </a:r>
            <a:r>
              <a:rPr lang="en-US" sz="2000" dirty="0"/>
              <a:t>.”  I say, this guy here I was talking to?  Yeah.  </a:t>
            </a:r>
            <a:r>
              <a:rPr lang="en-US" sz="2000" dirty="0" err="1"/>
              <a:t>Es</a:t>
            </a:r>
            <a:r>
              <a:rPr lang="en-US" sz="2000" dirty="0"/>
              <a:t> </a:t>
            </a:r>
            <a:r>
              <a:rPr lang="en-US" sz="2000" dirty="0" err="1"/>
              <a:t>bien</a:t>
            </a:r>
            <a:r>
              <a:rPr lang="en-US" sz="2000" dirty="0"/>
              <a:t> </a:t>
            </a:r>
            <a:r>
              <a:rPr lang="en-US" sz="2000" dirty="0" err="1"/>
              <a:t>buena</a:t>
            </a:r>
            <a:r>
              <a:rPr lang="en-US" sz="2000" dirty="0"/>
              <a:t> </a:t>
            </a:r>
            <a:r>
              <a:rPr lang="en-US" sz="2000" dirty="0" err="1"/>
              <a:t>gente</a:t>
            </a:r>
            <a:r>
              <a:rPr lang="en-US" sz="2000" dirty="0"/>
              <a:t>, nice.  </a:t>
            </a:r>
            <a:r>
              <a:rPr lang="en-US" sz="2000" dirty="0" smtClean="0"/>
              <a:t>Deidre grabs </a:t>
            </a:r>
            <a:r>
              <a:rPr lang="en-US" sz="2000" dirty="0"/>
              <a:t>my hand to thank me for helping her open packages and inspects my hand after she swipes it with her scissor.  At labels where I was later while </a:t>
            </a:r>
            <a:r>
              <a:rPr lang="en-US" sz="2000" dirty="0" smtClean="0"/>
              <a:t>Jeanette went </a:t>
            </a:r>
            <a:r>
              <a:rPr lang="en-US" sz="2000" dirty="0"/>
              <a:t>to bathroom, and </a:t>
            </a:r>
            <a:r>
              <a:rPr lang="en-US" sz="2000" dirty="0" smtClean="0"/>
              <a:t>Deidre on </a:t>
            </a:r>
            <a:r>
              <a:rPr lang="en-US" sz="2000" dirty="0"/>
              <a:t>scale, she asks me why I don’t stay there forever.  I ask </a:t>
            </a:r>
            <a:r>
              <a:rPr lang="en-US" sz="2000" dirty="0" smtClean="0"/>
              <a:t>Carmen what </a:t>
            </a:r>
            <a:r>
              <a:rPr lang="en-US" sz="2000" dirty="0"/>
              <a:t>she dances – Mexican music, all sorts.  She asks if I can dance and I say I can merengue, and she says I can show her.  During our first break, </a:t>
            </a:r>
            <a:r>
              <a:rPr lang="en-US" sz="2000" dirty="0" smtClean="0"/>
              <a:t>Anthony sits </a:t>
            </a:r>
            <a:r>
              <a:rPr lang="en-US" sz="2000" dirty="0"/>
              <a:t>in smoke room basically talking shop and under my breath I mutter “Is this break?” to which </a:t>
            </a:r>
            <a:r>
              <a:rPr lang="en-US" sz="2000" dirty="0" smtClean="0"/>
              <a:t>Keisha and </a:t>
            </a:r>
            <a:r>
              <a:rPr lang="en-US" sz="2000" dirty="0"/>
              <a:t>another woman respond that I read their mind.  </a:t>
            </a:r>
            <a:r>
              <a:rPr lang="en-US" sz="2000" dirty="0" smtClean="0"/>
              <a:t>Charles, </a:t>
            </a:r>
            <a:r>
              <a:rPr lang="en-US" sz="2000" dirty="0"/>
              <a:t>who I can barely understand, comes by bacon wrap and asks me “Where’d that little Mexican go?” referring to </a:t>
            </a:r>
            <a:r>
              <a:rPr lang="en-US" sz="2000" dirty="0" smtClean="0"/>
              <a:t>Jose, </a:t>
            </a:r>
            <a:r>
              <a:rPr lang="en-US" sz="2000" dirty="0"/>
              <a:t>the older man who together with </a:t>
            </a:r>
            <a:r>
              <a:rPr lang="en-US" sz="2000" dirty="0" smtClean="0"/>
              <a:t>Ms. Jane were </a:t>
            </a:r>
            <a:r>
              <a:rPr lang="en-US" sz="2000" dirty="0"/>
              <a:t>added to our crew without introductions early this week.  </a:t>
            </a:r>
            <a:r>
              <a:rPr lang="en-US" sz="2000" dirty="0" smtClean="0"/>
              <a:t>Anthony too </a:t>
            </a:r>
            <a:r>
              <a:rPr lang="en-US" sz="2000" dirty="0"/>
              <a:t>instructs me to tell (not remembering her name) “that Mexican lady” to do this or that.  </a:t>
            </a:r>
            <a:r>
              <a:rPr lang="en-US" sz="2000" dirty="0" smtClean="0"/>
              <a:t>Jose, </a:t>
            </a:r>
            <a:r>
              <a:rPr lang="en-US" sz="2000" dirty="0"/>
              <a:t>it turns out is Honduran, a former mechanic at an air conditioning </a:t>
            </a:r>
            <a:r>
              <a:rPr lang="en-US" sz="2000" dirty="0" smtClean="0"/>
              <a:t>company. 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6231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Strengths and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Richness and Texture</a:t>
            </a:r>
          </a:p>
          <a:p>
            <a:r>
              <a:rPr lang="en-US" dirty="0" smtClean="0"/>
              <a:t>Knowledge through experience, relations, reflexivity</a:t>
            </a:r>
          </a:p>
          <a:p>
            <a:r>
              <a:rPr lang="en-US" dirty="0" smtClean="0"/>
              <a:t>Human Interest – stories, narratives, experiences</a:t>
            </a:r>
          </a:p>
          <a:p>
            <a:r>
              <a:rPr lang="en-US" dirty="0" smtClean="0"/>
              <a:t>How and Why – processes and causes</a:t>
            </a:r>
          </a:p>
          <a:p>
            <a:r>
              <a:rPr lang="en-US" dirty="0" smtClean="0"/>
              <a:t>What (if little studied) - exposure</a:t>
            </a:r>
          </a:p>
          <a:p>
            <a:r>
              <a:rPr lang="en-US" dirty="0" smtClean="0"/>
              <a:t>Visibility</a:t>
            </a:r>
          </a:p>
          <a:p>
            <a:r>
              <a:rPr lang="en-US" dirty="0"/>
              <a:t>Generalizability</a:t>
            </a:r>
          </a:p>
          <a:p>
            <a:r>
              <a:rPr lang="en-US" dirty="0" smtClean="0"/>
              <a:t>Efficiency</a:t>
            </a:r>
          </a:p>
          <a:p>
            <a:r>
              <a:rPr lang="en-US" dirty="0" smtClean="0"/>
              <a:t>Testability</a:t>
            </a:r>
          </a:p>
          <a:p>
            <a:r>
              <a:rPr lang="en-US" dirty="0" smtClean="0"/>
              <a:t>Human Subjects ethics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6646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vimeo.com/47027495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www.youtube.com/watch?v=yRq1AhFAN-4</a:t>
            </a:r>
            <a:endParaRPr lang="en-US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www.youtube.com/watch?v=u-hIuvgfpIs</a:t>
            </a:r>
            <a:r>
              <a:rPr lang="en-US" dirty="0" smtClean="0"/>
              <a:t> – not exactly an ethnography, more of a auto-ethnographic documentary, but useful for thinking about ethnography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795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Surveys! Assignment #4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Results are in…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094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Exercise (Research Project Proposal): The Bigger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Partner with a student seated next to you and discuss among yourselves the </a:t>
            </a:r>
            <a:r>
              <a:rPr lang="en-US" dirty="0"/>
              <a:t>following: what broader “class” of situations, contexts, </a:t>
            </a:r>
            <a:r>
              <a:rPr lang="en-US" dirty="0" smtClean="0"/>
              <a:t>problems, or communities </a:t>
            </a:r>
            <a:r>
              <a:rPr lang="en-US" dirty="0"/>
              <a:t>is your </a:t>
            </a:r>
            <a:r>
              <a:rPr lang="en-US" dirty="0" smtClean="0"/>
              <a:t>topic/site/group </a:t>
            </a:r>
            <a:r>
              <a:rPr lang="en-US" dirty="0"/>
              <a:t>a case of? What other cases could it generalize to? </a:t>
            </a:r>
            <a:r>
              <a:rPr lang="en-US" dirty="0" smtClean="0"/>
              <a:t>What is the broader subject in which your topic is embedded? Each partner also </a:t>
            </a:r>
            <a:r>
              <a:rPr lang="en-US" dirty="0"/>
              <a:t>needs to contribute one </a:t>
            </a:r>
            <a:r>
              <a:rPr lang="en-US" dirty="0" smtClean="0"/>
              <a:t>idea </a:t>
            </a:r>
            <a:r>
              <a:rPr lang="en-US" dirty="0"/>
              <a:t>for </a:t>
            </a:r>
            <a:r>
              <a:rPr lang="en-US" dirty="0" smtClean="0"/>
              <a:t>the other’s project.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803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#5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Choosing an ethnographic setting - brainstorm</a:t>
            </a:r>
          </a:p>
          <a:p>
            <a:r>
              <a:rPr lang="en-US" dirty="0" smtClean="0"/>
              <a:t>Why?</a:t>
            </a:r>
          </a:p>
          <a:p>
            <a:r>
              <a:rPr lang="en-US" dirty="0" smtClean="0"/>
              <a:t>What will your observations/interactions focus on?</a:t>
            </a:r>
          </a:p>
          <a:p>
            <a:r>
              <a:rPr lang="en-US" dirty="0" smtClean="0"/>
              <a:t>What are your expectations?</a:t>
            </a:r>
          </a:p>
          <a:p>
            <a:r>
              <a:rPr lang="en-US" dirty="0" smtClean="0"/>
              <a:t>How might aspects of your own identity influence your observations/interactions?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070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755"/>
            <a:ext cx="8229600" cy="1143000"/>
          </a:xfrm>
        </p:spPr>
        <p:txBody>
          <a:bodyPr/>
          <a:lstStyle/>
          <a:p>
            <a:r>
              <a:rPr lang="en-US" dirty="0" smtClean="0"/>
              <a:t>Readings: Pager (Audit studies)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dirty="0"/>
          </a:p>
          <a:p>
            <a:pPr lvl="0"/>
            <a:r>
              <a:rPr lang="en-US" sz="2800" dirty="0"/>
              <a:t>What are the trends in U.S. incarceration that </a:t>
            </a:r>
            <a:r>
              <a:rPr lang="en-US" sz="2800" dirty="0" smtClean="0"/>
              <a:t>frame </a:t>
            </a:r>
            <a:r>
              <a:rPr lang="en-US" sz="2800" dirty="0" err="1" smtClean="0"/>
              <a:t>Devah</a:t>
            </a:r>
            <a:r>
              <a:rPr lang="en-US" sz="2800" dirty="0" smtClean="0"/>
              <a:t> </a:t>
            </a:r>
            <a:r>
              <a:rPr lang="en-US" sz="2800" dirty="0"/>
              <a:t>Pager’s study</a:t>
            </a:r>
            <a:r>
              <a:rPr lang="en-US" sz="2800" dirty="0" smtClean="0"/>
              <a:t>?</a:t>
            </a:r>
            <a:endParaRPr lang="en-US" sz="2800" dirty="0"/>
          </a:p>
          <a:p>
            <a:pPr lvl="0"/>
            <a:r>
              <a:rPr lang="en-US" sz="2800" dirty="0"/>
              <a:t>Describe the study design used by Pager to examine the consequences of having a criminal record for employment by race</a:t>
            </a:r>
            <a:r>
              <a:rPr lang="en-US" sz="2800" dirty="0" smtClean="0"/>
              <a:t>. </a:t>
            </a:r>
          </a:p>
          <a:p>
            <a:pPr lvl="0"/>
            <a:r>
              <a:rPr lang="en-US" sz="2800" dirty="0" smtClean="0"/>
              <a:t>Describe </a:t>
            </a:r>
            <a:r>
              <a:rPr lang="en-US" sz="2800" dirty="0"/>
              <a:t>Pager’s findings.  What is the most startling finding from her study</a:t>
            </a:r>
            <a:r>
              <a:rPr lang="en-US" sz="2800" dirty="0" smtClean="0"/>
              <a:t>?</a:t>
            </a:r>
            <a:endParaRPr lang="en-US" sz="2800" dirty="0"/>
          </a:p>
          <a:p>
            <a:pPr lvl="0"/>
            <a:r>
              <a:rPr lang="en-US" sz="2800" dirty="0"/>
              <a:t>Why are Pager’s findings especially troubling for the economic prospects of black men</a:t>
            </a:r>
            <a:r>
              <a:rPr lang="en-US" sz="2800" dirty="0" smtClean="0"/>
              <a:t>?</a:t>
            </a:r>
          </a:p>
          <a:p>
            <a:pPr lvl="0"/>
            <a:r>
              <a:rPr lang="en-US" sz="2800" dirty="0" smtClean="0"/>
              <a:t>For the topic Pager studies, what are the advantages of the audit method?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9260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r>
              <a:rPr lang="en-US" dirty="0" smtClean="0"/>
              <a:t>Content and Discourse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Takes available textual or visual ‘data’ on a particular theme and uncovers the explicit or implicit </a:t>
            </a:r>
            <a:r>
              <a:rPr lang="en-US" i="1" dirty="0" smtClean="0"/>
              <a:t>meanings</a:t>
            </a:r>
            <a:r>
              <a:rPr lang="en-US" dirty="0" smtClean="0"/>
              <a:t> being conveyed, meanings which tend to align with specific ideologies that reveal power relations of an economic, social, political, or cultural nature. </a:t>
            </a:r>
          </a:p>
          <a:p>
            <a:r>
              <a:rPr lang="en-US" dirty="0" smtClean="0"/>
              <a:t>Ads, romance novels, colonial maps, newspaper articles, congressional minutes, films, etc.</a:t>
            </a:r>
          </a:p>
          <a:p>
            <a:r>
              <a:rPr lang="en-US" dirty="0" smtClean="0"/>
              <a:t>Coding: the filtering and organizing of raw data into meaningful categories and subcategories for later analysis</a:t>
            </a:r>
            <a:r>
              <a:rPr lang="en-US" dirty="0" smtClean="0"/>
              <a:t>. Coding is also done for interview studies and ethnographic field notes. </a:t>
            </a:r>
            <a:endParaRPr lang="en-US" dirty="0" smtClean="0"/>
          </a:p>
          <a:p>
            <a:r>
              <a:rPr lang="en-US" dirty="0">
                <a:hlinkClick r:id="rId2"/>
              </a:rPr>
              <a:t>http://www.filmsforaction.org/watch/class_dismissed_how_tv_frames_the_working_class_2005/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83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Comparative Historical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did x happen in country A but not in country B?</a:t>
            </a:r>
          </a:p>
          <a:p>
            <a:pPr lvl="1"/>
            <a:r>
              <a:rPr lang="en-US" dirty="0" smtClean="0"/>
              <a:t>examples?</a:t>
            </a:r>
          </a:p>
          <a:p>
            <a:pPr lvl="1"/>
            <a:r>
              <a:rPr lang="en-US" dirty="0" smtClean="0"/>
              <a:t>Why did x happen at Time 1 but did not happen at Time 2?</a:t>
            </a:r>
          </a:p>
          <a:p>
            <a:r>
              <a:rPr lang="en-US" dirty="0" err="1" smtClean="0"/>
              <a:t>Loveman</a:t>
            </a:r>
            <a:r>
              <a:rPr lang="en-US" dirty="0" smtClean="0"/>
              <a:t> and </a:t>
            </a:r>
            <a:r>
              <a:rPr lang="en-US" dirty="0" err="1" smtClean="0"/>
              <a:t>Muñiz</a:t>
            </a:r>
            <a:r>
              <a:rPr lang="en-US" dirty="0" smtClean="0"/>
              <a:t> – “How Puerto Rico Became White” </a:t>
            </a:r>
          </a:p>
          <a:p>
            <a:pPr lvl="2"/>
            <a:r>
              <a:rPr lang="en-US" dirty="0" smtClean="0"/>
              <a:t>How do Island Puerto Ricans racially identify, and how has this changed over time? Why? 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42408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Surveys – General Social Survey, Census, American National Election Survey, etc. (</a:t>
            </a:r>
            <a:r>
              <a:rPr lang="en-US" dirty="0"/>
              <a:t>see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sda.berkeley.edu/archive.htm</a:t>
            </a:r>
            <a:r>
              <a:rPr lang="en-US" dirty="0" smtClean="0"/>
              <a:t>)</a:t>
            </a:r>
          </a:p>
          <a:p>
            <a:r>
              <a:rPr lang="en-US" dirty="0" smtClean="0"/>
              <a:t>Interviews - </a:t>
            </a:r>
            <a:r>
              <a:rPr lang="en-US" dirty="0" err="1" smtClean="0"/>
              <a:t>Lareau</a:t>
            </a:r>
            <a:endParaRPr lang="en-US" dirty="0" smtClean="0"/>
          </a:p>
          <a:p>
            <a:r>
              <a:rPr lang="en-US" dirty="0" smtClean="0"/>
              <a:t>Audits and experiments– Pager, </a:t>
            </a:r>
            <a:r>
              <a:rPr lang="en-US" dirty="0"/>
              <a:t>B</a:t>
            </a:r>
            <a:r>
              <a:rPr lang="en-US" dirty="0" smtClean="0"/>
              <a:t>ertrand and Mullainathan</a:t>
            </a:r>
          </a:p>
          <a:p>
            <a:r>
              <a:rPr lang="en-US" dirty="0"/>
              <a:t>Ethnography </a:t>
            </a:r>
            <a:r>
              <a:rPr lang="en-US" dirty="0" smtClean="0"/>
              <a:t>– Righteous </a:t>
            </a:r>
            <a:r>
              <a:rPr lang="en-US" dirty="0" err="1" smtClean="0"/>
              <a:t>Dopefiend</a:t>
            </a:r>
            <a:r>
              <a:rPr lang="en-US" dirty="0" smtClean="0"/>
              <a:t>, Gang Leader For a Day, On the Run (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www.ted.com/talks/alice_goffman_college_or_prison_two_destinies_one_blatant_injustice?language=en</a:t>
            </a:r>
            <a:r>
              <a:rPr lang="en-US" dirty="0" smtClean="0"/>
              <a:t>) </a:t>
            </a:r>
          </a:p>
          <a:p>
            <a:r>
              <a:rPr lang="en-US" dirty="0" smtClean="0"/>
              <a:t>Comparative/Historical – </a:t>
            </a:r>
            <a:r>
              <a:rPr lang="en-US" dirty="0" err="1" smtClean="0"/>
              <a:t>Loveman</a:t>
            </a:r>
            <a:r>
              <a:rPr lang="en-US" dirty="0" smtClean="0"/>
              <a:t> and </a:t>
            </a:r>
            <a:r>
              <a:rPr lang="en-US" dirty="0" err="1" smtClean="0"/>
              <a:t>Muñiz</a:t>
            </a:r>
            <a:endParaRPr lang="en-US" dirty="0" smtClean="0"/>
          </a:p>
          <a:p>
            <a:r>
              <a:rPr lang="en-US" smtClean="0"/>
              <a:t>Content and Discourse </a:t>
            </a:r>
            <a:r>
              <a:rPr lang="en-US" dirty="0" smtClean="0"/>
              <a:t>Analysis - </a:t>
            </a:r>
            <a:r>
              <a:rPr lang="en-US" dirty="0">
                <a:hlinkClick r:id="rId4"/>
              </a:rPr>
              <a:t>http://www.filmsforaction.org/watch/class_dismissed_how_tv_frames_the_working_class_2005</a:t>
            </a:r>
            <a:r>
              <a:rPr lang="en-US" dirty="0" smtClean="0">
                <a:hlinkClick r:id="rId4"/>
              </a:rPr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918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10742</TotalTime>
  <Words>1128</Words>
  <Application>Microsoft Macintosh PowerPoint</Application>
  <PresentationFormat>On-screen Show (4:3)</PresentationFormat>
  <Paragraphs>69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Qualitative Methods</vt:lpstr>
      <vt:lpstr>Qualitative or Quantitative?</vt:lpstr>
      <vt:lpstr>Common Qualitative Approaches</vt:lpstr>
      <vt:lpstr>PowerPoint Presentation</vt:lpstr>
      <vt:lpstr>Field Notes</vt:lpstr>
      <vt:lpstr>Strengths and Limitations</vt:lpstr>
      <vt:lpstr>PowerPoint Presentation</vt:lpstr>
      <vt:lpstr>Surveys! Assignment #4 </vt:lpstr>
      <vt:lpstr>Exercise (Research Project Proposal): The Bigger Picture</vt:lpstr>
      <vt:lpstr>Assignment #5</vt:lpstr>
      <vt:lpstr>Readings: Pager (Audit studies)</vt:lpstr>
      <vt:lpstr>Content and Discourse Analysis</vt:lpstr>
      <vt:lpstr>Comparative Historical Methods</vt:lpstr>
      <vt:lpstr>Methods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Methods</dc:title>
  <dc:creator>Vanesa Ribas</dc:creator>
  <cp:lastModifiedBy>Vanesa Ribas</cp:lastModifiedBy>
  <cp:revision>31</cp:revision>
  <dcterms:created xsi:type="dcterms:W3CDTF">2013-11-19T15:00:59Z</dcterms:created>
  <dcterms:modified xsi:type="dcterms:W3CDTF">2018-11-27T00:40:51Z</dcterms:modified>
</cp:coreProperties>
</file>