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93"/>
  </p:notesMasterIdLst>
  <p:sldIdLst>
    <p:sldId id="898" r:id="rId2"/>
    <p:sldId id="775" r:id="rId3"/>
    <p:sldId id="811" r:id="rId4"/>
    <p:sldId id="884" r:id="rId5"/>
    <p:sldId id="839" r:id="rId6"/>
    <p:sldId id="841" r:id="rId7"/>
    <p:sldId id="844" r:id="rId8"/>
    <p:sldId id="842" r:id="rId9"/>
    <p:sldId id="843" r:id="rId10"/>
    <p:sldId id="846" r:id="rId11"/>
    <p:sldId id="847" r:id="rId12"/>
    <p:sldId id="876" r:id="rId13"/>
    <p:sldId id="885" r:id="rId14"/>
    <p:sldId id="851" r:id="rId15"/>
    <p:sldId id="852" r:id="rId16"/>
    <p:sldId id="854" r:id="rId17"/>
    <p:sldId id="855" r:id="rId18"/>
    <p:sldId id="857" r:id="rId19"/>
    <p:sldId id="858" r:id="rId20"/>
    <p:sldId id="861" r:id="rId21"/>
    <p:sldId id="863" r:id="rId22"/>
    <p:sldId id="886" r:id="rId23"/>
    <p:sldId id="887" r:id="rId24"/>
    <p:sldId id="888" r:id="rId25"/>
    <p:sldId id="889" r:id="rId26"/>
    <p:sldId id="864" r:id="rId27"/>
    <p:sldId id="865" r:id="rId28"/>
    <p:sldId id="866" r:id="rId29"/>
    <p:sldId id="867" r:id="rId30"/>
    <p:sldId id="868" r:id="rId31"/>
    <p:sldId id="869" r:id="rId32"/>
    <p:sldId id="870" r:id="rId33"/>
    <p:sldId id="871" r:id="rId34"/>
    <p:sldId id="872" r:id="rId35"/>
    <p:sldId id="873" r:id="rId36"/>
    <p:sldId id="874" r:id="rId37"/>
    <p:sldId id="875" r:id="rId38"/>
    <p:sldId id="899" r:id="rId39"/>
    <p:sldId id="900" r:id="rId40"/>
    <p:sldId id="901" r:id="rId41"/>
    <p:sldId id="902" r:id="rId42"/>
    <p:sldId id="903" r:id="rId43"/>
    <p:sldId id="904" r:id="rId44"/>
    <p:sldId id="905" r:id="rId45"/>
    <p:sldId id="912" r:id="rId46"/>
    <p:sldId id="913" r:id="rId47"/>
    <p:sldId id="914" r:id="rId48"/>
    <p:sldId id="915" r:id="rId49"/>
    <p:sldId id="916" r:id="rId50"/>
    <p:sldId id="917" r:id="rId51"/>
    <p:sldId id="918" r:id="rId52"/>
    <p:sldId id="919" r:id="rId53"/>
    <p:sldId id="920" r:id="rId54"/>
    <p:sldId id="921" r:id="rId55"/>
    <p:sldId id="922" r:id="rId56"/>
    <p:sldId id="923" r:id="rId57"/>
    <p:sldId id="956" r:id="rId58"/>
    <p:sldId id="957" r:id="rId59"/>
    <p:sldId id="958" r:id="rId60"/>
    <p:sldId id="925" r:id="rId61"/>
    <p:sldId id="926" r:id="rId62"/>
    <p:sldId id="928" r:id="rId63"/>
    <p:sldId id="929" r:id="rId64"/>
    <p:sldId id="930" r:id="rId65"/>
    <p:sldId id="931" r:id="rId66"/>
    <p:sldId id="932" r:id="rId67"/>
    <p:sldId id="933" r:id="rId68"/>
    <p:sldId id="934" r:id="rId69"/>
    <p:sldId id="935" r:id="rId70"/>
    <p:sldId id="936" r:id="rId71"/>
    <p:sldId id="937" r:id="rId72"/>
    <p:sldId id="938" r:id="rId73"/>
    <p:sldId id="939" r:id="rId74"/>
    <p:sldId id="940" r:id="rId75"/>
    <p:sldId id="941" r:id="rId76"/>
    <p:sldId id="942" r:id="rId77"/>
    <p:sldId id="943" r:id="rId78"/>
    <p:sldId id="944" r:id="rId79"/>
    <p:sldId id="945" r:id="rId80"/>
    <p:sldId id="946" r:id="rId81"/>
    <p:sldId id="947" r:id="rId82"/>
    <p:sldId id="948" r:id="rId83"/>
    <p:sldId id="949" r:id="rId84"/>
    <p:sldId id="950" r:id="rId85"/>
    <p:sldId id="951" r:id="rId86"/>
    <p:sldId id="952" r:id="rId87"/>
    <p:sldId id="953" r:id="rId88"/>
    <p:sldId id="954" r:id="rId89"/>
    <p:sldId id="959" r:id="rId90"/>
    <p:sldId id="960" r:id="rId91"/>
    <p:sldId id="955" r:id="rId9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FFFF66"/>
    <a:srgbClr val="99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854" autoAdjust="0"/>
  </p:normalViewPr>
  <p:slideViewPr>
    <p:cSldViewPr>
      <p:cViewPr>
        <p:scale>
          <a:sx n="62" d="100"/>
          <a:sy n="62" d="100"/>
        </p:scale>
        <p:origin x="-642" y="-12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4294"/>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80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532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80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0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80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0FAA9942-C5A5-4FC3-B903-FF4D4EF0DBF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A4494C06-217E-41B8-8CB9-285C10F57B5F}" type="slidenum">
              <a:rPr lang="en-US" smtClean="0">
                <a:latin typeface="Arial" pitchFamily="34" charset="0"/>
              </a:rPr>
              <a:pPr/>
              <a:t>8</a:t>
            </a:fld>
            <a:endParaRPr lang="en-US" smtClean="0">
              <a:latin typeface="Arial" pitchFamily="34"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xfrm>
            <a:off x="914400" y="4343400"/>
            <a:ext cx="5029200" cy="4114800"/>
          </a:xfrm>
          <a:noFill/>
          <a:ln/>
        </p:spPr>
        <p:txBody>
          <a:bodyPr/>
          <a:lstStyle/>
          <a:p>
            <a:r>
              <a:rPr lang="en-US" smtClean="0">
                <a:latin typeface="Arial" pitchFamily="34" charset="0"/>
              </a:rPr>
              <a:t>FIGURE 9-3 (part 1) DNA nucleotides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7BFB92BA-51EE-4442-9EB9-CBC9D7AFD1CC}" type="slidenum">
              <a:rPr lang="en-US" smtClean="0">
                <a:latin typeface="Arial" pitchFamily="34" charset="0"/>
              </a:rPr>
              <a:pPr/>
              <a:t>9</a:t>
            </a:fld>
            <a:endParaRPr lang="en-US" smtClean="0">
              <a:latin typeface="Arial"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xfrm>
            <a:off x="914400" y="4343400"/>
            <a:ext cx="5029200" cy="4114800"/>
          </a:xfrm>
          <a:noFill/>
          <a:ln/>
        </p:spPr>
        <p:txBody>
          <a:bodyPr/>
          <a:lstStyle/>
          <a:p>
            <a:r>
              <a:rPr lang="en-US" smtClean="0">
                <a:latin typeface="Arial" pitchFamily="34" charset="0"/>
              </a:rPr>
              <a:t>FIGURE 9-3 (part 2) DNA nucleotides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F38BF193-874B-4CB4-BB47-CD0609D68ABE}" type="slidenum">
              <a:rPr lang="en-US" smtClean="0">
                <a:latin typeface="Arial" pitchFamily="34" charset="0"/>
              </a:rPr>
              <a:pPr/>
              <a:t>12</a:t>
            </a:fld>
            <a:endParaRPr lang="en-US" smtClean="0">
              <a:latin typeface="Arial" pitchFamily="34"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r>
              <a:rPr lang="en-US" smtClean="0">
                <a:latin typeface="Arial" pitchFamily="34" charset="0"/>
              </a:rPr>
              <a:t>FIGURE E9-4 Numbering of carbon atoms in a nucleotide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10466A1-311F-412D-A427-2223F150C33C}" type="slidenum">
              <a:rPr lang="en-US" smtClean="0">
                <a:latin typeface="Arial" pitchFamily="34" charset="0"/>
              </a:rPr>
              <a:pPr/>
              <a:t>21</a:t>
            </a:fld>
            <a:endParaRPr lang="en-US" smtClean="0">
              <a:latin typeface="Arial"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914400" y="4343400"/>
            <a:ext cx="5029200" cy="4114800"/>
          </a:xfrm>
          <a:noFill/>
          <a:ln/>
        </p:spPr>
        <p:txBody>
          <a:bodyPr/>
          <a:lstStyle/>
          <a:p>
            <a:r>
              <a:rPr lang="en-US" smtClean="0">
                <a:latin typeface="Arial" pitchFamily="34" charset="0"/>
              </a:rPr>
              <a:t>FIGURE 9-7 Semiconservative replication of DNA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0D0FDDB0-AA7F-40CB-BFCC-E91ECC4BC9BF}" type="slidenum">
              <a:rPr lang="en-US" smtClean="0">
                <a:latin typeface="Arial" pitchFamily="34" charset="0"/>
              </a:rPr>
              <a:pPr/>
              <a:t>22</a:t>
            </a:fld>
            <a:endParaRPr lang="en-US" smtClean="0">
              <a:latin typeface="Arial"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r>
              <a:rPr lang="en-US" smtClean="0">
                <a:latin typeface="Arial" pitchFamily="34" charset="0"/>
              </a:rPr>
              <a:t>FIGURE E9-7ab DNA replication</a:t>
            </a:r>
          </a:p>
          <a:p>
            <a:r>
              <a:rPr lang="en-US" smtClean="0">
                <a:latin typeface="Arial" pitchFamily="34" charset="0"/>
              </a:rPr>
              <a:t>(a) DNA helicase enzymes separate the parental strands of a chromosome to form replication bubbles. (b) Each replication bubble consists of two replication forks, with "unwound" DNA strands between the forks.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34354F6B-FC3C-4740-80F9-47B30388AFE2}" type="slidenum">
              <a:rPr lang="en-US" smtClean="0">
                <a:latin typeface="Arial" pitchFamily="34" charset="0"/>
              </a:rPr>
              <a:pPr/>
              <a:t>23</a:t>
            </a:fld>
            <a:endParaRPr lang="en-US" smtClean="0">
              <a:latin typeface="Arial"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r>
              <a:rPr lang="en-US" smtClean="0">
                <a:latin typeface="Arial" pitchFamily="34" charset="0"/>
              </a:rPr>
              <a:t>FIGURE E9-7bc DNA replication</a:t>
            </a:r>
          </a:p>
          <a:p>
            <a:r>
              <a:rPr lang="en-US" smtClean="0">
                <a:latin typeface="Arial" pitchFamily="34" charset="0"/>
              </a:rPr>
              <a:t>(b) Each replication bubble consists of two replication forks, with "unwound" DNA strands between the forks. (c) DNA polymerase synthesizes new pieces of DNA.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E6FE7F3F-5D3E-4873-A034-BAB8B856A461}" type="slidenum">
              <a:rPr lang="en-US" smtClean="0">
                <a:latin typeface="Arial" pitchFamily="34" charset="0"/>
              </a:rPr>
              <a:pPr/>
              <a:t>24</a:t>
            </a:fld>
            <a:endParaRPr lang="en-US" smtClean="0">
              <a:latin typeface="Arial"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r>
              <a:rPr lang="en-US" smtClean="0">
                <a:latin typeface="Arial" pitchFamily="34" charset="0"/>
              </a:rPr>
              <a:t>FIGURE E9-7cd DNA replication</a:t>
            </a:r>
          </a:p>
          <a:p>
            <a:r>
              <a:rPr lang="en-US" smtClean="0">
                <a:latin typeface="Arial" pitchFamily="34" charset="0"/>
              </a:rPr>
              <a:t>(c) DNA polymerase synthesizes new pieces of DNA. (d) DNA helicase and DNA polymerase move along a replication bubble.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54DFBDEC-76FF-4CF2-80F7-51FF26D45670}" type="slidenum">
              <a:rPr lang="en-US" smtClean="0">
                <a:latin typeface="Arial" pitchFamily="34" charset="0"/>
              </a:rPr>
              <a:pPr/>
              <a:t>25</a:t>
            </a:fld>
            <a:endParaRPr lang="en-US" smtClean="0">
              <a:latin typeface="Arial"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r>
              <a:rPr lang="en-US" smtClean="0">
                <a:latin typeface="Arial" pitchFamily="34" charset="0"/>
              </a:rPr>
              <a:t>FIGURE E9-7de DNA replication</a:t>
            </a:r>
          </a:p>
          <a:p>
            <a:r>
              <a:rPr lang="en-US" smtClean="0">
                <a:latin typeface="Arial" pitchFamily="34" charset="0"/>
              </a:rPr>
              <a:t>(d) DNA helicase and DNA polymerase move along a replication bubble. (e) DNA ligase joins the small DNA segments into a single daughter strand.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E34D068F-B964-490F-AC1A-5BFDC90E1BEE}" type="slidenum">
              <a:rPr lang="en-US" smtClean="0">
                <a:latin typeface="Arial" pitchFamily="34" charset="0"/>
              </a:rPr>
              <a:pPr/>
              <a:t>28</a:t>
            </a:fld>
            <a:endParaRPr lang="en-US" smtClean="0">
              <a:latin typeface="Arial"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914400" y="4343400"/>
            <a:ext cx="5029200" cy="4114800"/>
          </a:xfrm>
          <a:noFill/>
          <a:ln/>
        </p:spPr>
        <p:txBody>
          <a:bodyPr/>
          <a:lstStyle/>
          <a:p>
            <a:r>
              <a:rPr lang="en-US" smtClean="0">
                <a:solidFill>
                  <a:srgbClr val="000000"/>
                </a:solidFill>
                <a:latin typeface="Geneva"/>
              </a:rPr>
              <a:t>Figure: 19-2 part a</a:t>
            </a:r>
          </a:p>
          <a:p>
            <a:endParaRPr lang="en-US" smtClean="0">
              <a:solidFill>
                <a:srgbClr val="000000"/>
              </a:solidFill>
              <a:latin typeface="Geneva"/>
            </a:endParaRPr>
          </a:p>
          <a:p>
            <a:r>
              <a:rPr lang="en-US" smtClean="0">
                <a:solidFill>
                  <a:srgbClr val="000000"/>
                </a:solidFill>
                <a:latin typeface="Geneva"/>
              </a:rPr>
              <a:t>Title:</a:t>
            </a:r>
          </a:p>
          <a:p>
            <a:r>
              <a:rPr lang="en-US" smtClean="0">
                <a:solidFill>
                  <a:srgbClr val="000000"/>
                </a:solidFill>
                <a:latin typeface="Geneva"/>
              </a:rPr>
              <a:t>Viral structure and replication part a</a:t>
            </a:r>
          </a:p>
          <a:p>
            <a:endParaRPr lang="en-US" smtClean="0">
              <a:solidFill>
                <a:srgbClr val="000000"/>
              </a:solidFill>
              <a:latin typeface="Geneva"/>
            </a:endParaRPr>
          </a:p>
          <a:p>
            <a:r>
              <a:rPr lang="en-US" smtClean="0">
                <a:solidFill>
                  <a:srgbClr val="000000"/>
                </a:solidFill>
                <a:latin typeface="Geneva"/>
              </a:rPr>
              <a:t>Caption:</a:t>
            </a:r>
          </a:p>
          <a:p>
            <a:endParaRPr lang="en-US" smtClean="0">
              <a:solidFill>
                <a:srgbClr val="000000"/>
              </a:solidFill>
              <a:latin typeface="Geneva"/>
            </a:endParaRPr>
          </a:p>
          <a:p>
            <a:r>
              <a:rPr lang="en-US" smtClean="0">
                <a:solidFill>
                  <a:srgbClr val="000000"/>
                </a:solidFill>
                <a:latin typeface="Geneva"/>
              </a:rPr>
              <a:t>(a) A cross section of the virus that causes AIDS. Inside, genetic material is surrounded by a protein coat and molecules of reverse transcriptase, an enzyme that catalyzes the transcription of DNA from the viral RNA template after the virus enters the host cell. This virus is among those that also have an outer envelope that is formed from the host cell's plasma membrane. Spikes made of glycoprotein (protein and carbohydrate) project from the envelope and help the virus attach to its host cell. </a:t>
            </a:r>
            <a:endParaRPr lang="en-US" sz="1000" smtClean="0">
              <a:solidFill>
                <a:srgbClr val="000000"/>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C26561F3-84B4-4274-9E56-5A0C5EE0408E}" type="slidenum">
              <a:rPr lang="en-US" smtClean="0">
                <a:latin typeface="Arial" pitchFamily="34" charset="0"/>
              </a:rPr>
              <a:pPr/>
              <a:t>29</a:t>
            </a:fld>
            <a:endParaRPr lang="en-US" smtClean="0">
              <a:latin typeface="Arial"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914400" y="4343400"/>
            <a:ext cx="5029200" cy="4114800"/>
          </a:xfrm>
          <a:noFill/>
          <a:ln/>
        </p:spPr>
        <p:txBody>
          <a:bodyPr/>
          <a:lstStyle/>
          <a:p>
            <a:r>
              <a:rPr lang="en-US" smtClean="0">
                <a:solidFill>
                  <a:srgbClr val="000000"/>
                </a:solidFill>
                <a:latin typeface="Geneva"/>
              </a:rPr>
              <a:t>Figure: 19-2 part a</a:t>
            </a:r>
          </a:p>
          <a:p>
            <a:endParaRPr lang="en-US" smtClean="0">
              <a:solidFill>
                <a:srgbClr val="000000"/>
              </a:solidFill>
              <a:latin typeface="Geneva"/>
            </a:endParaRPr>
          </a:p>
          <a:p>
            <a:r>
              <a:rPr lang="en-US" smtClean="0">
                <a:solidFill>
                  <a:srgbClr val="000000"/>
                </a:solidFill>
                <a:latin typeface="Geneva"/>
              </a:rPr>
              <a:t>Title:</a:t>
            </a:r>
          </a:p>
          <a:p>
            <a:r>
              <a:rPr lang="en-US" smtClean="0">
                <a:solidFill>
                  <a:srgbClr val="000000"/>
                </a:solidFill>
                <a:latin typeface="Geneva"/>
              </a:rPr>
              <a:t>Viral structure and replication part a</a:t>
            </a:r>
          </a:p>
          <a:p>
            <a:endParaRPr lang="en-US" smtClean="0">
              <a:solidFill>
                <a:srgbClr val="000000"/>
              </a:solidFill>
              <a:latin typeface="Geneva"/>
            </a:endParaRPr>
          </a:p>
          <a:p>
            <a:r>
              <a:rPr lang="en-US" smtClean="0">
                <a:solidFill>
                  <a:srgbClr val="000000"/>
                </a:solidFill>
                <a:latin typeface="Geneva"/>
              </a:rPr>
              <a:t>Caption:</a:t>
            </a:r>
          </a:p>
          <a:p>
            <a:endParaRPr lang="en-US" smtClean="0">
              <a:solidFill>
                <a:srgbClr val="000000"/>
              </a:solidFill>
              <a:latin typeface="Geneva"/>
            </a:endParaRPr>
          </a:p>
          <a:p>
            <a:r>
              <a:rPr lang="en-US" smtClean="0">
                <a:solidFill>
                  <a:srgbClr val="000000"/>
                </a:solidFill>
                <a:latin typeface="Geneva"/>
              </a:rPr>
              <a:t>(a) A cross section of the virus that causes AIDS. Inside, genetic material is surrounded by a protein coat and molecules of reverse transcriptase, an enzyme that catalyzes the transcription of DNA from the viral RNA template after the virus enters the host cell. This virus is among those that also have an outer envelope that is formed from the host cell's plasma membrane. Spikes made of glycoprotein (protein and carbohydrate) project from the envelope and help the virus attach to its host cell. </a:t>
            </a:r>
            <a:endParaRPr lang="en-US" sz="1000" smtClean="0">
              <a:solidFill>
                <a:srgbClr val="000000"/>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B08F07BA-CECC-46DF-B14A-030ECC806AD7}" type="slidenum">
              <a:rPr lang="en-US" smtClean="0">
                <a:latin typeface="Arial" pitchFamily="34" charset="0"/>
              </a:rPr>
              <a:pPr/>
              <a:t>30</a:t>
            </a:fld>
            <a:endParaRPr lang="en-US" smtClean="0">
              <a:latin typeface="Arial" pitchFamily="34"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xfrm>
            <a:off x="914400" y="4343400"/>
            <a:ext cx="5029200" cy="4114800"/>
          </a:xfrm>
          <a:noFill/>
          <a:ln/>
        </p:spPr>
        <p:txBody>
          <a:bodyPr/>
          <a:lstStyle/>
          <a:p>
            <a:r>
              <a:rPr lang="en-US" smtClean="0">
                <a:solidFill>
                  <a:srgbClr val="000000"/>
                </a:solidFill>
                <a:latin typeface="Geneva"/>
              </a:rPr>
              <a:t>Figure: 19-2 part a</a:t>
            </a:r>
          </a:p>
          <a:p>
            <a:endParaRPr lang="en-US" smtClean="0">
              <a:solidFill>
                <a:srgbClr val="000000"/>
              </a:solidFill>
              <a:latin typeface="Geneva"/>
            </a:endParaRPr>
          </a:p>
          <a:p>
            <a:r>
              <a:rPr lang="en-US" smtClean="0">
                <a:solidFill>
                  <a:srgbClr val="000000"/>
                </a:solidFill>
                <a:latin typeface="Geneva"/>
              </a:rPr>
              <a:t>Title:</a:t>
            </a:r>
          </a:p>
          <a:p>
            <a:r>
              <a:rPr lang="en-US" smtClean="0">
                <a:solidFill>
                  <a:srgbClr val="000000"/>
                </a:solidFill>
                <a:latin typeface="Geneva"/>
              </a:rPr>
              <a:t>Viral structure and replication part a</a:t>
            </a:r>
          </a:p>
          <a:p>
            <a:endParaRPr lang="en-US" smtClean="0">
              <a:solidFill>
                <a:srgbClr val="000000"/>
              </a:solidFill>
              <a:latin typeface="Geneva"/>
            </a:endParaRPr>
          </a:p>
          <a:p>
            <a:r>
              <a:rPr lang="en-US" smtClean="0">
                <a:solidFill>
                  <a:srgbClr val="000000"/>
                </a:solidFill>
                <a:latin typeface="Geneva"/>
              </a:rPr>
              <a:t>Caption:</a:t>
            </a:r>
          </a:p>
          <a:p>
            <a:endParaRPr lang="en-US" smtClean="0">
              <a:solidFill>
                <a:srgbClr val="000000"/>
              </a:solidFill>
              <a:latin typeface="Geneva"/>
            </a:endParaRPr>
          </a:p>
          <a:p>
            <a:r>
              <a:rPr lang="en-US" smtClean="0">
                <a:solidFill>
                  <a:srgbClr val="000000"/>
                </a:solidFill>
                <a:latin typeface="Geneva"/>
              </a:rPr>
              <a:t>(a) A cross section of the virus that causes AIDS. Inside, genetic material is surrounded by a protein coat and molecules of reverse transcriptase, an enzyme that catalyzes the transcription of DNA from the viral RNA template after the virus enters the host cell. This virus is among those that also have an outer envelope that is formed from the host cell's plasma membrane. Spikes made of glycoprotein (protein and carbohydrate) project from the envelope and help the virus attach to its host cell. </a:t>
            </a:r>
            <a:endParaRPr lang="en-US" sz="1000" smtClean="0">
              <a:solidFill>
                <a:srgbClr val="000000"/>
              </a:solidFill>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DEE7A8BE-2595-46CF-803E-5D649375FAC4}" type="slidenum">
              <a:rPr lang="en-US" smtClean="0">
                <a:latin typeface="Arial" pitchFamily="34" charset="0"/>
              </a:rPr>
              <a:pPr/>
              <a:t>31</a:t>
            </a:fld>
            <a:endParaRPr lang="en-US" smtClean="0">
              <a:latin typeface="Arial"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xfrm>
            <a:off x="914400" y="4343400"/>
            <a:ext cx="5029200" cy="4114800"/>
          </a:xfrm>
          <a:noFill/>
          <a:ln/>
        </p:spPr>
        <p:txBody>
          <a:bodyPr/>
          <a:lstStyle/>
          <a:p>
            <a:r>
              <a:rPr lang="en-US" smtClean="0">
                <a:solidFill>
                  <a:srgbClr val="000000"/>
                </a:solidFill>
                <a:latin typeface="Geneva"/>
              </a:rPr>
              <a:t>Figure: 19-2 part a</a:t>
            </a:r>
          </a:p>
          <a:p>
            <a:endParaRPr lang="en-US" smtClean="0">
              <a:solidFill>
                <a:srgbClr val="000000"/>
              </a:solidFill>
              <a:latin typeface="Geneva"/>
            </a:endParaRPr>
          </a:p>
          <a:p>
            <a:r>
              <a:rPr lang="en-US" smtClean="0">
                <a:solidFill>
                  <a:srgbClr val="000000"/>
                </a:solidFill>
                <a:latin typeface="Geneva"/>
              </a:rPr>
              <a:t>Title:</a:t>
            </a:r>
          </a:p>
          <a:p>
            <a:r>
              <a:rPr lang="en-US" smtClean="0">
                <a:solidFill>
                  <a:srgbClr val="000000"/>
                </a:solidFill>
                <a:latin typeface="Geneva"/>
              </a:rPr>
              <a:t>Viral structure and replication part a</a:t>
            </a:r>
          </a:p>
          <a:p>
            <a:endParaRPr lang="en-US" smtClean="0">
              <a:solidFill>
                <a:srgbClr val="000000"/>
              </a:solidFill>
              <a:latin typeface="Geneva"/>
            </a:endParaRPr>
          </a:p>
          <a:p>
            <a:r>
              <a:rPr lang="en-US" smtClean="0">
                <a:solidFill>
                  <a:srgbClr val="000000"/>
                </a:solidFill>
                <a:latin typeface="Geneva"/>
              </a:rPr>
              <a:t>Caption:</a:t>
            </a:r>
          </a:p>
          <a:p>
            <a:endParaRPr lang="en-US" smtClean="0">
              <a:solidFill>
                <a:srgbClr val="000000"/>
              </a:solidFill>
              <a:latin typeface="Geneva"/>
            </a:endParaRPr>
          </a:p>
          <a:p>
            <a:r>
              <a:rPr lang="en-US" smtClean="0">
                <a:solidFill>
                  <a:srgbClr val="000000"/>
                </a:solidFill>
                <a:latin typeface="Geneva"/>
              </a:rPr>
              <a:t>(a) A cross section of the virus that causes AIDS. Inside, genetic material is surrounded by a protein coat and molecules of reverse transcriptase, an enzyme that catalyzes the transcription of DNA from the viral RNA template after the virus enters the host cell. This virus is among those that also have an outer envelope that is formed from the host cell's plasma membrane. Spikes made of glycoprotein (protein and carbohydrate) project from the envelope and help the virus attach to its host cell. </a:t>
            </a:r>
            <a:endParaRPr lang="en-US" sz="1000" smtClean="0">
              <a:solidFill>
                <a:srgbClr val="000000"/>
              </a:solidFill>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B91E24DC-368E-42F6-92B9-0F470DD320C4}" type="slidenum">
              <a:rPr lang="en-US" smtClean="0">
                <a:latin typeface="Arial" pitchFamily="34" charset="0"/>
              </a:rPr>
              <a:pPr/>
              <a:t>32</a:t>
            </a:fld>
            <a:endParaRPr lang="en-US" smtClean="0">
              <a:latin typeface="Arial"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xfrm>
            <a:off x="914400" y="4343400"/>
            <a:ext cx="5029200" cy="4114800"/>
          </a:xfrm>
          <a:noFill/>
          <a:ln/>
        </p:spPr>
        <p:txBody>
          <a:bodyPr/>
          <a:lstStyle/>
          <a:p>
            <a:r>
              <a:rPr lang="en-US" smtClean="0">
                <a:latin typeface="Arial" pitchFamily="34" charset="0"/>
              </a:rPr>
              <a:t>FIGURE 9-8a Mutations</a:t>
            </a:r>
          </a:p>
          <a:p>
            <a:r>
              <a:rPr lang="en-US" smtClean="0">
                <a:latin typeface="Arial" pitchFamily="34" charset="0"/>
              </a:rPr>
              <a:t>(a) Nucleotide substitution. In parts (a) through (d), the original DNA bases are in pale colors with black letters; mutations are in deep colors with white letters.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9A7F451-5512-4AC6-9273-B823AD55FD7F}" type="slidenum">
              <a:rPr lang="en-US" smtClean="0">
                <a:latin typeface="Arial" pitchFamily="34" charset="0"/>
              </a:rPr>
              <a:pPr/>
              <a:t>33</a:t>
            </a:fld>
            <a:endParaRPr lang="en-US" smtClean="0">
              <a:latin typeface="Arial"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xfrm>
            <a:off x="914400" y="4343400"/>
            <a:ext cx="5029200" cy="4114800"/>
          </a:xfrm>
          <a:noFill/>
          <a:ln/>
        </p:spPr>
        <p:txBody>
          <a:bodyPr/>
          <a:lstStyle/>
          <a:p>
            <a:r>
              <a:rPr lang="en-US" smtClean="0">
                <a:latin typeface="Arial" pitchFamily="34" charset="0"/>
              </a:rPr>
              <a:t>FIGURE 9-8b Mutations</a:t>
            </a:r>
          </a:p>
          <a:p>
            <a:r>
              <a:rPr lang="en-US" smtClean="0">
                <a:latin typeface="Arial" pitchFamily="34" charset="0"/>
              </a:rPr>
              <a:t>(b) Insertion mutation. In parts (a) through (d), the original DNA bases are in pale colors with black letters; mutations are in deep colors with white letters.</a:t>
            </a:r>
          </a:p>
          <a:p>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74E09F2A-917D-4BD2-9D08-BC30966E99DE}" type="slidenum">
              <a:rPr lang="en-US" smtClean="0">
                <a:latin typeface="Arial" pitchFamily="34" charset="0"/>
              </a:rPr>
              <a:pPr/>
              <a:t>34</a:t>
            </a:fld>
            <a:endParaRPr lang="en-US" smtClean="0">
              <a:latin typeface="Arial" pitchFamily="3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xfrm>
            <a:off x="914400" y="4343400"/>
            <a:ext cx="5029200" cy="4114800"/>
          </a:xfrm>
          <a:noFill/>
          <a:ln/>
        </p:spPr>
        <p:txBody>
          <a:bodyPr/>
          <a:lstStyle/>
          <a:p>
            <a:r>
              <a:rPr lang="en-US" smtClean="0">
                <a:latin typeface="Arial" pitchFamily="34" charset="0"/>
              </a:rPr>
              <a:t>FIGURE 9-8c Mutations</a:t>
            </a:r>
          </a:p>
          <a:p>
            <a:r>
              <a:rPr lang="en-US" smtClean="0">
                <a:latin typeface="Arial" pitchFamily="34" charset="0"/>
              </a:rPr>
              <a:t>(c) Deletion mutation. In parts (a) through (d), the original DNA bases are in pale colors with black letters; mutations are in deep colors with white letters.</a:t>
            </a:r>
          </a:p>
          <a:p>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9532DDEF-CD11-4A63-94B8-0C97EFCD6EEE}" type="slidenum">
              <a:rPr lang="en-US" smtClean="0">
                <a:latin typeface="Arial" pitchFamily="34" charset="0"/>
              </a:rPr>
              <a:pPr/>
              <a:t>35</a:t>
            </a:fld>
            <a:endParaRPr lang="en-US" smtClean="0">
              <a:latin typeface="Arial" pitchFamily="34"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xfrm>
            <a:off x="914400" y="4343400"/>
            <a:ext cx="5029200" cy="4114800"/>
          </a:xfrm>
          <a:noFill/>
          <a:ln/>
        </p:spPr>
        <p:txBody>
          <a:bodyPr/>
          <a:lstStyle/>
          <a:p>
            <a:r>
              <a:rPr lang="en-US" smtClean="0">
                <a:latin typeface="Arial" pitchFamily="34" charset="0"/>
              </a:rPr>
              <a:t>FIGURE 9-8d Mutations</a:t>
            </a:r>
          </a:p>
          <a:p>
            <a:r>
              <a:rPr lang="en-US" smtClean="0">
                <a:latin typeface="Arial" pitchFamily="34" charset="0"/>
              </a:rPr>
              <a:t>(d) Inversion mutation. In parts (a) through (d), the original DNA bases are in pale colors with black letters; mutations are in deep colors with white letters.</a:t>
            </a:r>
          </a:p>
          <a:p>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4F949CBC-2429-4A17-A25C-DC6F54AB985C}" type="slidenum">
              <a:rPr lang="en-US" smtClean="0">
                <a:latin typeface="Arial" pitchFamily="34" charset="0"/>
              </a:rPr>
              <a:pPr/>
              <a:t>36</a:t>
            </a:fld>
            <a:endParaRPr lang="en-US" smtClean="0">
              <a:latin typeface="Arial" pitchFamily="34"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xfrm>
            <a:off x="914400" y="4343400"/>
            <a:ext cx="5029200" cy="4114800"/>
          </a:xfrm>
          <a:noFill/>
          <a:ln/>
        </p:spPr>
        <p:txBody>
          <a:bodyPr/>
          <a:lstStyle/>
          <a:p>
            <a:r>
              <a:rPr lang="en-US" smtClean="0">
                <a:latin typeface="Arial" pitchFamily="34" charset="0"/>
              </a:rPr>
              <a:t>FIGURE 9-8e Mutations</a:t>
            </a:r>
          </a:p>
          <a:p>
            <a:r>
              <a:rPr lang="en-US" smtClean="0">
                <a:latin typeface="Arial" pitchFamily="34" charset="0"/>
              </a:rPr>
              <a:t>(e) Translocation.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2A229A8F-1B8F-4B86-9D4D-C7666BCC2D92}" type="slidenum">
              <a:rPr lang="en-US" smtClean="0">
                <a:latin typeface="Arial" pitchFamily="34" charset="0"/>
              </a:rPr>
              <a:pPr/>
              <a:t>37</a:t>
            </a:fld>
            <a:endParaRPr lang="en-US" smtClean="0">
              <a:latin typeface="Arial" pitchFamily="34"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r>
              <a:rPr lang="en-US" smtClean="0">
                <a:latin typeface="Arial" pitchFamily="34" charset="0"/>
              </a:rPr>
              <a:t>Chapter 9 Opener</a:t>
            </a:r>
          </a:p>
          <a:p>
            <a:r>
              <a:rPr lang="en-US" smtClean="0">
                <a:latin typeface="Arial" pitchFamily="34" charset="0"/>
              </a:rPr>
              <a:t>Ordinary bull or incredible hulk? A tiny change in DNA makes all the difference.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46A9C205-C093-4DD2-A6F6-13C47A1EFC2A}" type="slidenum">
              <a:rPr lang="en-US" smtClean="0">
                <a:latin typeface="Arial" pitchFamily="34" charset="0"/>
              </a:rPr>
              <a:pPr/>
              <a:t>42</a:t>
            </a:fld>
            <a:endParaRPr lang="en-US" smtClean="0">
              <a:latin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10-3 Genetic information flows from DNA to RNA to protein</a:t>
            </a:r>
          </a:p>
          <a:p>
            <a:pPr eaLnBrk="1" hangingPunct="1"/>
            <a:r>
              <a:rPr lang="en-US" smtClean="0">
                <a:latin typeface="Arial" pitchFamily="34" charset="0"/>
              </a:rPr>
              <a:t>(a) During transcription, the nucleotide sequence in a gene specifies the nucleotide sequence in a complementary RNA molecule. For protein-encoding genes, the product is an mRNA molecule that exits from the nucleus and enters the cytoplasm. (b) During translation, the sequence in an mRNA molecule specifies the amino acid sequence in a protein.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0130321-B1EC-421C-9870-FBB12F9AD991}" type="slidenum">
              <a:rPr lang="en-US" smtClean="0">
                <a:latin typeface="Arial" pitchFamily="34" charset="0"/>
              </a:rPr>
              <a:pPr/>
              <a:t>47</a:t>
            </a:fld>
            <a:endParaRPr lang="en-US" smtClean="0">
              <a:latin typeface="Arial"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Table 10-3 The Genetic Code (Codons of mRNA)</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3DF25D1E-610E-43E2-AB19-FA934D5993A1}" type="slidenum">
              <a:rPr lang="en-US" smtClean="0">
                <a:latin typeface="Arial" pitchFamily="34" charset="0"/>
              </a:rPr>
              <a:pPr/>
              <a:t>50</a:t>
            </a:fld>
            <a:endParaRPr lang="en-US" smtClean="0">
              <a:latin typeface="Arial"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10-4a Transcription is the synthesis of RNA from instructions in DNA</a:t>
            </a:r>
          </a:p>
          <a:p>
            <a:pPr eaLnBrk="1" hangingPunct="1"/>
            <a:r>
              <a:rPr lang="en-US" smtClean="0">
                <a:latin typeface="Arial" pitchFamily="34" charset="0"/>
              </a:rPr>
              <a:t>A gene is a segment of a chromosome's DNA. One of the DNA strands will serve as the template for the synthesis of an RNA molecule with bases complementary to the bases in the DNA strand.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12F5F92-1D8F-43C2-A939-ACD563F2C98C}" type="slidenum">
              <a:rPr lang="en-US" smtClean="0">
                <a:latin typeface="Arial" pitchFamily="34" charset="0"/>
              </a:rPr>
              <a:pPr/>
              <a:t>52</a:t>
            </a:fld>
            <a:endParaRPr lang="en-US" smtClean="0">
              <a:latin typeface="Arial"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10-4b Transcription is the synthesis of RNA from instructions in DNA</a:t>
            </a:r>
          </a:p>
          <a:p>
            <a:pPr eaLnBrk="1" hangingPunct="1"/>
            <a:r>
              <a:rPr lang="en-US" smtClean="0">
                <a:latin typeface="Arial" pitchFamily="34" charset="0"/>
              </a:rPr>
              <a:t>A gene is a segment of a chromosome's DNA. One of the DNA strands will serve as the template for the synthesis of an RNA molecule with bases complementary to the bases in the DNA strand.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87882519-2D5B-427C-97E1-6E417F383360}" type="slidenum">
              <a:rPr lang="en-US" smtClean="0">
                <a:latin typeface="Arial" pitchFamily="34" charset="0"/>
              </a:rPr>
              <a:pPr/>
              <a:t>54</a:t>
            </a:fld>
            <a:endParaRPr lang="en-US" smtClean="0">
              <a:latin typeface="Arial"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10-4c Transcription is the synthesis of RNA from instructions in DNA</a:t>
            </a:r>
          </a:p>
          <a:p>
            <a:pPr eaLnBrk="1" hangingPunct="1"/>
            <a:r>
              <a:rPr lang="en-US" smtClean="0">
                <a:latin typeface="Arial" pitchFamily="34" charset="0"/>
              </a:rPr>
              <a:t>A gene is a segment of a chromosome's DNA. One of the DNA strands will serve as the template for the synthesis of an RNA molecule with bases complementary to the bases in the DNA strand.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DF4AE866-722F-49AD-B0BF-3D112BD91F97}" type="slidenum">
              <a:rPr lang="en-US" smtClean="0">
                <a:latin typeface="Arial" pitchFamily="34" charset="0"/>
              </a:rPr>
              <a:pPr/>
              <a:t>55</a:t>
            </a:fld>
            <a:endParaRPr lang="en-US" smtClean="0">
              <a:latin typeface="Arial"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10-4d Transcription is the synthesis of RNA from instructions in DNA</a:t>
            </a:r>
          </a:p>
          <a:p>
            <a:pPr eaLnBrk="1" hangingPunct="1"/>
            <a:r>
              <a:rPr lang="en-US" smtClean="0">
                <a:latin typeface="Arial" pitchFamily="34" charset="0"/>
              </a:rPr>
              <a:t>A gene is a segment of a chromosome's DNA. One of the DNA strands will serve as the template for the synthesis of an RNA molecule with bases complementary to the bases in the DNA strand.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3A6A1500-36CF-42E2-BDE4-E709F8B69BB8}" type="slidenum">
              <a:rPr lang="en-US" smtClean="0">
                <a:latin typeface="Arial" pitchFamily="34" charset="0"/>
              </a:rPr>
              <a:pPr/>
              <a:t>57</a:t>
            </a:fld>
            <a:endParaRPr lang="en-US" smtClean="0">
              <a:latin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10-2a Cells synthesize three major types of RNA</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9CF14290-768A-47F2-B745-CD2ADE1CC09D}" type="slidenum">
              <a:rPr lang="en-US" smtClean="0">
                <a:latin typeface="Arial" pitchFamily="34" charset="0"/>
              </a:rPr>
              <a:pPr/>
              <a:t>58</a:t>
            </a:fld>
            <a:endParaRPr lang="en-US" smtClean="0">
              <a:latin typeface="Arial" pitchFamily="3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10-2b Cells synthesize three major types of RNA</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FD698E99-684D-4848-BA79-6338318E5C8F}" type="slidenum">
              <a:rPr lang="en-US" smtClean="0">
                <a:latin typeface="Arial" pitchFamily="34" charset="0"/>
              </a:rPr>
              <a:pPr/>
              <a:t>59</a:t>
            </a:fld>
            <a:endParaRPr lang="en-US" smtClean="0">
              <a:latin typeface="Arial" pitchFamily="34"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10-2c Cells synthesize three major types of RNA</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3F68145C-CBDD-435A-AC5D-F510A72DEC90}" type="slidenum">
              <a:rPr lang="en-US" smtClean="0">
                <a:latin typeface="Arial" pitchFamily="34" charset="0"/>
              </a:rPr>
              <a:pPr/>
              <a:t>61</a:t>
            </a:fld>
            <a:endParaRPr lang="en-US" smtClean="0">
              <a:latin typeface="Arial"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10-6a Messenger RNA synthesis in prokaryotic cells</a:t>
            </a:r>
          </a:p>
          <a:p>
            <a:pPr eaLnBrk="1" hangingPunct="1"/>
            <a:r>
              <a:rPr lang="en-US" smtClean="0">
                <a:latin typeface="Arial" pitchFamily="34" charset="0"/>
              </a:rPr>
              <a:t>(a) In prokaryotes, many or all of the genes for a complete metabolic pathway lie side by side on the chromosome.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6C77F9B9-BCF7-4C51-B7DF-4BD5BB330758}" type="slidenum">
              <a:rPr lang="en-US" smtClean="0">
                <a:latin typeface="Arial" pitchFamily="34" charset="0"/>
              </a:rPr>
              <a:pPr/>
              <a:t>62</a:t>
            </a:fld>
            <a:endParaRPr lang="en-US" smtClean="0">
              <a:latin typeface="Arial"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10-6c Messenger RNA synthesis in prokaryotic cells</a:t>
            </a:r>
          </a:p>
          <a:p>
            <a:pPr eaLnBrk="1" hangingPunct="1"/>
            <a:r>
              <a:rPr lang="en-US" smtClean="0">
                <a:latin typeface="Arial" pitchFamily="34" charset="0"/>
              </a:rPr>
              <a:t>The diagram below the micrograph shows all of the key molecules involved.</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8F8C7037-495E-4E60-916C-1880B4AC5966}" type="slidenum">
              <a:rPr lang="en-US" smtClean="0">
                <a:latin typeface="Arial" pitchFamily="34" charset="0"/>
              </a:rPr>
              <a:pPr/>
              <a:t>65</a:t>
            </a:fld>
            <a:endParaRPr lang="en-US" smtClean="0">
              <a:latin typeface="Arial"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10-7a Messenger RNA synthesis in eukaryotic cells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A19340F-EE09-4105-BDF8-DC014EFB8C2F}" type="slidenum">
              <a:rPr lang="en-US" smtClean="0">
                <a:latin typeface="Arial" pitchFamily="34" charset="0"/>
              </a:rPr>
              <a:pPr/>
              <a:t>66</a:t>
            </a:fld>
            <a:endParaRPr lang="en-US" smtClean="0">
              <a:latin typeface="Arial"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10-7b Messenger RNA synthesis in eukaryotic cells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F93B1C3D-A721-400C-A06D-B32C3A8A3EDD}" type="slidenum">
              <a:rPr lang="en-US" smtClean="0">
                <a:latin typeface="Arial" pitchFamily="34" charset="0"/>
              </a:rPr>
              <a:pPr/>
              <a:t>71</a:t>
            </a:fld>
            <a:endParaRPr lang="en-US" smtClean="0">
              <a:latin typeface="Arial"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914400" y="4343400"/>
            <a:ext cx="5029200" cy="4114800"/>
          </a:xfrm>
          <a:noFill/>
          <a:ln/>
        </p:spPr>
        <p:txBody>
          <a:bodyPr/>
          <a:lstStyle/>
          <a:p>
            <a:pPr eaLnBrk="1" hangingPunct="1"/>
            <a:r>
              <a:rPr lang="en-US" smtClean="0">
                <a:solidFill>
                  <a:srgbClr val="000000"/>
                </a:solidFill>
                <a:latin typeface="Geneva"/>
              </a:rPr>
              <a:t>Figure: 19-2 part a</a:t>
            </a:r>
          </a:p>
          <a:p>
            <a:pPr eaLnBrk="1" hangingPunct="1"/>
            <a:endParaRPr lang="en-US" smtClean="0">
              <a:solidFill>
                <a:srgbClr val="000000"/>
              </a:solidFill>
              <a:latin typeface="Geneva"/>
            </a:endParaRPr>
          </a:p>
          <a:p>
            <a:pPr eaLnBrk="1" hangingPunct="1"/>
            <a:r>
              <a:rPr lang="en-US" smtClean="0">
                <a:solidFill>
                  <a:srgbClr val="000000"/>
                </a:solidFill>
                <a:latin typeface="Geneva"/>
              </a:rPr>
              <a:t>Title:</a:t>
            </a:r>
          </a:p>
          <a:p>
            <a:pPr eaLnBrk="1" hangingPunct="1"/>
            <a:r>
              <a:rPr lang="en-US" smtClean="0">
                <a:solidFill>
                  <a:srgbClr val="000000"/>
                </a:solidFill>
                <a:latin typeface="Geneva"/>
              </a:rPr>
              <a:t>Viral structure and replication part a</a:t>
            </a:r>
          </a:p>
          <a:p>
            <a:pPr eaLnBrk="1" hangingPunct="1"/>
            <a:endParaRPr lang="en-US" smtClean="0">
              <a:solidFill>
                <a:srgbClr val="000000"/>
              </a:solidFill>
              <a:latin typeface="Geneva"/>
            </a:endParaRPr>
          </a:p>
          <a:p>
            <a:pPr eaLnBrk="1" hangingPunct="1"/>
            <a:r>
              <a:rPr lang="en-US" smtClean="0">
                <a:solidFill>
                  <a:srgbClr val="000000"/>
                </a:solidFill>
                <a:latin typeface="Geneva"/>
              </a:rPr>
              <a:t>Caption:</a:t>
            </a:r>
          </a:p>
          <a:p>
            <a:pPr eaLnBrk="1" hangingPunct="1"/>
            <a:endParaRPr lang="en-US" smtClean="0">
              <a:solidFill>
                <a:srgbClr val="000000"/>
              </a:solidFill>
              <a:latin typeface="Geneva"/>
            </a:endParaRPr>
          </a:p>
          <a:p>
            <a:pPr eaLnBrk="1" hangingPunct="1"/>
            <a:r>
              <a:rPr lang="en-US" smtClean="0">
                <a:solidFill>
                  <a:srgbClr val="000000"/>
                </a:solidFill>
                <a:latin typeface="Geneva"/>
              </a:rPr>
              <a:t>(a) A cross section of the virus that causes AIDS. Inside, genetic material is surrounded by a protein coat and molecules of reverse transcriptase, an enzyme that catalyzes the transcription of DNA from the viral RNA template after the virus enters the host cell. This virus is among those that also have an outer envelope that is formed from the host cell's plasma membrane. Spikes made of glycoprotein (protein and carbohydrate) project from the envelope and help the virus attach to its host cell. </a:t>
            </a:r>
            <a:endParaRPr lang="en-US" sz="1000" smtClean="0">
              <a:solidFill>
                <a:srgbClr val="000000"/>
              </a:solidFill>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06AF5F14-DF7F-421F-AFAB-B1590C8D8EC2}" type="slidenum">
              <a:rPr lang="en-US" smtClean="0">
                <a:latin typeface="Arial" pitchFamily="34" charset="0"/>
              </a:rPr>
              <a:pPr/>
              <a:t>72</a:t>
            </a:fld>
            <a:endParaRPr lang="en-US" smtClean="0">
              <a:latin typeface="Arial"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914400" y="4343400"/>
            <a:ext cx="5029200" cy="4114800"/>
          </a:xfrm>
          <a:noFill/>
          <a:ln/>
        </p:spPr>
        <p:txBody>
          <a:bodyPr/>
          <a:lstStyle/>
          <a:p>
            <a:pPr eaLnBrk="1" hangingPunct="1"/>
            <a:r>
              <a:rPr lang="en-US" smtClean="0">
                <a:solidFill>
                  <a:srgbClr val="000000"/>
                </a:solidFill>
                <a:latin typeface="Geneva"/>
              </a:rPr>
              <a:t>Figure: 19-2 part a</a:t>
            </a:r>
          </a:p>
          <a:p>
            <a:pPr eaLnBrk="1" hangingPunct="1"/>
            <a:endParaRPr lang="en-US" smtClean="0">
              <a:solidFill>
                <a:srgbClr val="000000"/>
              </a:solidFill>
              <a:latin typeface="Geneva"/>
            </a:endParaRPr>
          </a:p>
          <a:p>
            <a:pPr eaLnBrk="1" hangingPunct="1"/>
            <a:r>
              <a:rPr lang="en-US" smtClean="0">
                <a:solidFill>
                  <a:srgbClr val="000000"/>
                </a:solidFill>
                <a:latin typeface="Geneva"/>
              </a:rPr>
              <a:t>Title:</a:t>
            </a:r>
          </a:p>
          <a:p>
            <a:pPr eaLnBrk="1" hangingPunct="1"/>
            <a:r>
              <a:rPr lang="en-US" smtClean="0">
                <a:solidFill>
                  <a:srgbClr val="000000"/>
                </a:solidFill>
                <a:latin typeface="Geneva"/>
              </a:rPr>
              <a:t>Viral structure and replication part a</a:t>
            </a:r>
          </a:p>
          <a:p>
            <a:pPr eaLnBrk="1" hangingPunct="1"/>
            <a:endParaRPr lang="en-US" smtClean="0">
              <a:solidFill>
                <a:srgbClr val="000000"/>
              </a:solidFill>
              <a:latin typeface="Geneva"/>
            </a:endParaRPr>
          </a:p>
          <a:p>
            <a:pPr eaLnBrk="1" hangingPunct="1"/>
            <a:r>
              <a:rPr lang="en-US" smtClean="0">
                <a:solidFill>
                  <a:srgbClr val="000000"/>
                </a:solidFill>
                <a:latin typeface="Geneva"/>
              </a:rPr>
              <a:t>Caption:</a:t>
            </a:r>
          </a:p>
          <a:p>
            <a:pPr eaLnBrk="1" hangingPunct="1"/>
            <a:endParaRPr lang="en-US" smtClean="0">
              <a:solidFill>
                <a:srgbClr val="000000"/>
              </a:solidFill>
              <a:latin typeface="Geneva"/>
            </a:endParaRPr>
          </a:p>
          <a:p>
            <a:pPr eaLnBrk="1" hangingPunct="1"/>
            <a:r>
              <a:rPr lang="en-US" smtClean="0">
                <a:solidFill>
                  <a:srgbClr val="000000"/>
                </a:solidFill>
                <a:latin typeface="Geneva"/>
              </a:rPr>
              <a:t>(a) A cross section of the virus that causes AIDS. Inside, genetic material is surrounded by a protein coat and molecules of reverse transcriptase, an enzyme that catalyzes the transcription of DNA from the viral RNA template after the virus enters the host cell. This virus is among those that also have an outer envelope that is formed from the host cell's plasma membrane. Spikes made of glycoprotein (protein and carbohydrate) project from the envelope and help the virus attach to its host cell. </a:t>
            </a:r>
            <a:endParaRPr lang="en-US" sz="1000" smtClean="0">
              <a:solidFill>
                <a:srgbClr val="000000"/>
              </a:solidFill>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672AC100-6F5E-4695-B1D5-6EF2509D15EB}" type="slidenum">
              <a:rPr lang="en-US" smtClean="0">
                <a:latin typeface="Arial" pitchFamily="34" charset="0"/>
              </a:rPr>
              <a:pPr/>
              <a:t>73</a:t>
            </a:fld>
            <a:endParaRPr lang="en-US" smtClean="0">
              <a:latin typeface="Arial"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10-8a Translation is the process of protein synthesis</a:t>
            </a:r>
          </a:p>
          <a:p>
            <a:pPr eaLnBrk="1" hangingPunct="1"/>
            <a:r>
              <a:rPr lang="en-US" smtClean="0">
                <a:latin typeface="Arial" pitchFamily="34" charset="0"/>
              </a:rPr>
              <a:t>Protein synthesis, or translation, decodes the base sequence of an mRNA into the amino acid sequence of a protein.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9C38FC12-114B-4794-850C-A57ABF570040}" type="slidenum">
              <a:rPr lang="en-US" smtClean="0">
                <a:latin typeface="Arial" pitchFamily="34" charset="0"/>
              </a:rPr>
              <a:pPr/>
              <a:t>74</a:t>
            </a:fld>
            <a:endParaRPr lang="en-US"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10-8b Translation is the process of protein synthesis</a:t>
            </a:r>
          </a:p>
          <a:p>
            <a:pPr eaLnBrk="1" hangingPunct="1"/>
            <a:r>
              <a:rPr lang="en-US" smtClean="0">
                <a:latin typeface="Arial" pitchFamily="34" charset="0"/>
              </a:rPr>
              <a:t>Protein synthesis, or translation, decodes the base sequence of an mRNA into the amino acid sequence of a protein.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D6710CF4-E457-4D0F-A8DE-CFAA35E85BA5}" type="slidenum">
              <a:rPr lang="en-US" smtClean="0">
                <a:latin typeface="Arial" pitchFamily="34" charset="0"/>
              </a:rPr>
              <a:pPr/>
              <a:t>75</a:t>
            </a:fld>
            <a:endParaRPr lang="en-US" smtClean="0">
              <a:latin typeface="Arial"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10-8c Translation is the process of protein synthesis</a:t>
            </a:r>
          </a:p>
          <a:p>
            <a:pPr eaLnBrk="1" hangingPunct="1"/>
            <a:r>
              <a:rPr lang="en-US" smtClean="0">
                <a:latin typeface="Arial" pitchFamily="34" charset="0"/>
              </a:rPr>
              <a:t>Protein synthesis, or translation, decodes the base sequence of an mRNA into the amino acid sequence of a protein.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60436545-4135-4D3E-9151-B908D90631E0}" type="slidenum">
              <a:rPr lang="en-US" smtClean="0">
                <a:latin typeface="Arial" pitchFamily="34" charset="0"/>
              </a:rPr>
              <a:pPr/>
              <a:t>78</a:t>
            </a:fld>
            <a:endParaRPr lang="en-US" smtClean="0">
              <a:latin typeface="Arial"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10-8d Translation is the process of protein synthesis</a:t>
            </a:r>
          </a:p>
          <a:p>
            <a:pPr eaLnBrk="1" hangingPunct="1"/>
            <a:r>
              <a:rPr lang="en-US" smtClean="0">
                <a:latin typeface="Arial" pitchFamily="34" charset="0"/>
              </a:rPr>
              <a:t>Protein synthesis, or translation, decodes the base sequence of an mRNA into the amino acid sequence of a protein.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B6AA677B-F747-44D6-8956-82255978EAE9}" type="slidenum">
              <a:rPr lang="en-US" smtClean="0">
                <a:latin typeface="Arial" pitchFamily="34" charset="0"/>
              </a:rPr>
              <a:pPr/>
              <a:t>79</a:t>
            </a:fld>
            <a:endParaRPr lang="en-US" smtClean="0">
              <a:latin typeface="Arial" pitchFamily="34"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10-8e Translation is the process of protein synthesis</a:t>
            </a:r>
          </a:p>
          <a:p>
            <a:pPr eaLnBrk="1" hangingPunct="1"/>
            <a:r>
              <a:rPr lang="en-US" smtClean="0">
                <a:latin typeface="Arial" pitchFamily="34" charset="0"/>
              </a:rPr>
              <a:t>Protein synthesis, or translation, decodes the base sequence of an mRNA into the amino acid sequence of a protein.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BE03DED-225B-481D-A198-439934EA794C}" type="slidenum">
              <a:rPr lang="en-US" smtClean="0">
                <a:latin typeface="Arial" pitchFamily="34" charset="0"/>
              </a:rPr>
              <a:pPr/>
              <a:t>80</a:t>
            </a:fld>
            <a:endParaRPr lang="en-US" smtClean="0">
              <a:latin typeface="Arial" pitchFamily="34"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10-8f Translation is the process of protein synthesis</a:t>
            </a:r>
          </a:p>
          <a:p>
            <a:pPr eaLnBrk="1" hangingPunct="1"/>
            <a:r>
              <a:rPr lang="en-US" smtClean="0">
                <a:latin typeface="Arial" pitchFamily="34" charset="0"/>
              </a:rPr>
              <a:t>Protein synthesis, or translation, decodes the base sequence of an mRNA into the amino acid sequence of a protein.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FCD1A98C-2E87-489F-B20F-A0D98F6EF1BC}" type="slidenum">
              <a:rPr lang="en-US" smtClean="0">
                <a:latin typeface="Arial" pitchFamily="34" charset="0"/>
              </a:rPr>
              <a:pPr/>
              <a:t>83</a:t>
            </a:fld>
            <a:endParaRPr lang="en-US" smtClean="0">
              <a:latin typeface="Arial"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10-8g Translation is the process of protein synthesis</a:t>
            </a:r>
          </a:p>
          <a:p>
            <a:pPr eaLnBrk="1" hangingPunct="1"/>
            <a:r>
              <a:rPr lang="en-US" smtClean="0">
                <a:latin typeface="Arial" pitchFamily="34" charset="0"/>
              </a:rPr>
              <a:t>Protein synthesis, or translation, decodes the base sequence of an mRNA into the amino acid sequence of a protein.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81CB56C0-04A0-4E4A-A637-D1696285E997}" type="slidenum">
              <a:rPr lang="en-US" smtClean="0">
                <a:latin typeface="Arial" pitchFamily="34" charset="0"/>
              </a:rPr>
              <a:pPr/>
              <a:t>84</a:t>
            </a:fld>
            <a:endParaRPr lang="en-US" smtClean="0">
              <a:latin typeface="Arial"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10-8h Translation is the process of protein synthesis</a:t>
            </a:r>
          </a:p>
          <a:p>
            <a:pPr eaLnBrk="1" hangingPunct="1"/>
            <a:r>
              <a:rPr lang="en-US" smtClean="0">
                <a:latin typeface="Arial" pitchFamily="34" charset="0"/>
              </a:rPr>
              <a:t>Protein synthesis, or translation, decodes the base sequence of an mRNA into the amino acid sequence of a protein.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A1C0ACDD-349B-4BFF-A7AA-B43C3B613EC2}" type="slidenum">
              <a:rPr lang="en-US" smtClean="0">
                <a:latin typeface="Arial" pitchFamily="34" charset="0"/>
              </a:rPr>
              <a:pPr/>
              <a:t>87</a:t>
            </a:fld>
            <a:endParaRPr lang="en-US" smtClean="0">
              <a:latin typeface="Arial"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10-8i Translation is the process of protein synthesis</a:t>
            </a:r>
          </a:p>
          <a:p>
            <a:pPr eaLnBrk="1" hangingPunct="1"/>
            <a:r>
              <a:rPr lang="en-US" smtClean="0">
                <a:latin typeface="Arial" pitchFamily="34" charset="0"/>
              </a:rPr>
              <a:t>Protein synthesis, or translation, decodes the base sequence of an mRNA into the amino acid sequence of a protein.</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B7CDECDB-7DD6-4D26-865D-A3270D6AF73B}" type="slidenum">
              <a:rPr lang="en-US" smtClean="0">
                <a:latin typeface="Arial" pitchFamily="34" charset="0"/>
              </a:rPr>
              <a:pPr/>
              <a:t>88</a:t>
            </a:fld>
            <a:endParaRPr lang="en-US" smtClean="0">
              <a:latin typeface="Arial"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xfrm>
            <a:off x="914400" y="4343400"/>
            <a:ext cx="5029200" cy="4114800"/>
          </a:xfrm>
          <a:noFill/>
          <a:ln/>
        </p:spPr>
        <p:txBody>
          <a:bodyPr/>
          <a:lstStyle/>
          <a:p>
            <a:pPr eaLnBrk="1" hangingPunct="1"/>
            <a:r>
              <a:rPr lang="en-US" smtClean="0">
                <a:latin typeface="Arial" pitchFamily="34" charset="0"/>
              </a:rPr>
              <a:t>FIGURE 10-9 Complementary base pairing is critical to decode genetic information</a:t>
            </a:r>
          </a:p>
          <a:p>
            <a:pPr eaLnBrk="1" hangingPunct="1"/>
            <a:r>
              <a:rPr lang="en-US" smtClean="0">
                <a:latin typeface="Arial" pitchFamily="34" charset="0"/>
              </a:rPr>
              <a:t>(a) DNA contains two strands: the template strand is used by RNA polymerase to synthesize an RNA molecule. (b) Bases in the template strand of DNA are transcribed into a complementary mRNA. Codons are sequences of three bases that specify an amino acid or a stop during protein synthesis. (c) Unless it is a stop codon, each mRNA codon forms base pairs with the anticodon of a tRNA molecule that carries a specific amino acid. (d) The amino acids borne by the tRNAs are joined together to form a protein.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E80CAB-ECE6-4454-99AE-634CF4911361}" type="slidenum">
              <a:rPr lang="en-US"/>
              <a:pPr/>
              <a:t>89</a:t>
            </a:fld>
            <a:endParaRPr lang="en-US"/>
          </a:p>
        </p:txBody>
      </p:sp>
      <p:sp>
        <p:nvSpPr>
          <p:cNvPr id="819202" name="Rectangle 2"/>
          <p:cNvSpPr>
            <a:spLocks noGrp="1" noRot="1" noChangeAspect="1" noChangeArrowheads="1" noTextEdit="1"/>
          </p:cNvSpPr>
          <p:nvPr>
            <p:ph type="sldImg"/>
          </p:nvPr>
        </p:nvSpPr>
        <p:spPr>
          <a:ln/>
        </p:spPr>
      </p:sp>
      <p:sp>
        <p:nvSpPr>
          <p:cNvPr id="819203" name="Rectangle 3"/>
          <p:cNvSpPr>
            <a:spLocks noGrp="1" noChangeArrowheads="1"/>
          </p:cNvSpPr>
          <p:nvPr>
            <p:ph type="body" idx="1"/>
          </p:nvPr>
        </p:nvSpPr>
        <p:spPr/>
        <p:txBody>
          <a:bodyPr/>
          <a:lstStyle/>
          <a:p>
            <a:pPr>
              <a:tabLst>
                <a:tab pos="347663" algn="l"/>
              </a:tabLst>
            </a:pPr>
            <a:r>
              <a:rPr lang="en-US" dirty="0"/>
              <a:t>In Asia, a significant percentage of men are related to Genghis Khan. In Ireland, a significant percentage of men are related to a fifth-century warlord.</a:t>
            </a:r>
          </a:p>
          <a:p>
            <a:pPr>
              <a:tabLst>
                <a:tab pos="347663" algn="l"/>
              </a:tabLst>
            </a:pPr>
            <a:r>
              <a:rPr lang="en-US" dirty="0"/>
              <a:t>The </a:t>
            </a:r>
            <a:r>
              <a:rPr lang="en-US" dirty="0" err="1"/>
              <a:t>Lemba</a:t>
            </a:r>
            <a:r>
              <a:rPr lang="en-US" dirty="0"/>
              <a:t> people in southern Africa are connected with the ancient Jews.</a:t>
            </a:r>
          </a:p>
          <a:p>
            <a:pPr>
              <a:tabLst>
                <a:tab pos="347663" algn="l"/>
              </a:tabLst>
            </a:pPr>
            <a:endParaRPr lang="en-US" dirty="0"/>
          </a:p>
          <a:p>
            <a:pPr>
              <a:tabLst>
                <a:tab pos="347663" algn="l"/>
              </a:tabLst>
            </a:pPr>
            <a:r>
              <a:rPr lang="en-US" b="1" dirty="0"/>
              <a:t>Teaching Tips</a:t>
            </a:r>
          </a:p>
          <a:p>
            <a:pPr>
              <a:tabLst>
                <a:tab pos="347663" algn="l"/>
              </a:tabLst>
            </a:pPr>
            <a:r>
              <a:rPr lang="en-US" dirty="0"/>
              <a:t>1. Like the Y chromosome, mitochondrial DNA (</a:t>
            </a:r>
            <a:r>
              <a:rPr lang="en-US" dirty="0" err="1"/>
              <a:t>mtDNA</a:t>
            </a:r>
            <a:r>
              <a:rPr lang="en-US" dirty="0"/>
              <a:t>) can be used to trace maternal ancestry (because mitochondria are characteristically inherited from the egg). For a fee, several commercial groups offer to provide information about a person’s ancestry based upon genetic samples. Such groups can be found by searching the Internet using the keywords “genetic ancestry.”</a:t>
            </a:r>
          </a:p>
          <a:p>
            <a:pPr>
              <a:tabLst>
                <a:tab pos="347663" algn="l"/>
              </a:tabLst>
            </a:pPr>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4DC08884-BAAA-4BC8-ABE5-12E9B0F9F63E}" type="slidenum">
              <a:rPr lang="en-US" smtClean="0"/>
              <a:pPr/>
              <a:t>90</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xfrm>
            <a:off x="914400" y="4343400"/>
            <a:ext cx="5029200" cy="4114800"/>
          </a:xfrm>
          <a:noFill/>
          <a:ln/>
        </p:spPr>
        <p:txBody>
          <a:bodyPr/>
          <a:lstStyle/>
          <a:p>
            <a:pPr eaLnBrk="1" hangingPunct="1"/>
            <a:r>
              <a:rPr lang="en-US" smtClean="0"/>
              <a:t>FIGURE 9-5 The Watson-Crick model of DNA structure</a:t>
            </a:r>
          </a:p>
          <a:p>
            <a:pPr eaLnBrk="1" hangingPunct="1"/>
            <a:r>
              <a:rPr lang="en-US" smtClean="0"/>
              <a:t>(a) Hydrogen bonding between complementary base pairs holds the two strands of DNA together. Three hydrogen bonds (red dotted lines) hold guanine to cytosine, and two hydrogen bonds hold adenine to thymine. Note that each strand has a free phosphate (yellow ball) on one end and a free sugar (blue pentagon) on the opposite end. Further, the two strands run in opposite directions. (b) Strands of DNA wind about each other in a double helix, like a twisted ladder, with the sugar-phosphate backbone forming the uprights and the complementary base pairs forming the rungs. (c) A space-filling model of DNA structure.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en-US"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en-US"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en-US"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endParaRPr>
              </a:p>
            </p:txBody>
          </p:sp>
        </p:grpSp>
      </p:grpSp>
      <p:sp>
        <p:nvSpPr>
          <p:cNvPr id="70555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smtClean="0"/>
              <a:t>Click to edit Master title style</a:t>
            </a:r>
            <a:endParaRPr lang="en-US"/>
          </a:p>
        </p:txBody>
      </p:sp>
      <p:sp>
        <p:nvSpPr>
          <p:cNvPr id="70555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smtClean="0"/>
              <a:t>Click to edit Master subtitle style</a:t>
            </a:r>
            <a:endParaRPr lang="en-US"/>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9" name="Rectangle 17"/>
          <p:cNvSpPr>
            <a:spLocks noGrp="1" noChangeArrowheads="1"/>
          </p:cNvSpPr>
          <p:nvPr>
            <p:ph type="ftr" sz="quarter" idx="11"/>
          </p:nvPr>
        </p:nvSpPr>
        <p:spPr/>
        <p:txBody>
          <a:bodyPr/>
          <a:lstStyle>
            <a:lvl1pPr>
              <a:defRPr/>
            </a:lvl1pPr>
          </a:lstStyle>
          <a:p>
            <a:pPr>
              <a:defRPr/>
            </a:pPr>
            <a:endParaRPr lang="en-US"/>
          </a:p>
        </p:txBody>
      </p:sp>
      <p:sp>
        <p:nvSpPr>
          <p:cNvPr id="20" name="Rectangle 18"/>
          <p:cNvSpPr>
            <a:spLocks noGrp="1" noChangeArrowheads="1"/>
          </p:cNvSpPr>
          <p:nvPr>
            <p:ph type="sldNum" sz="quarter" idx="12"/>
          </p:nvPr>
        </p:nvSpPr>
        <p:spPr/>
        <p:txBody>
          <a:bodyPr/>
          <a:lstStyle>
            <a:lvl1pPr>
              <a:defRPr/>
            </a:lvl1pPr>
          </a:lstStyle>
          <a:p>
            <a:pPr>
              <a:defRPr/>
            </a:pPr>
            <a:fld id="{48321485-6292-4270-A19F-1BDB3DD09C7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57AA1D65-D865-49C1-B093-0FAD57DC18E4}"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DE5F5D47-20B4-4AA2-8D36-1CA3B7650BFA}"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07A71C7A-11F0-4F60-90EF-3A7312B3565C}"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09CBD2DB-027C-4CA5-90D0-4979A37AA207}" type="slidenum">
              <a:rPr lang="en-US"/>
              <a:pPr>
                <a:defRPr/>
              </a:pPr>
              <a:t>‹#›</a:t>
            </a:fld>
            <a:endParaRPr lang="en-US"/>
          </a:p>
        </p:txBody>
      </p:sp>
      <p:sp>
        <p:nvSpPr>
          <p:cNvPr id="9"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29F9AC7F-47D5-41E5-9908-228036EED42F}"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4D02986A-A597-474F-ADE5-89BD4288AFEC}" type="slidenum">
              <a:rPr lang="en-US"/>
              <a:pPr>
                <a:defRPr/>
              </a:pPr>
              <a:t>‹#›</a:t>
            </a:fld>
            <a:endParaRPr lang="en-US"/>
          </a:p>
        </p:txBody>
      </p:sp>
      <p:sp>
        <p:nvSpPr>
          <p:cNvPr id="4"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ED2587F2-35FB-4CF9-855E-F51FE36F7FB0}"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176C2F1E-B40E-477D-BB7A-38A6A8762041}"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43C9CEF7-1AC1-4C39-95B5-1A0F1549FD57}"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FE1D1490-26DE-4A7B-AB76-EB09904FDD60}"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
          <p:cNvSpPr>
            <a:spLocks noGrp="1" noChangeArrowheads="1"/>
          </p:cNvSpPr>
          <p:nvPr>
            <p:ph type="ftr" sz="quarter"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pPr>
              <a:defRPr/>
            </a:pPr>
            <a:fld id="{5D4B757E-E1C0-49AE-9C39-16FDD843B040}" type="slidenum">
              <a:rPr lang="en-US"/>
              <a:pPr>
                <a:defRPr/>
              </a:pPr>
              <a:t>‹#›</a:t>
            </a:fld>
            <a:endParaRPr lang="en-US"/>
          </a:p>
        </p:txBody>
      </p:sp>
      <p:sp>
        <p:nvSpPr>
          <p:cNvPr id="8"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F6475AB6-57F9-404C-BF75-4AA2E521C6E6}"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451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p>
        </p:txBody>
      </p:sp>
      <p:sp>
        <p:nvSpPr>
          <p:cNvPr id="70451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pPr>
              <a:defRPr/>
            </a:pPr>
            <a:fld id="{1044A58C-9FD0-4CB0-AA2C-2A1EDB96D283}" type="slidenum">
              <a:rPr lang="en-US"/>
              <a:pPr>
                <a:defRPr/>
              </a:pPr>
              <a:t>‹#›</a:t>
            </a:fld>
            <a:endParaRPr lang="en-US"/>
          </a:p>
        </p:txBody>
      </p:sp>
      <p:grpSp>
        <p:nvGrpSpPr>
          <p:cNvPr id="1028" name="Group 4"/>
          <p:cNvGrpSpPr>
            <a:grpSpLocks/>
          </p:cNvGrpSpPr>
          <p:nvPr/>
        </p:nvGrpSpPr>
        <p:grpSpPr bwMode="auto">
          <a:xfrm>
            <a:off x="0" y="0"/>
            <a:ext cx="9144000" cy="546100"/>
            <a:chOff x="0" y="0"/>
            <a:chExt cx="5760" cy="344"/>
          </a:xfrm>
        </p:grpSpPr>
        <p:sp>
          <p:nvSpPr>
            <p:cNvPr id="70451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70451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US" sz="2400">
                <a:latin typeface="Times New Roman" pitchFamily="18" charset="0"/>
              </a:endParaRPr>
            </a:p>
          </p:txBody>
        </p:sp>
        <p:sp>
          <p:nvSpPr>
            <p:cNvPr id="70451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US">
                <a:solidFill>
                  <a:schemeClr val="hlink"/>
                </a:solidFill>
                <a:latin typeface="Arial" charset="0"/>
              </a:endParaRPr>
            </a:p>
          </p:txBody>
        </p:sp>
        <p:sp>
          <p:nvSpPr>
            <p:cNvPr id="70452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US">
                <a:solidFill>
                  <a:schemeClr val="hlink"/>
                </a:solidFill>
                <a:latin typeface="Arial" charset="0"/>
              </a:endParaRPr>
            </a:p>
          </p:txBody>
        </p:sp>
        <p:sp>
          <p:nvSpPr>
            <p:cNvPr id="70452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US">
                <a:solidFill>
                  <a:schemeClr val="accent2"/>
                </a:solidFill>
                <a:latin typeface="Arial" charset="0"/>
              </a:endParaRPr>
            </a:p>
          </p:txBody>
        </p:sp>
        <p:sp>
          <p:nvSpPr>
            <p:cNvPr id="70452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US">
                <a:solidFill>
                  <a:schemeClr val="hlink"/>
                </a:solidFill>
                <a:latin typeface="Arial" charset="0"/>
              </a:endParaRPr>
            </a:p>
          </p:txBody>
        </p:sp>
        <p:sp>
          <p:nvSpPr>
            <p:cNvPr id="70452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US" sz="2400">
                <a:latin typeface="Times New Roman" pitchFamily="18" charset="0"/>
              </a:endParaRPr>
            </a:p>
          </p:txBody>
        </p:sp>
        <p:sp>
          <p:nvSpPr>
            <p:cNvPr id="70452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US">
                <a:solidFill>
                  <a:schemeClr val="accent2"/>
                </a:solidFill>
                <a:latin typeface="Arial" charset="0"/>
              </a:endParaRPr>
            </a:p>
          </p:txBody>
        </p:sp>
        <p:sp>
          <p:nvSpPr>
            <p:cNvPr id="70452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US">
                <a:solidFill>
                  <a:schemeClr val="accent2"/>
                </a:solidFill>
                <a:latin typeface="Arial" charset="0"/>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0452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732"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upload.wikimedia.org/wikipedia/commons/9/99/Erwin_Schrodinger2.jp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55.jpeg"/><Relationship Id="rId4" Type="http://schemas.openxmlformats.org/officeDocument/2006/relationships/hyperlink" Target="file:///\\localhost\..\..\Program%20Files\TurningPoint\2003\Questions.html"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90600" y="377825"/>
            <a:ext cx="7556500" cy="1323439"/>
          </a:xfrm>
          <a:prstGeom prst="rect">
            <a:avLst/>
          </a:prstGeom>
          <a:noFill/>
          <a:ln w="9525">
            <a:noFill/>
            <a:miter lim="800000"/>
            <a:headEnd/>
            <a:tailEnd/>
          </a:ln>
        </p:spPr>
        <p:txBody>
          <a:bodyPr>
            <a:spAutoFit/>
          </a:bodyPr>
          <a:lstStyle/>
          <a:p>
            <a:pPr algn="ctr"/>
            <a:r>
              <a:rPr lang="en-US" sz="4000" b="1" dirty="0" smtClean="0">
                <a:solidFill>
                  <a:schemeClr val="bg2"/>
                </a:solidFill>
                <a:latin typeface="Times New Roman" pitchFamily="18" charset="0"/>
              </a:rPr>
              <a:t>DNA        RNA        Protein</a:t>
            </a:r>
          </a:p>
          <a:p>
            <a:pPr algn="ctr"/>
            <a:r>
              <a:rPr lang="en-US" sz="4000" b="1" dirty="0" smtClean="0">
                <a:solidFill>
                  <a:schemeClr val="bg2"/>
                </a:solidFill>
                <a:latin typeface="Times New Roman" pitchFamily="18" charset="0"/>
              </a:rPr>
              <a:t>The </a:t>
            </a:r>
            <a:r>
              <a:rPr lang="en-US" sz="4000" b="1" dirty="0">
                <a:solidFill>
                  <a:schemeClr val="bg2"/>
                </a:solidFill>
                <a:latin typeface="Times New Roman" pitchFamily="18" charset="0"/>
              </a:rPr>
              <a:t>Secret of Life</a:t>
            </a:r>
          </a:p>
        </p:txBody>
      </p:sp>
      <p:cxnSp>
        <p:nvCxnSpPr>
          <p:cNvPr id="4" name="Straight Arrow Connector 3"/>
          <p:cNvCxnSpPr/>
          <p:nvPr/>
        </p:nvCxnSpPr>
        <p:spPr bwMode="auto">
          <a:xfrm>
            <a:off x="2971800" y="762000"/>
            <a:ext cx="914400" cy="1588"/>
          </a:xfrm>
          <a:prstGeom prst="straightConnector1">
            <a:avLst/>
          </a:prstGeom>
          <a:solidFill>
            <a:schemeClr val="accent1"/>
          </a:solidFill>
          <a:ln w="38100" cap="flat" cmpd="sng" algn="ctr">
            <a:solidFill>
              <a:schemeClr val="bg2"/>
            </a:solidFill>
            <a:prstDash val="solid"/>
            <a:round/>
            <a:headEnd type="none" w="med" len="med"/>
            <a:tailEnd type="arrow"/>
          </a:ln>
          <a:effectLst/>
        </p:spPr>
      </p:cxnSp>
      <p:cxnSp>
        <p:nvCxnSpPr>
          <p:cNvPr id="5" name="Straight Arrow Connector 4"/>
          <p:cNvCxnSpPr/>
          <p:nvPr/>
        </p:nvCxnSpPr>
        <p:spPr bwMode="auto">
          <a:xfrm>
            <a:off x="5105400" y="777240"/>
            <a:ext cx="914400" cy="1588"/>
          </a:xfrm>
          <a:prstGeom prst="straightConnector1">
            <a:avLst/>
          </a:prstGeom>
          <a:solidFill>
            <a:schemeClr val="accent1"/>
          </a:solidFill>
          <a:ln w="38100" cap="flat" cmpd="sng" algn="ctr">
            <a:solidFill>
              <a:schemeClr val="bg2"/>
            </a:solidFill>
            <a:prstDash val="solid"/>
            <a:round/>
            <a:headEnd type="none" w="med" len="med"/>
            <a:tailEnd type="arrow"/>
          </a:ln>
          <a:effectLst/>
        </p:spPr>
      </p:cxnSp>
      <p:sp>
        <p:nvSpPr>
          <p:cNvPr id="6" name="Text Box 3"/>
          <p:cNvSpPr txBox="1">
            <a:spLocks noChangeArrowheads="1"/>
          </p:cNvSpPr>
          <p:nvPr/>
        </p:nvSpPr>
        <p:spPr bwMode="auto">
          <a:xfrm>
            <a:off x="3467100" y="1685925"/>
            <a:ext cx="1911350" cy="523875"/>
          </a:xfrm>
          <a:prstGeom prst="rect">
            <a:avLst/>
          </a:prstGeom>
          <a:noFill/>
          <a:ln w="9525">
            <a:noFill/>
            <a:miter lim="800000"/>
            <a:headEnd/>
            <a:tailEnd/>
          </a:ln>
        </p:spPr>
        <p:txBody>
          <a:bodyPr wrap="none">
            <a:spAutoFit/>
          </a:bodyPr>
          <a:lstStyle/>
          <a:p>
            <a:pPr algn="ctr"/>
            <a:r>
              <a:rPr lang="en-US" sz="2800" b="1" dirty="0">
                <a:solidFill>
                  <a:schemeClr val="bg2"/>
                </a:solidFill>
                <a:latin typeface="Times New Roman" pitchFamily="18" charset="0"/>
              </a:rPr>
              <a:t>Lecture  17</a:t>
            </a:r>
          </a:p>
        </p:txBody>
      </p:sp>
      <p:sp>
        <p:nvSpPr>
          <p:cNvPr id="7" name="Text Box 4"/>
          <p:cNvSpPr txBox="1">
            <a:spLocks noChangeArrowheads="1"/>
          </p:cNvSpPr>
          <p:nvPr/>
        </p:nvSpPr>
        <p:spPr bwMode="auto">
          <a:xfrm>
            <a:off x="2884488" y="6248400"/>
            <a:ext cx="3668712" cy="584200"/>
          </a:xfrm>
          <a:prstGeom prst="rect">
            <a:avLst/>
          </a:prstGeom>
          <a:noFill/>
          <a:ln w="9525">
            <a:noFill/>
            <a:miter lim="800000"/>
            <a:headEnd/>
            <a:tailEnd/>
          </a:ln>
        </p:spPr>
        <p:txBody>
          <a:bodyPr wrap="none">
            <a:spAutoFit/>
          </a:bodyPr>
          <a:lstStyle/>
          <a:p>
            <a:pPr algn="ctr"/>
            <a:r>
              <a:rPr lang="en-US" sz="3200" b="1" dirty="0">
                <a:solidFill>
                  <a:schemeClr val="bg2"/>
                </a:solidFill>
                <a:latin typeface="Times New Roman" pitchFamily="18" charset="0"/>
              </a:rPr>
              <a:t>Dr. Chandra </a:t>
            </a:r>
            <a:r>
              <a:rPr lang="en-US" sz="3200" b="1" dirty="0" err="1">
                <a:solidFill>
                  <a:schemeClr val="bg2"/>
                </a:solidFill>
                <a:latin typeface="Times New Roman" pitchFamily="18" charset="0"/>
              </a:rPr>
              <a:t>Emani</a:t>
            </a:r>
            <a:endParaRPr lang="en-US" sz="3200" b="1" dirty="0">
              <a:solidFill>
                <a:schemeClr val="bg2"/>
              </a:solidFill>
              <a:latin typeface="Times New Roman" pitchFamily="18" charset="0"/>
            </a:endParaRPr>
          </a:p>
        </p:txBody>
      </p:sp>
      <p:pic>
        <p:nvPicPr>
          <p:cNvPr id="87042" name="Picture 2"/>
          <p:cNvPicPr>
            <a:picLocks noChangeAspect="1" noChangeArrowheads="1"/>
          </p:cNvPicPr>
          <p:nvPr/>
        </p:nvPicPr>
        <p:blipFill>
          <a:blip r:embed="rId2" cstate="print"/>
          <a:srcRect b="31683"/>
          <a:stretch>
            <a:fillRect/>
          </a:stretch>
        </p:blipFill>
        <p:spPr bwMode="auto">
          <a:xfrm>
            <a:off x="1065880" y="2272878"/>
            <a:ext cx="7239920" cy="382312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87042"/>
                                        </p:tgtEl>
                                        <p:attrNameLst>
                                          <p:attrName>style.visibility</p:attrName>
                                        </p:attrNameLst>
                                      </p:cBhvr>
                                      <p:to>
                                        <p:strVal val="visible"/>
                                      </p:to>
                                    </p:set>
                                    <p:anim calcmode="lin" valueType="num">
                                      <p:cBhvr>
                                        <p:cTn id="7" dur="1000" fill="hold"/>
                                        <p:tgtEl>
                                          <p:spTgt spid="87042"/>
                                        </p:tgtEl>
                                        <p:attrNameLst>
                                          <p:attrName>ppt_w</p:attrName>
                                        </p:attrNameLst>
                                      </p:cBhvr>
                                      <p:tavLst>
                                        <p:tav tm="0">
                                          <p:val>
                                            <p:strVal val="#ppt_w*0.70"/>
                                          </p:val>
                                        </p:tav>
                                        <p:tav tm="100000">
                                          <p:val>
                                            <p:strVal val="#ppt_w"/>
                                          </p:val>
                                        </p:tav>
                                      </p:tavLst>
                                    </p:anim>
                                    <p:anim calcmode="lin" valueType="num">
                                      <p:cBhvr>
                                        <p:cTn id="8" dur="1000" fill="hold"/>
                                        <p:tgtEl>
                                          <p:spTgt spid="87042"/>
                                        </p:tgtEl>
                                        <p:attrNameLst>
                                          <p:attrName>ppt_h</p:attrName>
                                        </p:attrNameLst>
                                      </p:cBhvr>
                                      <p:tavLst>
                                        <p:tav tm="0">
                                          <p:val>
                                            <p:strVal val="#ppt_h"/>
                                          </p:val>
                                        </p:tav>
                                        <p:tav tm="100000">
                                          <p:val>
                                            <p:strVal val="#ppt_h"/>
                                          </p:val>
                                        </p:tav>
                                      </p:tavLst>
                                    </p:anim>
                                    <p:animEffect transition="in" filter="fade">
                                      <p:cBhvr>
                                        <p:cTn id="9" dur="1000"/>
                                        <p:tgtEl>
                                          <p:spTgt spid="8704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04800" y="76200"/>
            <a:ext cx="8534400" cy="1143000"/>
          </a:xfrm>
        </p:spPr>
        <p:txBody>
          <a:bodyPr/>
          <a:lstStyle/>
          <a:p>
            <a:pPr algn="ctr" eaLnBrk="1" hangingPunct="1"/>
            <a:r>
              <a:rPr lang="en-US" sz="4000" b="1" dirty="0" smtClean="0">
                <a:solidFill>
                  <a:schemeClr val="bg2"/>
                </a:solidFill>
                <a:latin typeface="Times New Roman" pitchFamily="18" charset="0"/>
                <a:cs typeface="Times New Roman" pitchFamily="18" charset="0"/>
              </a:rPr>
              <a:t>What are we going to learn today ?</a:t>
            </a:r>
          </a:p>
        </p:txBody>
      </p:sp>
      <p:sp>
        <p:nvSpPr>
          <p:cNvPr id="4099" name="Rectangle 3"/>
          <p:cNvSpPr>
            <a:spLocks noGrp="1" noChangeArrowheads="1"/>
          </p:cNvSpPr>
          <p:nvPr>
            <p:ph type="body" idx="1"/>
          </p:nvPr>
        </p:nvSpPr>
        <p:spPr>
          <a:xfrm>
            <a:off x="76200" y="1295400"/>
            <a:ext cx="8915400" cy="4953000"/>
          </a:xfrm>
        </p:spPr>
        <p:txBody>
          <a:bodyPr/>
          <a:lstStyle/>
          <a:p>
            <a:pPr eaLnBrk="1" hangingPunct="1">
              <a:buSzPct val="100000"/>
              <a:buFont typeface="Arial" pitchFamily="34" charset="0"/>
              <a:buChar char="•"/>
            </a:pPr>
            <a:r>
              <a:rPr lang="en-US" sz="2400" b="1" dirty="0" smtClean="0">
                <a:solidFill>
                  <a:schemeClr val="bg2"/>
                </a:solidFill>
                <a:latin typeface="Times New Roman" pitchFamily="18" charset="0"/>
                <a:cs typeface="Times New Roman" pitchFamily="18" charset="0"/>
              </a:rPr>
              <a:t>What is the structure of DNA?</a:t>
            </a:r>
          </a:p>
          <a:p>
            <a:pPr eaLnBrk="1" hangingPunct="1">
              <a:buSzPct val="100000"/>
              <a:buFont typeface="Arial" pitchFamily="34" charset="0"/>
              <a:buChar char="•"/>
            </a:pPr>
            <a:endParaRPr lang="en-US" sz="2400" b="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z="2400" b="1" dirty="0" smtClean="0">
                <a:solidFill>
                  <a:schemeClr val="bg2"/>
                </a:solidFill>
                <a:latin typeface="Times New Roman" pitchFamily="18" charset="0"/>
                <a:cs typeface="Times New Roman" pitchFamily="18" charset="0"/>
              </a:rPr>
              <a:t>How does DNA encode information ?</a:t>
            </a:r>
          </a:p>
          <a:p>
            <a:pPr eaLnBrk="1" hangingPunct="1">
              <a:buSzPct val="100000"/>
              <a:buFont typeface="Arial" pitchFamily="34" charset="0"/>
              <a:buChar char="•"/>
            </a:pPr>
            <a:endParaRPr lang="en-US" sz="2400" b="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z="2400" b="1" dirty="0" smtClean="0">
                <a:solidFill>
                  <a:schemeClr val="bg2"/>
                </a:solidFill>
                <a:latin typeface="Times New Roman" pitchFamily="18" charset="0"/>
                <a:cs typeface="Times New Roman" pitchFamily="18" charset="0"/>
              </a:rPr>
              <a:t>How do Mutations occur ?</a:t>
            </a:r>
          </a:p>
          <a:p>
            <a:pPr eaLnBrk="1" hangingPunct="1">
              <a:buSzPct val="100000"/>
              <a:buFont typeface="Arial" pitchFamily="34" charset="0"/>
              <a:buChar char="•"/>
            </a:pPr>
            <a:endParaRPr lang="en-US" sz="2400" b="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z="2400" b="1" dirty="0" smtClean="0">
                <a:solidFill>
                  <a:schemeClr val="bg2"/>
                </a:solidFill>
                <a:latin typeface="Times New Roman" pitchFamily="18" charset="0"/>
                <a:cs typeface="Times New Roman" pitchFamily="18" charset="0"/>
              </a:rPr>
              <a:t>Can we make DNA in a lab and manipulate it ?</a:t>
            </a:r>
          </a:p>
          <a:p>
            <a:pPr eaLnBrk="1" hangingPunct="1">
              <a:buSzPct val="100000"/>
              <a:buFont typeface="Arial" pitchFamily="34" charset="0"/>
              <a:buChar char="•"/>
            </a:pPr>
            <a:endParaRPr lang="en-US" sz="2400" b="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z="2400" b="1" dirty="0" smtClean="0">
                <a:solidFill>
                  <a:schemeClr val="bg2"/>
                </a:solidFill>
                <a:latin typeface="Times New Roman" pitchFamily="18" charset="0"/>
                <a:cs typeface="Times New Roman" pitchFamily="18" charset="0"/>
              </a:rPr>
              <a:t>What is RNA?</a:t>
            </a:r>
          </a:p>
          <a:p>
            <a:pPr eaLnBrk="1" hangingPunct="1">
              <a:buSzPct val="100000"/>
              <a:buFont typeface="Arial" pitchFamily="34" charset="0"/>
              <a:buChar char="•"/>
            </a:pPr>
            <a:endParaRPr lang="en-US" sz="2400" b="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z="2400" b="1" dirty="0" smtClean="0">
                <a:solidFill>
                  <a:schemeClr val="bg2"/>
                </a:solidFill>
                <a:latin typeface="Times New Roman" pitchFamily="18" charset="0"/>
                <a:cs typeface="Times New Roman" pitchFamily="18" charset="0"/>
              </a:rPr>
              <a:t>How are proteins made from DNA and RNA ?</a:t>
            </a:r>
          </a:p>
          <a:p>
            <a:pPr eaLnBrk="1" hangingPunct="1">
              <a:buSzPct val="100000"/>
              <a:buFont typeface="Arial" pitchFamily="34" charset="0"/>
              <a:buChar char="•"/>
            </a:pPr>
            <a:endParaRPr lang="en-US" sz="2400" b="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endParaRPr lang="en-US" sz="2400" b="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endParaRPr lang="en-US" sz="2400" b="1" dirty="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endParaRPr lang="en-US" sz="2400" b="1" dirty="0" smtClean="0">
              <a:solidFill>
                <a:schemeClr val="bg2"/>
              </a:solidFill>
              <a:latin typeface="Times New Roman" pitchFamily="18" charset="0"/>
              <a:cs typeface="Times New Roman" pitchFamily="18" charset="0"/>
            </a:endParaRPr>
          </a:p>
          <a:p>
            <a:pPr eaLnBrk="1" hangingPunct="1">
              <a:buSzPct val="100000"/>
              <a:buFont typeface="Wingdings" pitchFamily="2" charset="2"/>
              <a:buNone/>
            </a:pPr>
            <a:endParaRPr lang="en-US" sz="2400" b="1" dirty="0"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04800" y="152400"/>
            <a:ext cx="8534400" cy="1143000"/>
          </a:xfrm>
        </p:spPr>
        <p:txBody>
          <a:bodyPr/>
          <a:lstStyle/>
          <a:p>
            <a:pPr algn="ctr" eaLnBrk="1" hangingPunct="1"/>
            <a:r>
              <a:rPr lang="en-US" sz="3200" b="1" smtClean="0">
                <a:solidFill>
                  <a:schemeClr val="bg2"/>
                </a:solidFill>
                <a:latin typeface="Times New Roman" pitchFamily="18" charset="0"/>
                <a:cs typeface="Times New Roman" pitchFamily="18" charset="0"/>
              </a:rPr>
              <a:t>Gene – An Information Molecule ?</a:t>
            </a:r>
          </a:p>
        </p:txBody>
      </p:sp>
      <p:pic>
        <p:nvPicPr>
          <p:cNvPr id="5123" name="Picture 1">
            <a:hlinkClick r:id="rId2"/>
          </p:cNvPr>
          <p:cNvPicPr>
            <a:picLocks noChangeAspect="1" noChangeArrowheads="1"/>
          </p:cNvPicPr>
          <p:nvPr/>
        </p:nvPicPr>
        <p:blipFill>
          <a:blip r:embed="rId3" cstate="print"/>
          <a:srcRect/>
          <a:stretch>
            <a:fillRect/>
          </a:stretch>
        </p:blipFill>
        <p:spPr bwMode="auto">
          <a:xfrm>
            <a:off x="304800" y="1066800"/>
            <a:ext cx="3508375" cy="4419600"/>
          </a:xfrm>
          <a:prstGeom prst="rect">
            <a:avLst/>
          </a:prstGeom>
          <a:noFill/>
          <a:ln w="9525">
            <a:noFill/>
            <a:round/>
            <a:headEnd/>
            <a:tailEnd/>
          </a:ln>
        </p:spPr>
      </p:pic>
      <p:sp>
        <p:nvSpPr>
          <p:cNvPr id="5124" name="Text Box 4"/>
          <p:cNvSpPr txBox="1">
            <a:spLocks noChangeArrowheads="1"/>
          </p:cNvSpPr>
          <p:nvPr/>
        </p:nvSpPr>
        <p:spPr bwMode="auto">
          <a:xfrm>
            <a:off x="152400" y="5543550"/>
            <a:ext cx="3733800" cy="1016000"/>
          </a:xfrm>
          <a:prstGeom prst="rect">
            <a:avLst/>
          </a:prstGeom>
          <a:noFill/>
          <a:ln w="9525">
            <a:noFill/>
            <a:miter lim="800000"/>
            <a:headEnd/>
            <a:tailEnd/>
          </a:ln>
        </p:spPr>
        <p:txBody>
          <a:bodyPr>
            <a:spAutoFit/>
          </a:bodyPr>
          <a:lstStyle/>
          <a:p>
            <a:pPr algn="ctr"/>
            <a:r>
              <a:rPr lang="en-US" sz="2000" b="1">
                <a:solidFill>
                  <a:schemeClr val="bg2"/>
                </a:solidFill>
                <a:latin typeface="Times New Roman" pitchFamily="18" charset="0"/>
              </a:rPr>
              <a:t>Erwin Schrodinger</a:t>
            </a:r>
          </a:p>
          <a:p>
            <a:pPr algn="ctr"/>
            <a:r>
              <a:rPr lang="en-US" sz="2000" b="1">
                <a:solidFill>
                  <a:schemeClr val="bg2"/>
                </a:solidFill>
                <a:latin typeface="Times New Roman" pitchFamily="18" charset="0"/>
              </a:rPr>
              <a:t>Austrian Physicist</a:t>
            </a:r>
          </a:p>
          <a:p>
            <a:pPr algn="ctr"/>
            <a:r>
              <a:rPr lang="en-US" sz="2000" b="1">
                <a:solidFill>
                  <a:schemeClr val="bg2"/>
                </a:solidFill>
                <a:latin typeface="Times New Roman" pitchFamily="18" charset="0"/>
              </a:rPr>
              <a:t>Nobel, 1933</a:t>
            </a:r>
          </a:p>
        </p:txBody>
      </p:sp>
      <p:sp>
        <p:nvSpPr>
          <p:cNvPr id="7" name="Rectangle 3"/>
          <p:cNvSpPr txBox="1">
            <a:spLocks noChangeArrowheads="1"/>
          </p:cNvSpPr>
          <p:nvPr/>
        </p:nvSpPr>
        <p:spPr bwMode="auto">
          <a:xfrm>
            <a:off x="3886200" y="1143000"/>
            <a:ext cx="5181600" cy="5486400"/>
          </a:xfrm>
          <a:prstGeom prst="rect">
            <a:avLst/>
          </a:prstGeom>
          <a:noFill/>
          <a:ln w="9525">
            <a:noFill/>
            <a:miter lim="800000"/>
            <a:headEnd/>
            <a:tailEnd/>
          </a:ln>
          <a:effectLst/>
        </p:spPr>
        <p:txBody>
          <a:bodyPr/>
          <a:lstStyle/>
          <a:p>
            <a:pPr>
              <a:spcBef>
                <a:spcPct val="20000"/>
              </a:spcBef>
              <a:buClr>
                <a:schemeClr val="bg2"/>
              </a:buClr>
              <a:buSzPct val="100000"/>
              <a:defRPr/>
            </a:pPr>
            <a:r>
              <a:rPr lang="en-US" sz="2400" b="1" kern="0" dirty="0">
                <a:solidFill>
                  <a:schemeClr val="bg2"/>
                </a:solidFill>
                <a:latin typeface="Times New Roman" pitchFamily="18" charset="0"/>
                <a:cs typeface="Times New Roman" pitchFamily="18" charset="0"/>
              </a:rPr>
              <a:t>In his book, WHAT IS LIFE ? Schrodinger hypothesized –</a:t>
            </a:r>
          </a:p>
          <a:p>
            <a:pPr>
              <a:spcBef>
                <a:spcPct val="20000"/>
              </a:spcBef>
              <a:buClr>
                <a:schemeClr val="bg2"/>
              </a:buClr>
              <a:buSzPct val="100000"/>
              <a:defRPr/>
            </a:pPr>
            <a:endParaRPr lang="en-US" sz="2400" b="1" kern="0" dirty="0">
              <a:solidFill>
                <a:schemeClr val="bg2"/>
              </a:solidFill>
              <a:latin typeface="Times New Roman" pitchFamily="18" charset="0"/>
              <a:cs typeface="Times New Roman" pitchFamily="18" charset="0"/>
            </a:endParaRPr>
          </a:p>
          <a:p>
            <a:pPr>
              <a:spcBef>
                <a:spcPct val="20000"/>
              </a:spcBef>
              <a:buClr>
                <a:schemeClr val="bg2"/>
              </a:buClr>
              <a:buSzPct val="100000"/>
              <a:buFont typeface="Arial" pitchFamily="34" charset="0"/>
              <a:buChar char="•"/>
              <a:defRPr/>
            </a:pPr>
            <a:r>
              <a:rPr lang="en-US" sz="2400" b="1" kern="0" dirty="0">
                <a:solidFill>
                  <a:schemeClr val="bg2"/>
                </a:solidFill>
                <a:latin typeface="Times New Roman" pitchFamily="18" charset="0"/>
                <a:cs typeface="Times New Roman" pitchFamily="18" charset="0"/>
              </a:rPr>
              <a:t> Gene may be an aperiodic crystal – </a:t>
            </a:r>
            <a:r>
              <a:rPr lang="en-US" sz="2400" b="1" u="sng" kern="0" dirty="0">
                <a:solidFill>
                  <a:schemeClr val="bg2"/>
                </a:solidFill>
                <a:latin typeface="Times New Roman" pitchFamily="18" charset="0"/>
                <a:cs typeface="Times New Roman" pitchFamily="18" charset="0"/>
              </a:rPr>
              <a:t>an information molecule with codes</a:t>
            </a:r>
            <a:r>
              <a:rPr lang="en-US" sz="2400" b="1" kern="0" dirty="0">
                <a:solidFill>
                  <a:schemeClr val="bg2"/>
                </a:solidFill>
                <a:latin typeface="Times New Roman" pitchFamily="18" charset="0"/>
                <a:cs typeface="Times New Roman" pitchFamily="18" charset="0"/>
              </a:rPr>
              <a:t>, just like a Morse code of dots and dashes</a:t>
            </a:r>
          </a:p>
          <a:p>
            <a:pPr>
              <a:spcBef>
                <a:spcPct val="20000"/>
              </a:spcBef>
              <a:buClr>
                <a:schemeClr val="bg2"/>
              </a:buClr>
              <a:buSzPct val="100000"/>
              <a:buFont typeface="Arial" pitchFamily="34" charset="0"/>
              <a:buChar char="•"/>
              <a:defRPr/>
            </a:pPr>
            <a:endParaRPr lang="en-US" sz="2400" b="1" kern="0" dirty="0">
              <a:solidFill>
                <a:schemeClr val="bg2"/>
              </a:solidFill>
              <a:latin typeface="Times New Roman" pitchFamily="18" charset="0"/>
              <a:cs typeface="Times New Roman" pitchFamily="18" charset="0"/>
            </a:endParaRPr>
          </a:p>
          <a:p>
            <a:pPr>
              <a:spcBef>
                <a:spcPct val="20000"/>
              </a:spcBef>
              <a:buClr>
                <a:schemeClr val="bg2"/>
              </a:buClr>
              <a:buSzPct val="100000"/>
              <a:buFont typeface="Arial" pitchFamily="34" charset="0"/>
              <a:buChar char="•"/>
              <a:defRPr/>
            </a:pPr>
            <a:r>
              <a:rPr lang="en-US" sz="2400" b="1" kern="0" dirty="0">
                <a:solidFill>
                  <a:schemeClr val="bg2"/>
                </a:solidFill>
                <a:latin typeface="Times New Roman" pitchFamily="18" charset="0"/>
                <a:cs typeface="Times New Roman" pitchFamily="18" charset="0"/>
              </a:rPr>
              <a:t> There maybe molecules inside the cell where the entire instructions for making the cell are in a digital format</a:t>
            </a:r>
          </a:p>
          <a:p>
            <a:pPr>
              <a:spcBef>
                <a:spcPct val="20000"/>
              </a:spcBef>
              <a:buClr>
                <a:schemeClr val="bg2"/>
              </a:buClr>
              <a:buSzPct val="100000"/>
              <a:buFont typeface="Arial" pitchFamily="34" charset="0"/>
              <a:buChar char="•"/>
              <a:defRPr/>
            </a:pPr>
            <a:endParaRPr lang="en-US" sz="2400" b="1" kern="0" dirty="0">
              <a:solidFill>
                <a:schemeClr val="bg2"/>
              </a:solidFill>
              <a:latin typeface="Times New Roman" pitchFamily="18" charset="0"/>
              <a:cs typeface="Times New Roman" pitchFamily="18" charset="0"/>
            </a:endParaRPr>
          </a:p>
          <a:p>
            <a:pPr>
              <a:spcBef>
                <a:spcPct val="20000"/>
              </a:spcBef>
              <a:buClr>
                <a:schemeClr val="bg2"/>
              </a:buClr>
              <a:buSzPct val="100000"/>
              <a:buFont typeface="Arial" pitchFamily="34" charset="0"/>
              <a:buChar char="•"/>
              <a:defRPr/>
            </a:pPr>
            <a:r>
              <a:rPr lang="en-US" sz="2400" b="1" kern="0" dirty="0">
                <a:solidFill>
                  <a:schemeClr val="bg2"/>
                </a:solidFill>
                <a:latin typeface="Times New Roman" pitchFamily="18" charset="0"/>
                <a:cs typeface="Times New Roman" pitchFamily="18" charset="0"/>
              </a:rPr>
              <a:t> The language of the instructions will be in chemical format</a:t>
            </a:r>
          </a:p>
          <a:p>
            <a:pPr>
              <a:spcBef>
                <a:spcPct val="20000"/>
              </a:spcBef>
              <a:buClr>
                <a:schemeClr val="bg2"/>
              </a:buClr>
              <a:buSzPct val="100000"/>
              <a:defRPr/>
            </a:pPr>
            <a:endParaRPr lang="en-US" sz="2400" b="1" kern="0" dirty="0">
              <a:solidFill>
                <a:schemeClr val="bg2"/>
              </a:solidFill>
              <a:latin typeface="Times New Roman" pitchFamily="18" charset="0"/>
              <a:cs typeface="Times New Roman" pitchFamily="18" charset="0"/>
            </a:endParaRPr>
          </a:p>
          <a:p>
            <a:pPr>
              <a:spcBef>
                <a:spcPct val="20000"/>
              </a:spcBef>
              <a:buClr>
                <a:schemeClr val="bg2"/>
              </a:buClr>
              <a:buSzPct val="100000"/>
              <a:defRPr/>
            </a:pPr>
            <a:endParaRPr lang="en-US" sz="2400" b="1" kern="0" dirty="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04800" y="0"/>
            <a:ext cx="8534400" cy="1143000"/>
          </a:xfrm>
        </p:spPr>
        <p:txBody>
          <a:bodyPr/>
          <a:lstStyle/>
          <a:p>
            <a:pPr algn="ctr" eaLnBrk="1" hangingPunct="1"/>
            <a:r>
              <a:rPr lang="en-US" sz="3200" b="1" smtClean="0">
                <a:solidFill>
                  <a:schemeClr val="bg2"/>
                </a:solidFill>
                <a:latin typeface="Times New Roman" pitchFamily="18" charset="0"/>
                <a:cs typeface="Times New Roman" pitchFamily="18" charset="0"/>
              </a:rPr>
              <a:t> Features of an Information Molecule </a:t>
            </a:r>
          </a:p>
        </p:txBody>
      </p:sp>
      <p:pic>
        <p:nvPicPr>
          <p:cNvPr id="6147" name="Picture 2"/>
          <p:cNvPicPr>
            <a:picLocks noChangeAspect="1" noChangeArrowheads="1"/>
          </p:cNvPicPr>
          <p:nvPr/>
        </p:nvPicPr>
        <p:blipFill>
          <a:blip r:embed="rId2" cstate="print"/>
          <a:srcRect/>
          <a:stretch>
            <a:fillRect/>
          </a:stretch>
        </p:blipFill>
        <p:spPr bwMode="auto">
          <a:xfrm>
            <a:off x="342900" y="1143000"/>
            <a:ext cx="2628900" cy="4724400"/>
          </a:xfrm>
          <a:prstGeom prst="rect">
            <a:avLst/>
          </a:prstGeom>
          <a:noFill/>
          <a:ln w="9525">
            <a:noFill/>
            <a:miter lim="800000"/>
            <a:headEnd/>
            <a:tailEnd/>
          </a:ln>
        </p:spPr>
      </p:pic>
      <p:sp>
        <p:nvSpPr>
          <p:cNvPr id="6148" name="Text Box 4"/>
          <p:cNvSpPr txBox="1">
            <a:spLocks noChangeArrowheads="1"/>
          </p:cNvSpPr>
          <p:nvPr/>
        </p:nvSpPr>
        <p:spPr bwMode="auto">
          <a:xfrm>
            <a:off x="-76200" y="5842000"/>
            <a:ext cx="3200400" cy="1016000"/>
          </a:xfrm>
          <a:prstGeom prst="rect">
            <a:avLst/>
          </a:prstGeom>
          <a:noFill/>
          <a:ln w="9525">
            <a:noFill/>
            <a:miter lim="800000"/>
            <a:headEnd/>
            <a:tailEnd/>
          </a:ln>
        </p:spPr>
        <p:txBody>
          <a:bodyPr>
            <a:spAutoFit/>
          </a:bodyPr>
          <a:lstStyle/>
          <a:p>
            <a:pPr algn="ctr"/>
            <a:r>
              <a:rPr lang="en-US" sz="2000" b="1">
                <a:solidFill>
                  <a:schemeClr val="bg2"/>
                </a:solidFill>
                <a:latin typeface="Times New Roman" pitchFamily="18" charset="0"/>
              </a:rPr>
              <a:t>Francis Crick</a:t>
            </a:r>
          </a:p>
          <a:p>
            <a:pPr algn="ctr"/>
            <a:r>
              <a:rPr lang="en-US" sz="2000" b="1">
                <a:solidFill>
                  <a:schemeClr val="bg2"/>
                </a:solidFill>
                <a:latin typeface="Times New Roman" pitchFamily="18" charset="0"/>
              </a:rPr>
              <a:t>English Molecular Biologist</a:t>
            </a:r>
          </a:p>
          <a:p>
            <a:pPr algn="ctr"/>
            <a:r>
              <a:rPr lang="en-US" sz="2000" b="1">
                <a:solidFill>
                  <a:schemeClr val="bg2"/>
                </a:solidFill>
                <a:latin typeface="Times New Roman" pitchFamily="18" charset="0"/>
              </a:rPr>
              <a:t>Nobel, 1962</a:t>
            </a:r>
          </a:p>
        </p:txBody>
      </p:sp>
      <p:sp>
        <p:nvSpPr>
          <p:cNvPr id="7" name="Rectangle 3"/>
          <p:cNvSpPr txBox="1">
            <a:spLocks noChangeArrowheads="1"/>
          </p:cNvSpPr>
          <p:nvPr/>
        </p:nvSpPr>
        <p:spPr bwMode="auto">
          <a:xfrm>
            <a:off x="3200400" y="914400"/>
            <a:ext cx="5867400" cy="5715000"/>
          </a:xfrm>
          <a:prstGeom prst="rect">
            <a:avLst/>
          </a:prstGeom>
          <a:noFill/>
          <a:ln w="9525">
            <a:noFill/>
            <a:miter lim="800000"/>
            <a:headEnd/>
            <a:tailEnd/>
          </a:ln>
          <a:effectLst/>
        </p:spPr>
        <p:txBody>
          <a:bodyPr/>
          <a:lstStyle/>
          <a:p>
            <a:pPr>
              <a:spcBef>
                <a:spcPct val="20000"/>
              </a:spcBef>
              <a:buClr>
                <a:schemeClr val="bg2"/>
              </a:buClr>
              <a:buSzPct val="100000"/>
              <a:defRPr/>
            </a:pPr>
            <a:r>
              <a:rPr lang="en-US" sz="2400" b="1" kern="0" dirty="0">
                <a:solidFill>
                  <a:schemeClr val="bg2"/>
                </a:solidFill>
                <a:latin typeface="Times New Roman" pitchFamily="18" charset="0"/>
                <a:cs typeface="Times New Roman" pitchFamily="18" charset="0"/>
              </a:rPr>
              <a:t>In his book, “What Mad Pursuit?” Crick summed up –</a:t>
            </a:r>
          </a:p>
          <a:p>
            <a:pPr>
              <a:spcBef>
                <a:spcPct val="20000"/>
              </a:spcBef>
              <a:buClr>
                <a:schemeClr val="bg2"/>
              </a:buClr>
              <a:buSzPct val="100000"/>
              <a:buFont typeface="Arial" pitchFamily="34" charset="0"/>
              <a:buChar char="•"/>
              <a:defRPr/>
            </a:pPr>
            <a:r>
              <a:rPr lang="en-US" sz="2400" b="1" kern="0" dirty="0">
                <a:solidFill>
                  <a:schemeClr val="bg2"/>
                </a:solidFill>
                <a:latin typeface="Times New Roman" pitchFamily="18" charset="0"/>
                <a:cs typeface="Times New Roman" pitchFamily="18" charset="0"/>
              </a:rPr>
              <a:t> An information molecule should have simple and finite </a:t>
            </a:r>
            <a:r>
              <a:rPr lang="en-US" sz="2400" b="1" u="sng" kern="0" dirty="0">
                <a:solidFill>
                  <a:schemeClr val="bg2"/>
                </a:solidFill>
                <a:latin typeface="Times New Roman" pitchFamily="18" charset="0"/>
                <a:cs typeface="Times New Roman" pitchFamily="18" charset="0"/>
              </a:rPr>
              <a:t>chemical instructions</a:t>
            </a:r>
          </a:p>
          <a:p>
            <a:pPr>
              <a:spcBef>
                <a:spcPct val="20000"/>
              </a:spcBef>
              <a:buClr>
                <a:schemeClr val="bg2"/>
              </a:buClr>
              <a:buSzPct val="100000"/>
              <a:buFont typeface="Arial" pitchFamily="34" charset="0"/>
              <a:buChar char="•"/>
              <a:defRPr/>
            </a:pPr>
            <a:endParaRPr lang="en-US" sz="2400" b="1" kern="0" dirty="0">
              <a:solidFill>
                <a:schemeClr val="bg2"/>
              </a:solidFill>
              <a:latin typeface="Times New Roman" pitchFamily="18" charset="0"/>
              <a:cs typeface="Times New Roman" pitchFamily="18" charset="0"/>
            </a:endParaRPr>
          </a:p>
          <a:p>
            <a:pPr>
              <a:spcBef>
                <a:spcPct val="20000"/>
              </a:spcBef>
              <a:buClr>
                <a:schemeClr val="bg2"/>
              </a:buClr>
              <a:buSzPct val="100000"/>
              <a:buFont typeface="Arial" pitchFamily="34" charset="0"/>
              <a:buChar char="•"/>
              <a:defRPr/>
            </a:pPr>
            <a:r>
              <a:rPr lang="en-US" sz="2400" b="1" kern="0" dirty="0">
                <a:solidFill>
                  <a:schemeClr val="bg2"/>
                </a:solidFill>
                <a:latin typeface="Times New Roman" pitchFamily="18" charset="0"/>
                <a:cs typeface="Times New Roman" pitchFamily="18" charset="0"/>
              </a:rPr>
              <a:t> There should be a process for the exact </a:t>
            </a:r>
            <a:r>
              <a:rPr lang="en-US" sz="2400" b="1" u="sng" kern="0" dirty="0">
                <a:solidFill>
                  <a:schemeClr val="bg2"/>
                </a:solidFill>
                <a:latin typeface="Times New Roman" pitchFamily="18" charset="0"/>
                <a:cs typeface="Times New Roman" pitchFamily="18" charset="0"/>
              </a:rPr>
              <a:t>replication</a:t>
            </a:r>
            <a:r>
              <a:rPr lang="en-US" sz="2400" b="1" kern="0" dirty="0">
                <a:solidFill>
                  <a:schemeClr val="bg2"/>
                </a:solidFill>
                <a:latin typeface="Times New Roman" pitchFamily="18" charset="0"/>
                <a:cs typeface="Times New Roman" pitchFamily="18" charset="0"/>
              </a:rPr>
              <a:t> of this information</a:t>
            </a:r>
          </a:p>
          <a:p>
            <a:pPr>
              <a:spcBef>
                <a:spcPct val="20000"/>
              </a:spcBef>
              <a:buClr>
                <a:schemeClr val="bg2"/>
              </a:buClr>
              <a:buSzPct val="100000"/>
              <a:buFont typeface="Arial" pitchFamily="34" charset="0"/>
              <a:buChar char="•"/>
              <a:defRPr/>
            </a:pPr>
            <a:endParaRPr lang="en-US" sz="2400" b="1" kern="0" dirty="0">
              <a:solidFill>
                <a:schemeClr val="bg2"/>
              </a:solidFill>
              <a:latin typeface="Times New Roman" pitchFamily="18" charset="0"/>
              <a:cs typeface="Times New Roman" pitchFamily="18" charset="0"/>
            </a:endParaRPr>
          </a:p>
          <a:p>
            <a:pPr>
              <a:spcBef>
                <a:spcPct val="20000"/>
              </a:spcBef>
              <a:buClr>
                <a:schemeClr val="bg2"/>
              </a:buClr>
              <a:buSzPct val="100000"/>
              <a:buFont typeface="Arial" pitchFamily="34" charset="0"/>
              <a:buChar char="•"/>
              <a:defRPr/>
            </a:pPr>
            <a:r>
              <a:rPr lang="en-US" sz="2400" b="1" kern="0" dirty="0">
                <a:solidFill>
                  <a:schemeClr val="bg2"/>
                </a:solidFill>
                <a:latin typeface="Times New Roman" pitchFamily="18" charset="0"/>
                <a:cs typeface="Times New Roman" pitchFamily="18" charset="0"/>
              </a:rPr>
              <a:t> The copies produced by replication should again replicate themselves into further copies</a:t>
            </a:r>
          </a:p>
          <a:p>
            <a:pPr>
              <a:spcBef>
                <a:spcPct val="20000"/>
              </a:spcBef>
              <a:buClr>
                <a:schemeClr val="bg2"/>
              </a:buClr>
              <a:buSzPct val="100000"/>
              <a:buFont typeface="Arial" pitchFamily="34" charset="0"/>
              <a:buChar char="•"/>
              <a:defRPr/>
            </a:pPr>
            <a:endParaRPr lang="en-US" sz="2400" b="1" kern="0" dirty="0">
              <a:solidFill>
                <a:schemeClr val="bg2"/>
              </a:solidFill>
              <a:latin typeface="Times New Roman" pitchFamily="18" charset="0"/>
              <a:cs typeface="Times New Roman" pitchFamily="18" charset="0"/>
            </a:endParaRPr>
          </a:p>
          <a:p>
            <a:pPr>
              <a:spcBef>
                <a:spcPct val="20000"/>
              </a:spcBef>
              <a:buClr>
                <a:schemeClr val="bg2"/>
              </a:buClr>
              <a:buSzPct val="100000"/>
              <a:buFont typeface="Arial" pitchFamily="34" charset="0"/>
              <a:buChar char="•"/>
              <a:defRPr/>
            </a:pPr>
            <a:r>
              <a:rPr lang="en-US" sz="2400" b="1" kern="0" dirty="0">
                <a:solidFill>
                  <a:schemeClr val="bg2"/>
                </a:solidFill>
                <a:latin typeface="Times New Roman" pitchFamily="18" charset="0"/>
                <a:cs typeface="Times New Roman" pitchFamily="18" charset="0"/>
              </a:rPr>
              <a:t>Mistakes made during replication should also be faithfully copied</a:t>
            </a:r>
          </a:p>
          <a:p>
            <a:pPr>
              <a:spcBef>
                <a:spcPct val="20000"/>
              </a:spcBef>
              <a:buClr>
                <a:schemeClr val="bg2"/>
              </a:buClr>
              <a:buSzPct val="100000"/>
              <a:buFont typeface="Arial" pitchFamily="34" charset="0"/>
              <a:buChar char="•"/>
              <a:defRPr/>
            </a:pPr>
            <a:endParaRPr lang="en-US" sz="2400" b="1" kern="0" dirty="0">
              <a:solidFill>
                <a:schemeClr val="bg2"/>
              </a:solidFill>
              <a:latin typeface="Times New Roman" pitchFamily="18" charset="0"/>
              <a:cs typeface="Times New Roman" pitchFamily="18" charset="0"/>
            </a:endParaRPr>
          </a:p>
          <a:p>
            <a:pPr>
              <a:spcBef>
                <a:spcPct val="20000"/>
              </a:spcBef>
              <a:buClr>
                <a:schemeClr val="bg2"/>
              </a:buClr>
              <a:buSzPct val="100000"/>
              <a:buFont typeface="Arial" pitchFamily="34" charset="0"/>
              <a:buChar char="•"/>
              <a:defRPr/>
            </a:pPr>
            <a:endParaRPr lang="en-US" sz="2400" b="1" kern="0" dirty="0">
              <a:solidFill>
                <a:schemeClr val="bg2"/>
              </a:solidFill>
              <a:latin typeface="Times New Roman" pitchFamily="18" charset="0"/>
              <a:cs typeface="Times New Roman" pitchFamily="18" charset="0"/>
            </a:endParaRPr>
          </a:p>
          <a:p>
            <a:pPr>
              <a:spcBef>
                <a:spcPct val="20000"/>
              </a:spcBef>
              <a:buClr>
                <a:schemeClr val="bg2"/>
              </a:buClr>
              <a:buSzPct val="100000"/>
              <a:defRPr/>
            </a:pPr>
            <a:endParaRPr lang="en-US" sz="2400" b="1" kern="0" dirty="0">
              <a:solidFill>
                <a:schemeClr val="bg2"/>
              </a:solidFill>
              <a:latin typeface="Times New Roman" pitchFamily="18" charset="0"/>
              <a:cs typeface="Times New Roman" pitchFamily="18" charset="0"/>
            </a:endParaRPr>
          </a:p>
          <a:p>
            <a:pPr>
              <a:spcBef>
                <a:spcPct val="20000"/>
              </a:spcBef>
              <a:buClr>
                <a:schemeClr val="bg2"/>
              </a:buClr>
              <a:buSzPct val="100000"/>
              <a:defRPr/>
            </a:pPr>
            <a:endParaRPr lang="en-US" sz="2400" b="1" kern="0" dirty="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457200"/>
            <a:ext cx="8229600" cy="914400"/>
          </a:xfrm>
        </p:spPr>
        <p:txBody>
          <a:bodyPr/>
          <a:lstStyle/>
          <a:p>
            <a:pPr algn="ctr"/>
            <a:r>
              <a:rPr lang="en-US" sz="4000" b="1" smtClean="0">
                <a:solidFill>
                  <a:schemeClr val="bg2"/>
                </a:solidFill>
                <a:latin typeface="Times New Roman" pitchFamily="18" charset="0"/>
                <a:cs typeface="Times New Roman" pitchFamily="18" charset="0"/>
              </a:rPr>
              <a:t>Genes are made of DNA</a:t>
            </a:r>
          </a:p>
        </p:txBody>
      </p:sp>
      <p:sp>
        <p:nvSpPr>
          <p:cNvPr id="7171" name="Rectangle 3"/>
          <p:cNvSpPr>
            <a:spLocks noGrp="1" noChangeArrowheads="1"/>
          </p:cNvSpPr>
          <p:nvPr>
            <p:ph type="body" idx="1"/>
          </p:nvPr>
        </p:nvSpPr>
        <p:spPr>
          <a:xfrm>
            <a:off x="228600" y="1600200"/>
            <a:ext cx="8534400" cy="4648200"/>
          </a:xfrm>
        </p:spPr>
        <p:txBody>
          <a:bodyPr/>
          <a:lstStyle/>
          <a:p>
            <a:pPr marL="609600" indent="-609600">
              <a:buSzPct val="100000"/>
              <a:buFont typeface="Arial" pitchFamily="34" charset="0"/>
              <a:buChar char="•"/>
            </a:pPr>
            <a:r>
              <a:rPr lang="en-US" dirty="0" smtClean="0">
                <a:solidFill>
                  <a:schemeClr val="bg2"/>
                </a:solidFill>
                <a:latin typeface="Times New Roman" pitchFamily="18" charset="0"/>
                <a:cs typeface="Times New Roman" pitchFamily="18" charset="0"/>
              </a:rPr>
              <a:t>Known since the late 1800s:</a:t>
            </a:r>
          </a:p>
          <a:p>
            <a:pPr marL="609600" indent="-609600">
              <a:buFont typeface="Wingdings" pitchFamily="2" charset="2"/>
              <a:buNone/>
            </a:pPr>
            <a:endParaRPr lang="en-US" sz="1400" dirty="0" smtClean="0">
              <a:solidFill>
                <a:schemeClr val="bg2"/>
              </a:solidFill>
              <a:latin typeface="Times New Roman" pitchFamily="18" charset="0"/>
              <a:cs typeface="Times New Roman" pitchFamily="18" charset="0"/>
            </a:endParaRPr>
          </a:p>
          <a:p>
            <a:pPr marL="1371600" lvl="2" indent="-457200">
              <a:buFontTx/>
              <a:buAutoNum type="arabicPeriod"/>
            </a:pPr>
            <a:r>
              <a:rPr lang="en-US" sz="2800" dirty="0" smtClean="0">
                <a:solidFill>
                  <a:schemeClr val="bg2"/>
                </a:solidFill>
                <a:latin typeface="Times New Roman" pitchFamily="18" charset="0"/>
                <a:cs typeface="Times New Roman" pitchFamily="18" charset="0"/>
              </a:rPr>
              <a:t>Heritable information is carried in discrete units called </a:t>
            </a:r>
            <a:r>
              <a:rPr lang="en-US" sz="2800" b="1" dirty="0" smtClean="0">
                <a:solidFill>
                  <a:schemeClr val="bg2"/>
                </a:solidFill>
                <a:latin typeface="Times New Roman" pitchFamily="18" charset="0"/>
                <a:cs typeface="Times New Roman" pitchFamily="18" charset="0"/>
              </a:rPr>
              <a:t>genes </a:t>
            </a:r>
          </a:p>
          <a:p>
            <a:pPr marL="1371600" lvl="2" indent="-457200">
              <a:buFont typeface="Wingdings" pitchFamily="2" charset="2"/>
              <a:buNone/>
            </a:pPr>
            <a:endParaRPr lang="en-US" sz="2800" dirty="0" smtClean="0">
              <a:solidFill>
                <a:schemeClr val="bg2"/>
              </a:solidFill>
              <a:latin typeface="Times New Roman" pitchFamily="18" charset="0"/>
              <a:cs typeface="Times New Roman" pitchFamily="18" charset="0"/>
            </a:endParaRPr>
          </a:p>
          <a:p>
            <a:pPr marL="1371600" lvl="2" indent="-457200">
              <a:buFontTx/>
              <a:buAutoNum type="arabicPeriod" startAt="2"/>
            </a:pPr>
            <a:r>
              <a:rPr lang="en-US" sz="2800" dirty="0" smtClean="0">
                <a:solidFill>
                  <a:schemeClr val="bg2"/>
                </a:solidFill>
                <a:latin typeface="Times New Roman" pitchFamily="18" charset="0"/>
                <a:cs typeface="Times New Roman" pitchFamily="18" charset="0"/>
              </a:rPr>
              <a:t>Genes are parts of structures called </a:t>
            </a:r>
            <a:r>
              <a:rPr lang="en-US" sz="2800" b="1" dirty="0" smtClean="0">
                <a:solidFill>
                  <a:schemeClr val="bg2"/>
                </a:solidFill>
                <a:latin typeface="Times New Roman" pitchFamily="18" charset="0"/>
                <a:cs typeface="Times New Roman" pitchFamily="18" charset="0"/>
              </a:rPr>
              <a:t>chromosomes</a:t>
            </a:r>
          </a:p>
          <a:p>
            <a:pPr marL="1371600" lvl="2" indent="-457200">
              <a:buFont typeface="Wingdings" pitchFamily="2" charset="2"/>
              <a:buNone/>
            </a:pPr>
            <a:endParaRPr lang="en-US" sz="2800" dirty="0" smtClean="0">
              <a:solidFill>
                <a:schemeClr val="bg2"/>
              </a:solidFill>
              <a:latin typeface="Times New Roman" pitchFamily="18" charset="0"/>
              <a:cs typeface="Times New Roman" pitchFamily="18" charset="0"/>
            </a:endParaRPr>
          </a:p>
          <a:p>
            <a:pPr marL="1371600" lvl="2" indent="-457200">
              <a:buFontTx/>
              <a:buAutoNum type="arabicPeriod" startAt="2"/>
            </a:pPr>
            <a:r>
              <a:rPr lang="en-US" sz="2800" dirty="0" smtClean="0">
                <a:solidFill>
                  <a:schemeClr val="bg2"/>
                </a:solidFill>
                <a:latin typeface="Times New Roman" pitchFamily="18" charset="0"/>
                <a:cs typeface="Times New Roman" pitchFamily="18" charset="0"/>
              </a:rPr>
              <a:t>Chromosomes are made of </a:t>
            </a:r>
            <a:r>
              <a:rPr lang="en-US" sz="2800" b="1" u="sng" dirty="0" err="1" smtClean="0">
                <a:solidFill>
                  <a:schemeClr val="bg2"/>
                </a:solidFill>
                <a:latin typeface="Times New Roman" pitchFamily="18" charset="0"/>
                <a:cs typeface="Times New Roman" pitchFamily="18" charset="0"/>
              </a:rPr>
              <a:t>D</a:t>
            </a:r>
            <a:r>
              <a:rPr lang="en-US" sz="2800" u="sng" dirty="0" err="1" smtClean="0">
                <a:solidFill>
                  <a:schemeClr val="bg2"/>
                </a:solidFill>
                <a:latin typeface="Times New Roman" pitchFamily="18" charset="0"/>
                <a:cs typeface="Times New Roman" pitchFamily="18" charset="0"/>
              </a:rPr>
              <a:t>eoxyribo</a:t>
            </a:r>
            <a:r>
              <a:rPr lang="en-US" sz="2800" u="sng" dirty="0" smtClean="0">
                <a:solidFill>
                  <a:schemeClr val="bg2"/>
                </a:solidFill>
                <a:latin typeface="Times New Roman" pitchFamily="18" charset="0"/>
                <a:cs typeface="Times New Roman" pitchFamily="18" charset="0"/>
              </a:rPr>
              <a:t> </a:t>
            </a:r>
            <a:r>
              <a:rPr lang="en-US" sz="2800" b="1" u="sng" dirty="0" smtClean="0">
                <a:solidFill>
                  <a:schemeClr val="bg2"/>
                </a:solidFill>
                <a:latin typeface="Times New Roman" pitchFamily="18" charset="0"/>
                <a:cs typeface="Times New Roman" pitchFamily="18" charset="0"/>
              </a:rPr>
              <a:t>N</a:t>
            </a:r>
            <a:r>
              <a:rPr lang="en-US" sz="2800" u="sng" dirty="0" smtClean="0">
                <a:solidFill>
                  <a:schemeClr val="bg2"/>
                </a:solidFill>
                <a:latin typeface="Times New Roman" pitchFamily="18" charset="0"/>
                <a:cs typeface="Times New Roman" pitchFamily="18" charset="0"/>
              </a:rPr>
              <a:t>ucleic </a:t>
            </a:r>
            <a:r>
              <a:rPr lang="en-US" sz="2800" b="1" u="sng" dirty="0" smtClean="0">
                <a:solidFill>
                  <a:schemeClr val="bg2"/>
                </a:solidFill>
                <a:latin typeface="Times New Roman" pitchFamily="18" charset="0"/>
                <a:cs typeface="Times New Roman" pitchFamily="18" charset="0"/>
              </a:rPr>
              <a:t>A</a:t>
            </a:r>
            <a:r>
              <a:rPr lang="en-US" sz="2800" u="sng" dirty="0" smtClean="0">
                <a:solidFill>
                  <a:schemeClr val="bg2"/>
                </a:solidFill>
                <a:latin typeface="Times New Roman" pitchFamily="18" charset="0"/>
                <a:cs typeface="Times New Roman" pitchFamily="18" charset="0"/>
              </a:rPr>
              <a:t>cid</a:t>
            </a:r>
            <a:r>
              <a:rPr lang="en-US" sz="2800" dirty="0" smtClean="0">
                <a:solidFill>
                  <a:schemeClr val="bg2"/>
                </a:solidFill>
                <a:latin typeface="Times New Roman" pitchFamily="18" charset="0"/>
                <a:cs typeface="Times New Roman" pitchFamily="18" charset="0"/>
              </a:rPr>
              <a:t> (</a:t>
            </a:r>
            <a:r>
              <a:rPr lang="en-US" sz="2800" b="1" dirty="0" smtClean="0">
                <a:solidFill>
                  <a:schemeClr val="bg2"/>
                </a:solidFill>
                <a:latin typeface="Times New Roman" pitchFamily="18" charset="0"/>
                <a:cs typeface="Times New Roman" pitchFamily="18" charset="0"/>
              </a:rPr>
              <a:t>DNA</a:t>
            </a:r>
            <a:r>
              <a:rPr lang="en-US" sz="2800" dirty="0" smtClean="0">
                <a:solidFill>
                  <a:schemeClr val="bg2"/>
                </a:solidFill>
                <a:latin typeface="Times New Roman" pitchFamily="18" charset="0"/>
                <a:cs typeface="Times New Roman" pitchFamily="18" charset="0"/>
              </a:rPr>
              <a:t>) and </a:t>
            </a:r>
            <a:r>
              <a:rPr lang="en-US" sz="2800" b="1" dirty="0" smtClean="0">
                <a:solidFill>
                  <a:schemeClr val="bg2"/>
                </a:solidFill>
                <a:latin typeface="Times New Roman" pitchFamily="18" charset="0"/>
                <a:cs typeface="Times New Roman" pitchFamily="18" charset="0"/>
              </a:rPr>
              <a:t>protein</a:t>
            </a:r>
            <a:endParaRPr lang="en-US" b="1" dirty="0"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52400" y="152400"/>
            <a:ext cx="8839200" cy="1143000"/>
          </a:xfrm>
        </p:spPr>
        <p:txBody>
          <a:bodyPr/>
          <a:lstStyle/>
          <a:p>
            <a:pPr algn="ctr"/>
            <a:r>
              <a:rPr lang="en-US" b="1" smtClean="0">
                <a:solidFill>
                  <a:schemeClr val="bg2"/>
                </a:solidFill>
                <a:latin typeface="Times New Roman" pitchFamily="18" charset="0"/>
                <a:cs typeface="Times New Roman" pitchFamily="18" charset="0"/>
              </a:rPr>
              <a:t>First Clues to DNA Structure</a:t>
            </a:r>
          </a:p>
        </p:txBody>
      </p:sp>
      <p:sp>
        <p:nvSpPr>
          <p:cNvPr id="8195" name="Rectangle 3"/>
          <p:cNvSpPr>
            <a:spLocks noGrp="1" noChangeArrowheads="1"/>
          </p:cNvSpPr>
          <p:nvPr>
            <p:ph type="body" idx="1"/>
          </p:nvPr>
        </p:nvSpPr>
        <p:spPr>
          <a:xfrm>
            <a:off x="76200" y="1066800"/>
            <a:ext cx="8915400" cy="5791200"/>
          </a:xfrm>
        </p:spPr>
        <p:txBody>
          <a:bodyPr/>
          <a:lstStyle/>
          <a:p>
            <a:pPr marL="609600" indent="-609600">
              <a:buSzPct val="100000"/>
              <a:buFont typeface="Arial" pitchFamily="34" charset="0"/>
              <a:buChar char="•"/>
            </a:pPr>
            <a:r>
              <a:rPr lang="en-US" smtClean="0">
                <a:solidFill>
                  <a:schemeClr val="bg2"/>
                </a:solidFill>
                <a:latin typeface="Times New Roman" pitchFamily="18" charset="0"/>
                <a:cs typeface="Times New Roman" pitchFamily="18" charset="0"/>
                <a:sym typeface="Wingdings" pitchFamily="2" charset="2"/>
              </a:rPr>
              <a:t>DNA is made of chains of small subunits called </a:t>
            </a:r>
            <a:r>
              <a:rPr lang="en-US" b="1" smtClean="0">
                <a:solidFill>
                  <a:schemeClr val="bg2"/>
                </a:solidFill>
                <a:latin typeface="Times New Roman" pitchFamily="18" charset="0"/>
                <a:cs typeface="Times New Roman" pitchFamily="18" charset="0"/>
                <a:sym typeface="Wingdings" pitchFamily="2" charset="2"/>
              </a:rPr>
              <a:t>nucleotides</a:t>
            </a:r>
          </a:p>
          <a:p>
            <a:pPr marL="609600" indent="-609600">
              <a:buSzPct val="100000"/>
              <a:buFont typeface="Arial" pitchFamily="34" charset="0"/>
              <a:buChar char="•"/>
            </a:pPr>
            <a:endParaRPr lang="en-US" sz="2800" b="1" smtClean="0">
              <a:solidFill>
                <a:schemeClr val="bg2"/>
              </a:solidFill>
              <a:latin typeface="Times New Roman" pitchFamily="18" charset="0"/>
              <a:cs typeface="Times New Roman" pitchFamily="18" charset="0"/>
              <a:sym typeface="Wingdings" pitchFamily="2" charset="2"/>
            </a:endParaRPr>
          </a:p>
          <a:p>
            <a:pPr marL="609600" indent="-609600">
              <a:buSzPct val="100000"/>
              <a:buFont typeface="Arial" pitchFamily="34" charset="0"/>
              <a:buChar char="•"/>
            </a:pPr>
            <a:r>
              <a:rPr lang="en-US" sz="2800" smtClean="0">
                <a:solidFill>
                  <a:schemeClr val="bg2"/>
                </a:solidFill>
                <a:latin typeface="Times New Roman" pitchFamily="18" charset="0"/>
                <a:cs typeface="Times New Roman" pitchFamily="18" charset="0"/>
                <a:sym typeface="Wingdings" pitchFamily="2" charset="2"/>
              </a:rPr>
              <a:t>There are four nucleotides in DNA – “Tetranucleotide hypothesis”</a:t>
            </a:r>
          </a:p>
          <a:p>
            <a:pPr marL="1036638" lvl="2" indent="-236538">
              <a:buSzPct val="100000"/>
              <a:buFont typeface="Arial" pitchFamily="34" charset="0"/>
              <a:buChar char="•"/>
            </a:pPr>
            <a:r>
              <a:rPr lang="en-US" b="1" smtClean="0">
                <a:solidFill>
                  <a:schemeClr val="bg2"/>
                </a:solidFill>
                <a:latin typeface="Times New Roman" pitchFamily="18" charset="0"/>
                <a:cs typeface="Times New Roman" pitchFamily="18" charset="0"/>
                <a:sym typeface="Wingdings" pitchFamily="2" charset="2"/>
              </a:rPr>
              <a:t>A</a:t>
            </a:r>
            <a:r>
              <a:rPr lang="en-US" smtClean="0">
                <a:solidFill>
                  <a:schemeClr val="bg2"/>
                </a:solidFill>
                <a:latin typeface="Times New Roman" pitchFamily="18" charset="0"/>
                <a:cs typeface="Times New Roman" pitchFamily="18" charset="0"/>
                <a:sym typeface="Wingdings" pitchFamily="2" charset="2"/>
              </a:rPr>
              <a:t>denine</a:t>
            </a:r>
          </a:p>
          <a:p>
            <a:pPr marL="1036638" lvl="2" indent="-236538">
              <a:buSzPct val="100000"/>
              <a:buFont typeface="Arial" pitchFamily="34" charset="0"/>
              <a:buChar char="•"/>
            </a:pPr>
            <a:r>
              <a:rPr lang="en-US" b="1" smtClean="0">
                <a:solidFill>
                  <a:schemeClr val="bg2"/>
                </a:solidFill>
                <a:latin typeface="Times New Roman" pitchFamily="18" charset="0"/>
                <a:cs typeface="Times New Roman" pitchFamily="18" charset="0"/>
                <a:sym typeface="Wingdings" pitchFamily="2" charset="2"/>
              </a:rPr>
              <a:t>G</a:t>
            </a:r>
            <a:r>
              <a:rPr lang="en-US" smtClean="0">
                <a:solidFill>
                  <a:schemeClr val="bg2"/>
                </a:solidFill>
                <a:latin typeface="Times New Roman" pitchFamily="18" charset="0"/>
                <a:cs typeface="Times New Roman" pitchFamily="18" charset="0"/>
                <a:sym typeface="Wingdings" pitchFamily="2" charset="2"/>
              </a:rPr>
              <a:t>uanine     </a:t>
            </a:r>
          </a:p>
          <a:p>
            <a:pPr marL="1036638" lvl="2" indent="-236538">
              <a:buSzPct val="100000"/>
              <a:buFont typeface="Arial" pitchFamily="34" charset="0"/>
              <a:buChar char="•"/>
            </a:pPr>
            <a:r>
              <a:rPr lang="en-US" b="1" smtClean="0">
                <a:solidFill>
                  <a:schemeClr val="bg2"/>
                </a:solidFill>
                <a:latin typeface="Times New Roman" pitchFamily="18" charset="0"/>
                <a:cs typeface="Times New Roman" pitchFamily="18" charset="0"/>
                <a:sym typeface="Wingdings" pitchFamily="2" charset="2"/>
              </a:rPr>
              <a:t>C</a:t>
            </a:r>
            <a:r>
              <a:rPr lang="en-US" smtClean="0">
                <a:solidFill>
                  <a:schemeClr val="bg2"/>
                </a:solidFill>
                <a:latin typeface="Times New Roman" pitchFamily="18" charset="0"/>
                <a:cs typeface="Times New Roman" pitchFamily="18" charset="0"/>
                <a:sym typeface="Wingdings" pitchFamily="2" charset="2"/>
              </a:rPr>
              <a:t>ytosine</a:t>
            </a:r>
          </a:p>
          <a:p>
            <a:pPr marL="1036638" lvl="2" indent="-236538">
              <a:buSzPct val="100000"/>
              <a:buFont typeface="Arial" pitchFamily="34" charset="0"/>
              <a:buChar char="•"/>
            </a:pPr>
            <a:r>
              <a:rPr lang="en-US" b="1" smtClean="0">
                <a:solidFill>
                  <a:schemeClr val="bg2"/>
                </a:solidFill>
                <a:latin typeface="Times New Roman" pitchFamily="18" charset="0"/>
                <a:cs typeface="Times New Roman" pitchFamily="18" charset="0"/>
                <a:sym typeface="Wingdings" pitchFamily="2" charset="2"/>
              </a:rPr>
              <a:t>T</a:t>
            </a:r>
            <a:r>
              <a:rPr lang="en-US" smtClean="0">
                <a:solidFill>
                  <a:schemeClr val="bg2"/>
                </a:solidFill>
                <a:latin typeface="Times New Roman" pitchFamily="18" charset="0"/>
                <a:cs typeface="Times New Roman" pitchFamily="18" charset="0"/>
                <a:sym typeface="Wingdings" pitchFamily="2" charset="2"/>
              </a:rPr>
              <a:t>hymine</a:t>
            </a:r>
          </a:p>
          <a:p>
            <a:pPr marL="609600" indent="-609600">
              <a:buSzPct val="100000"/>
              <a:buFont typeface="Arial" pitchFamily="34" charset="0"/>
              <a:buChar char="•"/>
            </a:pPr>
            <a:endParaRPr lang="en-US" sz="900" b="1" i="1" smtClean="0">
              <a:solidFill>
                <a:schemeClr val="bg2"/>
              </a:solidFill>
              <a:latin typeface="Times New Roman" pitchFamily="18" charset="0"/>
              <a:cs typeface="Times New Roman" pitchFamily="18" charset="0"/>
              <a:sym typeface="Wingdings" pitchFamily="2" charset="2"/>
            </a:endParaRPr>
          </a:p>
          <a:p>
            <a:pPr marL="609600" indent="-609600">
              <a:buSzPct val="100000"/>
              <a:buFont typeface="Arial" pitchFamily="34" charset="0"/>
              <a:buChar char="•"/>
            </a:pPr>
            <a:endParaRPr lang="en-US" sz="900" b="1" i="1" smtClean="0">
              <a:solidFill>
                <a:schemeClr val="bg2"/>
              </a:solidFill>
              <a:latin typeface="Times New Roman" pitchFamily="18" charset="0"/>
              <a:cs typeface="Times New Roman" pitchFamily="18" charset="0"/>
              <a:sym typeface="Wingdings" pitchFamily="2" charset="2"/>
            </a:endParaRPr>
          </a:p>
          <a:p>
            <a:pPr marL="609600" indent="-609600">
              <a:buSzPct val="100000"/>
              <a:buFont typeface="Arial" pitchFamily="34" charset="0"/>
              <a:buChar char="•"/>
            </a:pPr>
            <a:r>
              <a:rPr lang="en-US" sz="2400" b="1" smtClean="0">
                <a:solidFill>
                  <a:schemeClr val="bg2"/>
                </a:solidFill>
                <a:latin typeface="Times New Roman" pitchFamily="18" charset="0"/>
                <a:cs typeface="Times New Roman" pitchFamily="18" charset="0"/>
                <a:sym typeface="Wingdings" pitchFamily="2" charset="2"/>
              </a:rPr>
              <a:t>Chargaff’s rule:  </a:t>
            </a:r>
            <a:r>
              <a:rPr lang="en-US" sz="2400" smtClean="0">
                <a:solidFill>
                  <a:schemeClr val="bg2"/>
                </a:solidFill>
                <a:latin typeface="Times New Roman" pitchFamily="18" charset="0"/>
                <a:cs typeface="Times New Roman" pitchFamily="18" charset="0"/>
                <a:sym typeface="Wingdings" pitchFamily="2" charset="2"/>
              </a:rPr>
              <a:t>A = T ; G = C</a:t>
            </a:r>
            <a:endParaRPr lang="en-US" sz="2400" b="1" smtClean="0">
              <a:solidFill>
                <a:schemeClr val="bg2"/>
              </a:solidFill>
              <a:latin typeface="Times New Roman" pitchFamily="18" charset="0"/>
              <a:cs typeface="Times New Roman" pitchFamily="18" charset="0"/>
              <a:sym typeface="Wingdings" pitchFamily="2" charset="2"/>
            </a:endParaRPr>
          </a:p>
        </p:txBody>
      </p:sp>
      <p:sp>
        <p:nvSpPr>
          <p:cNvPr id="8196" name="Right Brace 4"/>
          <p:cNvSpPr>
            <a:spLocks/>
          </p:cNvSpPr>
          <p:nvPr/>
        </p:nvSpPr>
        <p:spPr bwMode="auto">
          <a:xfrm>
            <a:off x="2286000" y="3657600"/>
            <a:ext cx="228600" cy="762000"/>
          </a:xfrm>
          <a:prstGeom prst="rightBrace">
            <a:avLst>
              <a:gd name="adj1" fmla="val 8333"/>
              <a:gd name="adj2" fmla="val 50000"/>
            </a:avLst>
          </a:prstGeom>
          <a:noFill/>
          <a:ln w="9525" algn="ctr">
            <a:solidFill>
              <a:schemeClr val="bg2"/>
            </a:solidFill>
            <a:round/>
            <a:headEnd/>
            <a:tailEnd/>
          </a:ln>
        </p:spPr>
        <p:txBody>
          <a:bodyPr/>
          <a:lstStyle/>
          <a:p>
            <a:pPr eaLnBrk="0" hangingPunct="0"/>
            <a:endParaRPr lang="en-US"/>
          </a:p>
        </p:txBody>
      </p:sp>
      <p:sp>
        <p:nvSpPr>
          <p:cNvPr id="8197" name="Right Brace 5"/>
          <p:cNvSpPr>
            <a:spLocks/>
          </p:cNvSpPr>
          <p:nvPr/>
        </p:nvSpPr>
        <p:spPr bwMode="auto">
          <a:xfrm>
            <a:off x="2286000" y="4511675"/>
            <a:ext cx="228600" cy="762000"/>
          </a:xfrm>
          <a:prstGeom prst="rightBrace">
            <a:avLst>
              <a:gd name="adj1" fmla="val 8333"/>
              <a:gd name="adj2" fmla="val 50000"/>
            </a:avLst>
          </a:prstGeom>
          <a:noFill/>
          <a:ln w="9525" algn="ctr">
            <a:solidFill>
              <a:schemeClr val="bg2"/>
            </a:solidFill>
            <a:round/>
            <a:headEnd/>
            <a:tailEnd/>
          </a:ln>
        </p:spPr>
        <p:txBody>
          <a:bodyPr/>
          <a:lstStyle/>
          <a:p>
            <a:pPr eaLnBrk="0" hangingPunct="0"/>
            <a:endParaRPr lang="en-US"/>
          </a:p>
        </p:txBody>
      </p:sp>
      <p:sp>
        <p:nvSpPr>
          <p:cNvPr id="8198" name="TextBox 7"/>
          <p:cNvSpPr txBox="1">
            <a:spLocks noChangeArrowheads="1"/>
          </p:cNvSpPr>
          <p:nvPr/>
        </p:nvSpPr>
        <p:spPr bwMode="auto">
          <a:xfrm>
            <a:off x="2454275" y="4648200"/>
            <a:ext cx="1889125" cy="461963"/>
          </a:xfrm>
          <a:prstGeom prst="rect">
            <a:avLst/>
          </a:prstGeom>
          <a:noFill/>
          <a:ln w="9525">
            <a:noFill/>
            <a:miter lim="800000"/>
            <a:headEnd/>
            <a:tailEnd/>
          </a:ln>
        </p:spPr>
        <p:txBody>
          <a:bodyPr>
            <a:spAutoFit/>
          </a:bodyPr>
          <a:lstStyle/>
          <a:p>
            <a:r>
              <a:rPr lang="en-US" sz="2400" b="1">
                <a:solidFill>
                  <a:schemeClr val="bg2"/>
                </a:solidFill>
                <a:latin typeface="Times New Roman" pitchFamily="18" charset="0"/>
                <a:cs typeface="Times New Roman" pitchFamily="18" charset="0"/>
              </a:rPr>
              <a:t>Pyrimidines</a:t>
            </a:r>
          </a:p>
        </p:txBody>
      </p:sp>
      <p:sp>
        <p:nvSpPr>
          <p:cNvPr id="8199" name="TextBox 8"/>
          <p:cNvSpPr txBox="1">
            <a:spLocks noChangeArrowheads="1"/>
          </p:cNvSpPr>
          <p:nvPr/>
        </p:nvSpPr>
        <p:spPr bwMode="auto">
          <a:xfrm>
            <a:off x="2454275" y="3810000"/>
            <a:ext cx="1889125" cy="461963"/>
          </a:xfrm>
          <a:prstGeom prst="rect">
            <a:avLst/>
          </a:prstGeom>
          <a:noFill/>
          <a:ln w="9525">
            <a:noFill/>
            <a:miter lim="800000"/>
            <a:headEnd/>
            <a:tailEnd/>
          </a:ln>
        </p:spPr>
        <p:txBody>
          <a:bodyPr>
            <a:spAutoFit/>
          </a:bodyPr>
          <a:lstStyle/>
          <a:p>
            <a:r>
              <a:rPr lang="en-US" sz="2400" b="1">
                <a:solidFill>
                  <a:schemeClr val="bg2"/>
                </a:solidFill>
                <a:latin typeface="Times New Roman" pitchFamily="18" charset="0"/>
                <a:cs typeface="Times New Roman" pitchFamily="18" charset="0"/>
              </a:rPr>
              <a:t>Purines</a:t>
            </a:r>
          </a:p>
        </p:txBody>
      </p:sp>
      <p:sp>
        <p:nvSpPr>
          <p:cNvPr id="8200" name="TextBox 9"/>
          <p:cNvSpPr txBox="1">
            <a:spLocks noChangeArrowheads="1"/>
          </p:cNvSpPr>
          <p:nvPr/>
        </p:nvSpPr>
        <p:spPr bwMode="auto">
          <a:xfrm>
            <a:off x="4283075" y="3810000"/>
            <a:ext cx="2803525" cy="461963"/>
          </a:xfrm>
          <a:prstGeom prst="rect">
            <a:avLst/>
          </a:prstGeom>
          <a:noFill/>
          <a:ln w="9525">
            <a:noFill/>
            <a:miter lim="800000"/>
            <a:headEnd/>
            <a:tailEnd/>
          </a:ln>
        </p:spPr>
        <p:txBody>
          <a:bodyPr>
            <a:spAutoFit/>
          </a:bodyPr>
          <a:lstStyle/>
          <a:p>
            <a:r>
              <a:rPr lang="en-US" sz="2400" b="1">
                <a:solidFill>
                  <a:schemeClr val="bg2"/>
                </a:solidFill>
                <a:latin typeface="Times New Roman" pitchFamily="18" charset="0"/>
                <a:cs typeface="Times New Roman" pitchFamily="18" charset="0"/>
              </a:rPr>
              <a:t>“AGs are pure”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a:xfrm>
            <a:off x="152400" y="1295400"/>
            <a:ext cx="8915400" cy="5029200"/>
          </a:xfrm>
        </p:spPr>
        <p:txBody>
          <a:bodyPr/>
          <a:lstStyle/>
          <a:p>
            <a:pPr marL="609600" indent="-609600">
              <a:buSzPct val="100000"/>
              <a:buFont typeface="Arial" pitchFamily="34" charset="0"/>
              <a:buChar char="•"/>
            </a:pPr>
            <a:r>
              <a:rPr lang="en-US" smtClean="0">
                <a:solidFill>
                  <a:schemeClr val="bg2"/>
                </a:solidFill>
                <a:latin typeface="Times New Roman" pitchFamily="18" charset="0"/>
                <a:cs typeface="Times New Roman" pitchFamily="18" charset="0"/>
                <a:sym typeface="Wingdings" pitchFamily="2" charset="2"/>
              </a:rPr>
              <a:t>Each nucleotide has three components:</a:t>
            </a:r>
          </a:p>
          <a:p>
            <a:pPr marL="609600" indent="-609600">
              <a:buFont typeface="Wingdings" pitchFamily="2" charset="2"/>
              <a:buNone/>
            </a:pPr>
            <a:endParaRPr lang="en-US" smtClean="0">
              <a:solidFill>
                <a:schemeClr val="bg2"/>
              </a:solidFill>
              <a:latin typeface="Times New Roman" pitchFamily="18" charset="0"/>
              <a:cs typeface="Times New Roman" pitchFamily="18" charset="0"/>
              <a:sym typeface="Wingdings" pitchFamily="2" charset="2"/>
            </a:endParaRPr>
          </a:p>
          <a:p>
            <a:pPr marL="914400" lvl="2" indent="-334963">
              <a:buFontTx/>
              <a:buAutoNum type="arabicPeriod"/>
            </a:pPr>
            <a:r>
              <a:rPr lang="en-US" sz="2800" b="1" smtClean="0">
                <a:solidFill>
                  <a:schemeClr val="bg2"/>
                </a:solidFill>
                <a:latin typeface="Times New Roman" pitchFamily="18" charset="0"/>
                <a:cs typeface="Times New Roman" pitchFamily="18" charset="0"/>
                <a:sym typeface="Wingdings" pitchFamily="2" charset="2"/>
              </a:rPr>
              <a:t>Phosphate group</a:t>
            </a:r>
          </a:p>
          <a:p>
            <a:pPr marL="914400" lvl="2" indent="-334963">
              <a:buFontTx/>
              <a:buAutoNum type="arabicPeriod"/>
            </a:pPr>
            <a:endParaRPr lang="en-US" sz="2800" b="1" smtClean="0">
              <a:solidFill>
                <a:schemeClr val="bg2"/>
              </a:solidFill>
              <a:latin typeface="Times New Roman" pitchFamily="18" charset="0"/>
              <a:cs typeface="Times New Roman" pitchFamily="18" charset="0"/>
              <a:sym typeface="Wingdings" pitchFamily="2" charset="2"/>
            </a:endParaRPr>
          </a:p>
          <a:p>
            <a:pPr marL="914400" lvl="2" indent="-334963">
              <a:buFontTx/>
              <a:buAutoNum type="arabicPeriod"/>
            </a:pPr>
            <a:r>
              <a:rPr lang="en-US" sz="2800" b="1" smtClean="0">
                <a:solidFill>
                  <a:schemeClr val="bg2"/>
                </a:solidFill>
                <a:latin typeface="Times New Roman" pitchFamily="18" charset="0"/>
                <a:cs typeface="Times New Roman" pitchFamily="18" charset="0"/>
                <a:sym typeface="Wingdings" pitchFamily="2" charset="2"/>
              </a:rPr>
              <a:t>Deoxyribose sugar</a:t>
            </a:r>
          </a:p>
          <a:p>
            <a:pPr marL="914400" lvl="2" indent="-334963">
              <a:buFontTx/>
              <a:buAutoNum type="arabicPeriod"/>
            </a:pPr>
            <a:endParaRPr lang="en-US" sz="2800" b="1" smtClean="0">
              <a:solidFill>
                <a:schemeClr val="bg2"/>
              </a:solidFill>
              <a:latin typeface="Times New Roman" pitchFamily="18" charset="0"/>
              <a:cs typeface="Times New Roman" pitchFamily="18" charset="0"/>
              <a:sym typeface="Wingdings" pitchFamily="2" charset="2"/>
            </a:endParaRPr>
          </a:p>
          <a:p>
            <a:pPr marL="914400" lvl="2" indent="-334963">
              <a:buFontTx/>
              <a:buAutoNum type="arabicPeriod"/>
            </a:pPr>
            <a:r>
              <a:rPr lang="en-US" sz="2800" smtClean="0">
                <a:solidFill>
                  <a:schemeClr val="bg2"/>
                </a:solidFill>
                <a:latin typeface="Times New Roman" pitchFamily="18" charset="0"/>
                <a:cs typeface="Times New Roman" pitchFamily="18" charset="0"/>
                <a:sym typeface="Wingdings" pitchFamily="2" charset="2"/>
              </a:rPr>
              <a:t>One of four </a:t>
            </a:r>
            <a:r>
              <a:rPr lang="en-US" sz="2800" b="1" smtClean="0">
                <a:solidFill>
                  <a:schemeClr val="bg2"/>
                </a:solidFill>
                <a:latin typeface="Times New Roman" pitchFamily="18" charset="0"/>
                <a:cs typeface="Times New Roman" pitchFamily="18" charset="0"/>
                <a:sym typeface="Wingdings" pitchFamily="2" charset="2"/>
              </a:rPr>
              <a:t>nitrogen-containing bases – A, G, C, T</a:t>
            </a:r>
          </a:p>
        </p:txBody>
      </p:sp>
      <p:sp>
        <p:nvSpPr>
          <p:cNvPr id="9219" name="Rectangle 2"/>
          <p:cNvSpPr>
            <a:spLocks noGrp="1" noChangeArrowheads="1"/>
          </p:cNvSpPr>
          <p:nvPr>
            <p:ph type="title"/>
          </p:nvPr>
        </p:nvSpPr>
        <p:spPr>
          <a:xfrm>
            <a:off x="152400" y="152400"/>
            <a:ext cx="8839200" cy="1143000"/>
          </a:xfrm>
        </p:spPr>
        <p:txBody>
          <a:bodyPr/>
          <a:lstStyle/>
          <a:p>
            <a:pPr algn="ctr"/>
            <a:r>
              <a:rPr lang="en-US" b="1" smtClean="0">
                <a:solidFill>
                  <a:schemeClr val="bg2"/>
                </a:solidFill>
                <a:latin typeface="Times New Roman" pitchFamily="18" charset="0"/>
                <a:cs typeface="Times New Roman" pitchFamily="18" charset="0"/>
              </a:rPr>
              <a:t>Nucleotides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09_F03_01"/>
          <p:cNvPicPr>
            <a:picLocks noChangeAspect="1" noChangeArrowheads="1"/>
          </p:cNvPicPr>
          <p:nvPr/>
        </p:nvPicPr>
        <p:blipFill>
          <a:blip r:embed="rId3" cstate="print"/>
          <a:srcRect b="4738"/>
          <a:stretch>
            <a:fillRect/>
          </a:stretch>
        </p:blipFill>
        <p:spPr bwMode="auto">
          <a:xfrm>
            <a:off x="2159000" y="1066800"/>
            <a:ext cx="4535488" cy="5715000"/>
          </a:xfrm>
          <a:prstGeom prst="rect">
            <a:avLst/>
          </a:prstGeom>
          <a:noFill/>
          <a:ln w="9525">
            <a:noFill/>
            <a:miter lim="800000"/>
            <a:headEnd/>
            <a:tailEnd/>
          </a:ln>
        </p:spPr>
      </p:pic>
      <p:sp>
        <p:nvSpPr>
          <p:cNvPr id="3" name="Rectangle 2"/>
          <p:cNvSpPr txBox="1">
            <a:spLocks noChangeArrowheads="1"/>
          </p:cNvSpPr>
          <p:nvPr/>
        </p:nvSpPr>
        <p:spPr>
          <a:xfrm>
            <a:off x="152400" y="381000"/>
            <a:ext cx="8839200" cy="762000"/>
          </a:xfrm>
          <a:prstGeom prst="rect">
            <a:avLst/>
          </a:prstGeom>
        </p:spPr>
        <p:txBody>
          <a:bodyPr/>
          <a:lstStyle/>
          <a:p>
            <a:pPr algn="ctr" eaLnBrk="0" hangingPunct="0">
              <a:defRPr/>
            </a:pPr>
            <a:r>
              <a:rPr lang="en-US" sz="4400" b="1" kern="0" dirty="0">
                <a:solidFill>
                  <a:schemeClr val="bg2"/>
                </a:solidFill>
                <a:latin typeface="Times New Roman" pitchFamily="18" charset="0"/>
                <a:ea typeface="+mj-ea"/>
                <a:cs typeface="Times New Roman" pitchFamily="18" charset="0"/>
              </a:rPr>
              <a:t>Purines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09_F03_02"/>
          <p:cNvPicPr>
            <a:picLocks noChangeAspect="1" noChangeArrowheads="1"/>
          </p:cNvPicPr>
          <p:nvPr/>
        </p:nvPicPr>
        <p:blipFill>
          <a:blip r:embed="rId3" cstate="print"/>
          <a:srcRect b="5930"/>
          <a:stretch>
            <a:fillRect/>
          </a:stretch>
        </p:blipFill>
        <p:spPr bwMode="auto">
          <a:xfrm>
            <a:off x="2286000" y="1066800"/>
            <a:ext cx="4676775" cy="5715000"/>
          </a:xfrm>
          <a:prstGeom prst="rect">
            <a:avLst/>
          </a:prstGeom>
          <a:noFill/>
          <a:ln w="9525">
            <a:noFill/>
            <a:miter lim="800000"/>
            <a:headEnd/>
            <a:tailEnd/>
          </a:ln>
        </p:spPr>
      </p:pic>
      <p:sp>
        <p:nvSpPr>
          <p:cNvPr id="3" name="Rectangle 2"/>
          <p:cNvSpPr txBox="1">
            <a:spLocks noChangeArrowheads="1"/>
          </p:cNvSpPr>
          <p:nvPr/>
        </p:nvSpPr>
        <p:spPr>
          <a:xfrm>
            <a:off x="76200" y="381000"/>
            <a:ext cx="8839200" cy="762000"/>
          </a:xfrm>
          <a:prstGeom prst="rect">
            <a:avLst/>
          </a:prstGeom>
        </p:spPr>
        <p:txBody>
          <a:bodyPr/>
          <a:lstStyle/>
          <a:p>
            <a:pPr algn="ctr" eaLnBrk="0" hangingPunct="0">
              <a:defRPr/>
            </a:pPr>
            <a:r>
              <a:rPr lang="en-US" sz="4400" b="1" kern="0" dirty="0">
                <a:solidFill>
                  <a:schemeClr val="bg2"/>
                </a:solidFill>
                <a:latin typeface="Times New Roman" pitchFamily="18" charset="0"/>
                <a:ea typeface="+mj-ea"/>
                <a:cs typeface="Times New Roman" pitchFamily="18" charset="0"/>
              </a:rPr>
              <a:t>Pyrimidines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8600" y="381000"/>
            <a:ext cx="8686800" cy="838200"/>
          </a:xfrm>
        </p:spPr>
        <p:txBody>
          <a:bodyPr/>
          <a:lstStyle/>
          <a:p>
            <a:r>
              <a:rPr lang="en-US" sz="4000" b="1" smtClean="0">
                <a:solidFill>
                  <a:schemeClr val="bg2"/>
                </a:solidFill>
                <a:latin typeface="Times New Roman" pitchFamily="18" charset="0"/>
                <a:cs typeface="Times New Roman" pitchFamily="18" charset="0"/>
              </a:rPr>
              <a:t>DNA is a Helix – Wilkins and Franklin</a:t>
            </a:r>
          </a:p>
        </p:txBody>
      </p:sp>
      <p:sp>
        <p:nvSpPr>
          <p:cNvPr id="12291" name="Rectangle 3"/>
          <p:cNvSpPr>
            <a:spLocks noGrp="1" noChangeArrowheads="1"/>
          </p:cNvSpPr>
          <p:nvPr>
            <p:ph type="body" idx="1"/>
          </p:nvPr>
        </p:nvSpPr>
        <p:spPr>
          <a:xfrm>
            <a:off x="4038600" y="1219200"/>
            <a:ext cx="5105400" cy="5410200"/>
          </a:xfrm>
        </p:spPr>
        <p:txBody>
          <a:bodyPr/>
          <a:lstStyle/>
          <a:p>
            <a:pPr marL="609600" indent="-609600">
              <a:buFont typeface="Arial" pitchFamily="34" charset="0"/>
              <a:buChar char="•"/>
            </a:pPr>
            <a:r>
              <a:rPr lang="en-US" sz="2800" smtClean="0">
                <a:solidFill>
                  <a:schemeClr val="bg2"/>
                </a:solidFill>
                <a:latin typeface="Times New Roman" pitchFamily="18" charset="0"/>
                <a:cs typeface="Times New Roman" pitchFamily="18" charset="0"/>
              </a:rPr>
              <a:t>From X-ray diffraction patterns they deduced that DNA </a:t>
            </a:r>
          </a:p>
          <a:p>
            <a:pPr marL="990600" lvl="1" indent="-533400">
              <a:buClr>
                <a:schemeClr val="bg2"/>
              </a:buClr>
              <a:buFont typeface="Arial" pitchFamily="34" charset="0"/>
              <a:buChar char="•"/>
            </a:pPr>
            <a:r>
              <a:rPr lang="en-US" sz="2400" smtClean="0">
                <a:solidFill>
                  <a:schemeClr val="bg2"/>
                </a:solidFill>
                <a:latin typeface="Times New Roman" pitchFamily="18" charset="0"/>
                <a:cs typeface="Times New Roman" pitchFamily="18" charset="0"/>
              </a:rPr>
              <a:t>Is long and thin</a:t>
            </a:r>
          </a:p>
          <a:p>
            <a:pPr marL="990600" lvl="1" indent="-533400">
              <a:buClr>
                <a:schemeClr val="bg2"/>
              </a:buClr>
              <a:buFont typeface="Arial" pitchFamily="34" charset="0"/>
              <a:buChar char="•"/>
            </a:pPr>
            <a:endParaRPr lang="en-US" sz="2400"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z="2400" smtClean="0">
                <a:solidFill>
                  <a:schemeClr val="bg2"/>
                </a:solidFill>
                <a:latin typeface="Times New Roman" pitchFamily="18" charset="0"/>
                <a:cs typeface="Times New Roman" pitchFamily="18" charset="0"/>
              </a:rPr>
              <a:t>Has a uniform diameter of 2 nanometers </a:t>
            </a:r>
          </a:p>
          <a:p>
            <a:pPr marL="990600" lvl="1" indent="-533400">
              <a:buClr>
                <a:schemeClr val="bg2"/>
              </a:buClr>
              <a:buFont typeface="Arial" pitchFamily="34" charset="0"/>
              <a:buChar char="•"/>
            </a:pPr>
            <a:endParaRPr lang="en-US" sz="2400"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z="2400" smtClean="0">
                <a:solidFill>
                  <a:schemeClr val="bg2"/>
                </a:solidFill>
                <a:latin typeface="Times New Roman" pitchFamily="18" charset="0"/>
                <a:cs typeface="Times New Roman" pitchFamily="18" charset="0"/>
              </a:rPr>
              <a:t>Is helical, and is twisted like a corkscrew</a:t>
            </a:r>
          </a:p>
          <a:p>
            <a:pPr marL="990600" lvl="1" indent="-533400">
              <a:buClr>
                <a:schemeClr val="bg2"/>
              </a:buClr>
              <a:buFont typeface="Arial" pitchFamily="34" charset="0"/>
              <a:buChar char="•"/>
            </a:pPr>
            <a:endParaRPr lang="en-US" sz="2400"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z="2400" smtClean="0">
                <a:solidFill>
                  <a:schemeClr val="bg2"/>
                </a:solidFill>
                <a:latin typeface="Times New Roman" pitchFamily="18" charset="0"/>
                <a:cs typeface="Times New Roman" pitchFamily="18" charset="0"/>
              </a:rPr>
              <a:t>Consists of repeating subunits</a:t>
            </a:r>
          </a:p>
          <a:p>
            <a:pPr marL="990600" lvl="1" indent="-533400">
              <a:buClr>
                <a:schemeClr val="bg2"/>
              </a:buClr>
              <a:buFont typeface="Arial" pitchFamily="34" charset="0"/>
              <a:buChar char="•"/>
            </a:pPr>
            <a:endParaRPr lang="en-US" sz="2400" smtClean="0">
              <a:solidFill>
                <a:schemeClr val="bg2"/>
              </a:solidFill>
              <a:latin typeface="Times New Roman" pitchFamily="18" charset="0"/>
              <a:cs typeface="Times New Roman" pitchFamily="18" charset="0"/>
            </a:endParaRPr>
          </a:p>
        </p:txBody>
      </p:sp>
      <p:pic>
        <p:nvPicPr>
          <p:cNvPr id="12292" name="Picture 6"/>
          <p:cNvPicPr>
            <a:picLocks noChangeAspect="1" noChangeArrowheads="1"/>
          </p:cNvPicPr>
          <p:nvPr/>
        </p:nvPicPr>
        <p:blipFill>
          <a:blip r:embed="rId2" cstate="print"/>
          <a:srcRect/>
          <a:stretch>
            <a:fillRect/>
          </a:stretch>
        </p:blipFill>
        <p:spPr bwMode="auto">
          <a:xfrm>
            <a:off x="76200" y="1219200"/>
            <a:ext cx="1992313" cy="2492375"/>
          </a:xfrm>
          <a:prstGeom prst="rect">
            <a:avLst/>
          </a:prstGeom>
          <a:noFill/>
          <a:ln w="9525">
            <a:noFill/>
            <a:round/>
            <a:headEnd/>
            <a:tailEnd/>
          </a:ln>
        </p:spPr>
      </p:pic>
      <p:pic>
        <p:nvPicPr>
          <p:cNvPr id="12293" name="Picture 3"/>
          <p:cNvPicPr>
            <a:picLocks noChangeAspect="1" noChangeArrowheads="1"/>
          </p:cNvPicPr>
          <p:nvPr/>
        </p:nvPicPr>
        <p:blipFill>
          <a:blip r:embed="rId3" cstate="print"/>
          <a:srcRect l="11687" t="57782" r="18198"/>
          <a:stretch>
            <a:fillRect/>
          </a:stretch>
        </p:blipFill>
        <p:spPr bwMode="auto">
          <a:xfrm>
            <a:off x="2133600" y="1235075"/>
            <a:ext cx="1905000" cy="2435225"/>
          </a:xfrm>
          <a:prstGeom prst="rect">
            <a:avLst/>
          </a:prstGeom>
          <a:noFill/>
          <a:ln w="9525">
            <a:noFill/>
            <a:miter lim="800000"/>
            <a:headEnd/>
            <a:tailEnd/>
          </a:ln>
        </p:spPr>
      </p:pic>
      <p:pic>
        <p:nvPicPr>
          <p:cNvPr id="12294" name="Picture 2"/>
          <p:cNvPicPr>
            <a:picLocks noChangeAspect="1" noChangeArrowheads="1"/>
          </p:cNvPicPr>
          <p:nvPr/>
        </p:nvPicPr>
        <p:blipFill>
          <a:blip r:embed="rId4" cstate="print"/>
          <a:srcRect/>
          <a:stretch>
            <a:fillRect/>
          </a:stretch>
        </p:blipFill>
        <p:spPr bwMode="auto">
          <a:xfrm>
            <a:off x="92075" y="3886200"/>
            <a:ext cx="1960563" cy="2514600"/>
          </a:xfrm>
          <a:prstGeom prst="rect">
            <a:avLst/>
          </a:prstGeom>
          <a:noFill/>
          <a:ln w="9525">
            <a:noFill/>
            <a:round/>
            <a:headEnd/>
            <a:tailEnd/>
          </a:ln>
        </p:spPr>
      </p:pic>
      <p:pic>
        <p:nvPicPr>
          <p:cNvPr id="12295" name="Picture 2" descr="09_F04"/>
          <p:cNvPicPr>
            <a:picLocks noChangeAspect="1" noChangeArrowheads="1"/>
          </p:cNvPicPr>
          <p:nvPr/>
        </p:nvPicPr>
        <p:blipFill>
          <a:blip r:embed="rId5" cstate="print"/>
          <a:srcRect r="66953" b="15620"/>
          <a:stretch>
            <a:fillRect/>
          </a:stretch>
        </p:blipFill>
        <p:spPr bwMode="auto">
          <a:xfrm>
            <a:off x="2012950" y="3886200"/>
            <a:ext cx="217805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163" y="381000"/>
            <a:ext cx="9372601" cy="762000"/>
          </a:xfrm>
        </p:spPr>
        <p:txBody>
          <a:bodyPr/>
          <a:lstStyle/>
          <a:p>
            <a:r>
              <a:rPr lang="en-US" sz="4000" b="1" smtClean="0">
                <a:solidFill>
                  <a:schemeClr val="bg2"/>
                </a:solidFill>
                <a:latin typeface="Times New Roman" pitchFamily="18" charset="0"/>
                <a:cs typeface="Times New Roman" pitchFamily="18" charset="0"/>
              </a:rPr>
              <a:t>DNA Is a Double Helix – Watson &amp; Crick</a:t>
            </a:r>
          </a:p>
        </p:txBody>
      </p:sp>
      <p:sp>
        <p:nvSpPr>
          <p:cNvPr id="13315" name="Rectangle 3"/>
          <p:cNvSpPr>
            <a:spLocks noGrp="1" noChangeArrowheads="1"/>
          </p:cNvSpPr>
          <p:nvPr>
            <p:ph type="body" idx="1"/>
          </p:nvPr>
        </p:nvSpPr>
        <p:spPr>
          <a:xfrm>
            <a:off x="3810000" y="1143000"/>
            <a:ext cx="5334000" cy="5715000"/>
          </a:xfrm>
        </p:spPr>
        <p:txBody>
          <a:bodyPr/>
          <a:lstStyle/>
          <a:p>
            <a:pPr marL="350838" indent="-350838">
              <a:buFont typeface="Arial" pitchFamily="34" charset="0"/>
              <a:buChar char="•"/>
            </a:pPr>
            <a:r>
              <a:rPr lang="en-US" sz="2400" b="1" smtClean="0">
                <a:solidFill>
                  <a:schemeClr val="bg2"/>
                </a:solidFill>
                <a:latin typeface="Times New Roman" pitchFamily="18" charset="0"/>
                <a:cs typeface="Times New Roman" pitchFamily="18" charset="0"/>
              </a:rPr>
              <a:t>Watson -Crick Model combined the X-ray data with bonding theory</a:t>
            </a:r>
          </a:p>
          <a:p>
            <a:pPr marL="746125" lvl="1" indent="-288925">
              <a:buClr>
                <a:schemeClr val="bg2"/>
              </a:buClr>
              <a:buFont typeface="Arial" pitchFamily="34" charset="0"/>
              <a:buChar char="•"/>
            </a:pPr>
            <a:r>
              <a:rPr lang="en-US" sz="2400" smtClean="0">
                <a:solidFill>
                  <a:schemeClr val="bg2"/>
                </a:solidFill>
                <a:latin typeface="Times New Roman" pitchFamily="18" charset="0"/>
                <a:cs typeface="Times New Roman" pitchFamily="18" charset="0"/>
              </a:rPr>
              <a:t>DNA is a ladder made of two strands of nucleotides</a:t>
            </a:r>
          </a:p>
          <a:p>
            <a:pPr marL="746125" lvl="1" indent="-288925">
              <a:buClr>
                <a:schemeClr val="bg2"/>
              </a:buClr>
              <a:buFont typeface="Wingdings" pitchFamily="2" charset="2"/>
              <a:buNone/>
            </a:pPr>
            <a:endParaRPr lang="en-US" sz="2400" smtClean="0">
              <a:solidFill>
                <a:schemeClr val="bg2"/>
              </a:solidFill>
              <a:latin typeface="Times New Roman" pitchFamily="18" charset="0"/>
              <a:cs typeface="Times New Roman" pitchFamily="18" charset="0"/>
            </a:endParaRPr>
          </a:p>
          <a:p>
            <a:pPr marL="746125" lvl="1" indent="-288925">
              <a:buClr>
                <a:schemeClr val="bg2"/>
              </a:buClr>
              <a:buFont typeface="Arial" pitchFamily="34" charset="0"/>
              <a:buChar char="•"/>
            </a:pPr>
            <a:r>
              <a:rPr lang="en-US" sz="2400" smtClean="0">
                <a:solidFill>
                  <a:schemeClr val="bg2"/>
                </a:solidFill>
                <a:latin typeface="Times New Roman" pitchFamily="18" charset="0"/>
                <a:cs typeface="Times New Roman" pitchFamily="18" charset="0"/>
              </a:rPr>
              <a:t>The deoxyribose and phosphate portions make up the </a:t>
            </a:r>
            <a:r>
              <a:rPr lang="en-US" sz="2400" b="1" smtClean="0">
                <a:solidFill>
                  <a:schemeClr val="bg2"/>
                </a:solidFill>
                <a:latin typeface="Times New Roman" pitchFamily="18" charset="0"/>
                <a:cs typeface="Times New Roman" pitchFamily="18" charset="0"/>
              </a:rPr>
              <a:t>sugar-phosphate backbone</a:t>
            </a:r>
          </a:p>
          <a:p>
            <a:pPr marL="746125" lvl="1" indent="-288925">
              <a:buClr>
                <a:schemeClr val="bg2"/>
              </a:buClr>
              <a:buFont typeface="Arial" pitchFamily="34" charset="0"/>
              <a:buChar char="•"/>
            </a:pPr>
            <a:endParaRPr lang="en-US" sz="2400" b="1" smtClean="0">
              <a:solidFill>
                <a:schemeClr val="bg2"/>
              </a:solidFill>
              <a:latin typeface="Times New Roman" pitchFamily="18" charset="0"/>
              <a:cs typeface="Times New Roman" pitchFamily="18" charset="0"/>
            </a:endParaRPr>
          </a:p>
          <a:p>
            <a:pPr marL="746125" lvl="1" indent="-288925">
              <a:buClr>
                <a:schemeClr val="bg2"/>
              </a:buClr>
              <a:buFont typeface="Arial" pitchFamily="34" charset="0"/>
              <a:buChar char="•"/>
            </a:pPr>
            <a:r>
              <a:rPr lang="en-US" sz="2400" b="1" smtClean="0">
                <a:solidFill>
                  <a:schemeClr val="bg2"/>
                </a:solidFill>
                <a:latin typeface="Times New Roman" pitchFamily="18" charset="0"/>
                <a:cs typeface="Times New Roman" pitchFamily="18" charset="0"/>
              </a:rPr>
              <a:t>A, G, C, T </a:t>
            </a:r>
            <a:r>
              <a:rPr lang="en-US" sz="2400" smtClean="0">
                <a:solidFill>
                  <a:schemeClr val="bg2"/>
                </a:solidFill>
                <a:latin typeface="Times New Roman" pitchFamily="18" charset="0"/>
                <a:cs typeface="Times New Roman" pitchFamily="18" charset="0"/>
              </a:rPr>
              <a:t>protrude inward and are joined by </a:t>
            </a:r>
            <a:r>
              <a:rPr lang="en-US" sz="2400" u="sng" smtClean="0">
                <a:solidFill>
                  <a:schemeClr val="bg2"/>
                </a:solidFill>
                <a:latin typeface="Times New Roman" pitchFamily="18" charset="0"/>
                <a:cs typeface="Times New Roman" pitchFamily="18" charset="0"/>
              </a:rPr>
              <a:t>hydrogen bonding</a:t>
            </a:r>
          </a:p>
          <a:p>
            <a:pPr marL="746125" lvl="1" indent="-288925">
              <a:buClr>
                <a:schemeClr val="bg2"/>
              </a:buClr>
              <a:buFont typeface="Arial" pitchFamily="34" charset="0"/>
              <a:buChar char="•"/>
            </a:pPr>
            <a:endParaRPr lang="en-US" sz="2400" u="sng" smtClean="0">
              <a:solidFill>
                <a:schemeClr val="bg2"/>
              </a:solidFill>
              <a:latin typeface="Times New Roman" pitchFamily="18" charset="0"/>
              <a:cs typeface="Times New Roman" pitchFamily="18" charset="0"/>
            </a:endParaRPr>
          </a:p>
          <a:p>
            <a:pPr marL="746125" lvl="1" indent="-288925">
              <a:buClr>
                <a:schemeClr val="bg2"/>
              </a:buClr>
              <a:buFont typeface="Arial" pitchFamily="34" charset="0"/>
              <a:buChar char="•"/>
            </a:pPr>
            <a:r>
              <a:rPr lang="en-US" sz="2400" smtClean="0">
                <a:solidFill>
                  <a:schemeClr val="bg2"/>
                </a:solidFill>
                <a:latin typeface="Times New Roman" pitchFamily="18" charset="0"/>
                <a:cs typeface="Times New Roman" pitchFamily="18" charset="0"/>
              </a:rPr>
              <a:t>The nucleotide strands form an anti-parallel two chain spiral helix</a:t>
            </a:r>
          </a:p>
          <a:p>
            <a:pPr marL="746125" lvl="1" indent="-288925">
              <a:buClr>
                <a:schemeClr val="bg2"/>
              </a:buClr>
              <a:buFont typeface="Arial" pitchFamily="34" charset="0"/>
              <a:buChar char="•"/>
            </a:pPr>
            <a:endParaRPr lang="en-US" sz="2400" u="sng" smtClean="0">
              <a:solidFill>
                <a:schemeClr val="bg2"/>
              </a:solidFill>
              <a:latin typeface="Times New Roman" pitchFamily="18" charset="0"/>
              <a:cs typeface="Times New Roman" pitchFamily="18" charset="0"/>
            </a:endParaRPr>
          </a:p>
        </p:txBody>
      </p:sp>
      <p:pic>
        <p:nvPicPr>
          <p:cNvPr id="13316" name="Picture 3"/>
          <p:cNvPicPr>
            <a:picLocks noChangeAspect="1" noChangeArrowheads="1"/>
          </p:cNvPicPr>
          <p:nvPr/>
        </p:nvPicPr>
        <p:blipFill>
          <a:blip r:embed="rId2" cstate="print"/>
          <a:srcRect/>
          <a:stretch>
            <a:fillRect/>
          </a:stretch>
        </p:blipFill>
        <p:spPr bwMode="auto">
          <a:xfrm>
            <a:off x="152400" y="1143000"/>
            <a:ext cx="2362200" cy="2898775"/>
          </a:xfrm>
          <a:prstGeom prst="rect">
            <a:avLst/>
          </a:prstGeom>
          <a:noFill/>
          <a:ln w="9525">
            <a:noFill/>
            <a:round/>
            <a:headEnd/>
            <a:tailEnd/>
          </a:ln>
        </p:spPr>
      </p:pic>
      <p:pic>
        <p:nvPicPr>
          <p:cNvPr id="13317" name="Picture 2" descr="09_F05"/>
          <p:cNvPicPr>
            <a:picLocks noChangeAspect="1" noChangeArrowheads="1"/>
          </p:cNvPicPr>
          <p:nvPr/>
        </p:nvPicPr>
        <p:blipFill>
          <a:blip r:embed="rId3" cstate="print"/>
          <a:srcRect b="7111"/>
          <a:stretch>
            <a:fillRect/>
          </a:stretch>
        </p:blipFill>
        <p:spPr bwMode="auto">
          <a:xfrm>
            <a:off x="-3175" y="4365625"/>
            <a:ext cx="4346575" cy="2187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figure e9-4"/>
          <p:cNvPicPr>
            <a:picLocks noChangeAspect="1" noChangeArrowheads="1"/>
          </p:cNvPicPr>
          <p:nvPr/>
        </p:nvPicPr>
        <p:blipFill>
          <a:blip r:embed="rId3" cstate="print"/>
          <a:srcRect/>
          <a:stretch>
            <a:fillRect/>
          </a:stretch>
        </p:blipFill>
        <p:spPr bwMode="auto">
          <a:xfrm>
            <a:off x="1268413" y="912813"/>
            <a:ext cx="6605587" cy="6097587"/>
          </a:xfrm>
          <a:prstGeom prst="rect">
            <a:avLst/>
          </a:prstGeom>
          <a:noFill/>
          <a:ln w="9525">
            <a:noFill/>
            <a:miter lim="800000"/>
            <a:headEnd/>
            <a:tailEnd/>
          </a:ln>
        </p:spPr>
      </p:pic>
      <p:sp>
        <p:nvSpPr>
          <p:cNvPr id="14339" name="Text Box 5"/>
          <p:cNvSpPr txBox="1">
            <a:spLocks noChangeArrowheads="1"/>
          </p:cNvSpPr>
          <p:nvPr/>
        </p:nvSpPr>
        <p:spPr bwMode="auto">
          <a:xfrm>
            <a:off x="3049588" y="1636713"/>
            <a:ext cx="184150" cy="457200"/>
          </a:xfrm>
          <a:prstGeom prst="rect">
            <a:avLst/>
          </a:prstGeom>
          <a:noFill/>
          <a:ln w="9525">
            <a:noFill/>
            <a:miter lim="800000"/>
            <a:headEnd/>
            <a:tailEnd/>
          </a:ln>
        </p:spPr>
        <p:txBody>
          <a:bodyPr>
            <a:spAutoFit/>
          </a:bodyPr>
          <a:lstStyle/>
          <a:p>
            <a:pPr>
              <a:spcBef>
                <a:spcPct val="50000"/>
              </a:spcBef>
            </a:pPr>
            <a:endParaRPr lang="en-US"/>
          </a:p>
        </p:txBody>
      </p:sp>
      <p:sp>
        <p:nvSpPr>
          <p:cNvPr id="14340" name="Text Box 6"/>
          <p:cNvSpPr txBox="1">
            <a:spLocks noChangeArrowheads="1"/>
          </p:cNvSpPr>
          <p:nvPr/>
        </p:nvSpPr>
        <p:spPr bwMode="auto">
          <a:xfrm>
            <a:off x="1833563" y="1017588"/>
            <a:ext cx="844550" cy="369887"/>
          </a:xfrm>
          <a:prstGeom prst="rect">
            <a:avLst/>
          </a:prstGeom>
          <a:noFill/>
          <a:ln w="9525">
            <a:noFill/>
            <a:miter lim="800000"/>
            <a:headEnd/>
            <a:tailEnd/>
          </a:ln>
        </p:spPr>
        <p:txBody>
          <a:bodyPr wrap="none">
            <a:spAutoFit/>
          </a:bodyPr>
          <a:lstStyle/>
          <a:p>
            <a:r>
              <a:rPr lang="en-US" b="1"/>
              <a:t>5</a:t>
            </a:r>
            <a:r>
              <a:rPr lang="en-US" b="1">
                <a:sym typeface="Symbol" pitchFamily="18" charset="2"/>
              </a:rPr>
              <a:t></a:t>
            </a:r>
            <a:r>
              <a:rPr lang="en-US" b="1"/>
              <a:t> end</a:t>
            </a:r>
          </a:p>
        </p:txBody>
      </p:sp>
      <p:sp>
        <p:nvSpPr>
          <p:cNvPr id="14341" name="Rectangle 7"/>
          <p:cNvSpPr>
            <a:spLocks noChangeArrowheads="1"/>
          </p:cNvSpPr>
          <p:nvPr/>
        </p:nvSpPr>
        <p:spPr bwMode="auto">
          <a:xfrm>
            <a:off x="2897188" y="6407150"/>
            <a:ext cx="844550" cy="369888"/>
          </a:xfrm>
          <a:prstGeom prst="rect">
            <a:avLst/>
          </a:prstGeom>
          <a:noFill/>
          <a:ln w="9525">
            <a:noFill/>
            <a:miter lim="800000"/>
            <a:headEnd/>
            <a:tailEnd/>
          </a:ln>
        </p:spPr>
        <p:txBody>
          <a:bodyPr wrap="none">
            <a:spAutoFit/>
          </a:bodyPr>
          <a:lstStyle/>
          <a:p>
            <a:r>
              <a:rPr lang="en-US" b="1"/>
              <a:t>3</a:t>
            </a:r>
            <a:r>
              <a:rPr lang="en-US" b="1">
                <a:sym typeface="Symbol" pitchFamily="18" charset="2"/>
              </a:rPr>
              <a:t></a:t>
            </a:r>
            <a:r>
              <a:rPr lang="en-US" b="1"/>
              <a:t> end</a:t>
            </a:r>
          </a:p>
        </p:txBody>
      </p:sp>
      <p:sp>
        <p:nvSpPr>
          <p:cNvPr id="14342" name="Rectangle 8"/>
          <p:cNvSpPr>
            <a:spLocks noChangeArrowheads="1"/>
          </p:cNvSpPr>
          <p:nvPr/>
        </p:nvSpPr>
        <p:spPr bwMode="auto">
          <a:xfrm>
            <a:off x="4981575" y="3902075"/>
            <a:ext cx="428625" cy="457200"/>
          </a:xfrm>
          <a:prstGeom prst="rect">
            <a:avLst/>
          </a:prstGeom>
          <a:noFill/>
          <a:ln w="9525">
            <a:noFill/>
            <a:miter lim="800000"/>
            <a:headEnd/>
            <a:tailEnd/>
          </a:ln>
        </p:spPr>
        <p:txBody>
          <a:bodyPr wrap="none">
            <a:spAutoFit/>
          </a:bodyPr>
          <a:lstStyle/>
          <a:p>
            <a:r>
              <a:rPr lang="en-US">
                <a:solidFill>
                  <a:srgbClr val="FF0000"/>
                </a:solidFill>
              </a:rPr>
              <a:t>1</a:t>
            </a:r>
            <a:r>
              <a:rPr lang="en-US">
                <a:solidFill>
                  <a:srgbClr val="FF0000"/>
                </a:solidFill>
                <a:sym typeface="Symbol" pitchFamily="18" charset="2"/>
              </a:rPr>
              <a:t></a:t>
            </a:r>
          </a:p>
        </p:txBody>
      </p:sp>
      <p:sp>
        <p:nvSpPr>
          <p:cNvPr id="14343" name="Rectangle 9"/>
          <p:cNvSpPr>
            <a:spLocks noChangeArrowheads="1"/>
          </p:cNvSpPr>
          <p:nvPr/>
        </p:nvSpPr>
        <p:spPr bwMode="auto">
          <a:xfrm>
            <a:off x="4768850" y="5316538"/>
            <a:ext cx="428625" cy="457200"/>
          </a:xfrm>
          <a:prstGeom prst="rect">
            <a:avLst/>
          </a:prstGeom>
          <a:noFill/>
          <a:ln w="9525">
            <a:noFill/>
            <a:miter lim="800000"/>
            <a:headEnd/>
            <a:tailEnd/>
          </a:ln>
        </p:spPr>
        <p:txBody>
          <a:bodyPr wrap="none">
            <a:spAutoFit/>
          </a:bodyPr>
          <a:lstStyle/>
          <a:p>
            <a:r>
              <a:rPr lang="en-US">
                <a:solidFill>
                  <a:srgbClr val="FF0000"/>
                </a:solidFill>
              </a:rPr>
              <a:t>2</a:t>
            </a:r>
            <a:r>
              <a:rPr lang="en-US">
                <a:solidFill>
                  <a:srgbClr val="FF0000"/>
                </a:solidFill>
                <a:sym typeface="Symbol" pitchFamily="18" charset="2"/>
              </a:rPr>
              <a:t></a:t>
            </a:r>
          </a:p>
        </p:txBody>
      </p:sp>
      <p:sp>
        <p:nvSpPr>
          <p:cNvPr id="14344" name="Rectangle 10"/>
          <p:cNvSpPr>
            <a:spLocks noChangeArrowheads="1"/>
          </p:cNvSpPr>
          <p:nvPr/>
        </p:nvSpPr>
        <p:spPr bwMode="auto">
          <a:xfrm>
            <a:off x="3152775" y="5360988"/>
            <a:ext cx="428625" cy="457200"/>
          </a:xfrm>
          <a:prstGeom prst="rect">
            <a:avLst/>
          </a:prstGeom>
          <a:noFill/>
          <a:ln w="9525">
            <a:noFill/>
            <a:miter lim="800000"/>
            <a:headEnd/>
            <a:tailEnd/>
          </a:ln>
        </p:spPr>
        <p:txBody>
          <a:bodyPr wrap="none">
            <a:spAutoFit/>
          </a:bodyPr>
          <a:lstStyle/>
          <a:p>
            <a:r>
              <a:rPr lang="en-US">
                <a:solidFill>
                  <a:srgbClr val="FF0000"/>
                </a:solidFill>
              </a:rPr>
              <a:t>3</a:t>
            </a:r>
            <a:r>
              <a:rPr lang="en-US">
                <a:solidFill>
                  <a:srgbClr val="FF0000"/>
                </a:solidFill>
                <a:sym typeface="Symbol" pitchFamily="18" charset="2"/>
              </a:rPr>
              <a:t></a:t>
            </a:r>
          </a:p>
        </p:txBody>
      </p:sp>
      <p:sp>
        <p:nvSpPr>
          <p:cNvPr id="14345" name="Rectangle 11"/>
          <p:cNvSpPr>
            <a:spLocks noChangeArrowheads="1"/>
          </p:cNvSpPr>
          <p:nvPr/>
        </p:nvSpPr>
        <p:spPr bwMode="auto">
          <a:xfrm>
            <a:off x="2587625" y="4224338"/>
            <a:ext cx="428625" cy="457200"/>
          </a:xfrm>
          <a:prstGeom prst="rect">
            <a:avLst/>
          </a:prstGeom>
          <a:noFill/>
          <a:ln w="9525">
            <a:noFill/>
            <a:miter lim="800000"/>
            <a:headEnd/>
            <a:tailEnd/>
          </a:ln>
        </p:spPr>
        <p:txBody>
          <a:bodyPr wrap="none">
            <a:spAutoFit/>
          </a:bodyPr>
          <a:lstStyle/>
          <a:p>
            <a:r>
              <a:rPr lang="en-US">
                <a:solidFill>
                  <a:srgbClr val="FF0000"/>
                </a:solidFill>
              </a:rPr>
              <a:t>4</a:t>
            </a:r>
            <a:r>
              <a:rPr lang="en-US">
                <a:solidFill>
                  <a:srgbClr val="FF0000"/>
                </a:solidFill>
                <a:sym typeface="Symbol" pitchFamily="18" charset="2"/>
              </a:rPr>
              <a:t></a:t>
            </a:r>
          </a:p>
        </p:txBody>
      </p:sp>
      <p:sp>
        <p:nvSpPr>
          <p:cNvPr id="14346" name="Rectangle 12"/>
          <p:cNvSpPr>
            <a:spLocks noChangeArrowheads="1"/>
          </p:cNvSpPr>
          <p:nvPr/>
        </p:nvSpPr>
        <p:spPr bwMode="auto">
          <a:xfrm>
            <a:off x="2622550" y="3451225"/>
            <a:ext cx="428625" cy="457200"/>
          </a:xfrm>
          <a:prstGeom prst="rect">
            <a:avLst/>
          </a:prstGeom>
          <a:noFill/>
          <a:ln w="9525">
            <a:noFill/>
            <a:miter lim="800000"/>
            <a:headEnd/>
            <a:tailEnd/>
          </a:ln>
        </p:spPr>
        <p:txBody>
          <a:bodyPr wrap="none">
            <a:spAutoFit/>
          </a:bodyPr>
          <a:lstStyle/>
          <a:p>
            <a:r>
              <a:rPr lang="en-US">
                <a:solidFill>
                  <a:srgbClr val="FF0000"/>
                </a:solidFill>
              </a:rPr>
              <a:t>5</a:t>
            </a:r>
            <a:r>
              <a:rPr lang="en-US">
                <a:solidFill>
                  <a:srgbClr val="FF0000"/>
                </a:solidFill>
                <a:sym typeface="Symbol" pitchFamily="18" charset="2"/>
              </a:rPr>
              <a:t></a:t>
            </a:r>
          </a:p>
        </p:txBody>
      </p:sp>
      <p:sp>
        <p:nvSpPr>
          <p:cNvPr id="14347" name="Rectangle 13"/>
          <p:cNvSpPr>
            <a:spLocks noChangeArrowheads="1"/>
          </p:cNvSpPr>
          <p:nvPr/>
        </p:nvSpPr>
        <p:spPr bwMode="auto">
          <a:xfrm>
            <a:off x="5959475" y="3660775"/>
            <a:ext cx="354013" cy="457200"/>
          </a:xfrm>
          <a:prstGeom prst="rect">
            <a:avLst/>
          </a:prstGeom>
          <a:noFill/>
          <a:ln w="9525">
            <a:noFill/>
            <a:miter lim="800000"/>
            <a:headEnd/>
            <a:tailEnd/>
          </a:ln>
        </p:spPr>
        <p:txBody>
          <a:bodyPr wrap="none">
            <a:spAutoFit/>
          </a:bodyPr>
          <a:lstStyle/>
          <a:p>
            <a:r>
              <a:rPr lang="en-US">
                <a:solidFill>
                  <a:srgbClr val="FF0000"/>
                </a:solidFill>
              </a:rPr>
              <a:t>1</a:t>
            </a:r>
            <a:endParaRPr lang="en-US">
              <a:solidFill>
                <a:srgbClr val="FF0000"/>
              </a:solidFill>
              <a:sym typeface="Symbol" pitchFamily="18" charset="2"/>
            </a:endParaRPr>
          </a:p>
        </p:txBody>
      </p:sp>
      <p:sp>
        <p:nvSpPr>
          <p:cNvPr id="14348" name="Rectangle 14"/>
          <p:cNvSpPr>
            <a:spLocks noChangeArrowheads="1"/>
          </p:cNvSpPr>
          <p:nvPr/>
        </p:nvSpPr>
        <p:spPr bwMode="auto">
          <a:xfrm>
            <a:off x="6357938" y="3660775"/>
            <a:ext cx="354012" cy="457200"/>
          </a:xfrm>
          <a:prstGeom prst="rect">
            <a:avLst/>
          </a:prstGeom>
          <a:noFill/>
          <a:ln w="9525">
            <a:noFill/>
            <a:miter lim="800000"/>
            <a:headEnd/>
            <a:tailEnd/>
          </a:ln>
        </p:spPr>
        <p:txBody>
          <a:bodyPr wrap="none">
            <a:spAutoFit/>
          </a:bodyPr>
          <a:lstStyle/>
          <a:p>
            <a:r>
              <a:rPr lang="en-US">
                <a:solidFill>
                  <a:srgbClr val="FF0000"/>
                </a:solidFill>
              </a:rPr>
              <a:t>2</a:t>
            </a:r>
            <a:endParaRPr lang="en-US">
              <a:solidFill>
                <a:srgbClr val="FF0000"/>
              </a:solidFill>
              <a:sym typeface="Symbol" pitchFamily="18" charset="2"/>
            </a:endParaRPr>
          </a:p>
        </p:txBody>
      </p:sp>
      <p:sp>
        <p:nvSpPr>
          <p:cNvPr id="14349" name="Rectangle 15"/>
          <p:cNvSpPr>
            <a:spLocks noChangeArrowheads="1"/>
          </p:cNvSpPr>
          <p:nvPr/>
        </p:nvSpPr>
        <p:spPr bwMode="auto">
          <a:xfrm>
            <a:off x="6540500" y="3298825"/>
            <a:ext cx="354013" cy="457200"/>
          </a:xfrm>
          <a:prstGeom prst="rect">
            <a:avLst/>
          </a:prstGeom>
          <a:noFill/>
          <a:ln w="9525">
            <a:noFill/>
            <a:miter lim="800000"/>
            <a:headEnd/>
            <a:tailEnd/>
          </a:ln>
        </p:spPr>
        <p:txBody>
          <a:bodyPr wrap="none">
            <a:spAutoFit/>
          </a:bodyPr>
          <a:lstStyle/>
          <a:p>
            <a:r>
              <a:rPr lang="en-US">
                <a:solidFill>
                  <a:srgbClr val="FF0000"/>
                </a:solidFill>
              </a:rPr>
              <a:t>3</a:t>
            </a:r>
            <a:endParaRPr lang="en-US">
              <a:solidFill>
                <a:srgbClr val="FF0000"/>
              </a:solidFill>
              <a:sym typeface="Symbol" pitchFamily="18" charset="2"/>
            </a:endParaRPr>
          </a:p>
        </p:txBody>
      </p:sp>
      <p:sp>
        <p:nvSpPr>
          <p:cNvPr id="14350" name="Rectangle 16"/>
          <p:cNvSpPr>
            <a:spLocks noChangeArrowheads="1"/>
          </p:cNvSpPr>
          <p:nvPr/>
        </p:nvSpPr>
        <p:spPr bwMode="auto">
          <a:xfrm>
            <a:off x="6357938" y="2903538"/>
            <a:ext cx="354012" cy="457200"/>
          </a:xfrm>
          <a:prstGeom prst="rect">
            <a:avLst/>
          </a:prstGeom>
          <a:noFill/>
          <a:ln w="9525">
            <a:noFill/>
            <a:miter lim="800000"/>
            <a:headEnd/>
            <a:tailEnd/>
          </a:ln>
        </p:spPr>
        <p:txBody>
          <a:bodyPr wrap="none">
            <a:spAutoFit/>
          </a:bodyPr>
          <a:lstStyle/>
          <a:p>
            <a:r>
              <a:rPr lang="en-US">
                <a:solidFill>
                  <a:srgbClr val="FF0000"/>
                </a:solidFill>
              </a:rPr>
              <a:t>4</a:t>
            </a:r>
            <a:endParaRPr lang="en-US">
              <a:solidFill>
                <a:srgbClr val="FF0000"/>
              </a:solidFill>
              <a:sym typeface="Symbol" pitchFamily="18" charset="2"/>
            </a:endParaRPr>
          </a:p>
        </p:txBody>
      </p:sp>
      <p:sp>
        <p:nvSpPr>
          <p:cNvPr id="14351" name="Rectangle 17"/>
          <p:cNvSpPr>
            <a:spLocks noChangeArrowheads="1"/>
          </p:cNvSpPr>
          <p:nvPr/>
        </p:nvSpPr>
        <p:spPr bwMode="auto">
          <a:xfrm>
            <a:off x="5959475" y="2903538"/>
            <a:ext cx="354013" cy="457200"/>
          </a:xfrm>
          <a:prstGeom prst="rect">
            <a:avLst/>
          </a:prstGeom>
          <a:noFill/>
          <a:ln w="9525">
            <a:noFill/>
            <a:miter lim="800000"/>
            <a:headEnd/>
            <a:tailEnd/>
          </a:ln>
        </p:spPr>
        <p:txBody>
          <a:bodyPr wrap="none">
            <a:spAutoFit/>
          </a:bodyPr>
          <a:lstStyle/>
          <a:p>
            <a:r>
              <a:rPr lang="en-US">
                <a:solidFill>
                  <a:srgbClr val="FF0000"/>
                </a:solidFill>
              </a:rPr>
              <a:t>5</a:t>
            </a:r>
            <a:endParaRPr lang="en-US">
              <a:solidFill>
                <a:srgbClr val="FF0000"/>
              </a:solidFill>
              <a:sym typeface="Symbol" pitchFamily="18" charset="2"/>
            </a:endParaRPr>
          </a:p>
        </p:txBody>
      </p:sp>
      <p:sp>
        <p:nvSpPr>
          <p:cNvPr id="14352" name="Rectangle 18"/>
          <p:cNvSpPr>
            <a:spLocks noChangeArrowheads="1"/>
          </p:cNvSpPr>
          <p:nvPr/>
        </p:nvSpPr>
        <p:spPr bwMode="auto">
          <a:xfrm>
            <a:off x="5761038" y="3298825"/>
            <a:ext cx="354012" cy="457200"/>
          </a:xfrm>
          <a:prstGeom prst="rect">
            <a:avLst/>
          </a:prstGeom>
          <a:noFill/>
          <a:ln w="9525">
            <a:noFill/>
            <a:miter lim="800000"/>
            <a:headEnd/>
            <a:tailEnd/>
          </a:ln>
        </p:spPr>
        <p:txBody>
          <a:bodyPr wrap="none">
            <a:spAutoFit/>
          </a:bodyPr>
          <a:lstStyle/>
          <a:p>
            <a:r>
              <a:rPr lang="en-US">
                <a:solidFill>
                  <a:srgbClr val="FF0000"/>
                </a:solidFill>
              </a:rPr>
              <a:t>6</a:t>
            </a:r>
            <a:endParaRPr lang="en-US">
              <a:solidFill>
                <a:srgbClr val="FF0000"/>
              </a:solidFill>
              <a:sym typeface="Symbol" pitchFamily="18" charset="2"/>
            </a:endParaRPr>
          </a:p>
        </p:txBody>
      </p:sp>
      <p:sp>
        <p:nvSpPr>
          <p:cNvPr id="19" name="Rectangle 2"/>
          <p:cNvSpPr txBox="1">
            <a:spLocks noChangeArrowheads="1"/>
          </p:cNvSpPr>
          <p:nvPr/>
        </p:nvSpPr>
        <p:spPr>
          <a:xfrm>
            <a:off x="-30163" y="304800"/>
            <a:ext cx="9372601" cy="762000"/>
          </a:xfrm>
          <a:prstGeom prst="rect">
            <a:avLst/>
          </a:prstGeom>
        </p:spPr>
        <p:txBody>
          <a:bodyPr/>
          <a:lstStyle/>
          <a:p>
            <a:pPr eaLnBrk="0" hangingPunct="0">
              <a:defRPr/>
            </a:pPr>
            <a:r>
              <a:rPr lang="en-US" sz="4000" b="1" kern="0">
                <a:solidFill>
                  <a:schemeClr val="bg2"/>
                </a:solidFill>
                <a:latin typeface="Times New Roman" pitchFamily="18" charset="0"/>
                <a:ea typeface="+mj-ea"/>
                <a:cs typeface="Times New Roman" pitchFamily="18" charset="0"/>
              </a:rPr>
              <a:t>DNA Is a Double Helix – Watson &amp; Crick</a:t>
            </a:r>
            <a:endParaRPr lang="en-US" sz="4000" b="1" kern="0" dirty="0">
              <a:solidFill>
                <a:schemeClr val="bg2"/>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0163" y="381000"/>
            <a:ext cx="9372601" cy="762000"/>
          </a:xfrm>
        </p:spPr>
        <p:txBody>
          <a:bodyPr/>
          <a:lstStyle/>
          <a:p>
            <a:r>
              <a:rPr lang="en-US" sz="4000" b="1" smtClean="0">
                <a:solidFill>
                  <a:schemeClr val="bg2"/>
                </a:solidFill>
                <a:latin typeface="Times New Roman" pitchFamily="18" charset="0"/>
                <a:cs typeface="Times New Roman" pitchFamily="18" charset="0"/>
              </a:rPr>
              <a:t>DNA Is a Double Helix – Watson &amp; Crick</a:t>
            </a:r>
          </a:p>
        </p:txBody>
      </p:sp>
      <p:pic>
        <p:nvPicPr>
          <p:cNvPr id="15363" name="Picture 3" descr="figure e9-6"/>
          <p:cNvPicPr>
            <a:picLocks noChangeAspect="1" noChangeArrowheads="1"/>
          </p:cNvPicPr>
          <p:nvPr/>
        </p:nvPicPr>
        <p:blipFill>
          <a:blip r:embed="rId2" cstate="print"/>
          <a:srcRect/>
          <a:stretch>
            <a:fillRect/>
          </a:stretch>
        </p:blipFill>
        <p:spPr bwMode="auto">
          <a:xfrm>
            <a:off x="4495800" y="1206500"/>
            <a:ext cx="4518025" cy="5270500"/>
          </a:xfrm>
          <a:prstGeom prst="rect">
            <a:avLst/>
          </a:prstGeom>
          <a:noFill/>
          <a:ln w="9525">
            <a:noFill/>
            <a:miter lim="800000"/>
            <a:headEnd/>
            <a:tailEnd/>
          </a:ln>
        </p:spPr>
      </p:pic>
      <p:sp>
        <p:nvSpPr>
          <p:cNvPr id="8" name="Rectangle 3"/>
          <p:cNvSpPr txBox="1">
            <a:spLocks noChangeArrowheads="1"/>
          </p:cNvSpPr>
          <p:nvPr/>
        </p:nvSpPr>
        <p:spPr bwMode="auto">
          <a:xfrm>
            <a:off x="152400" y="1143000"/>
            <a:ext cx="4419600" cy="5715000"/>
          </a:xfrm>
          <a:prstGeom prst="rect">
            <a:avLst/>
          </a:prstGeom>
          <a:noFill/>
          <a:ln w="9525">
            <a:noFill/>
            <a:miter lim="800000"/>
            <a:headEnd/>
            <a:tailEnd/>
          </a:ln>
        </p:spPr>
        <p:txBody>
          <a:bodyPr/>
          <a:lstStyle/>
          <a:p>
            <a:pPr marL="228600" lvl="1" indent="-228600" eaLnBrk="0" hangingPunct="0">
              <a:spcBef>
                <a:spcPct val="20000"/>
              </a:spcBef>
              <a:buClr>
                <a:schemeClr val="bg2"/>
              </a:buClr>
              <a:buSzPct val="80000"/>
              <a:buFont typeface="Arial" pitchFamily="34" charset="0"/>
              <a:buChar char="•"/>
              <a:defRPr/>
            </a:pPr>
            <a:r>
              <a:rPr lang="en-US" sz="2400" kern="0" dirty="0">
                <a:solidFill>
                  <a:schemeClr val="bg2"/>
                </a:solidFill>
                <a:latin typeface="Times New Roman" pitchFamily="18" charset="0"/>
                <a:cs typeface="Times New Roman" pitchFamily="18" charset="0"/>
              </a:rPr>
              <a:t>The two nucleotide strands always run </a:t>
            </a:r>
            <a:r>
              <a:rPr lang="en-US" sz="2400" u="sng" kern="0" dirty="0">
                <a:solidFill>
                  <a:schemeClr val="bg2"/>
                </a:solidFill>
                <a:latin typeface="Times New Roman" pitchFamily="18" charset="0"/>
                <a:cs typeface="Times New Roman" pitchFamily="18" charset="0"/>
              </a:rPr>
              <a:t>anti-parallel</a:t>
            </a:r>
          </a:p>
          <a:p>
            <a:pPr marL="228600" lvl="1" indent="-228600" eaLnBrk="0" hangingPunct="0">
              <a:spcBef>
                <a:spcPct val="20000"/>
              </a:spcBef>
              <a:buClr>
                <a:schemeClr val="bg2"/>
              </a:buClr>
              <a:buSzPct val="80000"/>
              <a:buFont typeface="Arial" pitchFamily="34" charset="0"/>
              <a:buChar char="•"/>
              <a:defRPr/>
            </a:pPr>
            <a:endParaRPr lang="en-US" sz="2400" kern="0" dirty="0">
              <a:solidFill>
                <a:schemeClr val="bg2"/>
              </a:solidFill>
              <a:latin typeface="Times New Roman" pitchFamily="18" charset="0"/>
              <a:cs typeface="Times New Roman" pitchFamily="18" charset="0"/>
            </a:endParaRPr>
          </a:p>
          <a:p>
            <a:pPr marL="228600" lvl="1" indent="-228600" eaLnBrk="0" hangingPunct="0">
              <a:spcBef>
                <a:spcPct val="20000"/>
              </a:spcBef>
              <a:buClr>
                <a:schemeClr val="bg2"/>
              </a:buClr>
              <a:buSzPct val="80000"/>
              <a:buFont typeface="Arial" pitchFamily="34" charset="0"/>
              <a:buChar char="•"/>
              <a:defRPr/>
            </a:pPr>
            <a:r>
              <a:rPr lang="en-US" sz="2400" kern="0" dirty="0">
                <a:solidFill>
                  <a:schemeClr val="bg2"/>
                </a:solidFill>
                <a:latin typeface="Times New Roman" pitchFamily="18" charset="0"/>
                <a:cs typeface="Times New Roman" pitchFamily="18" charset="0"/>
              </a:rPr>
              <a:t>The orientation of the </a:t>
            </a:r>
            <a:r>
              <a:rPr lang="en-US" sz="2400" b="1" kern="0" dirty="0">
                <a:solidFill>
                  <a:schemeClr val="bg2"/>
                </a:solidFill>
                <a:latin typeface="Times New Roman" pitchFamily="18" charset="0"/>
                <a:cs typeface="Times New Roman" pitchFamily="18" charset="0"/>
              </a:rPr>
              <a:t>Watson strand</a:t>
            </a:r>
            <a:r>
              <a:rPr lang="en-US" sz="2400" kern="0" dirty="0">
                <a:solidFill>
                  <a:schemeClr val="bg2"/>
                </a:solidFill>
                <a:latin typeface="Times New Roman" pitchFamily="18" charset="0"/>
                <a:cs typeface="Times New Roman" pitchFamily="18" charset="0"/>
              </a:rPr>
              <a:t> is always </a:t>
            </a:r>
            <a:r>
              <a:rPr lang="en-US" sz="2400" u="sng" kern="0" dirty="0">
                <a:solidFill>
                  <a:schemeClr val="bg2"/>
                </a:solidFill>
                <a:latin typeface="Times New Roman" pitchFamily="18" charset="0"/>
                <a:cs typeface="Times New Roman" pitchFamily="18" charset="0"/>
              </a:rPr>
              <a:t>5-prime to 3-prime</a:t>
            </a:r>
            <a:r>
              <a:rPr lang="en-US" sz="2400" kern="0" dirty="0">
                <a:solidFill>
                  <a:schemeClr val="bg2"/>
                </a:solidFill>
                <a:latin typeface="Times New Roman" pitchFamily="18" charset="0"/>
                <a:cs typeface="Times New Roman" pitchFamily="18" charset="0"/>
              </a:rPr>
              <a:t> complementary to an anti-parallel </a:t>
            </a:r>
            <a:r>
              <a:rPr lang="en-US" sz="2400" b="1" kern="0" dirty="0">
                <a:solidFill>
                  <a:schemeClr val="bg2"/>
                </a:solidFill>
                <a:latin typeface="Times New Roman" pitchFamily="18" charset="0"/>
                <a:cs typeface="Times New Roman" pitchFamily="18" charset="0"/>
              </a:rPr>
              <a:t>Crick strand </a:t>
            </a:r>
            <a:r>
              <a:rPr lang="en-US" sz="2400" kern="0" dirty="0">
                <a:solidFill>
                  <a:schemeClr val="bg2"/>
                </a:solidFill>
                <a:latin typeface="Times New Roman" pitchFamily="18" charset="0"/>
                <a:cs typeface="Times New Roman" pitchFamily="18" charset="0"/>
              </a:rPr>
              <a:t>that runs </a:t>
            </a:r>
            <a:r>
              <a:rPr lang="en-US" sz="2400" u="sng" kern="0" dirty="0">
                <a:solidFill>
                  <a:schemeClr val="bg2"/>
                </a:solidFill>
                <a:latin typeface="Times New Roman" pitchFamily="18" charset="0"/>
                <a:cs typeface="Times New Roman" pitchFamily="18" charset="0"/>
              </a:rPr>
              <a:t>3-prime to 5-prime </a:t>
            </a:r>
          </a:p>
          <a:p>
            <a:pPr marL="228600" lvl="1" indent="-228600" eaLnBrk="0" hangingPunct="0">
              <a:spcBef>
                <a:spcPct val="20000"/>
              </a:spcBef>
              <a:buClr>
                <a:schemeClr val="bg2"/>
              </a:buClr>
              <a:buSzPct val="80000"/>
              <a:buFont typeface="Arial" pitchFamily="34" charset="0"/>
              <a:buChar char="•"/>
              <a:defRPr/>
            </a:pPr>
            <a:endParaRPr lang="en-US" sz="2400" u="sng" kern="0" dirty="0">
              <a:solidFill>
                <a:schemeClr val="bg2"/>
              </a:solidFill>
              <a:latin typeface="Times New Roman" pitchFamily="18" charset="0"/>
              <a:cs typeface="Times New Roman" pitchFamily="18" charset="0"/>
            </a:endParaRPr>
          </a:p>
          <a:p>
            <a:pPr marL="228600" lvl="1" indent="-228600" eaLnBrk="0" hangingPunct="0">
              <a:spcBef>
                <a:spcPct val="20000"/>
              </a:spcBef>
              <a:buClr>
                <a:schemeClr val="bg2"/>
              </a:buClr>
              <a:buSzPct val="80000"/>
              <a:buFont typeface="Arial" pitchFamily="34" charset="0"/>
              <a:buChar char="•"/>
              <a:defRPr/>
            </a:pPr>
            <a:r>
              <a:rPr lang="en-US" sz="2400" kern="0" dirty="0">
                <a:solidFill>
                  <a:schemeClr val="bg2"/>
                </a:solidFill>
                <a:latin typeface="Times New Roman" pitchFamily="18" charset="0"/>
                <a:cs typeface="Times New Roman" pitchFamily="18" charset="0"/>
              </a:rPr>
              <a:t>A-T are joined by two hydrogen bonds and C-G are joined by three hydrogen bonds</a:t>
            </a:r>
          </a:p>
          <a:p>
            <a:pPr marL="228600" lvl="1" indent="-228600" eaLnBrk="0" hangingPunct="0">
              <a:spcBef>
                <a:spcPct val="20000"/>
              </a:spcBef>
              <a:buClr>
                <a:schemeClr val="bg2"/>
              </a:buClr>
              <a:buSzPct val="80000"/>
              <a:buFont typeface="Wingdings" pitchFamily="2" charset="2"/>
              <a:buNone/>
              <a:defRPr/>
            </a:pPr>
            <a:endParaRPr lang="en-US" sz="2400" kern="0" dirty="0">
              <a:solidFill>
                <a:schemeClr val="bg2"/>
              </a:solidFill>
              <a:latin typeface="Times New Roman" pitchFamily="18" charset="0"/>
              <a:cs typeface="Times New Roman" pitchFamily="18" charset="0"/>
            </a:endParaRPr>
          </a:p>
          <a:p>
            <a:pPr marL="746125" lvl="1" indent="-288925" eaLnBrk="0" hangingPunct="0">
              <a:spcBef>
                <a:spcPct val="20000"/>
              </a:spcBef>
              <a:buClr>
                <a:schemeClr val="bg2"/>
              </a:buClr>
              <a:buSzPct val="80000"/>
              <a:defRPr/>
            </a:pPr>
            <a:endParaRPr lang="en-US" sz="2400" u="sng" kern="0" dirty="0">
              <a:solidFill>
                <a:schemeClr val="bg2"/>
              </a:solidFill>
              <a:latin typeface="Times New Roman" pitchFamily="18" charset="0"/>
              <a:cs typeface="Times New Roman" pitchFamily="18" charset="0"/>
            </a:endParaRPr>
          </a:p>
        </p:txBody>
      </p:sp>
      <p:sp>
        <p:nvSpPr>
          <p:cNvPr id="15365" name="Text Box 5"/>
          <p:cNvSpPr txBox="1">
            <a:spLocks noChangeArrowheads="1"/>
          </p:cNvSpPr>
          <p:nvPr/>
        </p:nvSpPr>
        <p:spPr bwMode="auto">
          <a:xfrm>
            <a:off x="4532313" y="1173163"/>
            <a:ext cx="603250" cy="274637"/>
          </a:xfrm>
          <a:prstGeom prst="rect">
            <a:avLst/>
          </a:prstGeom>
          <a:noFill/>
          <a:ln w="9525">
            <a:noFill/>
            <a:miter lim="800000"/>
            <a:headEnd/>
            <a:tailEnd/>
          </a:ln>
        </p:spPr>
        <p:txBody>
          <a:bodyPr wrap="none">
            <a:spAutoFit/>
          </a:bodyPr>
          <a:lstStyle/>
          <a:p>
            <a:r>
              <a:rPr lang="en-US" sz="1200"/>
              <a:t>5</a:t>
            </a:r>
            <a:r>
              <a:rPr lang="en-US" sz="1200">
                <a:sym typeface="Symbol" pitchFamily="18" charset="2"/>
              </a:rPr>
              <a:t></a:t>
            </a:r>
            <a:r>
              <a:rPr lang="en-US" sz="1200"/>
              <a:t> end</a:t>
            </a:r>
          </a:p>
        </p:txBody>
      </p:sp>
      <p:sp>
        <p:nvSpPr>
          <p:cNvPr id="15366" name="Text Box 5"/>
          <p:cNvSpPr txBox="1">
            <a:spLocks noChangeArrowheads="1"/>
          </p:cNvSpPr>
          <p:nvPr/>
        </p:nvSpPr>
        <p:spPr bwMode="auto">
          <a:xfrm>
            <a:off x="8418513" y="6232525"/>
            <a:ext cx="603250" cy="274638"/>
          </a:xfrm>
          <a:prstGeom prst="rect">
            <a:avLst/>
          </a:prstGeom>
          <a:noFill/>
          <a:ln w="9525">
            <a:noFill/>
            <a:miter lim="800000"/>
            <a:headEnd/>
            <a:tailEnd/>
          </a:ln>
        </p:spPr>
        <p:txBody>
          <a:bodyPr wrap="none">
            <a:spAutoFit/>
          </a:bodyPr>
          <a:lstStyle/>
          <a:p>
            <a:r>
              <a:rPr lang="en-US" sz="1200"/>
              <a:t>5</a:t>
            </a:r>
            <a:r>
              <a:rPr lang="en-US" sz="1200">
                <a:sym typeface="Symbol" pitchFamily="18" charset="2"/>
              </a:rPr>
              <a:t></a:t>
            </a:r>
            <a:r>
              <a:rPr lang="en-US" sz="1200"/>
              <a:t> end</a:t>
            </a:r>
          </a:p>
        </p:txBody>
      </p:sp>
      <p:sp>
        <p:nvSpPr>
          <p:cNvPr id="15367" name="Text Box 5"/>
          <p:cNvSpPr txBox="1">
            <a:spLocks noChangeArrowheads="1"/>
          </p:cNvSpPr>
          <p:nvPr/>
        </p:nvSpPr>
        <p:spPr bwMode="auto">
          <a:xfrm>
            <a:off x="5248275" y="6110288"/>
            <a:ext cx="606425" cy="277812"/>
          </a:xfrm>
          <a:prstGeom prst="rect">
            <a:avLst/>
          </a:prstGeom>
          <a:noFill/>
          <a:ln w="9525">
            <a:noFill/>
            <a:miter lim="800000"/>
            <a:headEnd/>
            <a:tailEnd/>
          </a:ln>
        </p:spPr>
        <p:txBody>
          <a:bodyPr wrap="none">
            <a:spAutoFit/>
          </a:bodyPr>
          <a:lstStyle/>
          <a:p>
            <a:r>
              <a:rPr lang="en-US" sz="1200">
                <a:sym typeface="Symbol" pitchFamily="18" charset="2"/>
              </a:rPr>
              <a:t>3</a:t>
            </a:r>
            <a:r>
              <a:rPr lang="en-US" sz="1200"/>
              <a:t> end</a:t>
            </a:r>
          </a:p>
        </p:txBody>
      </p:sp>
      <p:sp>
        <p:nvSpPr>
          <p:cNvPr id="15368" name="Text Box 5"/>
          <p:cNvSpPr txBox="1">
            <a:spLocks noChangeArrowheads="1"/>
          </p:cNvSpPr>
          <p:nvPr/>
        </p:nvSpPr>
        <p:spPr bwMode="auto">
          <a:xfrm>
            <a:off x="7970838" y="1279525"/>
            <a:ext cx="606425" cy="277813"/>
          </a:xfrm>
          <a:prstGeom prst="rect">
            <a:avLst/>
          </a:prstGeom>
          <a:noFill/>
          <a:ln w="9525">
            <a:noFill/>
            <a:miter lim="800000"/>
            <a:headEnd/>
            <a:tailEnd/>
          </a:ln>
        </p:spPr>
        <p:txBody>
          <a:bodyPr wrap="none">
            <a:spAutoFit/>
          </a:bodyPr>
          <a:lstStyle/>
          <a:p>
            <a:r>
              <a:rPr lang="en-US" sz="1200">
                <a:sym typeface="Symbol" pitchFamily="18" charset="2"/>
              </a:rPr>
              <a:t>3</a:t>
            </a:r>
            <a:r>
              <a:rPr lang="en-US" sz="1200"/>
              <a:t> end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
            <a:ext cx="8229600" cy="1143000"/>
          </a:xfrm>
        </p:spPr>
        <p:txBody>
          <a:bodyPr/>
          <a:lstStyle/>
          <a:p>
            <a:r>
              <a:rPr lang="en-US" b="1" smtClean="0">
                <a:solidFill>
                  <a:schemeClr val="bg2"/>
                </a:solidFill>
                <a:latin typeface="Times New Roman" pitchFamily="18" charset="0"/>
                <a:cs typeface="Times New Roman" pitchFamily="18" charset="0"/>
              </a:rPr>
              <a:t>DNA is the Information Molecule</a:t>
            </a:r>
          </a:p>
        </p:txBody>
      </p:sp>
      <p:sp>
        <p:nvSpPr>
          <p:cNvPr id="16387" name="Rectangle 3"/>
          <p:cNvSpPr>
            <a:spLocks noGrp="1" noChangeArrowheads="1"/>
          </p:cNvSpPr>
          <p:nvPr>
            <p:ph type="body" idx="1"/>
          </p:nvPr>
        </p:nvSpPr>
        <p:spPr>
          <a:xfrm>
            <a:off x="76200" y="1219200"/>
            <a:ext cx="8991600" cy="5486400"/>
          </a:xfrm>
        </p:spPr>
        <p:txBody>
          <a:bodyPr/>
          <a:lstStyle/>
          <a:p>
            <a:pPr marL="609600" indent="-609600">
              <a:buFont typeface="Arial" pitchFamily="34" charset="0"/>
              <a:buChar char="•"/>
            </a:pPr>
            <a:r>
              <a:rPr lang="en-US" smtClean="0">
                <a:solidFill>
                  <a:schemeClr val="bg2"/>
                </a:solidFill>
                <a:latin typeface="Times New Roman" pitchFamily="18" charset="0"/>
                <a:cs typeface="Times New Roman" pitchFamily="18" charset="0"/>
              </a:rPr>
              <a:t>How can a molecule with only 4 simple parts be the carrier of genetic information?</a:t>
            </a:r>
          </a:p>
          <a:p>
            <a:pPr marL="609600" indent="-609600">
              <a:buFont typeface="Arial" pitchFamily="34" charset="0"/>
              <a:buChar char="•"/>
            </a:pPr>
            <a:endParaRPr lang="en-US" smtClean="0">
              <a:solidFill>
                <a:schemeClr val="bg2"/>
              </a:solidFill>
              <a:latin typeface="Times New Roman" pitchFamily="18" charset="0"/>
              <a:cs typeface="Times New Roman" pitchFamily="18" charset="0"/>
            </a:endParaRPr>
          </a:p>
          <a:p>
            <a:pPr marL="609600" indent="-609600">
              <a:buFont typeface="Arial" pitchFamily="34" charset="0"/>
              <a:buChar char="•"/>
            </a:pPr>
            <a:r>
              <a:rPr lang="en-US" smtClean="0">
                <a:solidFill>
                  <a:schemeClr val="bg2"/>
                </a:solidFill>
                <a:latin typeface="Times New Roman" pitchFamily="18" charset="0"/>
                <a:cs typeface="Times New Roman" pitchFamily="18" charset="0"/>
              </a:rPr>
              <a:t>DNA language is written in the chemical alphabets of  A, G, C, T</a:t>
            </a:r>
          </a:p>
          <a:p>
            <a:pPr marL="609600" indent="-609600">
              <a:buFont typeface="Arial" pitchFamily="34" charset="0"/>
              <a:buChar char="•"/>
            </a:pPr>
            <a:endParaRPr lang="en-US" smtClean="0">
              <a:solidFill>
                <a:schemeClr val="bg2"/>
              </a:solidFill>
              <a:latin typeface="Times New Roman" pitchFamily="18" charset="0"/>
              <a:cs typeface="Times New Roman" pitchFamily="18" charset="0"/>
            </a:endParaRPr>
          </a:p>
          <a:p>
            <a:pPr marL="609600" indent="-609600">
              <a:buFont typeface="Arial" pitchFamily="34" charset="0"/>
              <a:buChar char="•"/>
            </a:pPr>
            <a:r>
              <a:rPr lang="en-US" smtClean="0">
                <a:solidFill>
                  <a:schemeClr val="bg2"/>
                </a:solidFill>
                <a:latin typeface="Times New Roman" pitchFamily="18" charset="0"/>
                <a:cs typeface="Times New Roman" pitchFamily="18" charset="0"/>
              </a:rPr>
              <a:t>The key lies in the </a:t>
            </a:r>
            <a:r>
              <a:rPr lang="en-US" i="1" u="sng" smtClean="0">
                <a:solidFill>
                  <a:schemeClr val="bg2"/>
                </a:solidFill>
                <a:latin typeface="Times New Roman" pitchFamily="18" charset="0"/>
                <a:cs typeface="Times New Roman" pitchFamily="18" charset="0"/>
              </a:rPr>
              <a:t>sequence</a:t>
            </a:r>
            <a:r>
              <a:rPr lang="en-US" smtClean="0">
                <a:solidFill>
                  <a:schemeClr val="bg2"/>
                </a:solidFill>
                <a:latin typeface="Times New Roman" pitchFamily="18" charset="0"/>
                <a:cs typeface="Times New Roman" pitchFamily="18" charset="0"/>
              </a:rPr>
              <a:t>, not </a:t>
            </a:r>
            <a:r>
              <a:rPr lang="en-US" i="1" smtClean="0">
                <a:solidFill>
                  <a:schemeClr val="bg2"/>
                </a:solidFill>
                <a:latin typeface="Times New Roman" pitchFamily="18" charset="0"/>
                <a:cs typeface="Times New Roman" pitchFamily="18" charset="0"/>
              </a:rPr>
              <a:t>number</a:t>
            </a:r>
            <a:r>
              <a:rPr lang="en-US" smtClean="0">
                <a:solidFill>
                  <a:schemeClr val="bg2"/>
                </a:solidFill>
                <a:latin typeface="Times New Roman" pitchFamily="18" charset="0"/>
                <a:cs typeface="Times New Roman" pitchFamily="18" charset="0"/>
              </a:rPr>
              <a:t>, of subunits</a:t>
            </a:r>
          </a:p>
          <a:p>
            <a:pPr marL="609600" indent="-609600">
              <a:buFont typeface="Arial" pitchFamily="34" charset="0"/>
              <a:buChar char="•"/>
            </a:pPr>
            <a:endParaRPr lang="en-US" smtClean="0">
              <a:solidFill>
                <a:schemeClr val="bg2"/>
              </a:solidFill>
              <a:latin typeface="Times New Roman" pitchFamily="18" charset="0"/>
              <a:cs typeface="Times New Roman" pitchFamily="18" charset="0"/>
            </a:endParaRPr>
          </a:p>
          <a:p>
            <a:pPr marL="609600" indent="-609600">
              <a:buFont typeface="Arial" pitchFamily="34" charset="0"/>
              <a:buChar char="•"/>
            </a:pPr>
            <a:endParaRPr lang="en-US" smtClean="0">
              <a:solidFill>
                <a:schemeClr val="bg2"/>
              </a:solidFill>
              <a:latin typeface="Times New Roman" pitchFamily="18" charset="0"/>
              <a:cs typeface="Times New Roman" pitchFamily="18" charset="0"/>
            </a:endParaRPr>
          </a:p>
          <a:p>
            <a:pPr marL="609600" indent="-609600">
              <a:buFont typeface="Arial" pitchFamily="34" charset="0"/>
              <a:buChar char="•"/>
            </a:pPr>
            <a:endParaRPr lang="en-US"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09600" y="228600"/>
            <a:ext cx="8229600" cy="1143000"/>
          </a:xfrm>
        </p:spPr>
        <p:txBody>
          <a:bodyPr/>
          <a:lstStyle/>
          <a:p>
            <a:r>
              <a:rPr lang="en-US" b="1" smtClean="0">
                <a:solidFill>
                  <a:schemeClr val="bg2"/>
                </a:solidFill>
                <a:latin typeface="Times New Roman" pitchFamily="18" charset="0"/>
                <a:cs typeface="Times New Roman" pitchFamily="18" charset="0"/>
              </a:rPr>
              <a:t>DNA information – Genetic Code</a:t>
            </a:r>
          </a:p>
        </p:txBody>
      </p:sp>
      <p:sp>
        <p:nvSpPr>
          <p:cNvPr id="17411" name="Rectangle 3"/>
          <p:cNvSpPr>
            <a:spLocks noGrp="1" noChangeArrowheads="1"/>
          </p:cNvSpPr>
          <p:nvPr>
            <p:ph type="body" idx="1"/>
          </p:nvPr>
        </p:nvSpPr>
        <p:spPr>
          <a:xfrm>
            <a:off x="76200" y="1295400"/>
            <a:ext cx="8991600" cy="1600200"/>
          </a:xfrm>
        </p:spPr>
        <p:txBody>
          <a:bodyPr/>
          <a:lstStyle/>
          <a:p>
            <a:pPr marL="609600" indent="-609600">
              <a:buSzPct val="100000"/>
              <a:buFont typeface="Arial" pitchFamily="34" charset="0"/>
              <a:buChar char="•"/>
            </a:pPr>
            <a:r>
              <a:rPr lang="en-US" sz="2800" smtClean="0">
                <a:solidFill>
                  <a:schemeClr val="bg2"/>
                </a:solidFill>
                <a:latin typeface="Times New Roman" pitchFamily="18" charset="0"/>
                <a:cs typeface="Times New Roman" pitchFamily="18" charset="0"/>
              </a:rPr>
              <a:t>Within a DNA strand, the four types of bases can be arranged in any linear order, and this sequence is what encodes genetic information</a:t>
            </a:r>
          </a:p>
        </p:txBody>
      </p:sp>
      <p:sp>
        <p:nvSpPr>
          <p:cNvPr id="5" name="Rectangle 3"/>
          <p:cNvSpPr txBox="1">
            <a:spLocks noChangeArrowheads="1"/>
          </p:cNvSpPr>
          <p:nvPr/>
        </p:nvSpPr>
        <p:spPr bwMode="auto">
          <a:xfrm>
            <a:off x="76200" y="2819400"/>
            <a:ext cx="8991600" cy="3810000"/>
          </a:xfrm>
          <a:prstGeom prst="rect">
            <a:avLst/>
          </a:prstGeom>
          <a:noFill/>
          <a:ln w="9525">
            <a:noFill/>
            <a:miter lim="800000"/>
            <a:headEnd/>
            <a:tailEnd/>
          </a:ln>
        </p:spPr>
        <p:txBody>
          <a:bodyPr/>
          <a:lstStyle/>
          <a:p>
            <a:pPr marL="609600" indent="-609600" eaLnBrk="0" hangingPunct="0">
              <a:spcBef>
                <a:spcPct val="20000"/>
              </a:spcBef>
              <a:buClr>
                <a:schemeClr val="bg2"/>
              </a:buClr>
              <a:buSzPct val="75000"/>
              <a:buFont typeface="Arial" pitchFamily="34" charset="0"/>
              <a:buChar char="•"/>
              <a:defRPr/>
            </a:pPr>
            <a:r>
              <a:rPr lang="en-US" sz="2800" kern="0" dirty="0">
                <a:solidFill>
                  <a:schemeClr val="bg2"/>
                </a:solidFill>
                <a:latin typeface="Times New Roman" pitchFamily="18" charset="0"/>
                <a:cs typeface="Times New Roman" pitchFamily="18" charset="0"/>
              </a:rPr>
              <a:t>The </a:t>
            </a:r>
            <a:r>
              <a:rPr lang="en-US" sz="2800" u="sng" kern="0" dirty="0">
                <a:solidFill>
                  <a:schemeClr val="bg2"/>
                </a:solidFill>
                <a:latin typeface="Times New Roman" pitchFamily="18" charset="0"/>
                <a:cs typeface="Times New Roman" pitchFamily="18" charset="0"/>
              </a:rPr>
              <a:t>genetic code</a:t>
            </a:r>
            <a:r>
              <a:rPr lang="en-US" sz="2800" kern="0" dirty="0">
                <a:solidFill>
                  <a:schemeClr val="bg2"/>
                </a:solidFill>
                <a:latin typeface="Times New Roman" pitchFamily="18" charset="0"/>
                <a:cs typeface="Times New Roman" pitchFamily="18" charset="0"/>
              </a:rPr>
              <a:t> is analogous to languages, where small sets of letters combine in various ways to make up many different words</a:t>
            </a:r>
          </a:p>
          <a:p>
            <a:pPr marL="990600" lvl="1" indent="-533400" eaLnBrk="0" hangingPunct="0">
              <a:spcBef>
                <a:spcPct val="20000"/>
              </a:spcBef>
              <a:buClr>
                <a:schemeClr val="bg2"/>
              </a:buClr>
              <a:buSzPct val="80000"/>
              <a:buFont typeface="Arial" pitchFamily="34" charset="0"/>
              <a:buChar char="•"/>
              <a:defRPr/>
            </a:pPr>
            <a:r>
              <a:rPr lang="en-US" sz="2800" kern="0" dirty="0">
                <a:solidFill>
                  <a:schemeClr val="bg2"/>
                </a:solidFill>
                <a:latin typeface="Times New Roman" pitchFamily="18" charset="0"/>
                <a:cs typeface="Times New Roman" pitchFamily="18" charset="0"/>
              </a:rPr>
              <a:t> English has 26 letters</a:t>
            </a:r>
          </a:p>
          <a:p>
            <a:pPr marL="990600" lvl="1" indent="-533400" eaLnBrk="0" hangingPunct="0">
              <a:spcBef>
                <a:spcPct val="20000"/>
              </a:spcBef>
              <a:buClr>
                <a:schemeClr val="bg2"/>
              </a:buClr>
              <a:buSzPct val="80000"/>
              <a:buFont typeface="Arial" pitchFamily="34" charset="0"/>
              <a:buChar char="•"/>
              <a:defRPr/>
            </a:pPr>
            <a:r>
              <a:rPr lang="en-US" sz="2800" kern="0" dirty="0">
                <a:solidFill>
                  <a:schemeClr val="bg2"/>
                </a:solidFill>
                <a:latin typeface="Times New Roman" pitchFamily="18" charset="0"/>
                <a:cs typeface="Times New Roman" pitchFamily="18" charset="0"/>
              </a:rPr>
              <a:t> Hawaiian has 2 letters</a:t>
            </a:r>
          </a:p>
          <a:p>
            <a:pPr marL="990600" lvl="1" indent="-533400" eaLnBrk="0" hangingPunct="0">
              <a:spcBef>
                <a:spcPct val="20000"/>
              </a:spcBef>
              <a:buClr>
                <a:schemeClr val="bg2"/>
              </a:buClr>
              <a:buSzPct val="80000"/>
              <a:buFont typeface="Arial" pitchFamily="34" charset="0"/>
              <a:buChar char="•"/>
              <a:defRPr/>
            </a:pPr>
            <a:r>
              <a:rPr lang="en-US" sz="2800" kern="0" dirty="0">
                <a:solidFill>
                  <a:schemeClr val="bg2"/>
                </a:solidFill>
                <a:latin typeface="Times New Roman" pitchFamily="18" charset="0"/>
                <a:cs typeface="Times New Roman" pitchFamily="18" charset="0"/>
              </a:rPr>
              <a:t> The binary language of computers uses only two “letters” (0 and 1, or “on” and “off”)</a:t>
            </a:r>
          </a:p>
          <a:p>
            <a:pPr marL="990600" lvl="1" indent="-533400" eaLnBrk="0" hangingPunct="0">
              <a:spcBef>
                <a:spcPct val="20000"/>
              </a:spcBef>
              <a:buClr>
                <a:schemeClr val="bg2"/>
              </a:buClr>
              <a:buSzPct val="80000"/>
              <a:buFont typeface="Arial" pitchFamily="34" charset="0"/>
              <a:buChar char="•"/>
              <a:defRPr/>
            </a:pPr>
            <a:r>
              <a:rPr lang="en-US" sz="2800" kern="0" dirty="0">
                <a:solidFill>
                  <a:schemeClr val="bg2"/>
                </a:solidFill>
                <a:latin typeface="Times New Roman" pitchFamily="18" charset="0"/>
                <a:cs typeface="Times New Roman" pitchFamily="18" charset="0"/>
              </a:rPr>
              <a:t> </a:t>
            </a:r>
            <a:r>
              <a:rPr lang="en-US" sz="2800" b="1" kern="0" dirty="0">
                <a:solidFill>
                  <a:schemeClr val="bg2"/>
                </a:solidFill>
                <a:latin typeface="Times New Roman" pitchFamily="18" charset="0"/>
                <a:cs typeface="Times New Roman" pitchFamily="18" charset="0"/>
              </a:rPr>
              <a:t>DNA uses A, G, C, T</a:t>
            </a:r>
          </a:p>
          <a:p>
            <a:pPr marL="990600" lvl="1" indent="-533400" eaLnBrk="0" hangingPunct="0">
              <a:spcBef>
                <a:spcPct val="20000"/>
              </a:spcBef>
              <a:buClr>
                <a:schemeClr val="bg2"/>
              </a:buClr>
              <a:buSzPct val="80000"/>
              <a:buFont typeface="Arial" pitchFamily="34" charset="0"/>
              <a:buChar char="•"/>
              <a:defRPr/>
            </a:pPr>
            <a:endParaRPr lang="en-US" sz="2800" kern="0" dirty="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152400" y="1447800"/>
            <a:ext cx="8991600" cy="5105400"/>
          </a:xfrm>
        </p:spPr>
        <p:txBody>
          <a:bodyPr/>
          <a:lstStyle/>
          <a:p>
            <a:pPr marL="609600" indent="-609600">
              <a:buFont typeface="Arial" pitchFamily="34" charset="0"/>
              <a:buChar char="•"/>
            </a:pPr>
            <a:r>
              <a:rPr lang="en-US" smtClean="0">
                <a:solidFill>
                  <a:schemeClr val="bg2"/>
                </a:solidFill>
                <a:latin typeface="Times New Roman" pitchFamily="18" charset="0"/>
                <a:cs typeface="Times New Roman" pitchFamily="18" charset="0"/>
              </a:rPr>
              <a:t>The sequence of only four nucleotides can produce many different combinations</a:t>
            </a:r>
          </a:p>
          <a:p>
            <a:pPr marL="990600" lvl="1" indent="-533400">
              <a:buClr>
                <a:schemeClr val="bg2"/>
              </a:buClr>
              <a:buFont typeface="Arial" pitchFamily="34" charset="0"/>
              <a:buChar char="•"/>
            </a:pPr>
            <a:endParaRPr lang="en-US" sz="3200"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z="3200" smtClean="0">
                <a:solidFill>
                  <a:schemeClr val="bg2"/>
                </a:solidFill>
                <a:latin typeface="Times New Roman" pitchFamily="18" charset="0"/>
                <a:cs typeface="Times New Roman" pitchFamily="18" charset="0"/>
              </a:rPr>
              <a:t>A </a:t>
            </a:r>
            <a:r>
              <a:rPr lang="en-US" sz="3200" u="sng" smtClean="0">
                <a:solidFill>
                  <a:schemeClr val="bg2"/>
                </a:solidFill>
                <a:latin typeface="Times New Roman" pitchFamily="18" charset="0"/>
                <a:cs typeface="Times New Roman" pitchFamily="18" charset="0"/>
              </a:rPr>
              <a:t>10 nucleotide sequence </a:t>
            </a:r>
            <a:r>
              <a:rPr lang="en-US" sz="3200" smtClean="0">
                <a:solidFill>
                  <a:schemeClr val="bg2"/>
                </a:solidFill>
                <a:latin typeface="Times New Roman" pitchFamily="18" charset="0"/>
                <a:cs typeface="Times New Roman" pitchFamily="18" charset="0"/>
              </a:rPr>
              <a:t>can code for greater than </a:t>
            </a:r>
            <a:r>
              <a:rPr lang="en-US" sz="3200" u="sng" smtClean="0">
                <a:solidFill>
                  <a:schemeClr val="bg2"/>
                </a:solidFill>
                <a:latin typeface="Times New Roman" pitchFamily="18" charset="0"/>
                <a:cs typeface="Times New Roman" pitchFamily="18" charset="0"/>
              </a:rPr>
              <a:t>1 million different combinations</a:t>
            </a:r>
          </a:p>
          <a:p>
            <a:pPr marL="990600" lvl="1" indent="-533400">
              <a:buClr>
                <a:schemeClr val="bg2"/>
              </a:buClr>
              <a:buFont typeface="Wingdings" pitchFamily="2" charset="2"/>
              <a:buNone/>
            </a:pPr>
            <a:endParaRPr lang="en-US" sz="3200" u="sng"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z="3200" u="sng" smtClean="0">
                <a:solidFill>
                  <a:schemeClr val="bg2"/>
                </a:solidFill>
                <a:latin typeface="Times New Roman" pitchFamily="18" charset="0"/>
                <a:cs typeface="Times New Roman" pitchFamily="18" charset="0"/>
              </a:rPr>
              <a:t>AGGCCTGCAT</a:t>
            </a:r>
            <a:r>
              <a:rPr lang="en-US" sz="3200" smtClean="0">
                <a:solidFill>
                  <a:schemeClr val="bg2"/>
                </a:solidFill>
                <a:latin typeface="Times New Roman" pitchFamily="18" charset="0"/>
                <a:cs typeface="Times New Roman" pitchFamily="18" charset="0"/>
              </a:rPr>
              <a:t> can result in a million different combinations</a:t>
            </a:r>
            <a:endParaRPr lang="en-US" sz="3200" u="sng" smtClean="0">
              <a:solidFill>
                <a:schemeClr val="bg2"/>
              </a:solidFill>
              <a:latin typeface="Times New Roman" pitchFamily="18" charset="0"/>
              <a:cs typeface="Times New Roman" pitchFamily="18" charset="0"/>
            </a:endParaRPr>
          </a:p>
        </p:txBody>
      </p:sp>
      <p:sp>
        <p:nvSpPr>
          <p:cNvPr id="18435" name="Rectangle 2"/>
          <p:cNvSpPr>
            <a:spLocks noGrp="1" noChangeArrowheads="1"/>
          </p:cNvSpPr>
          <p:nvPr>
            <p:ph type="title"/>
          </p:nvPr>
        </p:nvSpPr>
        <p:spPr>
          <a:xfrm>
            <a:off x="609600" y="228600"/>
            <a:ext cx="8229600" cy="1143000"/>
          </a:xfrm>
        </p:spPr>
        <p:txBody>
          <a:bodyPr/>
          <a:lstStyle/>
          <a:p>
            <a:r>
              <a:rPr lang="en-US" b="1" smtClean="0">
                <a:solidFill>
                  <a:schemeClr val="bg2"/>
                </a:solidFill>
                <a:latin typeface="Times New Roman" pitchFamily="18" charset="0"/>
                <a:cs typeface="Times New Roman" pitchFamily="18" charset="0"/>
              </a:rPr>
              <a:t>DNA information – Genetic Code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a:xfrm>
            <a:off x="228600" y="1447800"/>
            <a:ext cx="8763000" cy="5105400"/>
          </a:xfrm>
        </p:spPr>
        <p:txBody>
          <a:bodyPr/>
          <a:lstStyle/>
          <a:p>
            <a:pPr marL="609600" indent="-609600">
              <a:buFont typeface="Arial" pitchFamily="34" charset="0"/>
              <a:buChar char="•"/>
            </a:pPr>
            <a:r>
              <a:rPr lang="en-US" b="1" smtClean="0">
                <a:solidFill>
                  <a:schemeClr val="bg2"/>
                </a:solidFill>
                <a:latin typeface="Times New Roman" pitchFamily="18" charset="0"/>
                <a:cs typeface="Times New Roman" pitchFamily="18" charset="0"/>
              </a:rPr>
              <a:t>DNA Replication ensures </a:t>
            </a:r>
            <a:r>
              <a:rPr lang="en-US" b="1" u="sng" smtClean="0">
                <a:solidFill>
                  <a:schemeClr val="bg2"/>
                </a:solidFill>
                <a:latin typeface="Times New Roman" pitchFamily="18" charset="0"/>
                <a:cs typeface="Times New Roman" pitchFamily="18" charset="0"/>
              </a:rPr>
              <a:t>Genetic Constancy </a:t>
            </a:r>
            <a:r>
              <a:rPr lang="en-US" b="1" smtClean="0">
                <a:solidFill>
                  <a:schemeClr val="bg2"/>
                </a:solidFill>
                <a:latin typeface="Times New Roman" pitchFamily="18" charset="0"/>
                <a:cs typeface="Times New Roman" pitchFamily="18" charset="0"/>
              </a:rPr>
              <a:t>during Cell Division</a:t>
            </a:r>
          </a:p>
          <a:p>
            <a:pPr marL="609600" indent="-609600">
              <a:buFont typeface="Arial" pitchFamily="34" charset="0"/>
              <a:buChar char="•"/>
            </a:pPr>
            <a:endParaRPr lang="en-US" sz="900" b="1"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mtClean="0">
                <a:solidFill>
                  <a:schemeClr val="bg2"/>
                </a:solidFill>
                <a:latin typeface="Times New Roman" pitchFamily="18" charset="0"/>
                <a:cs typeface="Times New Roman" pitchFamily="18" charset="0"/>
              </a:rPr>
              <a:t>Replication of DNA Is a Critical Event in a Cell’s Life</a:t>
            </a:r>
          </a:p>
          <a:p>
            <a:pPr marL="990600" lvl="1" indent="-533400">
              <a:buClr>
                <a:schemeClr val="bg2"/>
              </a:buClr>
              <a:buFont typeface="Wingdings" pitchFamily="2" charset="2"/>
              <a:buNone/>
            </a:pPr>
            <a:endParaRPr lang="en-US" sz="1200"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mtClean="0">
                <a:solidFill>
                  <a:schemeClr val="bg2"/>
                </a:solidFill>
                <a:latin typeface="Times New Roman" pitchFamily="18" charset="0"/>
                <a:cs typeface="Times New Roman" pitchFamily="18" charset="0"/>
              </a:rPr>
              <a:t>Replicated DNA Is </a:t>
            </a:r>
            <a:r>
              <a:rPr lang="en-US" u="sng" smtClean="0">
                <a:solidFill>
                  <a:schemeClr val="bg2"/>
                </a:solidFill>
                <a:latin typeface="Times New Roman" pitchFamily="18" charset="0"/>
                <a:cs typeface="Times New Roman" pitchFamily="18" charset="0"/>
              </a:rPr>
              <a:t>Half New and Half Old </a:t>
            </a:r>
            <a:r>
              <a:rPr lang="en-US" smtClean="0">
                <a:solidFill>
                  <a:schemeClr val="bg2"/>
                </a:solidFill>
                <a:latin typeface="Times New Roman" pitchFamily="18" charset="0"/>
                <a:cs typeface="Times New Roman" pitchFamily="18" charset="0"/>
              </a:rPr>
              <a:t>since cells reproduce by dividing in half</a:t>
            </a:r>
          </a:p>
          <a:p>
            <a:pPr marL="990600" lvl="1" indent="-533400">
              <a:buClr>
                <a:schemeClr val="bg2"/>
              </a:buClr>
              <a:buFont typeface="Arial" pitchFamily="34" charset="0"/>
              <a:buChar char="•"/>
            </a:pPr>
            <a:endParaRPr lang="en-US" u="sng"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endParaRPr lang="en-US" u="sng" smtClean="0">
              <a:solidFill>
                <a:schemeClr val="bg2"/>
              </a:solidFill>
              <a:latin typeface="Times New Roman" pitchFamily="18" charset="0"/>
              <a:cs typeface="Times New Roman" pitchFamily="18" charset="0"/>
            </a:endParaRPr>
          </a:p>
        </p:txBody>
      </p:sp>
      <p:sp>
        <p:nvSpPr>
          <p:cNvPr id="19459" name="Rectangle 2"/>
          <p:cNvSpPr>
            <a:spLocks noGrp="1" noChangeArrowheads="1"/>
          </p:cNvSpPr>
          <p:nvPr>
            <p:ph type="title"/>
          </p:nvPr>
        </p:nvSpPr>
        <p:spPr>
          <a:xfrm>
            <a:off x="381000" y="228600"/>
            <a:ext cx="8229600" cy="1143000"/>
          </a:xfrm>
        </p:spPr>
        <p:txBody>
          <a:bodyPr/>
          <a:lstStyle/>
          <a:p>
            <a:pPr algn="ctr"/>
            <a:r>
              <a:rPr lang="en-US" b="1" smtClean="0">
                <a:solidFill>
                  <a:schemeClr val="bg2"/>
                </a:solidFill>
                <a:latin typeface="Times New Roman" pitchFamily="18" charset="0"/>
                <a:cs typeface="Times New Roman" pitchFamily="18" charset="0"/>
              </a:rPr>
              <a:t>DNA copying or “Replication”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457200"/>
            <a:ext cx="8229600" cy="914400"/>
          </a:xfrm>
        </p:spPr>
        <p:txBody>
          <a:bodyPr/>
          <a:lstStyle/>
          <a:p>
            <a:pPr algn="ctr"/>
            <a:r>
              <a:rPr lang="en-US" sz="4000" b="1" smtClean="0">
                <a:solidFill>
                  <a:schemeClr val="bg2"/>
                </a:solidFill>
                <a:latin typeface="Times New Roman" pitchFamily="18" charset="0"/>
                <a:cs typeface="Times New Roman" pitchFamily="18" charset="0"/>
              </a:rPr>
              <a:t>DNA Replication</a:t>
            </a:r>
          </a:p>
        </p:txBody>
      </p:sp>
      <p:sp>
        <p:nvSpPr>
          <p:cNvPr id="20483" name="Rectangle 3"/>
          <p:cNvSpPr>
            <a:spLocks noGrp="1" noChangeArrowheads="1"/>
          </p:cNvSpPr>
          <p:nvPr>
            <p:ph type="body" sz="half" idx="1"/>
          </p:nvPr>
        </p:nvSpPr>
        <p:spPr>
          <a:xfrm>
            <a:off x="228600" y="1524000"/>
            <a:ext cx="8534400" cy="5029200"/>
          </a:xfrm>
        </p:spPr>
        <p:txBody>
          <a:bodyPr/>
          <a:lstStyle/>
          <a:p>
            <a:pPr marL="609600" indent="-609600">
              <a:buSzPct val="100000"/>
              <a:buFont typeface="Arial" pitchFamily="34" charset="0"/>
              <a:buChar char="•"/>
            </a:pPr>
            <a:r>
              <a:rPr lang="en-US" smtClean="0">
                <a:solidFill>
                  <a:schemeClr val="bg2"/>
                </a:solidFill>
                <a:latin typeface="Times New Roman" pitchFamily="18" charset="0"/>
                <a:cs typeface="Times New Roman" pitchFamily="18" charset="0"/>
              </a:rPr>
              <a:t>Each of two daughter cells gets an exact copy of parent cell’s genetic information</a:t>
            </a:r>
          </a:p>
          <a:p>
            <a:pPr marL="609600" indent="-609600">
              <a:buSzPct val="100000"/>
              <a:buFont typeface="Arial" pitchFamily="34" charset="0"/>
              <a:buChar char="•"/>
            </a:pPr>
            <a:endParaRPr lang="en-US" smtClean="0">
              <a:solidFill>
                <a:schemeClr val="bg2"/>
              </a:solidFill>
              <a:latin typeface="Times New Roman" pitchFamily="18" charset="0"/>
              <a:cs typeface="Times New Roman" pitchFamily="18" charset="0"/>
            </a:endParaRPr>
          </a:p>
          <a:p>
            <a:pPr marL="609600" indent="-609600">
              <a:buSzPct val="100000"/>
              <a:buFont typeface="Arial" pitchFamily="34" charset="0"/>
              <a:buChar char="•"/>
            </a:pPr>
            <a:r>
              <a:rPr lang="en-US" smtClean="0">
                <a:solidFill>
                  <a:schemeClr val="bg2"/>
                </a:solidFill>
                <a:latin typeface="Times New Roman" pitchFamily="18" charset="0"/>
                <a:cs typeface="Times New Roman" pitchFamily="18" charset="0"/>
              </a:rPr>
              <a:t>Duplication of the parent cell DNA is called </a:t>
            </a:r>
            <a:r>
              <a:rPr lang="en-US" b="1" smtClean="0">
                <a:solidFill>
                  <a:schemeClr val="bg2"/>
                </a:solidFill>
                <a:latin typeface="Times New Roman" pitchFamily="18" charset="0"/>
                <a:cs typeface="Times New Roman" pitchFamily="18" charset="0"/>
              </a:rPr>
              <a:t>replication</a:t>
            </a:r>
          </a:p>
          <a:p>
            <a:pPr marL="609600" indent="-609600">
              <a:buSzPct val="100000"/>
              <a:buFont typeface="Arial" pitchFamily="34" charset="0"/>
              <a:buChar char="•"/>
            </a:pPr>
            <a:endParaRPr lang="en-US" b="1" i="1"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152400"/>
            <a:ext cx="9144000" cy="1143000"/>
          </a:xfrm>
        </p:spPr>
        <p:txBody>
          <a:bodyPr/>
          <a:lstStyle/>
          <a:p>
            <a:pPr algn="ctr"/>
            <a:r>
              <a:rPr lang="en-US" sz="4000" b="1" smtClean="0">
                <a:solidFill>
                  <a:schemeClr val="bg2"/>
                </a:solidFill>
                <a:latin typeface="Times New Roman" pitchFamily="18" charset="0"/>
                <a:cs typeface="Times New Roman" pitchFamily="18" charset="0"/>
              </a:rPr>
              <a:t>DNA Replication</a:t>
            </a:r>
          </a:p>
        </p:txBody>
      </p:sp>
      <p:sp>
        <p:nvSpPr>
          <p:cNvPr id="26627" name="Rectangle 3"/>
          <p:cNvSpPr>
            <a:spLocks noGrp="1" noChangeArrowheads="1"/>
          </p:cNvSpPr>
          <p:nvPr>
            <p:ph type="body" idx="1"/>
          </p:nvPr>
        </p:nvSpPr>
        <p:spPr>
          <a:xfrm>
            <a:off x="152400" y="1219200"/>
            <a:ext cx="4800600" cy="5257800"/>
          </a:xfrm>
        </p:spPr>
        <p:txBody>
          <a:bodyPr/>
          <a:lstStyle/>
          <a:p>
            <a:pPr marL="288925" indent="-288925">
              <a:buFont typeface="Arial" pitchFamily="34" charset="0"/>
              <a:buChar char="•"/>
              <a:defRPr/>
            </a:pPr>
            <a:r>
              <a:rPr lang="en-US" sz="2400" dirty="0" smtClean="0">
                <a:solidFill>
                  <a:schemeClr val="bg2"/>
                </a:solidFill>
                <a:latin typeface="Times New Roman" pitchFamily="18" charset="0"/>
                <a:cs typeface="Times New Roman" pitchFamily="18" charset="0"/>
                <a:sym typeface="Symbol" pitchFamily="18" charset="2"/>
              </a:rPr>
              <a:t>DNA replication begins when </a:t>
            </a:r>
            <a:r>
              <a:rPr lang="en-US" sz="2400" b="1" dirty="0" smtClean="0">
                <a:solidFill>
                  <a:schemeClr val="bg2"/>
                </a:solidFill>
                <a:latin typeface="Times New Roman" pitchFamily="18" charset="0"/>
                <a:cs typeface="Times New Roman" pitchFamily="18" charset="0"/>
                <a:sym typeface="Symbol" pitchFamily="18" charset="2"/>
              </a:rPr>
              <a:t>DNA helicases</a:t>
            </a:r>
            <a:r>
              <a:rPr lang="en-US" sz="2400" dirty="0" smtClean="0">
                <a:solidFill>
                  <a:schemeClr val="bg2"/>
                </a:solidFill>
                <a:latin typeface="Times New Roman" pitchFamily="18" charset="0"/>
                <a:cs typeface="Times New Roman" pitchFamily="18" charset="0"/>
                <a:sym typeface="Symbol" pitchFamily="18" charset="2"/>
              </a:rPr>
              <a:t> separate the two strands</a:t>
            </a:r>
          </a:p>
          <a:p>
            <a:pPr marL="609600" indent="-609600">
              <a:buFont typeface="Arial" pitchFamily="34" charset="0"/>
              <a:buChar char="•"/>
              <a:defRPr/>
            </a:pPr>
            <a:endParaRPr lang="en-US" sz="2400" dirty="0" smtClean="0">
              <a:solidFill>
                <a:schemeClr val="bg2"/>
              </a:solidFill>
              <a:latin typeface="Times New Roman" pitchFamily="18" charset="0"/>
              <a:cs typeface="Times New Roman" pitchFamily="18" charset="0"/>
              <a:sym typeface="Symbol" pitchFamily="18" charset="2"/>
            </a:endParaRPr>
          </a:p>
          <a:p>
            <a:pPr marL="625475" lvl="1" indent="-168275">
              <a:buClr>
                <a:schemeClr val="bg2"/>
              </a:buClr>
              <a:buFont typeface="Arial" pitchFamily="34" charset="0"/>
              <a:buChar char="•"/>
              <a:defRPr/>
            </a:pPr>
            <a:r>
              <a:rPr lang="en-US" sz="2400" dirty="0" smtClean="0">
                <a:solidFill>
                  <a:schemeClr val="bg2"/>
                </a:solidFill>
                <a:latin typeface="Times New Roman" pitchFamily="18" charset="0"/>
                <a:cs typeface="Times New Roman" pitchFamily="18" charset="0"/>
                <a:sym typeface="Symbol" pitchFamily="18" charset="2"/>
              </a:rPr>
              <a:t>Hydrogen bonds between bases are broken</a:t>
            </a:r>
          </a:p>
          <a:p>
            <a:pPr marL="990600" lvl="1" indent="-533400">
              <a:buClr>
                <a:schemeClr val="bg2"/>
              </a:buClr>
              <a:buFont typeface="Arial" pitchFamily="34" charset="0"/>
              <a:buChar char="•"/>
              <a:defRPr/>
            </a:pPr>
            <a:endParaRPr lang="en-US" sz="2400" dirty="0" smtClean="0">
              <a:solidFill>
                <a:schemeClr val="bg2"/>
              </a:solidFill>
              <a:latin typeface="Times New Roman" pitchFamily="18" charset="0"/>
              <a:cs typeface="Times New Roman" pitchFamily="18" charset="0"/>
              <a:sym typeface="Symbol" pitchFamily="18" charset="2"/>
            </a:endParaRPr>
          </a:p>
          <a:p>
            <a:pPr marL="288925" lvl="1" indent="-288925">
              <a:buClr>
                <a:schemeClr val="bg2"/>
              </a:buClr>
              <a:buFont typeface="Arial" pitchFamily="34" charset="0"/>
              <a:buChar char="•"/>
              <a:defRPr/>
            </a:pPr>
            <a:r>
              <a:rPr lang="en-US" sz="2400" dirty="0" smtClean="0">
                <a:solidFill>
                  <a:schemeClr val="bg2"/>
                </a:solidFill>
                <a:latin typeface="Times New Roman" pitchFamily="18" charset="0"/>
                <a:cs typeface="Times New Roman" pitchFamily="18" charset="0"/>
                <a:sym typeface="Symbol" pitchFamily="18" charset="2"/>
              </a:rPr>
              <a:t>A second strand of new DNA is synthesized along each separated strand by </a:t>
            </a:r>
            <a:r>
              <a:rPr lang="en-US" sz="2400" b="1" dirty="0" smtClean="0">
                <a:solidFill>
                  <a:schemeClr val="bg2"/>
                </a:solidFill>
                <a:latin typeface="Times New Roman" pitchFamily="18" charset="0"/>
                <a:cs typeface="Times New Roman" pitchFamily="18" charset="0"/>
                <a:sym typeface="Symbol" pitchFamily="18" charset="2"/>
              </a:rPr>
              <a:t>DNA polymerases, </a:t>
            </a:r>
            <a:r>
              <a:rPr lang="en-US" sz="2400" dirty="0" smtClean="0">
                <a:solidFill>
                  <a:schemeClr val="bg2"/>
                </a:solidFill>
                <a:latin typeface="Times New Roman" pitchFamily="18" charset="0"/>
                <a:cs typeface="Times New Roman" pitchFamily="18" charset="0"/>
                <a:sym typeface="Symbol" pitchFamily="18" charset="2"/>
              </a:rPr>
              <a:t>which position</a:t>
            </a:r>
            <a:r>
              <a:rPr lang="en-US" sz="2400" b="1" dirty="0" smtClean="0">
                <a:solidFill>
                  <a:schemeClr val="bg2"/>
                </a:solidFill>
                <a:latin typeface="Times New Roman" pitchFamily="18" charset="0"/>
                <a:cs typeface="Times New Roman" pitchFamily="18" charset="0"/>
                <a:sym typeface="Symbol" pitchFamily="18" charset="2"/>
              </a:rPr>
              <a:t> free</a:t>
            </a:r>
            <a:r>
              <a:rPr lang="en-US" sz="2400" dirty="0" smtClean="0">
                <a:solidFill>
                  <a:schemeClr val="bg2"/>
                </a:solidFill>
                <a:latin typeface="Times New Roman" pitchFamily="18" charset="0"/>
                <a:cs typeface="Times New Roman" pitchFamily="18" charset="0"/>
                <a:sym typeface="Symbol" pitchFamily="18" charset="2"/>
              </a:rPr>
              <a:t> </a:t>
            </a:r>
            <a:r>
              <a:rPr lang="en-US" sz="2400" b="1" dirty="0" smtClean="0">
                <a:solidFill>
                  <a:schemeClr val="bg2"/>
                </a:solidFill>
                <a:latin typeface="Times New Roman" pitchFamily="18" charset="0"/>
                <a:cs typeface="Times New Roman" pitchFamily="18" charset="0"/>
                <a:sym typeface="Symbol" pitchFamily="18" charset="2"/>
              </a:rPr>
              <a:t>nucleotides</a:t>
            </a:r>
            <a:r>
              <a:rPr lang="en-US" sz="2400" dirty="0" smtClean="0">
                <a:solidFill>
                  <a:schemeClr val="bg2"/>
                </a:solidFill>
                <a:latin typeface="Times New Roman" pitchFamily="18" charset="0"/>
                <a:cs typeface="Times New Roman" pitchFamily="18" charset="0"/>
                <a:sym typeface="Symbol" pitchFamily="18" charset="2"/>
              </a:rPr>
              <a:t> across from complementary nucleotides</a:t>
            </a:r>
            <a:endParaRPr lang="en-US" sz="2400" b="1" dirty="0" smtClean="0">
              <a:solidFill>
                <a:schemeClr val="bg2"/>
              </a:solidFill>
              <a:latin typeface="Times New Roman" pitchFamily="18" charset="0"/>
              <a:cs typeface="Times New Roman" pitchFamily="18" charset="0"/>
              <a:sym typeface="Symbol" pitchFamily="18" charset="2"/>
            </a:endParaRPr>
          </a:p>
          <a:p>
            <a:pPr marL="990600" lvl="1" indent="-533400">
              <a:buClr>
                <a:schemeClr val="bg2"/>
              </a:buClr>
              <a:buFont typeface="Arial" pitchFamily="34" charset="0"/>
              <a:buChar char="•"/>
              <a:defRPr/>
            </a:pPr>
            <a:endParaRPr lang="en-US" sz="2400" dirty="0" smtClean="0">
              <a:solidFill>
                <a:schemeClr val="bg2"/>
              </a:solidFill>
              <a:latin typeface="Times New Roman" pitchFamily="18" charset="0"/>
              <a:cs typeface="Times New Roman" pitchFamily="18" charset="0"/>
              <a:sym typeface="Symbol" pitchFamily="18" charset="2"/>
            </a:endParaRPr>
          </a:p>
        </p:txBody>
      </p:sp>
      <p:pic>
        <p:nvPicPr>
          <p:cNvPr id="21508" name="Picture 2" descr="09_F06"/>
          <p:cNvPicPr>
            <a:picLocks noChangeAspect="1" noChangeArrowheads="1"/>
          </p:cNvPicPr>
          <p:nvPr/>
        </p:nvPicPr>
        <p:blipFill>
          <a:blip r:embed="rId2" cstate="print"/>
          <a:srcRect b="4738"/>
          <a:stretch>
            <a:fillRect/>
          </a:stretch>
        </p:blipFill>
        <p:spPr bwMode="auto">
          <a:xfrm>
            <a:off x="4876800" y="1143000"/>
            <a:ext cx="4084638"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152400"/>
            <a:ext cx="9144000" cy="1143000"/>
          </a:xfrm>
        </p:spPr>
        <p:txBody>
          <a:bodyPr/>
          <a:lstStyle/>
          <a:p>
            <a:pPr algn="ctr"/>
            <a:r>
              <a:rPr lang="en-US" sz="4000" b="1" smtClean="0">
                <a:solidFill>
                  <a:schemeClr val="bg2"/>
                </a:solidFill>
                <a:latin typeface="Times New Roman" pitchFamily="18" charset="0"/>
                <a:cs typeface="Times New Roman" pitchFamily="18" charset="0"/>
              </a:rPr>
              <a:t>DNA Replication</a:t>
            </a:r>
          </a:p>
        </p:txBody>
      </p:sp>
      <p:sp>
        <p:nvSpPr>
          <p:cNvPr id="22531" name="Rectangle 3"/>
          <p:cNvSpPr>
            <a:spLocks noGrp="1" noChangeArrowheads="1"/>
          </p:cNvSpPr>
          <p:nvPr>
            <p:ph type="body" idx="1"/>
          </p:nvPr>
        </p:nvSpPr>
        <p:spPr>
          <a:xfrm>
            <a:off x="228600" y="1219200"/>
            <a:ext cx="8534400" cy="4800600"/>
          </a:xfrm>
        </p:spPr>
        <p:txBody>
          <a:bodyPr/>
          <a:lstStyle/>
          <a:p>
            <a:pPr marL="609600" indent="-609600">
              <a:buFont typeface="Arial" pitchFamily="34" charset="0"/>
              <a:buChar char="•"/>
            </a:pPr>
            <a:r>
              <a:rPr lang="en-US" smtClean="0">
                <a:solidFill>
                  <a:schemeClr val="bg2"/>
                </a:solidFill>
                <a:latin typeface="Times New Roman" pitchFamily="18" charset="0"/>
                <a:cs typeface="Times New Roman" pitchFamily="18" charset="0"/>
                <a:sym typeface="Symbol" pitchFamily="18" charset="2"/>
              </a:rPr>
              <a:t>Base pairing</a:t>
            </a:r>
            <a:r>
              <a:rPr lang="en-US" b="1" smtClean="0">
                <a:solidFill>
                  <a:schemeClr val="bg2"/>
                </a:solidFill>
                <a:latin typeface="Times New Roman" pitchFamily="18" charset="0"/>
                <a:cs typeface="Times New Roman" pitchFamily="18" charset="0"/>
                <a:sym typeface="Symbol" pitchFamily="18" charset="2"/>
              </a:rPr>
              <a:t> </a:t>
            </a:r>
            <a:r>
              <a:rPr lang="en-US" smtClean="0">
                <a:solidFill>
                  <a:schemeClr val="bg2"/>
                </a:solidFill>
                <a:latin typeface="Times New Roman" pitchFamily="18" charset="0"/>
                <a:cs typeface="Times New Roman" pitchFamily="18" charset="0"/>
                <a:sym typeface="Symbol" pitchFamily="18" charset="2"/>
              </a:rPr>
              <a:t>is the foundation of DNA replication</a:t>
            </a:r>
          </a:p>
          <a:p>
            <a:pPr marL="609600" indent="-609600">
              <a:buFont typeface="Arial" pitchFamily="34" charset="0"/>
              <a:buChar char="•"/>
            </a:pPr>
            <a:endParaRPr lang="en-US" smtClean="0">
              <a:solidFill>
                <a:schemeClr val="bg2"/>
              </a:solidFill>
              <a:latin typeface="Times New Roman" pitchFamily="18" charset="0"/>
              <a:cs typeface="Times New Roman" pitchFamily="18" charset="0"/>
              <a:sym typeface="Symbol" pitchFamily="18" charset="2"/>
            </a:endParaRPr>
          </a:p>
          <a:p>
            <a:pPr marL="990600" lvl="1" indent="-533400">
              <a:buClr>
                <a:schemeClr val="bg2"/>
              </a:buClr>
              <a:buFont typeface="Arial" pitchFamily="34" charset="0"/>
              <a:buChar char="•"/>
            </a:pPr>
            <a:r>
              <a:rPr lang="en-US" smtClean="0">
                <a:solidFill>
                  <a:schemeClr val="bg2"/>
                </a:solidFill>
                <a:latin typeface="Times New Roman" pitchFamily="18" charset="0"/>
                <a:cs typeface="Times New Roman" pitchFamily="18" charset="0"/>
                <a:sym typeface="Symbol" pitchFamily="18" charset="2"/>
              </a:rPr>
              <a:t>An </a:t>
            </a:r>
            <a:r>
              <a:rPr lang="en-US" u="sng" smtClean="0">
                <a:solidFill>
                  <a:schemeClr val="bg2"/>
                </a:solidFill>
                <a:latin typeface="Times New Roman" pitchFamily="18" charset="0"/>
                <a:cs typeface="Times New Roman" pitchFamily="18" charset="0"/>
                <a:sym typeface="Symbol" pitchFamily="18" charset="2"/>
              </a:rPr>
              <a:t>adenine on one strand pairs with a thymine </a:t>
            </a:r>
            <a:r>
              <a:rPr lang="en-US" smtClean="0">
                <a:solidFill>
                  <a:schemeClr val="bg2"/>
                </a:solidFill>
                <a:latin typeface="Times New Roman" pitchFamily="18" charset="0"/>
                <a:cs typeface="Times New Roman" pitchFamily="18" charset="0"/>
                <a:sym typeface="Symbol" pitchFamily="18" charset="2"/>
              </a:rPr>
              <a:t>on the other strand; a </a:t>
            </a:r>
            <a:r>
              <a:rPr lang="en-US" u="sng" smtClean="0">
                <a:solidFill>
                  <a:schemeClr val="bg2"/>
                </a:solidFill>
                <a:latin typeface="Times New Roman" pitchFamily="18" charset="0"/>
                <a:cs typeface="Times New Roman" pitchFamily="18" charset="0"/>
                <a:sym typeface="Symbol" pitchFamily="18" charset="2"/>
              </a:rPr>
              <a:t>cytosine pairs with guanine</a:t>
            </a:r>
          </a:p>
          <a:p>
            <a:pPr marL="990600" lvl="1" indent="-533400">
              <a:buClr>
                <a:schemeClr val="bg2"/>
              </a:buClr>
              <a:buFont typeface="Arial" pitchFamily="34" charset="0"/>
              <a:buChar char="•"/>
            </a:pPr>
            <a:endParaRPr lang="en-US" smtClean="0">
              <a:solidFill>
                <a:schemeClr val="bg2"/>
              </a:solidFill>
              <a:latin typeface="Times New Roman" pitchFamily="18" charset="0"/>
              <a:cs typeface="Times New Roman" pitchFamily="18" charset="0"/>
              <a:sym typeface="Symbol" pitchFamily="18" charset="2"/>
            </a:endParaRPr>
          </a:p>
          <a:p>
            <a:pPr marL="990600" lvl="1" indent="-533400">
              <a:buClr>
                <a:schemeClr val="bg2"/>
              </a:buClr>
              <a:buFont typeface="Arial" pitchFamily="34" charset="0"/>
              <a:buChar char="•"/>
            </a:pPr>
            <a:r>
              <a:rPr lang="en-US" smtClean="0">
                <a:solidFill>
                  <a:schemeClr val="bg2"/>
                </a:solidFill>
                <a:latin typeface="Times New Roman" pitchFamily="18" charset="0"/>
                <a:cs typeface="Times New Roman" pitchFamily="18" charset="0"/>
                <a:sym typeface="Symbol" pitchFamily="18" charset="2"/>
              </a:rPr>
              <a:t>If one strand reads ATG, the other reads TAC</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09_F07"/>
          <p:cNvPicPr>
            <a:picLocks noChangeAspect="1" noChangeArrowheads="1"/>
          </p:cNvPicPr>
          <p:nvPr/>
        </p:nvPicPr>
        <p:blipFill>
          <a:blip r:embed="rId3" cstate="print"/>
          <a:srcRect b="5930"/>
          <a:stretch>
            <a:fillRect/>
          </a:stretch>
        </p:blipFill>
        <p:spPr bwMode="auto">
          <a:xfrm>
            <a:off x="2057400" y="1066800"/>
            <a:ext cx="5049838" cy="5715000"/>
          </a:xfrm>
          <a:prstGeom prst="rect">
            <a:avLst/>
          </a:prstGeom>
          <a:noFill/>
          <a:ln w="9525">
            <a:noFill/>
            <a:miter lim="800000"/>
            <a:headEnd/>
            <a:tailEnd/>
          </a:ln>
        </p:spPr>
      </p:pic>
      <p:sp>
        <p:nvSpPr>
          <p:cNvPr id="3" name="Rectangle 2"/>
          <p:cNvSpPr txBox="1">
            <a:spLocks noChangeArrowheads="1"/>
          </p:cNvSpPr>
          <p:nvPr/>
        </p:nvSpPr>
        <p:spPr>
          <a:xfrm>
            <a:off x="0" y="381000"/>
            <a:ext cx="9144000" cy="1143000"/>
          </a:xfrm>
          <a:prstGeom prst="rect">
            <a:avLst/>
          </a:prstGeom>
        </p:spPr>
        <p:txBody>
          <a:bodyPr/>
          <a:lstStyle/>
          <a:p>
            <a:pPr algn="ctr" eaLnBrk="0" hangingPunct="0">
              <a:defRPr/>
            </a:pPr>
            <a:r>
              <a:rPr lang="en-US" sz="4000" b="1" kern="0" dirty="0">
                <a:solidFill>
                  <a:schemeClr val="bg2"/>
                </a:solidFill>
                <a:latin typeface="Times New Roman" pitchFamily="18" charset="0"/>
                <a:ea typeface="+mj-ea"/>
                <a:cs typeface="Times New Roman" pitchFamily="18" charset="0"/>
              </a:rPr>
              <a:t>DNA Replication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figure e9-7ab"/>
          <p:cNvPicPr>
            <a:picLocks noChangeAspect="1" noChangeArrowheads="1"/>
          </p:cNvPicPr>
          <p:nvPr/>
        </p:nvPicPr>
        <p:blipFill>
          <a:blip r:embed="rId3" cstate="print"/>
          <a:srcRect/>
          <a:stretch>
            <a:fillRect/>
          </a:stretch>
        </p:blipFill>
        <p:spPr bwMode="auto">
          <a:xfrm>
            <a:off x="303213" y="1866900"/>
            <a:ext cx="8535987" cy="3124200"/>
          </a:xfrm>
          <a:prstGeom prst="rect">
            <a:avLst/>
          </a:prstGeom>
          <a:noFill/>
          <a:ln w="9525">
            <a:noFill/>
            <a:miter lim="800000"/>
            <a:headEnd/>
            <a:tailEnd/>
          </a:ln>
        </p:spPr>
      </p:pic>
      <p:sp>
        <p:nvSpPr>
          <p:cNvPr id="24579" name="Text Box 5"/>
          <p:cNvSpPr txBox="1">
            <a:spLocks noChangeArrowheads="1"/>
          </p:cNvSpPr>
          <p:nvPr/>
        </p:nvSpPr>
        <p:spPr bwMode="auto">
          <a:xfrm>
            <a:off x="3292475" y="4083050"/>
            <a:ext cx="2319338" cy="457200"/>
          </a:xfrm>
          <a:prstGeom prst="rect">
            <a:avLst/>
          </a:prstGeom>
          <a:noFill/>
          <a:ln w="9525">
            <a:noFill/>
            <a:miter lim="800000"/>
            <a:headEnd/>
            <a:tailEnd/>
          </a:ln>
        </p:spPr>
        <p:txBody>
          <a:bodyPr wrap="none">
            <a:spAutoFit/>
          </a:bodyPr>
          <a:lstStyle/>
          <a:p>
            <a:r>
              <a:rPr lang="en-US"/>
              <a:t>replication forks</a:t>
            </a:r>
          </a:p>
        </p:txBody>
      </p:sp>
      <p:sp>
        <p:nvSpPr>
          <p:cNvPr id="24580" name="Rectangle 6"/>
          <p:cNvSpPr>
            <a:spLocks noChangeArrowheads="1"/>
          </p:cNvSpPr>
          <p:nvPr/>
        </p:nvSpPr>
        <p:spPr bwMode="auto">
          <a:xfrm>
            <a:off x="2738438" y="1158875"/>
            <a:ext cx="2300287" cy="369888"/>
          </a:xfrm>
          <a:prstGeom prst="rect">
            <a:avLst/>
          </a:prstGeom>
          <a:noFill/>
          <a:ln w="9525">
            <a:noFill/>
            <a:miter lim="800000"/>
            <a:headEnd/>
            <a:tailEnd/>
          </a:ln>
        </p:spPr>
        <p:txBody>
          <a:bodyPr wrap="none">
            <a:spAutoFit/>
          </a:bodyPr>
          <a:lstStyle/>
          <a:p>
            <a:r>
              <a:rPr lang="en-US" b="1"/>
              <a:t>replication bubbles</a:t>
            </a:r>
          </a:p>
        </p:txBody>
      </p:sp>
      <p:sp>
        <p:nvSpPr>
          <p:cNvPr id="24581" name="Rectangle 7"/>
          <p:cNvSpPr>
            <a:spLocks noChangeArrowheads="1"/>
          </p:cNvSpPr>
          <p:nvPr/>
        </p:nvSpPr>
        <p:spPr bwMode="auto">
          <a:xfrm>
            <a:off x="341313" y="2044700"/>
            <a:ext cx="827087" cy="457200"/>
          </a:xfrm>
          <a:prstGeom prst="rect">
            <a:avLst/>
          </a:prstGeom>
          <a:noFill/>
          <a:ln w="9525">
            <a:noFill/>
            <a:miter lim="800000"/>
            <a:headEnd/>
            <a:tailEnd/>
          </a:ln>
        </p:spPr>
        <p:txBody>
          <a:bodyPr wrap="none">
            <a:spAutoFit/>
          </a:bodyPr>
          <a:lstStyle/>
          <a:p>
            <a:r>
              <a:rPr lang="en-US"/>
              <a:t>DNA</a:t>
            </a:r>
          </a:p>
        </p:txBody>
      </p:sp>
      <p:sp>
        <p:nvSpPr>
          <p:cNvPr id="24582" name="Rectangle 8"/>
          <p:cNvSpPr>
            <a:spLocks noChangeArrowheads="1"/>
          </p:cNvSpPr>
          <p:nvPr/>
        </p:nvSpPr>
        <p:spPr bwMode="auto">
          <a:xfrm>
            <a:off x="455613" y="3328988"/>
            <a:ext cx="1651000" cy="369887"/>
          </a:xfrm>
          <a:prstGeom prst="rect">
            <a:avLst/>
          </a:prstGeom>
          <a:noFill/>
          <a:ln w="9525">
            <a:noFill/>
            <a:miter lim="800000"/>
            <a:headEnd/>
            <a:tailEnd/>
          </a:ln>
        </p:spPr>
        <p:txBody>
          <a:bodyPr wrap="none">
            <a:spAutoFit/>
          </a:bodyPr>
          <a:lstStyle/>
          <a:p>
            <a:r>
              <a:rPr lang="en-US" b="1"/>
              <a:t>DNA helicase</a:t>
            </a:r>
          </a:p>
        </p:txBody>
      </p:sp>
      <p:sp>
        <p:nvSpPr>
          <p:cNvPr id="130057" name="Line 9"/>
          <p:cNvSpPr>
            <a:spLocks noChangeShapeType="1"/>
          </p:cNvSpPr>
          <p:nvPr/>
        </p:nvSpPr>
        <p:spPr bwMode="auto">
          <a:xfrm>
            <a:off x="2424113" y="3665538"/>
            <a:ext cx="354012" cy="511175"/>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30058" name="Line 10"/>
          <p:cNvSpPr>
            <a:spLocks noChangeShapeType="1"/>
          </p:cNvSpPr>
          <p:nvPr/>
        </p:nvSpPr>
        <p:spPr bwMode="auto">
          <a:xfrm>
            <a:off x="5530850" y="4332288"/>
            <a:ext cx="428625" cy="3175"/>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30059" name="Line 11"/>
          <p:cNvSpPr>
            <a:spLocks noChangeShapeType="1"/>
          </p:cNvSpPr>
          <p:nvPr/>
        </p:nvSpPr>
        <p:spPr bwMode="auto">
          <a:xfrm>
            <a:off x="2946400" y="4329113"/>
            <a:ext cx="419100" cy="3175"/>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30060" name="Line 12"/>
          <p:cNvSpPr>
            <a:spLocks noChangeShapeType="1"/>
          </p:cNvSpPr>
          <p:nvPr/>
        </p:nvSpPr>
        <p:spPr bwMode="auto">
          <a:xfrm flipV="1">
            <a:off x="1657350" y="1617663"/>
            <a:ext cx="2454275" cy="925512"/>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30061" name="Line 13"/>
          <p:cNvSpPr>
            <a:spLocks noChangeShapeType="1"/>
          </p:cNvSpPr>
          <p:nvPr/>
        </p:nvSpPr>
        <p:spPr bwMode="auto">
          <a:xfrm flipH="1" flipV="1">
            <a:off x="4110038" y="1620838"/>
            <a:ext cx="3268662" cy="950912"/>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30062" name="Line 14"/>
          <p:cNvSpPr>
            <a:spLocks noChangeShapeType="1"/>
          </p:cNvSpPr>
          <p:nvPr/>
        </p:nvSpPr>
        <p:spPr bwMode="auto">
          <a:xfrm flipV="1">
            <a:off x="3354388" y="1628775"/>
            <a:ext cx="742950" cy="925513"/>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30063" name="Line 15"/>
          <p:cNvSpPr>
            <a:spLocks noChangeShapeType="1"/>
          </p:cNvSpPr>
          <p:nvPr/>
        </p:nvSpPr>
        <p:spPr bwMode="auto">
          <a:xfrm flipH="1" flipV="1">
            <a:off x="4121150" y="1628775"/>
            <a:ext cx="742950" cy="925513"/>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5" name="Rectangle 2"/>
          <p:cNvSpPr txBox="1">
            <a:spLocks noChangeArrowheads="1"/>
          </p:cNvSpPr>
          <p:nvPr/>
        </p:nvSpPr>
        <p:spPr>
          <a:xfrm>
            <a:off x="0" y="381000"/>
            <a:ext cx="9144000" cy="1143000"/>
          </a:xfrm>
          <a:prstGeom prst="rect">
            <a:avLst/>
          </a:prstGeom>
        </p:spPr>
        <p:txBody>
          <a:bodyPr/>
          <a:lstStyle/>
          <a:p>
            <a:pPr algn="ctr" eaLnBrk="0" hangingPunct="0">
              <a:defRPr/>
            </a:pPr>
            <a:r>
              <a:rPr lang="en-US" sz="4000" b="1" kern="0" dirty="0">
                <a:solidFill>
                  <a:schemeClr val="bg2"/>
                </a:solidFill>
                <a:latin typeface="Times New Roman" pitchFamily="18" charset="0"/>
                <a:ea typeface="+mj-ea"/>
                <a:cs typeface="Times New Roman" pitchFamily="18" charset="0"/>
              </a:rPr>
              <a:t>DNA Replication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descr="figure e9-7bc"/>
          <p:cNvPicPr>
            <a:picLocks noChangeAspect="1" noChangeArrowheads="1"/>
          </p:cNvPicPr>
          <p:nvPr/>
        </p:nvPicPr>
        <p:blipFill>
          <a:blip r:embed="rId3" cstate="print"/>
          <a:srcRect/>
          <a:stretch>
            <a:fillRect/>
          </a:stretch>
        </p:blipFill>
        <p:spPr bwMode="auto">
          <a:xfrm>
            <a:off x="303213" y="1209675"/>
            <a:ext cx="8535987" cy="4438650"/>
          </a:xfrm>
          <a:prstGeom prst="rect">
            <a:avLst/>
          </a:prstGeom>
          <a:noFill/>
          <a:ln w="9525">
            <a:noFill/>
            <a:miter lim="800000"/>
            <a:headEnd/>
            <a:tailEnd/>
          </a:ln>
        </p:spPr>
      </p:pic>
      <p:sp>
        <p:nvSpPr>
          <p:cNvPr id="25603" name="Text Box 5"/>
          <p:cNvSpPr txBox="1">
            <a:spLocks noChangeArrowheads="1"/>
          </p:cNvSpPr>
          <p:nvPr/>
        </p:nvSpPr>
        <p:spPr bwMode="auto">
          <a:xfrm>
            <a:off x="3505200" y="1692275"/>
            <a:ext cx="1962150" cy="396875"/>
          </a:xfrm>
          <a:prstGeom prst="rect">
            <a:avLst/>
          </a:prstGeom>
          <a:noFill/>
          <a:ln w="9525">
            <a:noFill/>
            <a:miter lim="800000"/>
            <a:headEnd/>
            <a:tailEnd/>
          </a:ln>
        </p:spPr>
        <p:txBody>
          <a:bodyPr wrap="none">
            <a:spAutoFit/>
          </a:bodyPr>
          <a:lstStyle/>
          <a:p>
            <a:r>
              <a:rPr lang="en-US" sz="2000"/>
              <a:t>replication forks</a:t>
            </a:r>
          </a:p>
        </p:txBody>
      </p:sp>
      <p:sp>
        <p:nvSpPr>
          <p:cNvPr id="25604" name="Rectangle 6"/>
          <p:cNvSpPr>
            <a:spLocks noChangeArrowheads="1"/>
          </p:cNvSpPr>
          <p:nvPr/>
        </p:nvSpPr>
        <p:spPr bwMode="auto">
          <a:xfrm>
            <a:off x="847725" y="900113"/>
            <a:ext cx="1722438" cy="396875"/>
          </a:xfrm>
          <a:prstGeom prst="rect">
            <a:avLst/>
          </a:prstGeom>
          <a:noFill/>
          <a:ln w="9525">
            <a:noFill/>
            <a:miter lim="800000"/>
            <a:headEnd/>
            <a:tailEnd/>
          </a:ln>
        </p:spPr>
        <p:txBody>
          <a:bodyPr wrap="none">
            <a:spAutoFit/>
          </a:bodyPr>
          <a:lstStyle/>
          <a:p>
            <a:r>
              <a:rPr lang="en-US" sz="2000"/>
              <a:t>DNA helicase</a:t>
            </a:r>
          </a:p>
        </p:txBody>
      </p:sp>
      <p:sp>
        <p:nvSpPr>
          <p:cNvPr id="131079" name="Line 7"/>
          <p:cNvSpPr>
            <a:spLocks noChangeShapeType="1"/>
          </p:cNvSpPr>
          <p:nvPr/>
        </p:nvSpPr>
        <p:spPr bwMode="auto">
          <a:xfrm>
            <a:off x="2449513" y="1235075"/>
            <a:ext cx="354012" cy="511175"/>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31080" name="Line 8"/>
          <p:cNvSpPr>
            <a:spLocks noChangeShapeType="1"/>
          </p:cNvSpPr>
          <p:nvPr/>
        </p:nvSpPr>
        <p:spPr bwMode="auto">
          <a:xfrm flipV="1">
            <a:off x="5556250" y="1897063"/>
            <a:ext cx="404813" cy="4762"/>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31081" name="Line 9"/>
          <p:cNvSpPr>
            <a:spLocks noChangeShapeType="1"/>
          </p:cNvSpPr>
          <p:nvPr/>
        </p:nvSpPr>
        <p:spPr bwMode="auto">
          <a:xfrm>
            <a:off x="2971800" y="1898650"/>
            <a:ext cx="419100" cy="3175"/>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25608" name="Text Box 10"/>
          <p:cNvSpPr txBox="1">
            <a:spLocks noChangeArrowheads="1"/>
          </p:cNvSpPr>
          <p:nvPr/>
        </p:nvSpPr>
        <p:spPr bwMode="auto">
          <a:xfrm>
            <a:off x="4313238" y="4932363"/>
            <a:ext cx="1849437" cy="701675"/>
          </a:xfrm>
          <a:prstGeom prst="rect">
            <a:avLst/>
          </a:prstGeom>
          <a:noFill/>
          <a:ln w="9525">
            <a:noFill/>
            <a:miter lim="800000"/>
            <a:headEnd/>
            <a:tailEnd/>
          </a:ln>
        </p:spPr>
        <p:txBody>
          <a:bodyPr wrap="none">
            <a:spAutoFit/>
          </a:bodyPr>
          <a:lstStyle/>
          <a:p>
            <a:r>
              <a:rPr lang="en-US" sz="2000"/>
              <a:t>DNA</a:t>
            </a:r>
          </a:p>
          <a:p>
            <a:r>
              <a:rPr lang="en-US" sz="2000"/>
              <a:t>polymerase #2</a:t>
            </a:r>
          </a:p>
        </p:txBody>
      </p:sp>
      <p:sp>
        <p:nvSpPr>
          <p:cNvPr id="25609" name="Text Box 11"/>
          <p:cNvSpPr txBox="1">
            <a:spLocks noChangeArrowheads="1"/>
          </p:cNvSpPr>
          <p:nvPr/>
        </p:nvSpPr>
        <p:spPr bwMode="auto">
          <a:xfrm>
            <a:off x="6878638" y="2224088"/>
            <a:ext cx="1849437" cy="701675"/>
          </a:xfrm>
          <a:prstGeom prst="rect">
            <a:avLst/>
          </a:prstGeom>
          <a:noFill/>
          <a:ln w="9525">
            <a:noFill/>
            <a:miter lim="800000"/>
            <a:headEnd/>
            <a:tailEnd/>
          </a:ln>
        </p:spPr>
        <p:txBody>
          <a:bodyPr wrap="none">
            <a:spAutoFit/>
          </a:bodyPr>
          <a:lstStyle/>
          <a:p>
            <a:r>
              <a:rPr lang="en-US" sz="2000"/>
              <a:t>DNA</a:t>
            </a:r>
          </a:p>
          <a:p>
            <a:r>
              <a:rPr lang="en-US" sz="2000"/>
              <a:t>polymerase #1</a:t>
            </a:r>
          </a:p>
        </p:txBody>
      </p:sp>
      <p:sp>
        <p:nvSpPr>
          <p:cNvPr id="25610" name="Text Box 12"/>
          <p:cNvSpPr txBox="1">
            <a:spLocks noChangeArrowheads="1"/>
          </p:cNvSpPr>
          <p:nvPr/>
        </p:nvSpPr>
        <p:spPr bwMode="auto">
          <a:xfrm>
            <a:off x="7226300" y="4897438"/>
            <a:ext cx="388938"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5611" name="Rectangle 13"/>
          <p:cNvSpPr>
            <a:spLocks noChangeArrowheads="1"/>
          </p:cNvSpPr>
          <p:nvPr/>
        </p:nvSpPr>
        <p:spPr bwMode="auto">
          <a:xfrm>
            <a:off x="7226300" y="3314700"/>
            <a:ext cx="388938"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5612" name="Text Box 14"/>
          <p:cNvSpPr txBox="1">
            <a:spLocks noChangeArrowheads="1"/>
          </p:cNvSpPr>
          <p:nvPr/>
        </p:nvSpPr>
        <p:spPr bwMode="auto">
          <a:xfrm>
            <a:off x="5060950" y="3727450"/>
            <a:ext cx="388938"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5613" name="Rectangle 15"/>
          <p:cNvSpPr>
            <a:spLocks noChangeArrowheads="1"/>
          </p:cNvSpPr>
          <p:nvPr/>
        </p:nvSpPr>
        <p:spPr bwMode="auto">
          <a:xfrm>
            <a:off x="5053013" y="4332288"/>
            <a:ext cx="388937"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131088" name="Line 16"/>
          <p:cNvSpPr>
            <a:spLocks noChangeShapeType="1"/>
          </p:cNvSpPr>
          <p:nvPr/>
        </p:nvSpPr>
        <p:spPr bwMode="auto">
          <a:xfrm flipH="1">
            <a:off x="4979988" y="4740275"/>
            <a:ext cx="534987" cy="393700"/>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31089" name="Line 17"/>
          <p:cNvSpPr>
            <a:spLocks noChangeShapeType="1"/>
          </p:cNvSpPr>
          <p:nvPr/>
        </p:nvSpPr>
        <p:spPr bwMode="auto">
          <a:xfrm flipH="1">
            <a:off x="6926263" y="2892425"/>
            <a:ext cx="250825" cy="352425"/>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25616" name="Text Box 18"/>
          <p:cNvSpPr txBox="1">
            <a:spLocks noChangeArrowheads="1"/>
          </p:cNvSpPr>
          <p:nvPr/>
        </p:nvSpPr>
        <p:spPr bwMode="auto">
          <a:xfrm rot="-1483131">
            <a:off x="5738813" y="3652838"/>
            <a:ext cx="920750" cy="422275"/>
          </a:xfrm>
          <a:prstGeom prst="rect">
            <a:avLst/>
          </a:prstGeom>
          <a:noFill/>
          <a:ln w="9525">
            <a:noFill/>
            <a:miter lim="800000"/>
            <a:headEnd/>
            <a:tailEnd/>
          </a:ln>
        </p:spPr>
        <p:txBody>
          <a:bodyPr wrap="none">
            <a:spAutoFit/>
          </a:bodyPr>
          <a:lstStyle/>
          <a:p>
            <a:pPr>
              <a:lnSpc>
                <a:spcPct val="90000"/>
              </a:lnSpc>
            </a:pPr>
            <a:r>
              <a:rPr lang="en-US" sz="1200"/>
              <a:t>continuous</a:t>
            </a:r>
          </a:p>
          <a:p>
            <a:pPr>
              <a:lnSpc>
                <a:spcPct val="90000"/>
              </a:lnSpc>
            </a:pPr>
            <a:r>
              <a:rPr lang="en-US" sz="1200"/>
              <a:t>synthesis</a:t>
            </a:r>
          </a:p>
        </p:txBody>
      </p:sp>
      <p:sp>
        <p:nvSpPr>
          <p:cNvPr id="25617" name="Rectangle 19"/>
          <p:cNvSpPr>
            <a:spLocks noChangeArrowheads="1"/>
          </p:cNvSpPr>
          <p:nvPr/>
        </p:nvSpPr>
        <p:spPr bwMode="auto">
          <a:xfrm rot="777360">
            <a:off x="6148388" y="4545013"/>
            <a:ext cx="1116012" cy="422275"/>
          </a:xfrm>
          <a:prstGeom prst="rect">
            <a:avLst/>
          </a:prstGeom>
          <a:noFill/>
          <a:ln w="9525">
            <a:noFill/>
            <a:miter lim="800000"/>
            <a:headEnd/>
            <a:tailEnd/>
          </a:ln>
        </p:spPr>
        <p:txBody>
          <a:bodyPr wrap="none">
            <a:spAutoFit/>
          </a:bodyPr>
          <a:lstStyle/>
          <a:p>
            <a:pPr>
              <a:lnSpc>
                <a:spcPct val="90000"/>
              </a:lnSpc>
            </a:pPr>
            <a:r>
              <a:rPr lang="en-US" sz="1200"/>
              <a:t>discontinuous</a:t>
            </a:r>
          </a:p>
          <a:p>
            <a:pPr>
              <a:lnSpc>
                <a:spcPct val="90000"/>
              </a:lnSpc>
            </a:pPr>
            <a:r>
              <a:rPr lang="en-US" sz="1200"/>
              <a:t>synthesis</a:t>
            </a:r>
          </a:p>
        </p:txBody>
      </p:sp>
      <p:sp>
        <p:nvSpPr>
          <p:cNvPr id="19" name="Rectangle 2"/>
          <p:cNvSpPr txBox="1">
            <a:spLocks noChangeArrowheads="1"/>
          </p:cNvSpPr>
          <p:nvPr/>
        </p:nvSpPr>
        <p:spPr>
          <a:xfrm>
            <a:off x="0" y="381000"/>
            <a:ext cx="9144000" cy="1143000"/>
          </a:xfrm>
          <a:prstGeom prst="rect">
            <a:avLst/>
          </a:prstGeom>
        </p:spPr>
        <p:txBody>
          <a:bodyPr/>
          <a:lstStyle/>
          <a:p>
            <a:pPr algn="ctr" eaLnBrk="0" hangingPunct="0">
              <a:defRPr/>
            </a:pPr>
            <a:r>
              <a:rPr lang="en-US" sz="4000" b="1" kern="0" dirty="0">
                <a:solidFill>
                  <a:schemeClr val="bg2"/>
                </a:solidFill>
                <a:latin typeface="Times New Roman" pitchFamily="18" charset="0"/>
                <a:ea typeface="+mj-ea"/>
                <a:cs typeface="Times New Roman" pitchFamily="18" charset="0"/>
              </a:rPr>
              <a:t>DNA Replication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figure e9-7cd"/>
          <p:cNvPicPr>
            <a:picLocks noChangeAspect="1" noChangeArrowheads="1"/>
          </p:cNvPicPr>
          <p:nvPr/>
        </p:nvPicPr>
        <p:blipFill>
          <a:blip r:embed="rId3" cstate="print"/>
          <a:srcRect/>
          <a:stretch>
            <a:fillRect/>
          </a:stretch>
        </p:blipFill>
        <p:spPr bwMode="auto">
          <a:xfrm>
            <a:off x="303213" y="830263"/>
            <a:ext cx="8535987" cy="5195887"/>
          </a:xfrm>
          <a:prstGeom prst="rect">
            <a:avLst/>
          </a:prstGeom>
          <a:noFill/>
          <a:ln w="9525">
            <a:noFill/>
            <a:miter lim="800000"/>
            <a:headEnd/>
            <a:tailEnd/>
          </a:ln>
        </p:spPr>
      </p:pic>
      <p:sp>
        <p:nvSpPr>
          <p:cNvPr id="26627" name="Text Box 5"/>
          <p:cNvSpPr txBox="1">
            <a:spLocks noChangeArrowheads="1"/>
          </p:cNvSpPr>
          <p:nvPr/>
        </p:nvSpPr>
        <p:spPr bwMode="auto">
          <a:xfrm>
            <a:off x="3941763" y="2832100"/>
            <a:ext cx="1849437" cy="641350"/>
          </a:xfrm>
          <a:prstGeom prst="rect">
            <a:avLst/>
          </a:prstGeom>
          <a:noFill/>
          <a:ln w="9525">
            <a:noFill/>
            <a:miter lim="800000"/>
            <a:headEnd/>
            <a:tailEnd/>
          </a:ln>
        </p:spPr>
        <p:txBody>
          <a:bodyPr wrap="none">
            <a:spAutoFit/>
          </a:bodyPr>
          <a:lstStyle/>
          <a:p>
            <a:pPr>
              <a:lnSpc>
                <a:spcPct val="90000"/>
              </a:lnSpc>
            </a:pPr>
            <a:r>
              <a:rPr lang="en-US" sz="2000"/>
              <a:t>DNA</a:t>
            </a:r>
          </a:p>
          <a:p>
            <a:pPr>
              <a:lnSpc>
                <a:spcPct val="90000"/>
              </a:lnSpc>
            </a:pPr>
            <a:r>
              <a:rPr lang="en-US" sz="2000"/>
              <a:t>polymerase #2</a:t>
            </a:r>
          </a:p>
        </p:txBody>
      </p:sp>
      <p:sp>
        <p:nvSpPr>
          <p:cNvPr id="26628" name="Text Box 6"/>
          <p:cNvSpPr txBox="1">
            <a:spLocks noChangeArrowheads="1"/>
          </p:cNvSpPr>
          <p:nvPr/>
        </p:nvSpPr>
        <p:spPr bwMode="auto">
          <a:xfrm>
            <a:off x="6440488" y="312738"/>
            <a:ext cx="1849437" cy="641350"/>
          </a:xfrm>
          <a:prstGeom prst="rect">
            <a:avLst/>
          </a:prstGeom>
          <a:noFill/>
          <a:ln w="9525">
            <a:noFill/>
            <a:miter lim="800000"/>
            <a:headEnd/>
            <a:tailEnd/>
          </a:ln>
        </p:spPr>
        <p:txBody>
          <a:bodyPr wrap="none">
            <a:spAutoFit/>
          </a:bodyPr>
          <a:lstStyle/>
          <a:p>
            <a:pPr>
              <a:lnSpc>
                <a:spcPct val="90000"/>
              </a:lnSpc>
            </a:pPr>
            <a:r>
              <a:rPr lang="en-US" sz="2000"/>
              <a:t>DNA</a:t>
            </a:r>
          </a:p>
          <a:p>
            <a:pPr>
              <a:lnSpc>
                <a:spcPct val="90000"/>
              </a:lnSpc>
            </a:pPr>
            <a:r>
              <a:rPr lang="en-US" sz="2000"/>
              <a:t>polymerase #1</a:t>
            </a:r>
          </a:p>
        </p:txBody>
      </p:sp>
      <p:sp>
        <p:nvSpPr>
          <p:cNvPr id="26629" name="Text Box 7"/>
          <p:cNvSpPr txBox="1">
            <a:spLocks noChangeArrowheads="1"/>
          </p:cNvSpPr>
          <p:nvPr/>
        </p:nvSpPr>
        <p:spPr bwMode="auto">
          <a:xfrm>
            <a:off x="6689725" y="2714625"/>
            <a:ext cx="388938"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6630" name="Rectangle 8"/>
          <p:cNvSpPr>
            <a:spLocks noChangeArrowheads="1"/>
          </p:cNvSpPr>
          <p:nvPr/>
        </p:nvSpPr>
        <p:spPr bwMode="auto">
          <a:xfrm>
            <a:off x="6780213" y="1314450"/>
            <a:ext cx="388937"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6631" name="Text Box 9"/>
          <p:cNvSpPr txBox="1">
            <a:spLocks noChangeArrowheads="1"/>
          </p:cNvSpPr>
          <p:nvPr/>
        </p:nvSpPr>
        <p:spPr bwMode="auto">
          <a:xfrm>
            <a:off x="4710113" y="1639888"/>
            <a:ext cx="388937"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6632" name="Rectangle 10"/>
          <p:cNvSpPr>
            <a:spLocks noChangeArrowheads="1"/>
          </p:cNvSpPr>
          <p:nvPr/>
        </p:nvSpPr>
        <p:spPr bwMode="auto">
          <a:xfrm>
            <a:off x="4702175" y="2244725"/>
            <a:ext cx="388938"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132107" name="Line 11"/>
          <p:cNvSpPr>
            <a:spLocks noChangeShapeType="1"/>
          </p:cNvSpPr>
          <p:nvPr/>
        </p:nvSpPr>
        <p:spPr bwMode="auto">
          <a:xfrm flipH="1">
            <a:off x="4616450" y="2622550"/>
            <a:ext cx="534988" cy="393700"/>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132108" name="Line 12"/>
          <p:cNvSpPr>
            <a:spLocks noChangeShapeType="1"/>
          </p:cNvSpPr>
          <p:nvPr/>
        </p:nvSpPr>
        <p:spPr bwMode="auto">
          <a:xfrm flipH="1">
            <a:off x="6480175" y="892175"/>
            <a:ext cx="250825" cy="352425"/>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26635" name="Text Box 13"/>
          <p:cNvSpPr txBox="1">
            <a:spLocks noChangeArrowheads="1"/>
          </p:cNvSpPr>
          <p:nvPr/>
        </p:nvSpPr>
        <p:spPr bwMode="auto">
          <a:xfrm rot="-1483131">
            <a:off x="5292725" y="1652588"/>
            <a:ext cx="920750" cy="422275"/>
          </a:xfrm>
          <a:prstGeom prst="rect">
            <a:avLst/>
          </a:prstGeom>
          <a:noFill/>
          <a:ln w="9525">
            <a:noFill/>
            <a:miter lim="800000"/>
            <a:headEnd/>
            <a:tailEnd/>
          </a:ln>
        </p:spPr>
        <p:txBody>
          <a:bodyPr wrap="none">
            <a:spAutoFit/>
          </a:bodyPr>
          <a:lstStyle/>
          <a:p>
            <a:pPr>
              <a:lnSpc>
                <a:spcPct val="90000"/>
              </a:lnSpc>
            </a:pPr>
            <a:r>
              <a:rPr lang="en-US" sz="1200"/>
              <a:t>continuous</a:t>
            </a:r>
          </a:p>
          <a:p>
            <a:pPr>
              <a:lnSpc>
                <a:spcPct val="90000"/>
              </a:lnSpc>
            </a:pPr>
            <a:r>
              <a:rPr lang="en-US" sz="1200"/>
              <a:t>synthesis</a:t>
            </a:r>
          </a:p>
        </p:txBody>
      </p:sp>
      <p:sp>
        <p:nvSpPr>
          <p:cNvPr id="26636" name="Rectangle 14"/>
          <p:cNvSpPr>
            <a:spLocks noChangeArrowheads="1"/>
          </p:cNvSpPr>
          <p:nvPr/>
        </p:nvSpPr>
        <p:spPr bwMode="auto">
          <a:xfrm rot="777360">
            <a:off x="5734050" y="2401888"/>
            <a:ext cx="1116013" cy="422275"/>
          </a:xfrm>
          <a:prstGeom prst="rect">
            <a:avLst/>
          </a:prstGeom>
          <a:noFill/>
          <a:ln w="9525">
            <a:noFill/>
            <a:miter lim="800000"/>
            <a:headEnd/>
            <a:tailEnd/>
          </a:ln>
        </p:spPr>
        <p:txBody>
          <a:bodyPr wrap="none">
            <a:spAutoFit/>
          </a:bodyPr>
          <a:lstStyle/>
          <a:p>
            <a:pPr>
              <a:lnSpc>
                <a:spcPct val="90000"/>
              </a:lnSpc>
            </a:pPr>
            <a:r>
              <a:rPr lang="en-US" sz="1200"/>
              <a:t>discontinuous</a:t>
            </a:r>
          </a:p>
          <a:p>
            <a:pPr>
              <a:lnSpc>
                <a:spcPct val="90000"/>
              </a:lnSpc>
            </a:pPr>
            <a:r>
              <a:rPr lang="en-US" sz="1200"/>
              <a:t>synthesis</a:t>
            </a:r>
          </a:p>
        </p:txBody>
      </p:sp>
      <p:sp>
        <p:nvSpPr>
          <p:cNvPr id="26637" name="Text Box 15"/>
          <p:cNvSpPr txBox="1">
            <a:spLocks noChangeArrowheads="1"/>
          </p:cNvSpPr>
          <p:nvPr/>
        </p:nvSpPr>
        <p:spPr bwMode="auto">
          <a:xfrm>
            <a:off x="6545263" y="3894138"/>
            <a:ext cx="388937"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6638" name="Rectangle 16"/>
          <p:cNvSpPr>
            <a:spLocks noChangeArrowheads="1"/>
          </p:cNvSpPr>
          <p:nvPr/>
        </p:nvSpPr>
        <p:spPr bwMode="auto">
          <a:xfrm>
            <a:off x="6537325" y="3614738"/>
            <a:ext cx="388938"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6639" name="Text Box 17"/>
          <p:cNvSpPr txBox="1">
            <a:spLocks noChangeArrowheads="1"/>
          </p:cNvSpPr>
          <p:nvPr/>
        </p:nvSpPr>
        <p:spPr bwMode="auto">
          <a:xfrm>
            <a:off x="6545263" y="5186363"/>
            <a:ext cx="388937"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6640" name="Rectangle 18"/>
          <p:cNvSpPr>
            <a:spLocks noChangeArrowheads="1"/>
          </p:cNvSpPr>
          <p:nvPr/>
        </p:nvSpPr>
        <p:spPr bwMode="auto">
          <a:xfrm>
            <a:off x="6545263" y="4906963"/>
            <a:ext cx="388937"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6641" name="Rectangle 20"/>
          <p:cNvSpPr>
            <a:spLocks noChangeArrowheads="1"/>
          </p:cNvSpPr>
          <p:nvPr/>
        </p:nvSpPr>
        <p:spPr bwMode="auto">
          <a:xfrm>
            <a:off x="3689350" y="4700588"/>
            <a:ext cx="388938"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6642" name="Text Box 22"/>
          <p:cNvSpPr txBox="1">
            <a:spLocks noChangeArrowheads="1"/>
          </p:cNvSpPr>
          <p:nvPr/>
        </p:nvSpPr>
        <p:spPr bwMode="auto">
          <a:xfrm>
            <a:off x="3689350" y="4081463"/>
            <a:ext cx="388938"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6643" name="Text Box 23"/>
          <p:cNvSpPr txBox="1">
            <a:spLocks noChangeArrowheads="1"/>
          </p:cNvSpPr>
          <p:nvPr/>
        </p:nvSpPr>
        <p:spPr bwMode="auto">
          <a:xfrm rot="-444271">
            <a:off x="4827588" y="4265613"/>
            <a:ext cx="1598612" cy="257175"/>
          </a:xfrm>
          <a:prstGeom prst="rect">
            <a:avLst/>
          </a:prstGeom>
          <a:noFill/>
          <a:ln w="9525">
            <a:noFill/>
            <a:miter lim="800000"/>
            <a:headEnd/>
            <a:tailEnd/>
          </a:ln>
        </p:spPr>
        <p:txBody>
          <a:bodyPr wrap="none">
            <a:spAutoFit/>
          </a:bodyPr>
          <a:lstStyle/>
          <a:p>
            <a:pPr>
              <a:lnSpc>
                <a:spcPct val="90000"/>
              </a:lnSpc>
            </a:pPr>
            <a:r>
              <a:rPr lang="en-US" sz="1200"/>
              <a:t>continuous synthesis</a:t>
            </a:r>
          </a:p>
        </p:txBody>
      </p:sp>
      <p:sp>
        <p:nvSpPr>
          <p:cNvPr id="26644" name="Rectangle 24"/>
          <p:cNvSpPr>
            <a:spLocks noChangeArrowheads="1"/>
          </p:cNvSpPr>
          <p:nvPr/>
        </p:nvSpPr>
        <p:spPr bwMode="auto">
          <a:xfrm rot="294423">
            <a:off x="4692650" y="4787900"/>
            <a:ext cx="1793875" cy="257175"/>
          </a:xfrm>
          <a:prstGeom prst="rect">
            <a:avLst/>
          </a:prstGeom>
          <a:noFill/>
          <a:ln w="9525">
            <a:noFill/>
            <a:miter lim="800000"/>
            <a:headEnd/>
            <a:tailEnd/>
          </a:ln>
        </p:spPr>
        <p:txBody>
          <a:bodyPr wrap="none">
            <a:spAutoFit/>
          </a:bodyPr>
          <a:lstStyle/>
          <a:p>
            <a:pPr>
              <a:lnSpc>
                <a:spcPct val="90000"/>
              </a:lnSpc>
            </a:pPr>
            <a:r>
              <a:rPr lang="en-US" sz="1200"/>
              <a:t>discontinuous synthesis</a:t>
            </a:r>
          </a:p>
        </p:txBody>
      </p:sp>
      <p:sp>
        <p:nvSpPr>
          <p:cNvPr id="26645" name="Text Box 25"/>
          <p:cNvSpPr txBox="1">
            <a:spLocks noChangeArrowheads="1"/>
          </p:cNvSpPr>
          <p:nvPr/>
        </p:nvSpPr>
        <p:spPr bwMode="auto">
          <a:xfrm>
            <a:off x="7008813" y="3775075"/>
            <a:ext cx="1849437" cy="915988"/>
          </a:xfrm>
          <a:prstGeom prst="rect">
            <a:avLst/>
          </a:prstGeom>
          <a:noFill/>
          <a:ln w="9525">
            <a:noFill/>
            <a:miter lim="800000"/>
            <a:headEnd/>
            <a:tailEnd/>
          </a:ln>
        </p:spPr>
        <p:txBody>
          <a:bodyPr wrap="none">
            <a:spAutoFit/>
          </a:bodyPr>
          <a:lstStyle/>
          <a:p>
            <a:pPr>
              <a:lnSpc>
                <a:spcPct val="90000"/>
              </a:lnSpc>
            </a:pPr>
            <a:r>
              <a:rPr lang="en-US" sz="2000"/>
              <a:t>DNA</a:t>
            </a:r>
          </a:p>
          <a:p>
            <a:pPr>
              <a:lnSpc>
                <a:spcPct val="90000"/>
              </a:lnSpc>
            </a:pPr>
            <a:r>
              <a:rPr lang="en-US" sz="2000"/>
              <a:t>polymerase #2</a:t>
            </a:r>
          </a:p>
          <a:p>
            <a:pPr>
              <a:lnSpc>
                <a:spcPct val="90000"/>
              </a:lnSpc>
            </a:pPr>
            <a:r>
              <a:rPr lang="en-US" sz="2000"/>
              <a:t>leaves</a:t>
            </a:r>
          </a:p>
        </p:txBody>
      </p:sp>
      <p:sp>
        <p:nvSpPr>
          <p:cNvPr id="26646" name="Text Box 27"/>
          <p:cNvSpPr txBox="1">
            <a:spLocks noChangeArrowheads="1"/>
          </p:cNvSpPr>
          <p:nvPr/>
        </p:nvSpPr>
        <p:spPr bwMode="auto">
          <a:xfrm>
            <a:off x="2857500" y="5292725"/>
            <a:ext cx="1849438" cy="641350"/>
          </a:xfrm>
          <a:prstGeom prst="rect">
            <a:avLst/>
          </a:prstGeom>
          <a:noFill/>
          <a:ln w="9525">
            <a:noFill/>
            <a:miter lim="800000"/>
            <a:headEnd/>
            <a:tailEnd/>
          </a:ln>
        </p:spPr>
        <p:txBody>
          <a:bodyPr wrap="none">
            <a:spAutoFit/>
          </a:bodyPr>
          <a:lstStyle/>
          <a:p>
            <a:pPr>
              <a:lnSpc>
                <a:spcPct val="90000"/>
              </a:lnSpc>
            </a:pPr>
            <a:r>
              <a:rPr lang="en-US" sz="2000"/>
              <a:t>DNA</a:t>
            </a:r>
          </a:p>
          <a:p>
            <a:pPr>
              <a:lnSpc>
                <a:spcPct val="90000"/>
              </a:lnSpc>
            </a:pPr>
            <a:r>
              <a:rPr lang="en-US" sz="2000"/>
              <a:t>polymerase #3</a:t>
            </a:r>
          </a:p>
        </p:txBody>
      </p:sp>
      <p:sp>
        <p:nvSpPr>
          <p:cNvPr id="132124" name="Line 28"/>
          <p:cNvSpPr>
            <a:spLocks noChangeShapeType="1"/>
          </p:cNvSpPr>
          <p:nvPr/>
        </p:nvSpPr>
        <p:spPr bwMode="auto">
          <a:xfrm flipH="1">
            <a:off x="3532188" y="5083175"/>
            <a:ext cx="534987" cy="393700"/>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26648" name="Text Box 29"/>
          <p:cNvSpPr txBox="1">
            <a:spLocks noChangeArrowheads="1"/>
          </p:cNvSpPr>
          <p:nvPr/>
        </p:nvSpPr>
        <p:spPr bwMode="auto">
          <a:xfrm>
            <a:off x="1131888" y="3370263"/>
            <a:ext cx="2486025" cy="915987"/>
          </a:xfrm>
          <a:prstGeom prst="rect">
            <a:avLst/>
          </a:prstGeom>
          <a:noFill/>
          <a:ln w="9525">
            <a:noFill/>
            <a:miter lim="800000"/>
            <a:headEnd/>
            <a:tailEnd/>
          </a:ln>
        </p:spPr>
        <p:txBody>
          <a:bodyPr wrap="none">
            <a:spAutoFit/>
          </a:bodyPr>
          <a:lstStyle/>
          <a:p>
            <a:pPr>
              <a:lnSpc>
                <a:spcPct val="90000"/>
              </a:lnSpc>
            </a:pPr>
            <a:r>
              <a:rPr lang="en-US" sz="2000"/>
              <a:t>DNA polymerase #1</a:t>
            </a:r>
          </a:p>
          <a:p>
            <a:pPr>
              <a:lnSpc>
                <a:spcPct val="90000"/>
              </a:lnSpc>
            </a:pPr>
            <a:r>
              <a:rPr lang="en-US" sz="2000"/>
              <a:t>continues along</a:t>
            </a:r>
          </a:p>
          <a:p>
            <a:pPr>
              <a:lnSpc>
                <a:spcPct val="90000"/>
              </a:lnSpc>
            </a:pPr>
            <a:r>
              <a:rPr lang="en-US" sz="2000"/>
              <a:t>parental DNA strand</a:t>
            </a:r>
          </a:p>
        </p:txBody>
      </p:sp>
      <p:sp>
        <p:nvSpPr>
          <p:cNvPr id="26" name="Rectangle 2"/>
          <p:cNvSpPr txBox="1">
            <a:spLocks noChangeArrowheads="1"/>
          </p:cNvSpPr>
          <p:nvPr/>
        </p:nvSpPr>
        <p:spPr>
          <a:xfrm>
            <a:off x="0" y="381000"/>
            <a:ext cx="9144000" cy="1143000"/>
          </a:xfrm>
          <a:prstGeom prst="rect">
            <a:avLst/>
          </a:prstGeom>
        </p:spPr>
        <p:txBody>
          <a:bodyPr/>
          <a:lstStyle/>
          <a:p>
            <a:pPr algn="ctr" eaLnBrk="0" hangingPunct="0">
              <a:defRPr/>
            </a:pPr>
            <a:r>
              <a:rPr lang="en-US" sz="4000" b="1" kern="0" dirty="0">
                <a:solidFill>
                  <a:schemeClr val="bg2"/>
                </a:solidFill>
                <a:latin typeface="Times New Roman" pitchFamily="18" charset="0"/>
                <a:ea typeface="+mj-ea"/>
                <a:cs typeface="Times New Roman" pitchFamily="18" charset="0"/>
              </a:rPr>
              <a:t>DNA Replication</a:t>
            </a:r>
          </a:p>
        </p:txBody>
      </p:sp>
      <p:sp>
        <p:nvSpPr>
          <p:cNvPr id="27" name="Rectangle 2"/>
          <p:cNvSpPr txBox="1">
            <a:spLocks noChangeArrowheads="1"/>
          </p:cNvSpPr>
          <p:nvPr/>
        </p:nvSpPr>
        <p:spPr>
          <a:xfrm>
            <a:off x="152400" y="5867400"/>
            <a:ext cx="9144000" cy="1143000"/>
          </a:xfrm>
          <a:prstGeom prst="rect">
            <a:avLst/>
          </a:prstGeom>
        </p:spPr>
        <p:txBody>
          <a:bodyPr/>
          <a:lstStyle/>
          <a:p>
            <a:pPr eaLnBrk="0" hangingPunct="0">
              <a:defRPr/>
            </a:pPr>
            <a:r>
              <a:rPr lang="en-US" sz="3200" b="1" kern="0" dirty="0">
                <a:solidFill>
                  <a:schemeClr val="bg2"/>
                </a:solidFill>
                <a:latin typeface="Times New Roman" pitchFamily="18" charset="0"/>
                <a:ea typeface="+mj-ea"/>
                <a:cs typeface="Times New Roman" pitchFamily="18" charset="0"/>
              </a:rPr>
              <a:t>DNA Replication always occurs in 5’         3’ direction</a:t>
            </a:r>
          </a:p>
        </p:txBody>
      </p:sp>
      <p:cxnSp>
        <p:nvCxnSpPr>
          <p:cNvPr id="26651" name="Straight Arrow Connector 28"/>
          <p:cNvCxnSpPr>
            <a:cxnSpLocks noChangeShapeType="1"/>
          </p:cNvCxnSpPr>
          <p:nvPr/>
        </p:nvCxnSpPr>
        <p:spPr bwMode="auto">
          <a:xfrm>
            <a:off x="6613525" y="6202363"/>
            <a:ext cx="762000" cy="1587"/>
          </a:xfrm>
          <a:prstGeom prst="straightConnector1">
            <a:avLst/>
          </a:prstGeom>
          <a:noFill/>
          <a:ln w="57150" algn="ctr">
            <a:solidFill>
              <a:schemeClr val="bg2"/>
            </a:solidFill>
            <a:round/>
            <a:headEnd/>
            <a:tailEnd type="arrow" w="med" len="med"/>
          </a:ln>
        </p:spPr>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figure e9-7de"/>
          <p:cNvPicPr>
            <a:picLocks noChangeAspect="1" noChangeArrowheads="1"/>
          </p:cNvPicPr>
          <p:nvPr/>
        </p:nvPicPr>
        <p:blipFill>
          <a:blip r:embed="rId3" cstate="print"/>
          <a:srcRect/>
          <a:stretch>
            <a:fillRect/>
          </a:stretch>
        </p:blipFill>
        <p:spPr bwMode="auto">
          <a:xfrm>
            <a:off x="303213" y="722313"/>
            <a:ext cx="8535987" cy="5411787"/>
          </a:xfrm>
          <a:prstGeom prst="rect">
            <a:avLst/>
          </a:prstGeom>
          <a:noFill/>
          <a:ln w="9525">
            <a:noFill/>
            <a:miter lim="800000"/>
            <a:headEnd/>
            <a:tailEnd/>
          </a:ln>
        </p:spPr>
      </p:pic>
      <p:sp>
        <p:nvSpPr>
          <p:cNvPr id="27651" name="Text Box 5"/>
          <p:cNvSpPr txBox="1">
            <a:spLocks noChangeArrowheads="1"/>
          </p:cNvSpPr>
          <p:nvPr/>
        </p:nvSpPr>
        <p:spPr bwMode="auto">
          <a:xfrm>
            <a:off x="6586538" y="1436688"/>
            <a:ext cx="388937"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7652" name="Rectangle 6"/>
          <p:cNvSpPr>
            <a:spLocks noChangeArrowheads="1"/>
          </p:cNvSpPr>
          <p:nvPr/>
        </p:nvSpPr>
        <p:spPr bwMode="auto">
          <a:xfrm>
            <a:off x="6578600" y="1157288"/>
            <a:ext cx="388938"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7653" name="Text Box 7"/>
          <p:cNvSpPr txBox="1">
            <a:spLocks noChangeArrowheads="1"/>
          </p:cNvSpPr>
          <p:nvPr/>
        </p:nvSpPr>
        <p:spPr bwMode="auto">
          <a:xfrm>
            <a:off x="6586538" y="2728913"/>
            <a:ext cx="388937"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7654" name="Rectangle 8"/>
          <p:cNvSpPr>
            <a:spLocks noChangeArrowheads="1"/>
          </p:cNvSpPr>
          <p:nvPr/>
        </p:nvSpPr>
        <p:spPr bwMode="auto">
          <a:xfrm>
            <a:off x="6586538" y="2449513"/>
            <a:ext cx="388937"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7655" name="Rectangle 9"/>
          <p:cNvSpPr>
            <a:spLocks noChangeArrowheads="1"/>
          </p:cNvSpPr>
          <p:nvPr/>
        </p:nvSpPr>
        <p:spPr bwMode="auto">
          <a:xfrm>
            <a:off x="3730625" y="2243138"/>
            <a:ext cx="388938"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7656" name="Text Box 10"/>
          <p:cNvSpPr txBox="1">
            <a:spLocks noChangeArrowheads="1"/>
          </p:cNvSpPr>
          <p:nvPr/>
        </p:nvSpPr>
        <p:spPr bwMode="auto">
          <a:xfrm>
            <a:off x="3730625" y="1624013"/>
            <a:ext cx="388938"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7657" name="Text Box 11"/>
          <p:cNvSpPr txBox="1">
            <a:spLocks noChangeArrowheads="1"/>
          </p:cNvSpPr>
          <p:nvPr/>
        </p:nvSpPr>
        <p:spPr bwMode="auto">
          <a:xfrm rot="-444271">
            <a:off x="4868863" y="1808163"/>
            <a:ext cx="1598612" cy="257175"/>
          </a:xfrm>
          <a:prstGeom prst="rect">
            <a:avLst/>
          </a:prstGeom>
          <a:noFill/>
          <a:ln w="9525">
            <a:noFill/>
            <a:miter lim="800000"/>
            <a:headEnd/>
            <a:tailEnd/>
          </a:ln>
        </p:spPr>
        <p:txBody>
          <a:bodyPr wrap="none">
            <a:spAutoFit/>
          </a:bodyPr>
          <a:lstStyle/>
          <a:p>
            <a:pPr>
              <a:lnSpc>
                <a:spcPct val="90000"/>
              </a:lnSpc>
            </a:pPr>
            <a:r>
              <a:rPr lang="en-US" sz="1200"/>
              <a:t>continuous synthesis</a:t>
            </a:r>
          </a:p>
        </p:txBody>
      </p:sp>
      <p:sp>
        <p:nvSpPr>
          <p:cNvPr id="27658" name="Rectangle 12"/>
          <p:cNvSpPr>
            <a:spLocks noChangeArrowheads="1"/>
          </p:cNvSpPr>
          <p:nvPr/>
        </p:nvSpPr>
        <p:spPr bwMode="auto">
          <a:xfrm rot="294423">
            <a:off x="4733925" y="2330450"/>
            <a:ext cx="1793875" cy="257175"/>
          </a:xfrm>
          <a:prstGeom prst="rect">
            <a:avLst/>
          </a:prstGeom>
          <a:noFill/>
          <a:ln w="9525">
            <a:noFill/>
            <a:miter lim="800000"/>
            <a:headEnd/>
            <a:tailEnd/>
          </a:ln>
        </p:spPr>
        <p:txBody>
          <a:bodyPr wrap="none">
            <a:spAutoFit/>
          </a:bodyPr>
          <a:lstStyle/>
          <a:p>
            <a:pPr>
              <a:lnSpc>
                <a:spcPct val="90000"/>
              </a:lnSpc>
            </a:pPr>
            <a:r>
              <a:rPr lang="en-US" sz="1200"/>
              <a:t>discontinuous synthesis</a:t>
            </a:r>
          </a:p>
        </p:txBody>
      </p:sp>
      <p:sp>
        <p:nvSpPr>
          <p:cNvPr id="27659" name="Text Box 13"/>
          <p:cNvSpPr txBox="1">
            <a:spLocks noChangeArrowheads="1"/>
          </p:cNvSpPr>
          <p:nvPr/>
        </p:nvSpPr>
        <p:spPr bwMode="auto">
          <a:xfrm>
            <a:off x="6991350" y="1317625"/>
            <a:ext cx="1849438" cy="915988"/>
          </a:xfrm>
          <a:prstGeom prst="rect">
            <a:avLst/>
          </a:prstGeom>
          <a:noFill/>
          <a:ln w="9525">
            <a:noFill/>
            <a:miter lim="800000"/>
            <a:headEnd/>
            <a:tailEnd/>
          </a:ln>
        </p:spPr>
        <p:txBody>
          <a:bodyPr wrap="none">
            <a:spAutoFit/>
          </a:bodyPr>
          <a:lstStyle/>
          <a:p>
            <a:pPr>
              <a:lnSpc>
                <a:spcPct val="90000"/>
              </a:lnSpc>
            </a:pPr>
            <a:r>
              <a:rPr lang="en-US" sz="2000"/>
              <a:t>DNA</a:t>
            </a:r>
          </a:p>
          <a:p>
            <a:pPr>
              <a:lnSpc>
                <a:spcPct val="90000"/>
              </a:lnSpc>
            </a:pPr>
            <a:r>
              <a:rPr lang="en-US" sz="2000"/>
              <a:t>polymerase #2</a:t>
            </a:r>
          </a:p>
          <a:p>
            <a:pPr>
              <a:lnSpc>
                <a:spcPct val="90000"/>
              </a:lnSpc>
            </a:pPr>
            <a:r>
              <a:rPr lang="en-US" sz="2000"/>
              <a:t>leaves</a:t>
            </a:r>
          </a:p>
        </p:txBody>
      </p:sp>
      <p:sp>
        <p:nvSpPr>
          <p:cNvPr id="27660" name="Text Box 14"/>
          <p:cNvSpPr txBox="1">
            <a:spLocks noChangeArrowheads="1"/>
          </p:cNvSpPr>
          <p:nvPr/>
        </p:nvSpPr>
        <p:spPr bwMode="auto">
          <a:xfrm>
            <a:off x="2898775" y="2835275"/>
            <a:ext cx="1849438" cy="641350"/>
          </a:xfrm>
          <a:prstGeom prst="rect">
            <a:avLst/>
          </a:prstGeom>
          <a:noFill/>
          <a:ln w="9525">
            <a:noFill/>
            <a:miter lim="800000"/>
            <a:headEnd/>
            <a:tailEnd/>
          </a:ln>
        </p:spPr>
        <p:txBody>
          <a:bodyPr wrap="none">
            <a:spAutoFit/>
          </a:bodyPr>
          <a:lstStyle/>
          <a:p>
            <a:pPr>
              <a:lnSpc>
                <a:spcPct val="90000"/>
              </a:lnSpc>
            </a:pPr>
            <a:r>
              <a:rPr lang="en-US" sz="2000"/>
              <a:t>DNA</a:t>
            </a:r>
          </a:p>
          <a:p>
            <a:pPr>
              <a:lnSpc>
                <a:spcPct val="90000"/>
              </a:lnSpc>
            </a:pPr>
            <a:r>
              <a:rPr lang="en-US" sz="2000"/>
              <a:t>polymerase #3</a:t>
            </a:r>
          </a:p>
        </p:txBody>
      </p:sp>
      <p:sp>
        <p:nvSpPr>
          <p:cNvPr id="133135" name="Line 15"/>
          <p:cNvSpPr>
            <a:spLocks noChangeShapeType="1"/>
          </p:cNvSpPr>
          <p:nvPr/>
        </p:nvSpPr>
        <p:spPr bwMode="auto">
          <a:xfrm flipH="1">
            <a:off x="3573463" y="2625725"/>
            <a:ext cx="534987" cy="393700"/>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27662" name="Text Box 16"/>
          <p:cNvSpPr txBox="1">
            <a:spLocks noChangeArrowheads="1"/>
          </p:cNvSpPr>
          <p:nvPr/>
        </p:nvSpPr>
        <p:spPr bwMode="auto">
          <a:xfrm>
            <a:off x="1173163" y="912813"/>
            <a:ext cx="2486025" cy="915987"/>
          </a:xfrm>
          <a:prstGeom prst="rect">
            <a:avLst/>
          </a:prstGeom>
          <a:noFill/>
          <a:ln w="9525">
            <a:noFill/>
            <a:miter lim="800000"/>
            <a:headEnd/>
            <a:tailEnd/>
          </a:ln>
        </p:spPr>
        <p:txBody>
          <a:bodyPr wrap="none">
            <a:spAutoFit/>
          </a:bodyPr>
          <a:lstStyle/>
          <a:p>
            <a:pPr>
              <a:lnSpc>
                <a:spcPct val="90000"/>
              </a:lnSpc>
            </a:pPr>
            <a:r>
              <a:rPr lang="en-US" sz="2000"/>
              <a:t>DNA polymerase #1</a:t>
            </a:r>
          </a:p>
          <a:p>
            <a:pPr>
              <a:lnSpc>
                <a:spcPct val="90000"/>
              </a:lnSpc>
            </a:pPr>
            <a:r>
              <a:rPr lang="en-US" sz="2000"/>
              <a:t>continues along</a:t>
            </a:r>
          </a:p>
          <a:p>
            <a:pPr>
              <a:lnSpc>
                <a:spcPct val="90000"/>
              </a:lnSpc>
            </a:pPr>
            <a:r>
              <a:rPr lang="en-US" sz="2000"/>
              <a:t>parental DNA strand</a:t>
            </a:r>
          </a:p>
        </p:txBody>
      </p:sp>
      <p:sp>
        <p:nvSpPr>
          <p:cNvPr id="27663" name="Text Box 17"/>
          <p:cNvSpPr txBox="1">
            <a:spLocks noChangeArrowheads="1"/>
          </p:cNvSpPr>
          <p:nvPr/>
        </p:nvSpPr>
        <p:spPr bwMode="auto">
          <a:xfrm>
            <a:off x="6570663" y="3797300"/>
            <a:ext cx="388937"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7664" name="Rectangle 18"/>
          <p:cNvSpPr>
            <a:spLocks noChangeArrowheads="1"/>
          </p:cNvSpPr>
          <p:nvPr/>
        </p:nvSpPr>
        <p:spPr bwMode="auto">
          <a:xfrm>
            <a:off x="6562725" y="3517900"/>
            <a:ext cx="388938"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7665" name="Text Box 19"/>
          <p:cNvSpPr txBox="1">
            <a:spLocks noChangeArrowheads="1"/>
          </p:cNvSpPr>
          <p:nvPr/>
        </p:nvSpPr>
        <p:spPr bwMode="auto">
          <a:xfrm>
            <a:off x="6570663" y="5264150"/>
            <a:ext cx="388937"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7666" name="Rectangle 20"/>
          <p:cNvSpPr>
            <a:spLocks noChangeArrowheads="1"/>
          </p:cNvSpPr>
          <p:nvPr/>
        </p:nvSpPr>
        <p:spPr bwMode="auto">
          <a:xfrm>
            <a:off x="6570663" y="4984750"/>
            <a:ext cx="388937"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7667" name="Rectangle 21"/>
          <p:cNvSpPr>
            <a:spLocks noChangeArrowheads="1"/>
          </p:cNvSpPr>
          <p:nvPr/>
        </p:nvSpPr>
        <p:spPr bwMode="auto">
          <a:xfrm>
            <a:off x="2128838" y="4694238"/>
            <a:ext cx="388937"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7668" name="Text Box 22"/>
          <p:cNvSpPr txBox="1">
            <a:spLocks noChangeArrowheads="1"/>
          </p:cNvSpPr>
          <p:nvPr/>
        </p:nvSpPr>
        <p:spPr bwMode="auto">
          <a:xfrm>
            <a:off x="2128838" y="4075113"/>
            <a:ext cx="388937"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7669" name="Text Box 25"/>
          <p:cNvSpPr txBox="1">
            <a:spLocks noChangeArrowheads="1"/>
          </p:cNvSpPr>
          <p:nvPr/>
        </p:nvSpPr>
        <p:spPr bwMode="auto">
          <a:xfrm>
            <a:off x="6991350" y="4084638"/>
            <a:ext cx="1849438" cy="915987"/>
          </a:xfrm>
          <a:prstGeom prst="rect">
            <a:avLst/>
          </a:prstGeom>
          <a:noFill/>
          <a:ln w="9525">
            <a:noFill/>
            <a:miter lim="800000"/>
            <a:headEnd/>
            <a:tailEnd/>
          </a:ln>
        </p:spPr>
        <p:txBody>
          <a:bodyPr wrap="none">
            <a:spAutoFit/>
          </a:bodyPr>
          <a:lstStyle/>
          <a:p>
            <a:pPr>
              <a:lnSpc>
                <a:spcPct val="90000"/>
              </a:lnSpc>
            </a:pPr>
            <a:r>
              <a:rPr lang="en-US" sz="2000"/>
              <a:t>DNA</a:t>
            </a:r>
          </a:p>
          <a:p>
            <a:pPr>
              <a:lnSpc>
                <a:spcPct val="90000"/>
              </a:lnSpc>
            </a:pPr>
            <a:r>
              <a:rPr lang="en-US" sz="2000"/>
              <a:t>polymerase #3</a:t>
            </a:r>
          </a:p>
          <a:p>
            <a:pPr>
              <a:lnSpc>
                <a:spcPct val="90000"/>
              </a:lnSpc>
            </a:pPr>
            <a:r>
              <a:rPr lang="en-US" sz="2000"/>
              <a:t>leaves</a:t>
            </a:r>
          </a:p>
        </p:txBody>
      </p:sp>
      <p:sp>
        <p:nvSpPr>
          <p:cNvPr id="27670" name="Text Box 26"/>
          <p:cNvSpPr txBox="1">
            <a:spLocks noChangeArrowheads="1"/>
          </p:cNvSpPr>
          <p:nvPr/>
        </p:nvSpPr>
        <p:spPr bwMode="auto">
          <a:xfrm>
            <a:off x="1308100" y="5253038"/>
            <a:ext cx="1849438" cy="641350"/>
          </a:xfrm>
          <a:prstGeom prst="rect">
            <a:avLst/>
          </a:prstGeom>
          <a:noFill/>
          <a:ln w="9525">
            <a:noFill/>
            <a:miter lim="800000"/>
            <a:headEnd/>
            <a:tailEnd/>
          </a:ln>
        </p:spPr>
        <p:txBody>
          <a:bodyPr wrap="none">
            <a:spAutoFit/>
          </a:bodyPr>
          <a:lstStyle/>
          <a:p>
            <a:pPr>
              <a:lnSpc>
                <a:spcPct val="90000"/>
              </a:lnSpc>
            </a:pPr>
            <a:r>
              <a:rPr lang="en-US" sz="2000"/>
              <a:t>DNA</a:t>
            </a:r>
          </a:p>
          <a:p>
            <a:pPr>
              <a:lnSpc>
                <a:spcPct val="90000"/>
              </a:lnSpc>
            </a:pPr>
            <a:r>
              <a:rPr lang="en-US" sz="2000"/>
              <a:t>polymerase #4</a:t>
            </a:r>
          </a:p>
        </p:txBody>
      </p:sp>
      <p:sp>
        <p:nvSpPr>
          <p:cNvPr id="133147" name="Line 27"/>
          <p:cNvSpPr>
            <a:spLocks noChangeShapeType="1"/>
          </p:cNvSpPr>
          <p:nvPr/>
        </p:nvSpPr>
        <p:spPr bwMode="auto">
          <a:xfrm flipH="1">
            <a:off x="1982788" y="5043488"/>
            <a:ext cx="534987" cy="393700"/>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27672" name="Rectangle 28"/>
          <p:cNvSpPr>
            <a:spLocks noChangeArrowheads="1"/>
          </p:cNvSpPr>
          <p:nvPr/>
        </p:nvSpPr>
        <p:spPr bwMode="auto">
          <a:xfrm>
            <a:off x="3143250" y="3995738"/>
            <a:ext cx="388938" cy="396875"/>
          </a:xfrm>
          <a:prstGeom prst="rect">
            <a:avLst/>
          </a:prstGeom>
          <a:noFill/>
          <a:ln w="9525">
            <a:noFill/>
            <a:miter lim="800000"/>
            <a:headEnd/>
            <a:tailEnd/>
          </a:ln>
        </p:spPr>
        <p:txBody>
          <a:bodyPr wrap="none">
            <a:spAutoFit/>
          </a:bodyPr>
          <a:lstStyle/>
          <a:p>
            <a:r>
              <a:rPr lang="en-US" sz="2000"/>
              <a:t>3</a:t>
            </a:r>
            <a:r>
              <a:rPr lang="en-US" sz="2000">
                <a:sym typeface="Symbol" pitchFamily="18" charset="2"/>
              </a:rPr>
              <a:t></a:t>
            </a:r>
            <a:endParaRPr lang="en-US" sz="2000"/>
          </a:p>
        </p:txBody>
      </p:sp>
      <p:sp>
        <p:nvSpPr>
          <p:cNvPr id="27673" name="Text Box 29"/>
          <p:cNvSpPr txBox="1">
            <a:spLocks noChangeArrowheads="1"/>
          </p:cNvSpPr>
          <p:nvPr/>
        </p:nvSpPr>
        <p:spPr bwMode="auto">
          <a:xfrm>
            <a:off x="3151188" y="4852988"/>
            <a:ext cx="388937" cy="396875"/>
          </a:xfrm>
          <a:prstGeom prst="rect">
            <a:avLst/>
          </a:prstGeom>
          <a:noFill/>
          <a:ln w="9525">
            <a:noFill/>
            <a:miter lim="800000"/>
            <a:headEnd/>
            <a:tailEnd/>
          </a:ln>
        </p:spPr>
        <p:txBody>
          <a:bodyPr wrap="none">
            <a:spAutoFit/>
          </a:bodyPr>
          <a:lstStyle/>
          <a:p>
            <a:r>
              <a:rPr lang="en-US" sz="2000"/>
              <a:t>5</a:t>
            </a:r>
            <a:r>
              <a:rPr lang="en-US" sz="2000">
                <a:sym typeface="Symbol" pitchFamily="18" charset="2"/>
              </a:rPr>
              <a:t></a:t>
            </a:r>
            <a:endParaRPr lang="en-US" sz="2000"/>
          </a:p>
        </p:txBody>
      </p:sp>
      <p:sp>
        <p:nvSpPr>
          <p:cNvPr id="27674" name="Text Box 30"/>
          <p:cNvSpPr txBox="1">
            <a:spLocks noChangeArrowheads="1"/>
          </p:cNvSpPr>
          <p:nvPr/>
        </p:nvSpPr>
        <p:spPr bwMode="auto">
          <a:xfrm>
            <a:off x="3467100" y="5595938"/>
            <a:ext cx="2697163" cy="915987"/>
          </a:xfrm>
          <a:prstGeom prst="rect">
            <a:avLst/>
          </a:prstGeom>
          <a:noFill/>
          <a:ln w="9525">
            <a:noFill/>
            <a:miter lim="800000"/>
            <a:headEnd/>
            <a:tailEnd/>
          </a:ln>
        </p:spPr>
        <p:txBody>
          <a:bodyPr wrap="none">
            <a:spAutoFit/>
          </a:bodyPr>
          <a:lstStyle/>
          <a:p>
            <a:pPr>
              <a:lnSpc>
                <a:spcPct val="90000"/>
              </a:lnSpc>
            </a:pPr>
            <a:r>
              <a:rPr lang="en-US" sz="2000"/>
              <a:t>DNA ligase joins</a:t>
            </a:r>
          </a:p>
          <a:p>
            <a:pPr>
              <a:lnSpc>
                <a:spcPct val="90000"/>
              </a:lnSpc>
            </a:pPr>
            <a:r>
              <a:rPr lang="en-US" sz="2000"/>
              <a:t>daughter DNA strands</a:t>
            </a:r>
          </a:p>
          <a:p>
            <a:pPr>
              <a:lnSpc>
                <a:spcPct val="90000"/>
              </a:lnSpc>
            </a:pPr>
            <a:r>
              <a:rPr lang="en-US" sz="2000"/>
              <a:t>together.</a:t>
            </a:r>
          </a:p>
        </p:txBody>
      </p:sp>
      <p:sp>
        <p:nvSpPr>
          <p:cNvPr id="133151" name="Line 31"/>
          <p:cNvSpPr>
            <a:spLocks noChangeShapeType="1"/>
          </p:cNvSpPr>
          <p:nvPr/>
        </p:nvSpPr>
        <p:spPr bwMode="auto">
          <a:xfrm flipH="1">
            <a:off x="4449763" y="5370513"/>
            <a:ext cx="268287" cy="293687"/>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29" name="Rectangle 2"/>
          <p:cNvSpPr txBox="1">
            <a:spLocks noChangeArrowheads="1"/>
          </p:cNvSpPr>
          <p:nvPr/>
        </p:nvSpPr>
        <p:spPr>
          <a:xfrm>
            <a:off x="0" y="381000"/>
            <a:ext cx="9144000" cy="1143000"/>
          </a:xfrm>
          <a:prstGeom prst="rect">
            <a:avLst/>
          </a:prstGeom>
        </p:spPr>
        <p:txBody>
          <a:bodyPr/>
          <a:lstStyle/>
          <a:p>
            <a:pPr algn="ctr" eaLnBrk="0" hangingPunct="0">
              <a:defRPr/>
            </a:pPr>
            <a:r>
              <a:rPr lang="en-US" sz="4000" b="1" kern="0" dirty="0">
                <a:solidFill>
                  <a:schemeClr val="bg2"/>
                </a:solidFill>
                <a:latin typeface="Times New Roman" pitchFamily="18" charset="0"/>
                <a:ea typeface="+mj-ea"/>
                <a:cs typeface="Times New Roman" pitchFamily="18" charset="0"/>
              </a:rPr>
              <a:t>DNA Replication</a:t>
            </a:r>
          </a:p>
        </p:txBody>
      </p:sp>
      <p:sp>
        <p:nvSpPr>
          <p:cNvPr id="30" name="Line 27"/>
          <p:cNvSpPr>
            <a:spLocks noChangeShapeType="1"/>
          </p:cNvSpPr>
          <p:nvPr/>
        </p:nvSpPr>
        <p:spPr bwMode="auto">
          <a:xfrm flipH="1">
            <a:off x="2819400" y="2286000"/>
            <a:ext cx="1600200" cy="228600"/>
          </a:xfrm>
          <a:prstGeom prst="line">
            <a:avLst/>
          </a:prstGeom>
          <a:noFill/>
          <a:ln w="28575">
            <a:solidFill>
              <a:schemeClr val="tx1"/>
            </a:solidFill>
            <a:round/>
            <a:headEnd/>
            <a:tailEnd/>
          </a:ln>
          <a:effectLst>
            <a:outerShdw dist="17961" dir="2700000" algn="ctr" rotWithShape="0">
              <a:schemeClr val="bg1"/>
            </a:outerShdw>
          </a:effectLst>
        </p:spPr>
        <p:txBody>
          <a:bodyPr wrap="none" anchor="ctr"/>
          <a:lstStyle/>
          <a:p>
            <a:pPr>
              <a:defRPr/>
            </a:pPr>
            <a:endParaRPr lang="en-US">
              <a:latin typeface="Arial" charset="0"/>
            </a:endParaRPr>
          </a:p>
        </p:txBody>
      </p:sp>
      <p:sp>
        <p:nvSpPr>
          <p:cNvPr id="27678" name="Text Box 14"/>
          <p:cNvSpPr txBox="1">
            <a:spLocks noChangeArrowheads="1"/>
          </p:cNvSpPr>
          <p:nvPr/>
        </p:nvSpPr>
        <p:spPr bwMode="auto">
          <a:xfrm>
            <a:off x="1725613" y="2362200"/>
            <a:ext cx="1423987" cy="646113"/>
          </a:xfrm>
          <a:prstGeom prst="rect">
            <a:avLst/>
          </a:prstGeom>
          <a:noFill/>
          <a:ln w="9525">
            <a:noFill/>
            <a:miter lim="800000"/>
            <a:headEnd/>
            <a:tailEnd/>
          </a:ln>
        </p:spPr>
        <p:txBody>
          <a:bodyPr wrap="none">
            <a:spAutoFit/>
          </a:bodyPr>
          <a:lstStyle/>
          <a:p>
            <a:pPr>
              <a:lnSpc>
                <a:spcPct val="90000"/>
              </a:lnSpc>
            </a:pPr>
            <a:r>
              <a:rPr lang="en-US" sz="2000" b="1"/>
              <a:t>Okazaki</a:t>
            </a:r>
          </a:p>
          <a:p>
            <a:pPr>
              <a:lnSpc>
                <a:spcPct val="90000"/>
              </a:lnSpc>
            </a:pPr>
            <a:r>
              <a:rPr lang="en-US" sz="2000" b="1"/>
              <a:t>fragments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152400"/>
            <a:ext cx="8229600" cy="1143000"/>
          </a:xfrm>
        </p:spPr>
        <p:txBody>
          <a:bodyPr/>
          <a:lstStyle/>
          <a:p>
            <a:pPr algn="ctr"/>
            <a:r>
              <a:rPr lang="en-US" b="1" smtClean="0">
                <a:solidFill>
                  <a:schemeClr val="bg2"/>
                </a:solidFill>
                <a:latin typeface="Times New Roman" pitchFamily="18" charset="0"/>
                <a:cs typeface="Times New Roman" pitchFamily="18" charset="0"/>
              </a:rPr>
              <a:t>Mutations</a:t>
            </a:r>
          </a:p>
        </p:txBody>
      </p:sp>
      <p:sp>
        <p:nvSpPr>
          <p:cNvPr id="28675" name="Rectangle 3"/>
          <p:cNvSpPr>
            <a:spLocks noGrp="1" noChangeArrowheads="1"/>
          </p:cNvSpPr>
          <p:nvPr>
            <p:ph type="body" idx="1"/>
          </p:nvPr>
        </p:nvSpPr>
        <p:spPr>
          <a:xfrm>
            <a:off x="76200" y="1219200"/>
            <a:ext cx="9067800" cy="5105400"/>
          </a:xfrm>
        </p:spPr>
        <p:txBody>
          <a:bodyPr/>
          <a:lstStyle/>
          <a:p>
            <a:pPr marL="609600" indent="-609600">
              <a:buFont typeface="Arial" pitchFamily="34" charset="0"/>
              <a:buChar char="•"/>
            </a:pPr>
            <a:r>
              <a:rPr lang="en-US" b="1" smtClean="0">
                <a:solidFill>
                  <a:schemeClr val="bg2"/>
                </a:solidFill>
                <a:latin typeface="Times New Roman" pitchFamily="18" charset="0"/>
                <a:cs typeface="Times New Roman" pitchFamily="18" charset="0"/>
              </a:rPr>
              <a:t>How Do Mutations Occur?</a:t>
            </a:r>
          </a:p>
          <a:p>
            <a:pPr marL="609600" indent="-609600">
              <a:buFont typeface="Arial" pitchFamily="34" charset="0"/>
              <a:buChar char="•"/>
            </a:pPr>
            <a:endParaRPr lang="en-US" sz="900" b="1"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mtClean="0">
                <a:solidFill>
                  <a:schemeClr val="bg2"/>
                </a:solidFill>
                <a:latin typeface="Times New Roman" pitchFamily="18" charset="0"/>
                <a:cs typeface="Times New Roman" pitchFamily="18" charset="0"/>
              </a:rPr>
              <a:t>Accurate Replication and Proofreading Produce Almost Error-Free DNA</a:t>
            </a:r>
          </a:p>
          <a:p>
            <a:pPr marL="990600" lvl="1" indent="-533400">
              <a:buClr>
                <a:schemeClr val="bg2"/>
              </a:buClr>
              <a:buFont typeface="Arial" pitchFamily="34" charset="0"/>
              <a:buChar char="•"/>
            </a:pPr>
            <a:endParaRPr lang="en-US"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u="sng" smtClean="0">
                <a:solidFill>
                  <a:schemeClr val="bg2"/>
                </a:solidFill>
                <a:latin typeface="Times New Roman" pitchFamily="18" charset="0"/>
                <a:cs typeface="Times New Roman" pitchFamily="18" charset="0"/>
              </a:rPr>
              <a:t>Mistakes (Mutations)</a:t>
            </a:r>
            <a:r>
              <a:rPr lang="en-US" smtClean="0">
                <a:solidFill>
                  <a:schemeClr val="bg2"/>
                </a:solidFill>
                <a:latin typeface="Times New Roman" pitchFamily="18" charset="0"/>
                <a:cs typeface="Times New Roman" pitchFamily="18" charset="0"/>
              </a:rPr>
              <a:t> Do Happen</a:t>
            </a:r>
          </a:p>
          <a:p>
            <a:pPr marL="990600" lvl="1" indent="-533400">
              <a:buClr>
                <a:schemeClr val="bg2"/>
              </a:buClr>
              <a:buFont typeface="Arial" pitchFamily="34" charset="0"/>
              <a:buChar char="•"/>
            </a:pPr>
            <a:endParaRPr lang="en-US"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mtClean="0">
                <a:solidFill>
                  <a:schemeClr val="bg2"/>
                </a:solidFill>
                <a:latin typeface="Times New Roman" pitchFamily="18" charset="0"/>
                <a:cs typeface="Times New Roman" pitchFamily="18" charset="0"/>
              </a:rPr>
              <a:t>Mutations Range from Changes in Single Nucleotides to Movements of Large Pieces of Chromosomes</a:t>
            </a:r>
          </a:p>
          <a:p>
            <a:pPr marL="990600" lvl="1" indent="-533400">
              <a:buClr>
                <a:schemeClr val="bg2"/>
              </a:buClr>
              <a:buFont typeface="Arial" pitchFamily="34" charset="0"/>
              <a:buChar char="•"/>
            </a:pPr>
            <a:endParaRPr lang="en-US"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mtClean="0">
                <a:solidFill>
                  <a:schemeClr val="bg2"/>
                </a:solidFill>
                <a:latin typeface="Times New Roman" pitchFamily="18" charset="0"/>
                <a:cs typeface="Times New Roman" pitchFamily="18" charset="0"/>
              </a:rPr>
              <a:t>Mutations May Have Varying Effects on Function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
            <a:ext cx="8229600" cy="1143000"/>
          </a:xfrm>
        </p:spPr>
        <p:txBody>
          <a:bodyPr/>
          <a:lstStyle/>
          <a:p>
            <a:pPr algn="ctr"/>
            <a:r>
              <a:rPr lang="en-US" sz="4000" b="1" smtClean="0">
                <a:solidFill>
                  <a:schemeClr val="bg2"/>
                </a:solidFill>
                <a:latin typeface="Times New Roman" pitchFamily="18" charset="0"/>
                <a:cs typeface="Times New Roman" pitchFamily="18" charset="0"/>
              </a:rPr>
              <a:t>Replication And Proofreading</a:t>
            </a:r>
          </a:p>
        </p:txBody>
      </p:sp>
      <p:sp>
        <p:nvSpPr>
          <p:cNvPr id="29699" name="Rectangle 3"/>
          <p:cNvSpPr>
            <a:spLocks noGrp="1" noChangeArrowheads="1"/>
          </p:cNvSpPr>
          <p:nvPr>
            <p:ph type="body" idx="1"/>
          </p:nvPr>
        </p:nvSpPr>
        <p:spPr>
          <a:xfrm>
            <a:off x="228600" y="1371600"/>
            <a:ext cx="8534400" cy="5029200"/>
          </a:xfrm>
        </p:spPr>
        <p:txBody>
          <a:bodyPr/>
          <a:lstStyle/>
          <a:p>
            <a:pPr marL="609600" indent="-609600"/>
            <a:r>
              <a:rPr lang="en-US" smtClean="0">
                <a:solidFill>
                  <a:schemeClr val="bg2"/>
                </a:solidFill>
                <a:latin typeface="Times New Roman" pitchFamily="18" charset="0"/>
                <a:cs typeface="Times New Roman" pitchFamily="18" charset="0"/>
                <a:sym typeface="Symbol" pitchFamily="18" charset="2"/>
              </a:rPr>
              <a:t>During replication, </a:t>
            </a:r>
            <a:r>
              <a:rPr lang="en-US" b="1" smtClean="0">
                <a:solidFill>
                  <a:schemeClr val="bg2"/>
                </a:solidFill>
                <a:latin typeface="Times New Roman" pitchFamily="18" charset="0"/>
                <a:cs typeface="Times New Roman" pitchFamily="18" charset="0"/>
                <a:sym typeface="Symbol" pitchFamily="18" charset="2"/>
              </a:rPr>
              <a:t>DNA polymerase </a:t>
            </a:r>
            <a:r>
              <a:rPr lang="en-US" smtClean="0">
                <a:solidFill>
                  <a:schemeClr val="bg2"/>
                </a:solidFill>
                <a:latin typeface="Times New Roman" pitchFamily="18" charset="0"/>
                <a:cs typeface="Times New Roman" pitchFamily="18" charset="0"/>
                <a:sym typeface="Symbol" pitchFamily="18" charset="2"/>
              </a:rPr>
              <a:t>mismatches nucleotides once every 10,000 base pairs</a:t>
            </a:r>
          </a:p>
          <a:p>
            <a:pPr marL="609600" indent="-609600">
              <a:buFont typeface="Wingdings" pitchFamily="2" charset="2"/>
              <a:buNone/>
            </a:pPr>
            <a:endParaRPr lang="en-US" smtClean="0">
              <a:solidFill>
                <a:schemeClr val="bg2"/>
              </a:solidFill>
              <a:latin typeface="Times New Roman" pitchFamily="18" charset="0"/>
              <a:cs typeface="Times New Roman" pitchFamily="18" charset="0"/>
              <a:sym typeface="Symbol" pitchFamily="18" charset="2"/>
            </a:endParaRPr>
          </a:p>
          <a:p>
            <a:pPr marL="609600" indent="-609600"/>
            <a:r>
              <a:rPr lang="en-US" smtClean="0">
                <a:solidFill>
                  <a:schemeClr val="bg2"/>
                </a:solidFill>
                <a:latin typeface="Times New Roman" pitchFamily="18" charset="0"/>
                <a:cs typeface="Times New Roman" pitchFamily="18" charset="0"/>
                <a:sym typeface="Symbol" pitchFamily="18" charset="2"/>
              </a:rPr>
              <a:t>DNA repair enzymes “proofread” each new daughter strand, replacing mismatched nucleotides</a:t>
            </a:r>
          </a:p>
          <a:p>
            <a:pPr marL="609600" indent="-609600">
              <a:buFont typeface="Wingdings" pitchFamily="2" charset="2"/>
              <a:buNone/>
            </a:pPr>
            <a:endParaRPr lang="en-US" smtClean="0">
              <a:solidFill>
                <a:schemeClr val="bg2"/>
              </a:solidFill>
              <a:latin typeface="Times New Roman" pitchFamily="18" charset="0"/>
              <a:cs typeface="Times New Roman" pitchFamily="18" charset="0"/>
              <a:sym typeface="Symbol" pitchFamily="18" charset="2"/>
            </a:endParaRPr>
          </a:p>
          <a:p>
            <a:pPr marL="609600" indent="-609600"/>
            <a:r>
              <a:rPr lang="en-US" smtClean="0">
                <a:solidFill>
                  <a:schemeClr val="bg2"/>
                </a:solidFill>
                <a:latin typeface="Times New Roman" pitchFamily="18" charset="0"/>
                <a:cs typeface="Times New Roman" pitchFamily="18" charset="0"/>
                <a:sym typeface="Symbol" pitchFamily="18" charset="2"/>
              </a:rPr>
              <a:t>However…</a:t>
            </a:r>
          </a:p>
          <a:p>
            <a:pPr marL="609600" indent="-609600"/>
            <a:endParaRPr lang="en-US" smtClean="0">
              <a:solidFill>
                <a:schemeClr val="bg2"/>
              </a:solidFill>
              <a:latin typeface="Times New Roman" pitchFamily="18" charset="0"/>
              <a:cs typeface="Times New Roman" pitchFamily="18" charset="0"/>
              <a:sym typeface="Symbol" pitchFamily="18" charset="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0"/>
          <p:cNvSpPr>
            <a:spLocks noGrp="1" noChangeArrowheads="1"/>
          </p:cNvSpPr>
          <p:nvPr>
            <p:ph type="title"/>
          </p:nvPr>
        </p:nvSpPr>
        <p:spPr>
          <a:xfrm>
            <a:off x="457200" y="457200"/>
            <a:ext cx="8229600" cy="1066800"/>
          </a:xfrm>
        </p:spPr>
        <p:txBody>
          <a:bodyPr/>
          <a:lstStyle/>
          <a:p>
            <a:pPr algn="ctr"/>
            <a:r>
              <a:rPr lang="en-US" sz="4000" b="1" smtClean="0">
                <a:solidFill>
                  <a:schemeClr val="bg2"/>
                </a:solidFill>
                <a:latin typeface="Times New Roman" pitchFamily="18" charset="0"/>
                <a:cs typeface="Times New Roman" pitchFamily="18" charset="0"/>
              </a:rPr>
              <a:t>Mistakes Do Happen !!!!</a:t>
            </a:r>
          </a:p>
        </p:txBody>
      </p:sp>
      <p:sp>
        <p:nvSpPr>
          <p:cNvPr id="30723" name="Rectangle 21"/>
          <p:cNvSpPr>
            <a:spLocks noGrp="1" noChangeArrowheads="1"/>
          </p:cNvSpPr>
          <p:nvPr>
            <p:ph type="body" idx="1"/>
          </p:nvPr>
        </p:nvSpPr>
        <p:spPr>
          <a:xfrm>
            <a:off x="457200" y="1600200"/>
            <a:ext cx="8229600" cy="4876800"/>
          </a:xfrm>
        </p:spPr>
        <p:txBody>
          <a:bodyPr/>
          <a:lstStyle/>
          <a:p>
            <a:pPr marL="609600" indent="-609600">
              <a:buFontTx/>
              <a:buNone/>
            </a:pPr>
            <a:r>
              <a:rPr lang="en-US" smtClean="0">
                <a:solidFill>
                  <a:schemeClr val="bg2"/>
                </a:solidFill>
                <a:latin typeface="Times New Roman" pitchFamily="18" charset="0"/>
                <a:cs typeface="Times New Roman" pitchFamily="18" charset="0"/>
              </a:rPr>
              <a:t>DNA is damaged in a number of ways</a:t>
            </a:r>
          </a:p>
          <a:p>
            <a:pPr marL="609600" indent="-609600">
              <a:buFontTx/>
              <a:buNone/>
            </a:pPr>
            <a:endParaRPr lang="en-US" smtClean="0">
              <a:solidFill>
                <a:schemeClr val="bg2"/>
              </a:solidFill>
              <a:latin typeface="Times New Roman" pitchFamily="18" charset="0"/>
              <a:cs typeface="Times New Roman" pitchFamily="18" charset="0"/>
            </a:endParaRPr>
          </a:p>
          <a:p>
            <a:pPr marL="609600" indent="-609600"/>
            <a:r>
              <a:rPr lang="en-US" smtClean="0">
                <a:solidFill>
                  <a:schemeClr val="bg2"/>
                </a:solidFill>
                <a:latin typeface="Times New Roman" pitchFamily="18" charset="0"/>
                <a:cs typeface="Times New Roman" pitchFamily="18" charset="0"/>
              </a:rPr>
              <a:t>Spontaneous chemical breakdown at body temperature</a:t>
            </a:r>
          </a:p>
          <a:p>
            <a:pPr marL="609600" indent="-609600">
              <a:buFont typeface="Wingdings" pitchFamily="2" charset="2"/>
              <a:buNone/>
            </a:pPr>
            <a:endParaRPr lang="en-US" smtClean="0">
              <a:solidFill>
                <a:schemeClr val="bg2"/>
              </a:solidFill>
              <a:latin typeface="Times New Roman" pitchFamily="18" charset="0"/>
              <a:cs typeface="Times New Roman" pitchFamily="18" charset="0"/>
            </a:endParaRPr>
          </a:p>
          <a:p>
            <a:pPr marL="609600" indent="-609600"/>
            <a:r>
              <a:rPr lang="en-US" smtClean="0">
                <a:solidFill>
                  <a:schemeClr val="bg2"/>
                </a:solidFill>
                <a:latin typeface="Times New Roman" pitchFamily="18" charset="0"/>
                <a:cs typeface="Times New Roman" pitchFamily="18" charset="0"/>
              </a:rPr>
              <a:t>Certain chemicals (some components of cigarette smoke) damage DNA</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457200"/>
            <a:ext cx="8229600" cy="990600"/>
          </a:xfrm>
        </p:spPr>
        <p:txBody>
          <a:bodyPr/>
          <a:lstStyle/>
          <a:p>
            <a:pPr algn="ctr"/>
            <a:r>
              <a:rPr lang="en-US" sz="4000" b="1" smtClean="0">
                <a:solidFill>
                  <a:schemeClr val="bg2"/>
                </a:solidFill>
                <a:latin typeface="Times New Roman" pitchFamily="18" charset="0"/>
                <a:cs typeface="Times New Roman" pitchFamily="18" charset="0"/>
              </a:rPr>
              <a:t>Mistakes Do Happen !!!!</a:t>
            </a:r>
          </a:p>
        </p:txBody>
      </p:sp>
      <p:sp>
        <p:nvSpPr>
          <p:cNvPr id="31747" name="Rectangle 3"/>
          <p:cNvSpPr>
            <a:spLocks noGrp="1" noChangeArrowheads="1"/>
          </p:cNvSpPr>
          <p:nvPr>
            <p:ph type="body" idx="1"/>
          </p:nvPr>
        </p:nvSpPr>
        <p:spPr>
          <a:xfrm>
            <a:off x="152400" y="1600200"/>
            <a:ext cx="8763000" cy="4876800"/>
          </a:xfrm>
        </p:spPr>
        <p:txBody>
          <a:bodyPr/>
          <a:lstStyle/>
          <a:p>
            <a:pPr marL="609600" indent="-609600">
              <a:buFont typeface="Arial" pitchFamily="34" charset="0"/>
              <a:buChar char="•"/>
            </a:pPr>
            <a:r>
              <a:rPr lang="en-US" u="sng" smtClean="0">
                <a:solidFill>
                  <a:schemeClr val="bg2"/>
                </a:solidFill>
                <a:latin typeface="Times New Roman" pitchFamily="18" charset="0"/>
                <a:cs typeface="Times New Roman" pitchFamily="18" charset="0"/>
              </a:rPr>
              <a:t>UV light </a:t>
            </a:r>
            <a:r>
              <a:rPr lang="en-US" smtClean="0">
                <a:solidFill>
                  <a:schemeClr val="bg2"/>
                </a:solidFill>
                <a:latin typeface="Times New Roman" pitchFamily="18" charset="0"/>
                <a:cs typeface="Times New Roman" pitchFamily="18" charset="0"/>
              </a:rPr>
              <a:t>from the sun causes DNA damage</a:t>
            </a:r>
          </a:p>
          <a:p>
            <a:pPr marL="609600" indent="-609600">
              <a:buFont typeface="Arial" pitchFamily="34" charset="0"/>
              <a:buChar char="•"/>
            </a:pPr>
            <a:endParaRPr lang="en-US" smtClean="0">
              <a:solidFill>
                <a:schemeClr val="bg2"/>
              </a:solidFill>
              <a:latin typeface="Times New Roman" pitchFamily="18" charset="0"/>
              <a:cs typeface="Times New Roman" pitchFamily="18" charset="0"/>
            </a:endParaRPr>
          </a:p>
          <a:p>
            <a:pPr marL="990600" lvl="1" indent="-533400">
              <a:buClr>
                <a:schemeClr val="bg2"/>
              </a:buClr>
              <a:buFont typeface="Arial" pitchFamily="34" charset="0"/>
              <a:buChar char="•"/>
            </a:pPr>
            <a:r>
              <a:rPr lang="en-US" sz="3200" smtClean="0">
                <a:solidFill>
                  <a:schemeClr val="bg2"/>
                </a:solidFill>
                <a:latin typeface="Times New Roman" pitchFamily="18" charset="0"/>
                <a:cs typeface="Times New Roman" pitchFamily="18" charset="0"/>
              </a:rPr>
              <a:t>DNA damage leads to </a:t>
            </a:r>
            <a:r>
              <a:rPr lang="en-US" sz="3200" b="1" smtClean="0">
                <a:solidFill>
                  <a:schemeClr val="bg2"/>
                </a:solidFill>
                <a:latin typeface="Times New Roman" pitchFamily="18" charset="0"/>
                <a:cs typeface="Times New Roman" pitchFamily="18" charset="0"/>
              </a:rPr>
              <a:t>uncontrollable cell division (a tumor) </a:t>
            </a:r>
            <a:r>
              <a:rPr lang="en-US" sz="3200" smtClean="0">
                <a:solidFill>
                  <a:schemeClr val="bg2"/>
                </a:solidFill>
                <a:latin typeface="Times New Roman" pitchFamily="18" charset="0"/>
                <a:cs typeface="Times New Roman" pitchFamily="18" charset="0"/>
              </a:rPr>
              <a:t>and </a:t>
            </a:r>
            <a:r>
              <a:rPr lang="en-US" sz="3200" b="1" smtClean="0">
                <a:solidFill>
                  <a:schemeClr val="bg2"/>
                </a:solidFill>
                <a:latin typeface="Times New Roman" pitchFamily="18" charset="0"/>
                <a:cs typeface="Times New Roman" pitchFamily="18" charset="0"/>
              </a:rPr>
              <a:t>skin cancer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304800"/>
            <a:ext cx="8229600" cy="838200"/>
          </a:xfrm>
        </p:spPr>
        <p:txBody>
          <a:bodyPr/>
          <a:lstStyle/>
          <a:p>
            <a:pPr algn="ctr"/>
            <a:r>
              <a:rPr lang="en-US" sz="4000" b="1" smtClean="0">
                <a:solidFill>
                  <a:schemeClr val="bg2"/>
                </a:solidFill>
                <a:latin typeface="Times New Roman" pitchFamily="18" charset="0"/>
                <a:cs typeface="Times New Roman" pitchFamily="18" charset="0"/>
              </a:rPr>
              <a:t>Types of Mutations</a:t>
            </a:r>
          </a:p>
        </p:txBody>
      </p:sp>
      <p:sp>
        <p:nvSpPr>
          <p:cNvPr id="32771" name="Rectangle 3"/>
          <p:cNvSpPr>
            <a:spLocks noGrp="1" noChangeArrowheads="1"/>
          </p:cNvSpPr>
          <p:nvPr>
            <p:ph type="body" idx="1"/>
          </p:nvPr>
        </p:nvSpPr>
        <p:spPr>
          <a:xfrm>
            <a:off x="457200" y="1295400"/>
            <a:ext cx="8229600" cy="4876800"/>
          </a:xfrm>
        </p:spPr>
        <p:txBody>
          <a:bodyPr/>
          <a:lstStyle/>
          <a:p>
            <a:pPr marL="609600" indent="-609600">
              <a:buSzPct val="100000"/>
              <a:buFont typeface="Arial" pitchFamily="34" charset="0"/>
              <a:buChar char="•"/>
            </a:pPr>
            <a:r>
              <a:rPr lang="en-US" b="1" smtClean="0">
                <a:solidFill>
                  <a:schemeClr val="bg2"/>
                </a:solidFill>
                <a:latin typeface="Times New Roman" pitchFamily="18" charset="0"/>
                <a:cs typeface="Times New Roman" pitchFamily="18" charset="0"/>
              </a:rPr>
              <a:t>Point mutation </a:t>
            </a:r>
            <a:r>
              <a:rPr lang="en-US" smtClean="0">
                <a:solidFill>
                  <a:schemeClr val="bg2"/>
                </a:solidFill>
                <a:latin typeface="Times New Roman" pitchFamily="18" charset="0"/>
                <a:cs typeface="Times New Roman" pitchFamily="18" charset="0"/>
              </a:rPr>
              <a:t>- individual nucleotide in the DNA sequence is changed  </a:t>
            </a:r>
          </a:p>
          <a:p>
            <a:pPr marL="609600" indent="-609600">
              <a:buSzPct val="100000"/>
              <a:buFont typeface="Arial" pitchFamily="34" charset="0"/>
              <a:buChar char="•"/>
            </a:pPr>
            <a:endParaRPr lang="en-US" smtClean="0">
              <a:solidFill>
                <a:schemeClr val="bg2"/>
              </a:solidFill>
              <a:latin typeface="Times New Roman" pitchFamily="18" charset="0"/>
              <a:cs typeface="Times New Roman" pitchFamily="18" charset="0"/>
            </a:endParaRPr>
          </a:p>
          <a:p>
            <a:pPr marL="609600" indent="-609600">
              <a:buSzPct val="100000"/>
              <a:buFont typeface="Arial" pitchFamily="34" charset="0"/>
              <a:buChar char="•"/>
            </a:pPr>
            <a:r>
              <a:rPr lang="en-AU" b="1" smtClean="0">
                <a:solidFill>
                  <a:schemeClr val="bg2"/>
                </a:solidFill>
                <a:latin typeface="Times New Roman" pitchFamily="18" charset="0"/>
                <a:cs typeface="Times New Roman" pitchFamily="18" charset="0"/>
              </a:rPr>
              <a:t>Insertion mutation</a:t>
            </a:r>
            <a:r>
              <a:rPr lang="en-AU" smtClean="0">
                <a:solidFill>
                  <a:schemeClr val="bg2"/>
                </a:solidFill>
                <a:latin typeface="Times New Roman" pitchFamily="18" charset="0"/>
                <a:cs typeface="Times New Roman" pitchFamily="18" charset="0"/>
              </a:rPr>
              <a:t> - one or more nucleotide pairs are inserted into the DNA double helix </a:t>
            </a:r>
          </a:p>
          <a:p>
            <a:pPr marL="609600" indent="-609600">
              <a:buSzPct val="100000"/>
              <a:buFont typeface="Arial" pitchFamily="34" charset="0"/>
              <a:buChar char="•"/>
            </a:pPr>
            <a:endParaRPr lang="en-AU" smtClean="0">
              <a:solidFill>
                <a:schemeClr val="bg2"/>
              </a:solidFill>
              <a:latin typeface="Times New Roman" pitchFamily="18" charset="0"/>
              <a:cs typeface="Times New Roman" pitchFamily="18" charset="0"/>
            </a:endParaRPr>
          </a:p>
          <a:p>
            <a:pPr marL="609600" indent="-609600">
              <a:buSzPct val="100000"/>
              <a:buFont typeface="Arial" pitchFamily="34" charset="0"/>
              <a:buChar char="•"/>
            </a:pPr>
            <a:r>
              <a:rPr lang="en-AU" b="1" smtClean="0">
                <a:solidFill>
                  <a:schemeClr val="bg2"/>
                </a:solidFill>
                <a:latin typeface="Times New Roman" pitchFamily="18" charset="0"/>
                <a:cs typeface="Times New Roman" pitchFamily="18" charset="0"/>
              </a:rPr>
              <a:t>Deletion mutation</a:t>
            </a:r>
            <a:r>
              <a:rPr lang="en-AU" smtClean="0">
                <a:solidFill>
                  <a:schemeClr val="bg2"/>
                </a:solidFill>
                <a:latin typeface="Times New Roman" pitchFamily="18" charset="0"/>
                <a:cs typeface="Times New Roman" pitchFamily="18" charset="0"/>
              </a:rPr>
              <a:t> - one or more nucleotide pairs are removed from the double helix </a:t>
            </a:r>
            <a:endParaRPr lang="en-US"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57200"/>
            <a:ext cx="8229600" cy="914400"/>
          </a:xfrm>
        </p:spPr>
        <p:txBody>
          <a:bodyPr/>
          <a:lstStyle/>
          <a:p>
            <a:pPr algn="ctr"/>
            <a:r>
              <a:rPr lang="en-US" sz="4000" b="1" smtClean="0">
                <a:solidFill>
                  <a:schemeClr val="bg2"/>
                </a:solidFill>
                <a:latin typeface="Times New Roman" pitchFamily="18" charset="0"/>
                <a:cs typeface="Times New Roman" pitchFamily="18" charset="0"/>
              </a:rPr>
              <a:t>Types of Mutations</a:t>
            </a:r>
          </a:p>
        </p:txBody>
      </p:sp>
      <p:sp>
        <p:nvSpPr>
          <p:cNvPr id="33795" name="Rectangle 3"/>
          <p:cNvSpPr>
            <a:spLocks noGrp="1" noChangeArrowheads="1"/>
          </p:cNvSpPr>
          <p:nvPr>
            <p:ph type="body" idx="1"/>
          </p:nvPr>
        </p:nvSpPr>
        <p:spPr>
          <a:xfrm>
            <a:off x="381000" y="1600200"/>
            <a:ext cx="8229600" cy="4876800"/>
          </a:xfrm>
        </p:spPr>
        <p:txBody>
          <a:bodyPr/>
          <a:lstStyle/>
          <a:p>
            <a:pPr marL="609600" indent="-609600"/>
            <a:r>
              <a:rPr lang="en-US" b="1" smtClean="0">
                <a:solidFill>
                  <a:schemeClr val="bg2"/>
                </a:solidFill>
                <a:latin typeface="Times New Roman" pitchFamily="18" charset="0"/>
                <a:cs typeface="Times New Roman" pitchFamily="18" charset="0"/>
              </a:rPr>
              <a:t>Inversion</a:t>
            </a:r>
            <a:r>
              <a:rPr lang="en-US" smtClean="0">
                <a:solidFill>
                  <a:schemeClr val="bg2"/>
                </a:solidFill>
                <a:latin typeface="Times New Roman" pitchFamily="18" charset="0"/>
                <a:cs typeface="Times New Roman" pitchFamily="18" charset="0"/>
              </a:rPr>
              <a:t> - piece of DNA is cut out of a chromosome, turned around, and re-inserted into the gap </a:t>
            </a:r>
          </a:p>
          <a:p>
            <a:pPr marL="609600" indent="-609600">
              <a:buFont typeface="Wingdings" pitchFamily="2" charset="2"/>
              <a:buNone/>
            </a:pPr>
            <a:endParaRPr lang="en-US" smtClean="0">
              <a:solidFill>
                <a:schemeClr val="bg2"/>
              </a:solidFill>
              <a:latin typeface="Times New Roman" pitchFamily="18" charset="0"/>
              <a:cs typeface="Times New Roman" pitchFamily="18" charset="0"/>
            </a:endParaRPr>
          </a:p>
          <a:p>
            <a:pPr marL="609600" indent="-609600"/>
            <a:r>
              <a:rPr lang="en-US" b="1" smtClean="0">
                <a:solidFill>
                  <a:schemeClr val="bg2"/>
                </a:solidFill>
                <a:latin typeface="Times New Roman" pitchFamily="18" charset="0"/>
                <a:cs typeface="Times New Roman" pitchFamily="18" charset="0"/>
              </a:rPr>
              <a:t>Translocation</a:t>
            </a:r>
            <a:r>
              <a:rPr lang="en-US" smtClean="0">
                <a:solidFill>
                  <a:schemeClr val="bg2"/>
                </a:solidFill>
                <a:latin typeface="Times New Roman" pitchFamily="18" charset="0"/>
                <a:cs typeface="Times New Roman" pitchFamily="18" charset="0"/>
              </a:rPr>
              <a:t> - chunk of DNA (often very large) is removed from one chromosome and attached to another</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09_F08a"/>
          <p:cNvPicPr>
            <a:picLocks noChangeAspect="1" noChangeArrowheads="1"/>
          </p:cNvPicPr>
          <p:nvPr/>
        </p:nvPicPr>
        <p:blipFill>
          <a:blip r:embed="rId3" cstate="print"/>
          <a:srcRect b="5954"/>
          <a:stretch>
            <a:fillRect/>
          </a:stretch>
        </p:blipFill>
        <p:spPr bwMode="auto">
          <a:xfrm>
            <a:off x="4648200" y="990600"/>
            <a:ext cx="4294188" cy="5791200"/>
          </a:xfrm>
          <a:prstGeom prst="rect">
            <a:avLst/>
          </a:prstGeom>
          <a:noFill/>
          <a:ln w="9525">
            <a:noFill/>
            <a:miter lim="800000"/>
            <a:headEnd/>
            <a:tailEnd/>
          </a:ln>
        </p:spPr>
      </p:pic>
      <p:sp>
        <p:nvSpPr>
          <p:cNvPr id="3" name="Rectangle 2"/>
          <p:cNvSpPr txBox="1">
            <a:spLocks noChangeArrowheads="1"/>
          </p:cNvSpPr>
          <p:nvPr/>
        </p:nvSpPr>
        <p:spPr>
          <a:xfrm>
            <a:off x="457200" y="304800"/>
            <a:ext cx="8229600" cy="838200"/>
          </a:xfrm>
          <a:prstGeom prst="rect">
            <a:avLst/>
          </a:prstGeom>
        </p:spPr>
        <p:txBody>
          <a:bodyPr/>
          <a:lstStyle/>
          <a:p>
            <a:pPr algn="ctr" eaLnBrk="0" hangingPunct="0">
              <a:defRPr/>
            </a:pPr>
            <a:r>
              <a:rPr lang="en-US" sz="4000" b="1" kern="0">
                <a:solidFill>
                  <a:schemeClr val="bg2"/>
                </a:solidFill>
                <a:latin typeface="Times New Roman" pitchFamily="18" charset="0"/>
                <a:ea typeface="+mj-ea"/>
                <a:cs typeface="Times New Roman" pitchFamily="18" charset="0"/>
              </a:rPr>
              <a:t>Types of Mutations</a:t>
            </a:r>
            <a:endParaRPr lang="en-US" sz="4000" b="1" kern="0" dirty="0">
              <a:solidFill>
                <a:schemeClr val="bg2"/>
              </a:solidFill>
              <a:latin typeface="Times New Roman" pitchFamily="18" charset="0"/>
              <a:ea typeface="+mj-ea"/>
              <a:cs typeface="Times New Roman" pitchFamily="18" charset="0"/>
            </a:endParaRPr>
          </a:p>
        </p:txBody>
      </p:sp>
      <p:sp>
        <p:nvSpPr>
          <p:cNvPr id="4" name="Rectangle 3"/>
          <p:cNvSpPr txBox="1">
            <a:spLocks noChangeArrowheads="1"/>
          </p:cNvSpPr>
          <p:nvPr/>
        </p:nvSpPr>
        <p:spPr>
          <a:xfrm>
            <a:off x="152400" y="1295400"/>
            <a:ext cx="4648200" cy="4876800"/>
          </a:xfrm>
          <a:prstGeom prst="rect">
            <a:avLst/>
          </a:prstGeom>
        </p:spPr>
        <p:txBody>
          <a:bodyPr/>
          <a:lstStyle/>
          <a:p>
            <a:pPr marL="609600" indent="-609600" eaLnBrk="0" hangingPunct="0">
              <a:spcBef>
                <a:spcPct val="20000"/>
              </a:spcBef>
              <a:buClr>
                <a:schemeClr val="bg2"/>
              </a:buClr>
              <a:buSzPct val="100000"/>
              <a:buFont typeface="Arial" pitchFamily="34" charset="0"/>
              <a:buChar char="•"/>
              <a:defRPr/>
            </a:pPr>
            <a:r>
              <a:rPr lang="en-US" sz="3200" b="1" kern="0" dirty="0">
                <a:solidFill>
                  <a:schemeClr val="bg2"/>
                </a:solidFill>
                <a:latin typeface="Times New Roman" pitchFamily="18" charset="0"/>
                <a:cs typeface="Times New Roman" pitchFamily="18" charset="0"/>
              </a:rPr>
              <a:t>Point mutation </a:t>
            </a:r>
            <a:r>
              <a:rPr lang="en-US" sz="3200" kern="0" dirty="0">
                <a:solidFill>
                  <a:schemeClr val="bg2"/>
                </a:solidFill>
                <a:latin typeface="Times New Roman" pitchFamily="18" charset="0"/>
                <a:cs typeface="Times New Roman" pitchFamily="18" charset="0"/>
              </a:rPr>
              <a:t>- individual nucleotide in the DNA sequence is changed  </a:t>
            </a:r>
          </a:p>
          <a:p>
            <a:pPr marL="609600" indent="-609600" eaLnBrk="0" hangingPunct="0">
              <a:spcBef>
                <a:spcPct val="20000"/>
              </a:spcBef>
              <a:buClr>
                <a:schemeClr val="bg2"/>
              </a:buClr>
              <a:buSzPct val="100000"/>
              <a:buFont typeface="Arial" pitchFamily="34" charset="0"/>
              <a:buChar char="•"/>
              <a:defRPr/>
            </a:pPr>
            <a:endParaRPr lang="en-US" sz="3200" kern="0" dirty="0">
              <a:solidFill>
                <a:schemeClr val="bg2"/>
              </a:solidFill>
              <a:latin typeface="Times New Roman" pitchFamily="18" charset="0"/>
              <a:cs typeface="Times New Roman" pitchFamily="18" charset="0"/>
            </a:endParaRPr>
          </a:p>
          <a:p>
            <a:pPr marL="609600" indent="-609600" eaLnBrk="0" hangingPunct="0">
              <a:spcBef>
                <a:spcPct val="20000"/>
              </a:spcBef>
              <a:buClr>
                <a:schemeClr val="bg2"/>
              </a:buClr>
              <a:buSzPct val="100000"/>
              <a:buFont typeface="Arial" pitchFamily="34" charset="0"/>
              <a:buChar char="•"/>
              <a:defRPr/>
            </a:pPr>
            <a:r>
              <a:rPr lang="en-US" sz="3200" kern="0" dirty="0">
                <a:solidFill>
                  <a:schemeClr val="bg2"/>
                </a:solidFill>
                <a:latin typeface="Times New Roman" pitchFamily="18" charset="0"/>
                <a:cs typeface="Times New Roman" pitchFamily="18" charset="0"/>
              </a:rPr>
              <a:t>Also known as </a:t>
            </a:r>
            <a:r>
              <a:rPr lang="en-US" sz="3200" b="1" kern="0" dirty="0">
                <a:solidFill>
                  <a:schemeClr val="bg2"/>
                </a:solidFill>
                <a:latin typeface="Times New Roman" pitchFamily="18" charset="0"/>
                <a:cs typeface="Times New Roman" pitchFamily="18" charset="0"/>
              </a:rPr>
              <a:t>nucleotide substitutions</a:t>
            </a:r>
          </a:p>
          <a:p>
            <a:pPr marL="609600" indent="-609600" eaLnBrk="0" hangingPunct="0">
              <a:spcBef>
                <a:spcPct val="20000"/>
              </a:spcBef>
              <a:buClr>
                <a:schemeClr val="bg2"/>
              </a:buClr>
              <a:buSzPct val="100000"/>
              <a:buFont typeface="Arial" pitchFamily="34" charset="0"/>
              <a:buChar char="•"/>
              <a:defRPr/>
            </a:pPr>
            <a:endParaRPr lang="en-US" sz="3200" kern="0" dirty="0">
              <a:solidFill>
                <a:schemeClr val="bg2"/>
              </a:solidFill>
              <a:latin typeface="Times New Roman" pitchFamily="18" charset="0"/>
              <a:cs typeface="Times New Roman" pitchFamily="18" charset="0"/>
            </a:endParaRPr>
          </a:p>
          <a:p>
            <a:pPr marL="609600" indent="-609600" eaLnBrk="0" hangingPunct="0">
              <a:spcBef>
                <a:spcPct val="20000"/>
              </a:spcBef>
              <a:buClr>
                <a:schemeClr val="bg2"/>
              </a:buClr>
              <a:buSzPct val="100000"/>
              <a:defRPr/>
            </a:pPr>
            <a:endParaRPr lang="en-US" sz="3200" kern="0" dirty="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09_F08b"/>
          <p:cNvPicPr>
            <a:picLocks noChangeAspect="1" noChangeArrowheads="1"/>
          </p:cNvPicPr>
          <p:nvPr/>
        </p:nvPicPr>
        <p:blipFill>
          <a:blip r:embed="rId3" cstate="print"/>
          <a:srcRect b="5954"/>
          <a:stretch>
            <a:fillRect/>
          </a:stretch>
        </p:blipFill>
        <p:spPr bwMode="auto">
          <a:xfrm>
            <a:off x="5105400" y="914400"/>
            <a:ext cx="3365500" cy="5791200"/>
          </a:xfrm>
          <a:prstGeom prst="rect">
            <a:avLst/>
          </a:prstGeom>
          <a:noFill/>
          <a:ln w="9525">
            <a:noFill/>
            <a:miter lim="800000"/>
            <a:headEnd/>
            <a:tailEnd/>
          </a:ln>
        </p:spPr>
      </p:pic>
      <p:sp>
        <p:nvSpPr>
          <p:cNvPr id="3" name="Rectangle 3"/>
          <p:cNvSpPr txBox="1">
            <a:spLocks noChangeArrowheads="1"/>
          </p:cNvSpPr>
          <p:nvPr/>
        </p:nvSpPr>
        <p:spPr>
          <a:xfrm>
            <a:off x="152400" y="1295400"/>
            <a:ext cx="4191000" cy="4876800"/>
          </a:xfrm>
          <a:prstGeom prst="rect">
            <a:avLst/>
          </a:prstGeom>
        </p:spPr>
        <p:txBody>
          <a:bodyPr/>
          <a:lstStyle/>
          <a:p>
            <a:pPr marL="609600" indent="-609600" eaLnBrk="0" hangingPunct="0">
              <a:spcBef>
                <a:spcPct val="20000"/>
              </a:spcBef>
              <a:buClr>
                <a:schemeClr val="bg2"/>
              </a:buClr>
              <a:buSzPct val="100000"/>
              <a:defRPr/>
            </a:pPr>
            <a:endParaRPr lang="en-US" sz="3200" kern="0" dirty="0">
              <a:solidFill>
                <a:schemeClr val="bg2"/>
              </a:solidFill>
              <a:latin typeface="Times New Roman" pitchFamily="18" charset="0"/>
              <a:cs typeface="Times New Roman" pitchFamily="18" charset="0"/>
            </a:endParaRPr>
          </a:p>
          <a:p>
            <a:pPr marL="609600" indent="-609600" eaLnBrk="0" hangingPunct="0">
              <a:spcBef>
                <a:spcPct val="20000"/>
              </a:spcBef>
              <a:buClr>
                <a:schemeClr val="bg2"/>
              </a:buClr>
              <a:buSzPct val="100000"/>
              <a:buFont typeface="Arial" pitchFamily="34" charset="0"/>
              <a:buChar char="•"/>
              <a:defRPr/>
            </a:pPr>
            <a:r>
              <a:rPr lang="en-AU" sz="3200" b="1" kern="0" dirty="0">
                <a:solidFill>
                  <a:schemeClr val="bg2"/>
                </a:solidFill>
                <a:latin typeface="Times New Roman" pitchFamily="18" charset="0"/>
                <a:cs typeface="Times New Roman" pitchFamily="18" charset="0"/>
              </a:rPr>
              <a:t>Insertion mutation</a:t>
            </a:r>
            <a:r>
              <a:rPr lang="en-AU" sz="3200" kern="0" dirty="0">
                <a:solidFill>
                  <a:schemeClr val="bg2"/>
                </a:solidFill>
                <a:latin typeface="Times New Roman" pitchFamily="18" charset="0"/>
                <a:cs typeface="Times New Roman" pitchFamily="18" charset="0"/>
              </a:rPr>
              <a:t> - one or more nucleotide pairs are inserted into the DNA double helix </a:t>
            </a:r>
          </a:p>
          <a:p>
            <a:pPr marL="609600" indent="-609600" eaLnBrk="0" hangingPunct="0">
              <a:spcBef>
                <a:spcPct val="20000"/>
              </a:spcBef>
              <a:buClr>
                <a:schemeClr val="bg2"/>
              </a:buClr>
              <a:buSzPct val="100000"/>
              <a:defRPr/>
            </a:pPr>
            <a:endParaRPr lang="en-AU" sz="3200" kern="0" dirty="0">
              <a:solidFill>
                <a:schemeClr val="bg2"/>
              </a:solidFill>
              <a:latin typeface="Times New Roman" pitchFamily="18" charset="0"/>
              <a:cs typeface="Times New Roman" pitchFamily="18" charset="0"/>
            </a:endParaRPr>
          </a:p>
        </p:txBody>
      </p:sp>
      <p:sp>
        <p:nvSpPr>
          <p:cNvPr id="4" name="Rectangle 2"/>
          <p:cNvSpPr txBox="1">
            <a:spLocks noChangeArrowheads="1"/>
          </p:cNvSpPr>
          <p:nvPr/>
        </p:nvSpPr>
        <p:spPr>
          <a:xfrm>
            <a:off x="457200" y="304800"/>
            <a:ext cx="8229600" cy="914400"/>
          </a:xfrm>
          <a:prstGeom prst="rect">
            <a:avLst/>
          </a:prstGeom>
        </p:spPr>
        <p:txBody>
          <a:bodyPr/>
          <a:lstStyle/>
          <a:p>
            <a:pPr algn="ctr" eaLnBrk="0" hangingPunct="0">
              <a:defRPr/>
            </a:pPr>
            <a:r>
              <a:rPr lang="en-US" sz="4000" b="1" kern="0" dirty="0">
                <a:solidFill>
                  <a:schemeClr val="bg2"/>
                </a:solidFill>
                <a:latin typeface="Times New Roman" pitchFamily="18" charset="0"/>
                <a:ea typeface="+mj-ea"/>
                <a:cs typeface="Times New Roman" pitchFamily="18" charset="0"/>
              </a:rPr>
              <a:t>Types of Mutations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09_F08c"/>
          <p:cNvPicPr>
            <a:picLocks noChangeAspect="1" noChangeArrowheads="1"/>
          </p:cNvPicPr>
          <p:nvPr/>
        </p:nvPicPr>
        <p:blipFill>
          <a:blip r:embed="rId3" cstate="print"/>
          <a:srcRect b="7120"/>
          <a:stretch>
            <a:fillRect/>
          </a:stretch>
        </p:blipFill>
        <p:spPr bwMode="auto">
          <a:xfrm>
            <a:off x="5257800" y="914400"/>
            <a:ext cx="3224213" cy="5943600"/>
          </a:xfrm>
          <a:prstGeom prst="rect">
            <a:avLst/>
          </a:prstGeom>
          <a:noFill/>
          <a:ln w="9525">
            <a:noFill/>
            <a:miter lim="800000"/>
            <a:headEnd/>
            <a:tailEnd/>
          </a:ln>
        </p:spPr>
      </p:pic>
      <p:sp>
        <p:nvSpPr>
          <p:cNvPr id="3" name="Rectangle 2"/>
          <p:cNvSpPr txBox="1">
            <a:spLocks noChangeArrowheads="1"/>
          </p:cNvSpPr>
          <p:nvPr/>
        </p:nvSpPr>
        <p:spPr>
          <a:xfrm>
            <a:off x="457200" y="304800"/>
            <a:ext cx="8229600" cy="914400"/>
          </a:xfrm>
          <a:prstGeom prst="rect">
            <a:avLst/>
          </a:prstGeom>
        </p:spPr>
        <p:txBody>
          <a:bodyPr/>
          <a:lstStyle/>
          <a:p>
            <a:pPr algn="ctr" eaLnBrk="0" hangingPunct="0">
              <a:defRPr/>
            </a:pPr>
            <a:r>
              <a:rPr lang="en-US" sz="4000" b="1" kern="0" dirty="0">
                <a:solidFill>
                  <a:schemeClr val="bg2"/>
                </a:solidFill>
                <a:latin typeface="Times New Roman" pitchFamily="18" charset="0"/>
                <a:ea typeface="+mj-ea"/>
                <a:cs typeface="Times New Roman" pitchFamily="18" charset="0"/>
              </a:rPr>
              <a:t>Types of Mutations</a:t>
            </a:r>
          </a:p>
        </p:txBody>
      </p:sp>
      <p:sp>
        <p:nvSpPr>
          <p:cNvPr id="4" name="Rectangle 3"/>
          <p:cNvSpPr txBox="1">
            <a:spLocks noChangeArrowheads="1"/>
          </p:cNvSpPr>
          <p:nvPr/>
        </p:nvSpPr>
        <p:spPr>
          <a:xfrm>
            <a:off x="152400" y="1295400"/>
            <a:ext cx="4419600" cy="4876800"/>
          </a:xfrm>
          <a:prstGeom prst="rect">
            <a:avLst/>
          </a:prstGeom>
        </p:spPr>
        <p:txBody>
          <a:bodyPr/>
          <a:lstStyle/>
          <a:p>
            <a:pPr marL="609600" indent="-609600" eaLnBrk="0" hangingPunct="0">
              <a:spcBef>
                <a:spcPct val="20000"/>
              </a:spcBef>
              <a:buClr>
                <a:schemeClr val="bg2"/>
              </a:buClr>
              <a:buSzPct val="100000"/>
              <a:buFont typeface="Arial" pitchFamily="34" charset="0"/>
              <a:buChar char="•"/>
              <a:defRPr/>
            </a:pPr>
            <a:r>
              <a:rPr lang="en-AU" sz="3200" b="1" kern="0" dirty="0">
                <a:solidFill>
                  <a:schemeClr val="bg2"/>
                </a:solidFill>
                <a:latin typeface="Times New Roman" pitchFamily="18" charset="0"/>
                <a:cs typeface="Times New Roman" pitchFamily="18" charset="0"/>
              </a:rPr>
              <a:t>Deletion mutation</a:t>
            </a:r>
            <a:r>
              <a:rPr lang="en-AU" sz="3200" kern="0" dirty="0">
                <a:solidFill>
                  <a:schemeClr val="bg2"/>
                </a:solidFill>
                <a:latin typeface="Times New Roman" pitchFamily="18" charset="0"/>
                <a:cs typeface="Times New Roman" pitchFamily="18" charset="0"/>
              </a:rPr>
              <a:t> - one or more nucleotide pairs are removed from the double helix </a:t>
            </a:r>
            <a:endParaRPr lang="en-US" sz="3200" kern="0" dirty="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09_F08d"/>
          <p:cNvPicPr>
            <a:picLocks noChangeAspect="1" noChangeArrowheads="1"/>
          </p:cNvPicPr>
          <p:nvPr/>
        </p:nvPicPr>
        <p:blipFill>
          <a:blip r:embed="rId3" cstate="print"/>
          <a:srcRect b="5954"/>
          <a:stretch>
            <a:fillRect/>
          </a:stretch>
        </p:blipFill>
        <p:spPr bwMode="auto">
          <a:xfrm>
            <a:off x="5715000" y="763588"/>
            <a:ext cx="2963863" cy="6018212"/>
          </a:xfrm>
          <a:prstGeom prst="rect">
            <a:avLst/>
          </a:prstGeom>
          <a:noFill/>
          <a:ln w="9525">
            <a:noFill/>
            <a:miter lim="800000"/>
            <a:headEnd/>
            <a:tailEnd/>
          </a:ln>
        </p:spPr>
      </p:pic>
      <p:sp>
        <p:nvSpPr>
          <p:cNvPr id="3" name="Rectangle 2"/>
          <p:cNvSpPr txBox="1">
            <a:spLocks noChangeArrowheads="1"/>
          </p:cNvSpPr>
          <p:nvPr/>
        </p:nvSpPr>
        <p:spPr>
          <a:xfrm>
            <a:off x="457200" y="304800"/>
            <a:ext cx="8229600" cy="914400"/>
          </a:xfrm>
          <a:prstGeom prst="rect">
            <a:avLst/>
          </a:prstGeom>
        </p:spPr>
        <p:txBody>
          <a:bodyPr/>
          <a:lstStyle/>
          <a:p>
            <a:pPr algn="ctr" eaLnBrk="0" hangingPunct="0">
              <a:defRPr/>
            </a:pPr>
            <a:r>
              <a:rPr lang="en-US" sz="4000" b="1" kern="0" dirty="0">
                <a:solidFill>
                  <a:schemeClr val="bg2"/>
                </a:solidFill>
                <a:latin typeface="Times New Roman" pitchFamily="18" charset="0"/>
                <a:ea typeface="+mj-ea"/>
                <a:cs typeface="Times New Roman" pitchFamily="18" charset="0"/>
              </a:rPr>
              <a:t>Types of Mutations</a:t>
            </a:r>
          </a:p>
        </p:txBody>
      </p:sp>
      <p:sp>
        <p:nvSpPr>
          <p:cNvPr id="4" name="Rectangle 3"/>
          <p:cNvSpPr txBox="1">
            <a:spLocks noChangeArrowheads="1"/>
          </p:cNvSpPr>
          <p:nvPr/>
        </p:nvSpPr>
        <p:spPr>
          <a:xfrm>
            <a:off x="381000" y="1600200"/>
            <a:ext cx="4953000" cy="4876800"/>
          </a:xfrm>
          <a:prstGeom prst="rect">
            <a:avLst/>
          </a:prstGeom>
        </p:spPr>
        <p:txBody>
          <a:bodyPr/>
          <a:lstStyle/>
          <a:p>
            <a:pPr marL="609600" indent="-609600" eaLnBrk="0" hangingPunct="0">
              <a:spcBef>
                <a:spcPct val="20000"/>
              </a:spcBef>
              <a:buClr>
                <a:schemeClr val="bg2"/>
              </a:buClr>
              <a:buSzPct val="75000"/>
              <a:buFont typeface="Wingdings" pitchFamily="2" charset="2"/>
              <a:buChar char="n"/>
              <a:defRPr/>
            </a:pPr>
            <a:r>
              <a:rPr lang="en-US" sz="3200" b="1" kern="0" dirty="0">
                <a:solidFill>
                  <a:schemeClr val="bg2"/>
                </a:solidFill>
                <a:latin typeface="Times New Roman" pitchFamily="18" charset="0"/>
                <a:cs typeface="Times New Roman" pitchFamily="18" charset="0"/>
              </a:rPr>
              <a:t>Inversion</a:t>
            </a:r>
            <a:r>
              <a:rPr lang="en-US" sz="3200" kern="0" dirty="0">
                <a:solidFill>
                  <a:schemeClr val="bg2"/>
                </a:solidFill>
                <a:latin typeface="Times New Roman" pitchFamily="18" charset="0"/>
                <a:cs typeface="Times New Roman" pitchFamily="18" charset="0"/>
              </a:rPr>
              <a:t> - piece of DNA is cut out of a chromosome, turned around, and re-inserted into the gap </a:t>
            </a:r>
          </a:p>
          <a:p>
            <a:pPr marL="609600" indent="-609600" eaLnBrk="0" hangingPunct="0">
              <a:spcBef>
                <a:spcPct val="20000"/>
              </a:spcBef>
              <a:buClr>
                <a:schemeClr val="bg2"/>
              </a:buClr>
              <a:buSzPct val="75000"/>
              <a:buFont typeface="Wingdings" pitchFamily="2" charset="2"/>
              <a:buNone/>
              <a:defRPr/>
            </a:pPr>
            <a:endParaRPr lang="en-US" sz="3200" kern="0" dirty="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09_F08e"/>
          <p:cNvPicPr>
            <a:picLocks noChangeAspect="1" noChangeArrowheads="1"/>
          </p:cNvPicPr>
          <p:nvPr/>
        </p:nvPicPr>
        <p:blipFill>
          <a:blip r:embed="rId3" cstate="print"/>
          <a:srcRect b="7018"/>
          <a:stretch>
            <a:fillRect/>
          </a:stretch>
        </p:blipFill>
        <p:spPr bwMode="auto">
          <a:xfrm>
            <a:off x="442913" y="685800"/>
            <a:ext cx="8167687" cy="4572000"/>
          </a:xfrm>
          <a:prstGeom prst="rect">
            <a:avLst/>
          </a:prstGeom>
          <a:noFill/>
          <a:ln w="9525">
            <a:noFill/>
            <a:miter lim="800000"/>
            <a:headEnd/>
            <a:tailEnd/>
          </a:ln>
        </p:spPr>
      </p:pic>
      <p:sp>
        <p:nvSpPr>
          <p:cNvPr id="3" name="Rectangle 3"/>
          <p:cNvSpPr txBox="1">
            <a:spLocks noChangeArrowheads="1"/>
          </p:cNvSpPr>
          <p:nvPr/>
        </p:nvSpPr>
        <p:spPr>
          <a:xfrm>
            <a:off x="381000" y="5181600"/>
            <a:ext cx="8229600" cy="1752600"/>
          </a:xfrm>
          <a:prstGeom prst="rect">
            <a:avLst/>
          </a:prstGeom>
        </p:spPr>
        <p:txBody>
          <a:bodyPr/>
          <a:lstStyle/>
          <a:p>
            <a:pPr marL="609600" indent="-609600" eaLnBrk="0" hangingPunct="0">
              <a:spcBef>
                <a:spcPct val="20000"/>
              </a:spcBef>
              <a:buClr>
                <a:schemeClr val="bg2"/>
              </a:buClr>
              <a:buSzPct val="75000"/>
              <a:buFont typeface="Wingdings" pitchFamily="2" charset="2"/>
              <a:buChar char="n"/>
              <a:defRPr/>
            </a:pPr>
            <a:r>
              <a:rPr lang="en-US" sz="3200" b="1" kern="0" dirty="0">
                <a:solidFill>
                  <a:schemeClr val="bg2"/>
                </a:solidFill>
                <a:latin typeface="Times New Roman" pitchFamily="18" charset="0"/>
                <a:cs typeface="Times New Roman" pitchFamily="18" charset="0"/>
              </a:rPr>
              <a:t>Translocation</a:t>
            </a:r>
            <a:r>
              <a:rPr lang="en-US" sz="3200" kern="0" dirty="0">
                <a:solidFill>
                  <a:schemeClr val="bg2"/>
                </a:solidFill>
                <a:latin typeface="Times New Roman" pitchFamily="18" charset="0"/>
                <a:cs typeface="Times New Roman" pitchFamily="18" charset="0"/>
              </a:rPr>
              <a:t> - chunk of DNA (often very large) is removed from one chromosome and attached to another</a:t>
            </a:r>
          </a:p>
        </p:txBody>
      </p:sp>
      <p:sp>
        <p:nvSpPr>
          <p:cNvPr id="4" name="Rectangle 2"/>
          <p:cNvSpPr txBox="1">
            <a:spLocks noChangeArrowheads="1"/>
          </p:cNvSpPr>
          <p:nvPr/>
        </p:nvSpPr>
        <p:spPr>
          <a:xfrm>
            <a:off x="457200" y="304800"/>
            <a:ext cx="8229600" cy="914400"/>
          </a:xfrm>
          <a:prstGeom prst="rect">
            <a:avLst/>
          </a:prstGeom>
        </p:spPr>
        <p:txBody>
          <a:bodyPr/>
          <a:lstStyle/>
          <a:p>
            <a:pPr algn="ctr" eaLnBrk="0" hangingPunct="0">
              <a:defRPr/>
            </a:pPr>
            <a:r>
              <a:rPr lang="en-US" sz="4000" b="1" kern="0" dirty="0">
                <a:solidFill>
                  <a:schemeClr val="bg2"/>
                </a:solidFill>
                <a:latin typeface="Times New Roman" pitchFamily="18" charset="0"/>
                <a:ea typeface="+mj-ea"/>
                <a:cs typeface="Times New Roman" pitchFamily="18" charset="0"/>
              </a:rPr>
              <a:t>Types of Mutations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descr="chapter 9 opener"/>
          <p:cNvPicPr>
            <a:picLocks noChangeAspect="1" noChangeArrowheads="1"/>
          </p:cNvPicPr>
          <p:nvPr/>
        </p:nvPicPr>
        <p:blipFill>
          <a:blip r:embed="rId3" cstate="print"/>
          <a:srcRect/>
          <a:stretch>
            <a:fillRect/>
          </a:stretch>
        </p:blipFill>
        <p:spPr bwMode="auto">
          <a:xfrm>
            <a:off x="152400" y="1371600"/>
            <a:ext cx="5334000" cy="5080000"/>
          </a:xfrm>
          <a:prstGeom prst="rect">
            <a:avLst/>
          </a:prstGeom>
          <a:noFill/>
          <a:ln w="9525">
            <a:noFill/>
            <a:miter lim="800000"/>
            <a:headEnd/>
            <a:tailEnd/>
          </a:ln>
        </p:spPr>
      </p:pic>
      <p:pic>
        <p:nvPicPr>
          <p:cNvPr id="39939" name="Picture 3" descr="figure 9-9"/>
          <p:cNvPicPr>
            <a:picLocks noChangeAspect="1" noChangeArrowheads="1"/>
          </p:cNvPicPr>
          <p:nvPr/>
        </p:nvPicPr>
        <p:blipFill>
          <a:blip r:embed="rId4" cstate="print"/>
          <a:srcRect/>
          <a:stretch>
            <a:fillRect/>
          </a:stretch>
        </p:blipFill>
        <p:spPr bwMode="auto">
          <a:xfrm>
            <a:off x="5791200" y="1371600"/>
            <a:ext cx="2895600" cy="5037138"/>
          </a:xfrm>
          <a:prstGeom prst="rect">
            <a:avLst/>
          </a:prstGeom>
          <a:noFill/>
          <a:ln w="9525">
            <a:noFill/>
            <a:miter lim="800000"/>
            <a:headEnd/>
            <a:tailEnd/>
          </a:ln>
        </p:spPr>
      </p:pic>
      <p:sp>
        <p:nvSpPr>
          <p:cNvPr id="6" name="Rectangle 2"/>
          <p:cNvSpPr txBox="1">
            <a:spLocks noChangeArrowheads="1"/>
          </p:cNvSpPr>
          <p:nvPr/>
        </p:nvSpPr>
        <p:spPr>
          <a:xfrm>
            <a:off x="457200" y="304800"/>
            <a:ext cx="8229600" cy="914400"/>
          </a:xfrm>
          <a:prstGeom prst="rect">
            <a:avLst/>
          </a:prstGeom>
        </p:spPr>
        <p:txBody>
          <a:bodyPr/>
          <a:lstStyle/>
          <a:p>
            <a:pPr algn="ctr" eaLnBrk="0" hangingPunct="0">
              <a:defRPr/>
            </a:pPr>
            <a:r>
              <a:rPr lang="en-US" sz="4000" b="1" kern="0" dirty="0">
                <a:solidFill>
                  <a:schemeClr val="bg2"/>
                </a:solidFill>
                <a:latin typeface="Times New Roman" pitchFamily="18" charset="0"/>
                <a:ea typeface="+mj-ea"/>
                <a:cs typeface="Times New Roman" pitchFamily="18" charset="0"/>
              </a:rPr>
              <a:t>Mutation in “Myostatin”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457200" y="5410200"/>
            <a:ext cx="8229600" cy="609600"/>
          </a:xfrm>
          <a:prstGeom prst="rect">
            <a:avLst/>
          </a:prstGeom>
          <a:noFill/>
          <a:ln w="9525">
            <a:noFill/>
            <a:round/>
            <a:headEnd/>
            <a:tailEnd/>
          </a:ln>
          <a:effectLst/>
        </p:spPr>
        <p:txBody>
          <a:bodyPr lIns="90000" tIns="46800" rIns="90000" bIns="46800"/>
          <a:lstStyle/>
          <a:p>
            <a:pPr marL="341313" indent="-341313" eaLnBrk="0" hangingPunct="0">
              <a:spcBef>
                <a:spcPts val="800"/>
              </a:spcBef>
              <a:buClr>
                <a:schemeClr val="accent2">
                  <a:lumMod val="75000"/>
                </a:schemeClr>
              </a:buClr>
              <a:defRPr/>
            </a:pPr>
            <a:r>
              <a:rPr lang="en-US" sz="2800" b="1" kern="0" dirty="0">
                <a:solidFill>
                  <a:schemeClr val="bg2"/>
                </a:solidFill>
                <a:latin typeface="Times New Roman" pitchFamily="16" charset="0"/>
              </a:rPr>
              <a:t>              DNA               RNA               Protein</a:t>
            </a:r>
          </a:p>
          <a:p>
            <a:pPr marL="341313" indent="-341313" eaLnBrk="0" hangingPunct="0">
              <a:spcBef>
                <a:spcPts val="800"/>
              </a:spcBef>
              <a:buClr>
                <a:schemeClr val="accent2">
                  <a:lumMod val="75000"/>
                </a:schemeClr>
              </a:buClr>
              <a:defRPr/>
            </a:pPr>
            <a:r>
              <a:rPr lang="en-US" sz="2800" b="1" kern="0" dirty="0">
                <a:solidFill>
                  <a:schemeClr val="bg2"/>
                </a:solidFill>
                <a:latin typeface="Times New Roman" pitchFamily="16" charset="0"/>
              </a:rPr>
              <a:t> </a:t>
            </a:r>
          </a:p>
        </p:txBody>
      </p:sp>
      <p:cxnSp>
        <p:nvCxnSpPr>
          <p:cNvPr id="13315" name="Straight Arrow Connector 10"/>
          <p:cNvCxnSpPr>
            <a:cxnSpLocks noChangeShapeType="1"/>
          </p:cNvCxnSpPr>
          <p:nvPr/>
        </p:nvCxnSpPr>
        <p:spPr bwMode="auto">
          <a:xfrm>
            <a:off x="2667000" y="5715000"/>
            <a:ext cx="1143000" cy="1588"/>
          </a:xfrm>
          <a:prstGeom prst="straightConnector1">
            <a:avLst/>
          </a:prstGeom>
          <a:noFill/>
          <a:ln w="28575" algn="ctr">
            <a:solidFill>
              <a:schemeClr val="bg2"/>
            </a:solidFill>
            <a:round/>
            <a:headEnd/>
            <a:tailEnd type="arrow" w="med" len="med"/>
          </a:ln>
        </p:spPr>
      </p:cxnSp>
      <p:cxnSp>
        <p:nvCxnSpPr>
          <p:cNvPr id="13316" name="Straight Arrow Connector 11"/>
          <p:cNvCxnSpPr>
            <a:cxnSpLocks noChangeShapeType="1"/>
          </p:cNvCxnSpPr>
          <p:nvPr/>
        </p:nvCxnSpPr>
        <p:spPr bwMode="auto">
          <a:xfrm>
            <a:off x="4740275" y="5715000"/>
            <a:ext cx="1143000" cy="1588"/>
          </a:xfrm>
          <a:prstGeom prst="straightConnector1">
            <a:avLst/>
          </a:prstGeom>
          <a:noFill/>
          <a:ln w="28575" algn="ctr">
            <a:solidFill>
              <a:schemeClr val="bg2"/>
            </a:solidFill>
            <a:round/>
            <a:headEnd/>
            <a:tailEnd type="arrow" w="med" len="med"/>
          </a:ln>
        </p:spPr>
      </p:cxnSp>
      <p:pic>
        <p:nvPicPr>
          <p:cNvPr id="13317" name="Picture 2"/>
          <p:cNvPicPr>
            <a:picLocks noChangeAspect="1" noChangeArrowheads="1"/>
          </p:cNvPicPr>
          <p:nvPr/>
        </p:nvPicPr>
        <p:blipFill>
          <a:blip r:embed="rId2" cstate="print"/>
          <a:srcRect l="47871" t="22121"/>
          <a:stretch>
            <a:fillRect/>
          </a:stretch>
        </p:blipFill>
        <p:spPr bwMode="auto">
          <a:xfrm>
            <a:off x="304800" y="1447800"/>
            <a:ext cx="3733800" cy="4024313"/>
          </a:xfrm>
          <a:prstGeom prst="rect">
            <a:avLst/>
          </a:prstGeom>
          <a:noFill/>
          <a:ln w="9525">
            <a:noFill/>
            <a:miter lim="800000"/>
            <a:headEnd/>
            <a:tailEnd/>
          </a:ln>
        </p:spPr>
      </p:pic>
      <p:sp>
        <p:nvSpPr>
          <p:cNvPr id="6" name="Rectangle 3"/>
          <p:cNvSpPr txBox="1">
            <a:spLocks noChangeArrowheads="1"/>
          </p:cNvSpPr>
          <p:nvPr/>
        </p:nvSpPr>
        <p:spPr bwMode="auto">
          <a:xfrm>
            <a:off x="609600" y="533400"/>
            <a:ext cx="8229600" cy="609600"/>
          </a:xfrm>
          <a:prstGeom prst="rect">
            <a:avLst/>
          </a:prstGeom>
          <a:noFill/>
          <a:ln w="9525">
            <a:noFill/>
            <a:round/>
            <a:headEnd/>
            <a:tailEnd/>
          </a:ln>
          <a:effectLst/>
        </p:spPr>
        <p:txBody>
          <a:bodyPr lIns="90000" tIns="46800" rIns="90000" bIns="46800"/>
          <a:lstStyle/>
          <a:p>
            <a:pPr marL="341313" indent="-341313" eaLnBrk="0" hangingPunct="0">
              <a:spcBef>
                <a:spcPts val="800"/>
              </a:spcBef>
              <a:buClr>
                <a:schemeClr val="accent2">
                  <a:lumMod val="75000"/>
                </a:schemeClr>
              </a:buClr>
              <a:defRPr/>
            </a:pPr>
            <a:r>
              <a:rPr lang="en-US" sz="2800" b="1" kern="0" dirty="0">
                <a:solidFill>
                  <a:schemeClr val="bg2"/>
                </a:solidFill>
                <a:latin typeface="Times New Roman" pitchFamily="16" charset="0"/>
              </a:rPr>
              <a:t>              Jim’s scribbling on the Wall……………….</a:t>
            </a:r>
          </a:p>
          <a:p>
            <a:pPr marL="341313" indent="-341313" eaLnBrk="0" hangingPunct="0">
              <a:spcBef>
                <a:spcPts val="800"/>
              </a:spcBef>
              <a:buClr>
                <a:schemeClr val="accent2">
                  <a:lumMod val="75000"/>
                </a:schemeClr>
              </a:buClr>
              <a:defRPr/>
            </a:pPr>
            <a:r>
              <a:rPr lang="en-US" sz="2800" b="1" kern="0" dirty="0">
                <a:solidFill>
                  <a:schemeClr val="bg2"/>
                </a:solidFill>
                <a:latin typeface="Times New Roman" pitchFamily="16" charset="0"/>
              </a:rPr>
              <a:t> </a:t>
            </a:r>
          </a:p>
        </p:txBody>
      </p:sp>
      <p:sp>
        <p:nvSpPr>
          <p:cNvPr id="7" name="Rectangle 3"/>
          <p:cNvSpPr txBox="1">
            <a:spLocks noChangeArrowheads="1"/>
          </p:cNvSpPr>
          <p:nvPr/>
        </p:nvSpPr>
        <p:spPr>
          <a:xfrm>
            <a:off x="3962400" y="1219200"/>
            <a:ext cx="4876800" cy="3200400"/>
          </a:xfrm>
          <a:prstGeom prst="rect">
            <a:avLst/>
          </a:prstGeom>
        </p:spPr>
        <p:txBody>
          <a:bodyPr/>
          <a:lstStyle/>
          <a:p>
            <a:pPr marL="342900" indent="-342900">
              <a:spcBef>
                <a:spcPct val="20000"/>
              </a:spcBef>
              <a:buClr>
                <a:schemeClr val="bg2"/>
              </a:buClr>
              <a:buSzPct val="75000"/>
              <a:buFont typeface="Arial" charset="0"/>
              <a:buChar char="•"/>
              <a:defRPr/>
            </a:pPr>
            <a:r>
              <a:rPr lang="en-US" sz="3200" kern="0" dirty="0">
                <a:solidFill>
                  <a:schemeClr val="bg2"/>
                </a:solidFill>
                <a:latin typeface="Times New Roman" pitchFamily="16" charset="0"/>
                <a:cs typeface="Times New Roman" pitchFamily="16" charset="0"/>
              </a:rPr>
              <a:t>In 1953, </a:t>
            </a:r>
            <a:r>
              <a:rPr lang="en-US" sz="3200" b="1" kern="0" dirty="0">
                <a:solidFill>
                  <a:schemeClr val="bg2"/>
                </a:solidFill>
                <a:latin typeface="Times New Roman" pitchFamily="16" charset="0"/>
                <a:cs typeface="Times New Roman" pitchFamily="16" charset="0"/>
              </a:rPr>
              <a:t>Jim Watson </a:t>
            </a:r>
            <a:r>
              <a:rPr lang="en-US" sz="3200" kern="0" dirty="0">
                <a:solidFill>
                  <a:schemeClr val="bg2"/>
                </a:solidFill>
                <a:latin typeface="Times New Roman" pitchFamily="16" charset="0"/>
                <a:cs typeface="Times New Roman" pitchFamily="16" charset="0"/>
              </a:rPr>
              <a:t>first came up with a tentative hypothesis that</a:t>
            </a:r>
            <a:r>
              <a:rPr lang="en-US" sz="3200" b="1" kern="0" dirty="0">
                <a:solidFill>
                  <a:schemeClr val="bg2"/>
                </a:solidFill>
                <a:latin typeface="Times New Roman" pitchFamily="16" charset="0"/>
                <a:cs typeface="Times New Roman" pitchFamily="16" charset="0"/>
              </a:rPr>
              <a:t> DNA may have the information to make protein</a:t>
            </a:r>
            <a:endParaRPr lang="en-US" sz="3200" kern="0" dirty="0">
              <a:solidFill>
                <a:schemeClr val="bg2"/>
              </a:solidFill>
              <a:latin typeface="Times New Roman" pitchFamily="16" charset="0"/>
              <a:cs typeface="Times New Roman" pitchFamily="16" charset="0"/>
            </a:endParaRPr>
          </a:p>
          <a:p>
            <a:pPr marL="342900" indent="-342900">
              <a:spcBef>
                <a:spcPct val="20000"/>
              </a:spcBef>
              <a:buClr>
                <a:schemeClr val="bg2"/>
              </a:buClr>
              <a:buSzPct val="75000"/>
              <a:buFont typeface="Wingdings" charset="2"/>
              <a:buNone/>
              <a:defRPr/>
            </a:pPr>
            <a:endParaRPr lang="en-US" sz="3200" kern="0" dirty="0">
              <a:solidFill>
                <a:schemeClr val="bg2"/>
              </a:solidFill>
              <a:latin typeface="Times New Roman" pitchFamily="16" charset="0"/>
              <a:cs typeface="Times New Roman" pitchFamily="16" charset="0"/>
            </a:endParaRPr>
          </a:p>
        </p:txBody>
      </p:sp>
      <p:sp>
        <p:nvSpPr>
          <p:cNvPr id="8" name="Rectangle 3"/>
          <p:cNvSpPr txBox="1">
            <a:spLocks noChangeArrowheads="1"/>
          </p:cNvSpPr>
          <p:nvPr/>
        </p:nvSpPr>
        <p:spPr bwMode="auto">
          <a:xfrm>
            <a:off x="0" y="6019800"/>
            <a:ext cx="9144000" cy="609600"/>
          </a:xfrm>
          <a:prstGeom prst="rect">
            <a:avLst/>
          </a:prstGeom>
          <a:noFill/>
          <a:ln w="9525">
            <a:noFill/>
            <a:round/>
            <a:headEnd/>
            <a:tailEnd/>
          </a:ln>
          <a:effectLst/>
        </p:spPr>
        <p:txBody>
          <a:bodyPr lIns="90000" tIns="46800" rIns="90000" bIns="46800"/>
          <a:lstStyle/>
          <a:p>
            <a:pPr marL="341313" indent="-341313" eaLnBrk="0" hangingPunct="0">
              <a:spcBef>
                <a:spcPts val="800"/>
              </a:spcBef>
              <a:buClr>
                <a:schemeClr val="accent2">
                  <a:lumMod val="75000"/>
                </a:schemeClr>
              </a:buClr>
              <a:defRPr/>
            </a:pPr>
            <a:r>
              <a:rPr lang="en-US" sz="2800" b="1" kern="0" dirty="0">
                <a:solidFill>
                  <a:schemeClr val="bg2"/>
                </a:solidFill>
                <a:latin typeface="Times New Roman" pitchFamily="16" charset="0"/>
              </a:rPr>
              <a:t> Francis Crick called it the CENTRAL DOGMA OF LIFE</a:t>
            </a:r>
          </a:p>
          <a:p>
            <a:pPr marL="341313" indent="-341313" eaLnBrk="0" hangingPunct="0">
              <a:spcBef>
                <a:spcPts val="800"/>
              </a:spcBef>
              <a:buClr>
                <a:schemeClr val="accent2">
                  <a:lumMod val="75000"/>
                </a:schemeClr>
              </a:buClr>
              <a:defRPr/>
            </a:pPr>
            <a:r>
              <a:rPr lang="en-US" sz="2800" b="1" kern="0" dirty="0">
                <a:solidFill>
                  <a:schemeClr val="bg2"/>
                </a:solidFill>
                <a:latin typeface="Times New Roman" pitchFamily="16" charset="0"/>
              </a:rPr>
              <a:t> </a:t>
            </a:r>
          </a:p>
        </p:txBody>
      </p:sp>
      <p:pic>
        <p:nvPicPr>
          <p:cNvPr id="13321" name="Picture 2"/>
          <p:cNvPicPr>
            <a:picLocks noChangeAspect="1" noChangeArrowheads="1"/>
          </p:cNvPicPr>
          <p:nvPr/>
        </p:nvPicPr>
        <p:blipFill>
          <a:blip r:embed="rId3" cstate="print"/>
          <a:srcRect/>
          <a:stretch>
            <a:fillRect/>
          </a:stretch>
        </p:blipFill>
        <p:spPr bwMode="auto">
          <a:xfrm>
            <a:off x="7467600" y="3505200"/>
            <a:ext cx="1398588"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152400"/>
            <a:ext cx="9144000" cy="1143000"/>
          </a:xfrm>
        </p:spPr>
        <p:txBody>
          <a:bodyPr/>
          <a:lstStyle/>
          <a:p>
            <a:pPr algn="ctr" eaLnBrk="1" hangingPunct="1"/>
            <a:r>
              <a:rPr lang="en-US" sz="4000" b="1" smtClean="0">
                <a:solidFill>
                  <a:schemeClr val="bg2"/>
                </a:solidFill>
                <a:latin typeface="Times New Roman" pitchFamily="18" charset="0"/>
                <a:cs typeface="Times New Roman" pitchFamily="18" charset="0"/>
              </a:rPr>
              <a:t>RNA Intermediaries</a:t>
            </a:r>
          </a:p>
        </p:txBody>
      </p:sp>
      <p:sp>
        <p:nvSpPr>
          <p:cNvPr id="14339" name="Rectangle 3"/>
          <p:cNvSpPr>
            <a:spLocks noGrp="1" noChangeArrowheads="1"/>
          </p:cNvSpPr>
          <p:nvPr>
            <p:ph type="body" idx="1"/>
          </p:nvPr>
        </p:nvSpPr>
        <p:spPr>
          <a:xfrm>
            <a:off x="304800" y="1295400"/>
            <a:ext cx="8534400" cy="2438400"/>
          </a:xfrm>
        </p:spPr>
        <p:txBody>
          <a:bodyPr/>
          <a:lstStyle/>
          <a:p>
            <a:pPr eaLnBrk="1" hangingPunct="1">
              <a:buSzPct val="100000"/>
              <a:buFont typeface="Arial" pitchFamily="34" charset="0"/>
              <a:buChar char="•"/>
            </a:pPr>
            <a:r>
              <a:rPr lang="en-US" smtClean="0">
                <a:solidFill>
                  <a:schemeClr val="bg2"/>
                </a:solidFill>
                <a:latin typeface="Times New Roman" pitchFamily="18" charset="0"/>
                <a:cs typeface="Times New Roman" pitchFamily="18" charset="0"/>
              </a:rPr>
              <a:t>DNA in eukaryotes is kept in the nucleus</a:t>
            </a:r>
          </a:p>
          <a:p>
            <a:pPr eaLnBrk="1" hangingPunct="1">
              <a:buSzPct val="100000"/>
              <a:buFont typeface="Arial" pitchFamily="34" charset="0"/>
              <a:buChar char="•"/>
            </a:pPr>
            <a:endParaRPr lang="en-US"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mtClean="0">
                <a:solidFill>
                  <a:schemeClr val="bg2"/>
                </a:solidFill>
                <a:latin typeface="Times New Roman" pitchFamily="18" charset="0"/>
                <a:cs typeface="Times New Roman" pitchFamily="18" charset="0"/>
              </a:rPr>
              <a:t>Protein synthesis occurs at ribosomes in the cytoplasm</a:t>
            </a:r>
          </a:p>
        </p:txBody>
      </p:sp>
      <p:sp>
        <p:nvSpPr>
          <p:cNvPr id="5" name="Rectangle 3"/>
          <p:cNvSpPr txBox="1">
            <a:spLocks noChangeArrowheads="1"/>
          </p:cNvSpPr>
          <p:nvPr/>
        </p:nvSpPr>
        <p:spPr bwMode="auto">
          <a:xfrm>
            <a:off x="381000" y="4038600"/>
            <a:ext cx="8534400" cy="1600200"/>
          </a:xfrm>
          <a:prstGeom prst="rect">
            <a:avLst/>
          </a:prstGeom>
          <a:noFill/>
          <a:ln w="9525">
            <a:noFill/>
            <a:miter lim="800000"/>
            <a:headEnd/>
            <a:tailEnd/>
          </a:ln>
        </p:spPr>
        <p:txBody>
          <a:bodyPr/>
          <a:lstStyle/>
          <a:p>
            <a:pPr marL="342900" indent="-342900">
              <a:spcBef>
                <a:spcPct val="20000"/>
              </a:spcBef>
              <a:buClr>
                <a:schemeClr val="bg2"/>
              </a:buClr>
              <a:buSzPct val="100000"/>
              <a:buFont typeface="Arial" pitchFamily="34" charset="0"/>
              <a:buChar char="•"/>
              <a:defRPr/>
            </a:pPr>
            <a:r>
              <a:rPr lang="en-US" sz="3200" kern="0" dirty="0">
                <a:solidFill>
                  <a:schemeClr val="bg2"/>
                </a:solidFill>
                <a:latin typeface="Times New Roman" pitchFamily="18" charset="0"/>
                <a:cs typeface="Times New Roman" pitchFamily="18" charset="0"/>
              </a:rPr>
              <a:t>DNA information must be carried by an </a:t>
            </a:r>
            <a:r>
              <a:rPr lang="en-US" sz="3200" b="1" kern="0" dirty="0">
                <a:solidFill>
                  <a:schemeClr val="bg2"/>
                </a:solidFill>
                <a:latin typeface="Times New Roman" pitchFamily="18" charset="0"/>
                <a:cs typeface="Times New Roman" pitchFamily="18" charset="0"/>
              </a:rPr>
              <a:t>intermediary</a:t>
            </a:r>
            <a:r>
              <a:rPr lang="en-US" sz="3200" kern="0" dirty="0">
                <a:solidFill>
                  <a:schemeClr val="bg2"/>
                </a:solidFill>
                <a:latin typeface="Times New Roman" pitchFamily="18" charset="0"/>
                <a:cs typeface="Times New Roman" pitchFamily="18" charset="0"/>
              </a:rPr>
              <a:t> (</a:t>
            </a:r>
            <a:r>
              <a:rPr lang="en-US" sz="3200" b="1" kern="0" dirty="0">
                <a:solidFill>
                  <a:schemeClr val="bg2"/>
                </a:solidFill>
                <a:latin typeface="Times New Roman" pitchFamily="18" charset="0"/>
                <a:cs typeface="Times New Roman" pitchFamily="18" charset="0"/>
              </a:rPr>
              <a:t>RNA</a:t>
            </a:r>
            <a:r>
              <a:rPr lang="en-US" sz="3200" kern="0" dirty="0">
                <a:solidFill>
                  <a:schemeClr val="bg2"/>
                </a:solidFill>
                <a:latin typeface="Times New Roman" pitchFamily="18" charset="0"/>
                <a:cs typeface="Times New Roman" pitchFamily="18" charset="0"/>
              </a:rPr>
              <a:t>) from nucleus to cytoplasm</a:t>
            </a:r>
          </a:p>
          <a:p>
            <a:pPr marL="342900" indent="-342900">
              <a:spcBef>
                <a:spcPct val="20000"/>
              </a:spcBef>
              <a:buClr>
                <a:schemeClr val="bg2"/>
              </a:buClr>
              <a:buSzPct val="100000"/>
              <a:buFont typeface="Arial" pitchFamily="34" charset="0"/>
              <a:buChar char="•"/>
              <a:defRPr/>
            </a:pPr>
            <a:endParaRPr lang="en-US" sz="3200" kern="0" dirty="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457200"/>
            <a:ext cx="8229600" cy="990600"/>
          </a:xfrm>
        </p:spPr>
        <p:txBody>
          <a:bodyPr/>
          <a:lstStyle/>
          <a:p>
            <a:pPr algn="ctr" eaLnBrk="1" hangingPunct="1"/>
            <a:r>
              <a:rPr lang="en-US" sz="4000" b="1" smtClean="0">
                <a:solidFill>
                  <a:schemeClr val="bg2"/>
                </a:solidFill>
                <a:latin typeface="Times New Roman" pitchFamily="18" charset="0"/>
                <a:cs typeface="Times New Roman" pitchFamily="18" charset="0"/>
              </a:rPr>
              <a:t>RNA </a:t>
            </a:r>
          </a:p>
        </p:txBody>
      </p:sp>
      <p:sp>
        <p:nvSpPr>
          <p:cNvPr id="15363" name="Rectangle 3"/>
          <p:cNvSpPr>
            <a:spLocks noGrp="1" noChangeArrowheads="1"/>
          </p:cNvSpPr>
          <p:nvPr>
            <p:ph type="body" idx="1"/>
          </p:nvPr>
        </p:nvSpPr>
        <p:spPr>
          <a:xfrm>
            <a:off x="304800" y="1524000"/>
            <a:ext cx="8610600" cy="5029200"/>
          </a:xfrm>
        </p:spPr>
        <p:txBody>
          <a:bodyPr/>
          <a:lstStyle/>
          <a:p>
            <a:pPr eaLnBrk="1" hangingPunct="1">
              <a:buFont typeface="Arial" pitchFamily="34" charset="0"/>
              <a:buChar char="•"/>
            </a:pPr>
            <a:r>
              <a:rPr lang="en-US" b="1" smtClean="0">
                <a:solidFill>
                  <a:schemeClr val="bg2"/>
                </a:solidFill>
                <a:latin typeface="Times New Roman" pitchFamily="18" charset="0"/>
                <a:cs typeface="Times New Roman" pitchFamily="18" charset="0"/>
              </a:rPr>
              <a:t>RNA differs structurally from DNA</a:t>
            </a:r>
          </a:p>
          <a:p>
            <a:pPr eaLnBrk="1" hangingPunct="1">
              <a:buFont typeface="Arial" pitchFamily="34" charset="0"/>
              <a:buChar char="•"/>
            </a:pPr>
            <a:endParaRPr lang="en-US" b="1" smtClean="0">
              <a:solidFill>
                <a:schemeClr val="bg2"/>
              </a:solidFill>
              <a:latin typeface="Times New Roman" pitchFamily="18" charset="0"/>
              <a:cs typeface="Times New Roman" pitchFamily="18" charset="0"/>
            </a:endParaRPr>
          </a:p>
          <a:p>
            <a:pPr lvl="1" eaLnBrk="1" hangingPunct="1">
              <a:buClr>
                <a:schemeClr val="bg2"/>
              </a:buClr>
              <a:buFont typeface="Arial" pitchFamily="34" charset="0"/>
              <a:buChar char="•"/>
            </a:pPr>
            <a:r>
              <a:rPr lang="en-US" b="1" smtClean="0">
                <a:solidFill>
                  <a:schemeClr val="bg2"/>
                </a:solidFill>
                <a:latin typeface="Times New Roman" pitchFamily="18" charset="0"/>
                <a:cs typeface="Times New Roman" pitchFamily="18" charset="0"/>
              </a:rPr>
              <a:t>RNA is </a:t>
            </a:r>
            <a:r>
              <a:rPr lang="en-US" b="1" u="sng" smtClean="0">
                <a:solidFill>
                  <a:schemeClr val="bg2"/>
                </a:solidFill>
                <a:latin typeface="Times New Roman" pitchFamily="18" charset="0"/>
                <a:cs typeface="Times New Roman" pitchFamily="18" charset="0"/>
              </a:rPr>
              <a:t>single stranded</a:t>
            </a:r>
          </a:p>
          <a:p>
            <a:pPr lvl="1" eaLnBrk="1" hangingPunct="1">
              <a:buClr>
                <a:schemeClr val="bg2"/>
              </a:buClr>
              <a:buFont typeface="Wingdings" pitchFamily="2" charset="2"/>
              <a:buNone/>
            </a:pPr>
            <a:endParaRPr lang="en-US" b="1" smtClean="0">
              <a:solidFill>
                <a:schemeClr val="bg2"/>
              </a:solidFill>
              <a:latin typeface="Times New Roman" pitchFamily="18" charset="0"/>
              <a:cs typeface="Times New Roman" pitchFamily="18" charset="0"/>
            </a:endParaRPr>
          </a:p>
          <a:p>
            <a:pPr lvl="1" eaLnBrk="1" hangingPunct="1">
              <a:buClr>
                <a:schemeClr val="bg2"/>
              </a:buClr>
              <a:buFont typeface="Arial" pitchFamily="34" charset="0"/>
              <a:buChar char="•"/>
            </a:pPr>
            <a:r>
              <a:rPr lang="en-US" b="1" smtClean="0">
                <a:solidFill>
                  <a:schemeClr val="bg2"/>
                </a:solidFill>
                <a:latin typeface="Times New Roman" pitchFamily="18" charset="0"/>
                <a:cs typeface="Times New Roman" pitchFamily="18" charset="0"/>
              </a:rPr>
              <a:t>RNA uses the sugar </a:t>
            </a:r>
            <a:r>
              <a:rPr lang="en-US" b="1" u="sng" smtClean="0">
                <a:solidFill>
                  <a:schemeClr val="bg2"/>
                </a:solidFill>
                <a:latin typeface="Times New Roman" pitchFamily="18" charset="0"/>
                <a:cs typeface="Times New Roman" pitchFamily="18" charset="0"/>
              </a:rPr>
              <a:t>ribose</a:t>
            </a:r>
          </a:p>
          <a:p>
            <a:pPr lvl="1" eaLnBrk="1" hangingPunct="1">
              <a:buClr>
                <a:schemeClr val="bg2"/>
              </a:buClr>
              <a:buFont typeface="Wingdings" pitchFamily="2" charset="2"/>
              <a:buNone/>
            </a:pPr>
            <a:endParaRPr lang="en-US" b="1" smtClean="0">
              <a:solidFill>
                <a:schemeClr val="bg2"/>
              </a:solidFill>
              <a:latin typeface="Times New Roman" pitchFamily="18" charset="0"/>
              <a:cs typeface="Times New Roman" pitchFamily="18" charset="0"/>
            </a:endParaRPr>
          </a:p>
          <a:p>
            <a:pPr lvl="1" eaLnBrk="1" hangingPunct="1">
              <a:buClr>
                <a:schemeClr val="bg2"/>
              </a:buClr>
              <a:buFont typeface="Arial" pitchFamily="34" charset="0"/>
              <a:buChar char="•"/>
            </a:pPr>
            <a:r>
              <a:rPr lang="en-US" b="1" smtClean="0">
                <a:solidFill>
                  <a:schemeClr val="bg2"/>
                </a:solidFill>
                <a:latin typeface="Times New Roman" pitchFamily="18" charset="0"/>
                <a:cs typeface="Times New Roman" pitchFamily="18" charset="0"/>
              </a:rPr>
              <a:t>RNA uses the nitrogenous base </a:t>
            </a:r>
            <a:r>
              <a:rPr lang="en-US" b="1" u="sng" smtClean="0">
                <a:solidFill>
                  <a:schemeClr val="bg2"/>
                </a:solidFill>
                <a:latin typeface="Times New Roman" pitchFamily="18" charset="0"/>
                <a:cs typeface="Times New Roman" pitchFamily="18" charset="0"/>
              </a:rPr>
              <a:t>uracil (U)</a:t>
            </a:r>
            <a:r>
              <a:rPr lang="en-US" b="1" smtClean="0">
                <a:solidFill>
                  <a:schemeClr val="bg2"/>
                </a:solidFill>
                <a:latin typeface="Times New Roman" pitchFamily="18" charset="0"/>
                <a:cs typeface="Times New Roman" pitchFamily="18" charset="0"/>
              </a:rPr>
              <a:t> instead of thymine (T)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28600"/>
            <a:ext cx="8229600" cy="990600"/>
          </a:xfrm>
        </p:spPr>
        <p:txBody>
          <a:bodyPr/>
          <a:lstStyle/>
          <a:p>
            <a:pPr algn="ctr" eaLnBrk="1" hangingPunct="1"/>
            <a:r>
              <a:rPr lang="en-US" sz="4000" b="1" smtClean="0">
                <a:solidFill>
                  <a:schemeClr val="bg2"/>
                </a:solidFill>
                <a:latin typeface="Times New Roman" pitchFamily="18" charset="0"/>
                <a:cs typeface="Times New Roman" pitchFamily="18" charset="0"/>
              </a:rPr>
              <a:t>RNA Intermediaries</a:t>
            </a:r>
          </a:p>
        </p:txBody>
      </p:sp>
      <p:sp>
        <p:nvSpPr>
          <p:cNvPr id="17411" name="Rectangle 3"/>
          <p:cNvSpPr>
            <a:spLocks noGrp="1" noChangeArrowheads="1"/>
          </p:cNvSpPr>
          <p:nvPr>
            <p:ph type="body" idx="1"/>
          </p:nvPr>
        </p:nvSpPr>
        <p:spPr>
          <a:xfrm>
            <a:off x="457200" y="1143000"/>
            <a:ext cx="8382000" cy="5029200"/>
          </a:xfrm>
        </p:spPr>
        <p:txBody>
          <a:bodyPr/>
          <a:lstStyle/>
          <a:p>
            <a:pPr eaLnBrk="1" hangingPunct="1"/>
            <a:r>
              <a:rPr lang="en-US" smtClean="0">
                <a:solidFill>
                  <a:schemeClr val="bg2"/>
                </a:solidFill>
                <a:latin typeface="Times New Roman" pitchFamily="18" charset="0"/>
                <a:cs typeface="Times New Roman" pitchFamily="18" charset="0"/>
              </a:rPr>
              <a:t>There are three types of RNA involved in protein synthesis</a:t>
            </a:r>
          </a:p>
          <a:p>
            <a:pPr eaLnBrk="1" hangingPunct="1">
              <a:buFont typeface="Wingdings" pitchFamily="2" charset="2"/>
              <a:buNone/>
            </a:pPr>
            <a:endParaRPr lang="en-US" smtClean="0">
              <a:solidFill>
                <a:schemeClr val="bg2"/>
              </a:solidFill>
              <a:latin typeface="Times New Roman" pitchFamily="18" charset="0"/>
              <a:cs typeface="Times New Roman" pitchFamily="18" charset="0"/>
            </a:endParaRPr>
          </a:p>
          <a:p>
            <a:pPr lvl="1" eaLnBrk="1" hangingPunct="1"/>
            <a:r>
              <a:rPr lang="en-US" b="1" smtClean="0">
                <a:solidFill>
                  <a:schemeClr val="bg2"/>
                </a:solidFill>
                <a:latin typeface="Times New Roman" pitchFamily="18" charset="0"/>
                <a:cs typeface="Times New Roman" pitchFamily="18" charset="0"/>
              </a:rPr>
              <a:t>Messenger RNA</a:t>
            </a:r>
            <a:r>
              <a:rPr lang="en-US" smtClean="0">
                <a:solidFill>
                  <a:schemeClr val="bg2"/>
                </a:solidFill>
                <a:latin typeface="Times New Roman" pitchFamily="18" charset="0"/>
                <a:cs typeface="Times New Roman" pitchFamily="18" charset="0"/>
              </a:rPr>
              <a:t> (mRNA) carries DNA gene information to the ribosome</a:t>
            </a:r>
          </a:p>
          <a:p>
            <a:pPr lvl="1" eaLnBrk="1" hangingPunct="1"/>
            <a:endParaRPr lang="en-US" smtClean="0">
              <a:solidFill>
                <a:schemeClr val="bg2"/>
              </a:solidFill>
              <a:latin typeface="Times New Roman" pitchFamily="18" charset="0"/>
              <a:cs typeface="Times New Roman" pitchFamily="18" charset="0"/>
            </a:endParaRPr>
          </a:p>
          <a:p>
            <a:pPr lvl="1" eaLnBrk="1" hangingPunct="1"/>
            <a:r>
              <a:rPr lang="en-US" b="1" smtClean="0">
                <a:solidFill>
                  <a:schemeClr val="bg2"/>
                </a:solidFill>
                <a:latin typeface="Times New Roman" pitchFamily="18" charset="0"/>
                <a:cs typeface="Times New Roman" pitchFamily="18" charset="0"/>
              </a:rPr>
              <a:t>Transfer RNA</a:t>
            </a:r>
            <a:r>
              <a:rPr lang="en-US" smtClean="0">
                <a:solidFill>
                  <a:schemeClr val="bg2"/>
                </a:solidFill>
                <a:latin typeface="Times New Roman" pitchFamily="18" charset="0"/>
                <a:cs typeface="Times New Roman" pitchFamily="18" charset="0"/>
              </a:rPr>
              <a:t> (tRNA) brings amino acids to the ribosome</a:t>
            </a:r>
          </a:p>
          <a:p>
            <a:pPr lvl="1" eaLnBrk="1" hangingPunct="1"/>
            <a:endParaRPr lang="en-US" smtClean="0">
              <a:solidFill>
                <a:schemeClr val="bg2"/>
              </a:solidFill>
              <a:latin typeface="Times New Roman" pitchFamily="18" charset="0"/>
              <a:cs typeface="Times New Roman" pitchFamily="18" charset="0"/>
            </a:endParaRPr>
          </a:p>
          <a:p>
            <a:pPr lvl="1" eaLnBrk="1" hangingPunct="1"/>
            <a:r>
              <a:rPr lang="en-US" b="1" smtClean="0">
                <a:solidFill>
                  <a:schemeClr val="bg2"/>
                </a:solidFill>
                <a:latin typeface="Times New Roman" pitchFamily="18" charset="0"/>
                <a:cs typeface="Times New Roman" pitchFamily="18" charset="0"/>
              </a:rPr>
              <a:t>Ribosomal RNA</a:t>
            </a:r>
            <a:r>
              <a:rPr lang="en-US" smtClean="0">
                <a:solidFill>
                  <a:schemeClr val="bg2"/>
                </a:solidFill>
                <a:latin typeface="Times New Roman" pitchFamily="18" charset="0"/>
                <a:cs typeface="Times New Roman" pitchFamily="18" charset="0"/>
              </a:rPr>
              <a:t> (rRNA) is part of the structure of ribosomes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10_F03"/>
          <p:cNvPicPr>
            <a:picLocks noChangeAspect="1" noChangeArrowheads="1"/>
          </p:cNvPicPr>
          <p:nvPr/>
        </p:nvPicPr>
        <p:blipFill>
          <a:blip r:embed="rId3" cstate="print"/>
          <a:srcRect b="5930"/>
          <a:stretch>
            <a:fillRect/>
          </a:stretch>
        </p:blipFill>
        <p:spPr bwMode="auto">
          <a:xfrm>
            <a:off x="1930400" y="533400"/>
            <a:ext cx="5300663"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p:cNvPicPr>
            <a:picLocks noChangeAspect="1" noChangeArrowheads="1"/>
          </p:cNvPicPr>
          <p:nvPr/>
        </p:nvPicPr>
        <p:blipFill>
          <a:blip r:embed="rId2" cstate="print"/>
          <a:srcRect l="1892" t="1677" r="47968" b="53047"/>
          <a:stretch>
            <a:fillRect/>
          </a:stretch>
        </p:blipFill>
        <p:spPr bwMode="auto">
          <a:xfrm>
            <a:off x="3886200" y="1066800"/>
            <a:ext cx="5105400" cy="5202238"/>
          </a:xfrm>
          <a:prstGeom prst="rect">
            <a:avLst/>
          </a:prstGeom>
          <a:noFill/>
          <a:ln w="9525">
            <a:noFill/>
            <a:round/>
            <a:headEnd/>
            <a:tailEnd/>
          </a:ln>
        </p:spPr>
      </p:pic>
      <p:pic>
        <p:nvPicPr>
          <p:cNvPr id="20483" name="Picture 5"/>
          <p:cNvPicPr>
            <a:picLocks noChangeAspect="1" noChangeArrowheads="1"/>
          </p:cNvPicPr>
          <p:nvPr/>
        </p:nvPicPr>
        <p:blipFill>
          <a:blip r:embed="rId3" cstate="print"/>
          <a:srcRect/>
          <a:stretch>
            <a:fillRect/>
          </a:stretch>
        </p:blipFill>
        <p:spPr bwMode="auto">
          <a:xfrm>
            <a:off x="685800" y="4106863"/>
            <a:ext cx="3048000" cy="2751137"/>
          </a:xfrm>
          <a:prstGeom prst="rect">
            <a:avLst/>
          </a:prstGeom>
          <a:noFill/>
          <a:ln w="9525">
            <a:noFill/>
            <a:round/>
            <a:headEnd/>
            <a:tailEnd/>
          </a:ln>
        </p:spPr>
      </p:pic>
      <p:sp>
        <p:nvSpPr>
          <p:cNvPr id="10" name="Rectangle 3"/>
          <p:cNvSpPr txBox="1">
            <a:spLocks noChangeArrowheads="1"/>
          </p:cNvSpPr>
          <p:nvPr/>
        </p:nvSpPr>
        <p:spPr bwMode="auto">
          <a:xfrm>
            <a:off x="457200" y="457200"/>
            <a:ext cx="8229600" cy="609600"/>
          </a:xfrm>
          <a:prstGeom prst="rect">
            <a:avLst/>
          </a:prstGeom>
          <a:noFill/>
          <a:ln w="9525">
            <a:noFill/>
            <a:round/>
            <a:headEnd/>
            <a:tailEnd/>
          </a:ln>
          <a:effectLst/>
        </p:spPr>
        <p:txBody>
          <a:bodyPr lIns="90000" tIns="46800" rIns="90000" bIns="46800"/>
          <a:lstStyle/>
          <a:p>
            <a:pPr marL="341313" indent="-341313" eaLnBrk="0" hangingPunct="0">
              <a:spcBef>
                <a:spcPts val="800"/>
              </a:spcBef>
              <a:buClr>
                <a:schemeClr val="accent2">
                  <a:lumMod val="75000"/>
                </a:schemeClr>
              </a:buClr>
              <a:defRPr/>
            </a:pPr>
            <a:r>
              <a:rPr lang="en-US" sz="2800" b="1" kern="0" dirty="0">
                <a:solidFill>
                  <a:schemeClr val="bg2"/>
                </a:solidFill>
                <a:latin typeface="Times New Roman" pitchFamily="16" charset="0"/>
              </a:rPr>
              <a:t>              DNA               RNA               Protein</a:t>
            </a:r>
          </a:p>
          <a:p>
            <a:pPr marL="341313" indent="-341313" eaLnBrk="0" hangingPunct="0">
              <a:spcBef>
                <a:spcPts val="800"/>
              </a:spcBef>
              <a:buClr>
                <a:schemeClr val="accent2">
                  <a:lumMod val="75000"/>
                </a:schemeClr>
              </a:buClr>
              <a:defRPr/>
            </a:pPr>
            <a:r>
              <a:rPr lang="en-US" sz="2800" b="1" kern="0" dirty="0">
                <a:solidFill>
                  <a:schemeClr val="bg2"/>
                </a:solidFill>
                <a:latin typeface="Times New Roman" pitchFamily="16" charset="0"/>
              </a:rPr>
              <a:t> </a:t>
            </a:r>
          </a:p>
        </p:txBody>
      </p:sp>
      <p:cxnSp>
        <p:nvCxnSpPr>
          <p:cNvPr id="20485" name="Straight Arrow Connector 10"/>
          <p:cNvCxnSpPr>
            <a:cxnSpLocks noChangeShapeType="1"/>
          </p:cNvCxnSpPr>
          <p:nvPr/>
        </p:nvCxnSpPr>
        <p:spPr bwMode="auto">
          <a:xfrm>
            <a:off x="2667000" y="762000"/>
            <a:ext cx="1143000" cy="1588"/>
          </a:xfrm>
          <a:prstGeom prst="straightConnector1">
            <a:avLst/>
          </a:prstGeom>
          <a:noFill/>
          <a:ln w="28575" algn="ctr">
            <a:solidFill>
              <a:srgbClr val="003399"/>
            </a:solidFill>
            <a:round/>
            <a:headEnd/>
            <a:tailEnd type="arrow" w="med" len="med"/>
          </a:ln>
        </p:spPr>
      </p:cxnSp>
      <p:cxnSp>
        <p:nvCxnSpPr>
          <p:cNvPr id="20486" name="Straight Arrow Connector 11"/>
          <p:cNvCxnSpPr>
            <a:cxnSpLocks noChangeShapeType="1"/>
          </p:cNvCxnSpPr>
          <p:nvPr/>
        </p:nvCxnSpPr>
        <p:spPr bwMode="auto">
          <a:xfrm>
            <a:off x="4740275" y="762000"/>
            <a:ext cx="1143000" cy="1588"/>
          </a:xfrm>
          <a:prstGeom prst="straightConnector1">
            <a:avLst/>
          </a:prstGeom>
          <a:noFill/>
          <a:ln w="28575" algn="ctr">
            <a:solidFill>
              <a:srgbClr val="003399"/>
            </a:solidFill>
            <a:round/>
            <a:headEnd/>
            <a:tailEnd type="arrow" w="med" len="med"/>
          </a:ln>
        </p:spPr>
      </p:cxnSp>
      <p:sp>
        <p:nvSpPr>
          <p:cNvPr id="20487" name="TextBox 17"/>
          <p:cNvSpPr txBox="1">
            <a:spLocks noChangeArrowheads="1"/>
          </p:cNvSpPr>
          <p:nvPr/>
        </p:nvSpPr>
        <p:spPr bwMode="auto">
          <a:xfrm>
            <a:off x="6248400" y="5284788"/>
            <a:ext cx="1214438" cy="430212"/>
          </a:xfrm>
          <a:prstGeom prst="rect">
            <a:avLst/>
          </a:prstGeom>
          <a:noFill/>
          <a:ln w="9525">
            <a:noFill/>
            <a:miter lim="800000"/>
            <a:headEnd/>
            <a:tailEnd/>
          </a:ln>
        </p:spPr>
        <p:txBody>
          <a:bodyPr wrap="none">
            <a:spAutoFit/>
          </a:bodyPr>
          <a:lstStyle/>
          <a:p>
            <a:r>
              <a:rPr lang="en-US" sz="1100">
                <a:solidFill>
                  <a:schemeClr val="tx2"/>
                </a:solidFill>
              </a:rPr>
              <a:t>ENDOPLASMIC</a:t>
            </a:r>
          </a:p>
          <a:p>
            <a:r>
              <a:rPr lang="en-US" sz="1100">
                <a:solidFill>
                  <a:schemeClr val="tx2"/>
                </a:solidFill>
              </a:rPr>
              <a:t>RETICULUM</a:t>
            </a:r>
          </a:p>
        </p:txBody>
      </p:sp>
      <p:cxnSp>
        <p:nvCxnSpPr>
          <p:cNvPr id="20488" name="Straight Connector 18"/>
          <p:cNvCxnSpPr>
            <a:cxnSpLocks noChangeShapeType="1"/>
            <a:endCxn id="20487" idx="0"/>
          </p:cNvCxnSpPr>
          <p:nvPr/>
        </p:nvCxnSpPr>
        <p:spPr bwMode="auto">
          <a:xfrm rot="10800000" flipV="1">
            <a:off x="6854825" y="5105400"/>
            <a:ext cx="307975" cy="179388"/>
          </a:xfrm>
          <a:prstGeom prst="line">
            <a:avLst/>
          </a:prstGeom>
          <a:noFill/>
          <a:ln w="9525" algn="ctr">
            <a:solidFill>
              <a:schemeClr val="tx1"/>
            </a:solidFill>
            <a:round/>
            <a:headEnd/>
            <a:tailEnd/>
          </a:ln>
        </p:spPr>
      </p:cxnSp>
      <p:sp>
        <p:nvSpPr>
          <p:cNvPr id="20489" name="TextBox 20"/>
          <p:cNvSpPr txBox="1">
            <a:spLocks noChangeArrowheads="1"/>
          </p:cNvSpPr>
          <p:nvPr/>
        </p:nvSpPr>
        <p:spPr bwMode="auto">
          <a:xfrm>
            <a:off x="7265988" y="2682875"/>
            <a:ext cx="1039812" cy="260350"/>
          </a:xfrm>
          <a:prstGeom prst="rect">
            <a:avLst/>
          </a:prstGeom>
          <a:noFill/>
          <a:ln w="9525">
            <a:noFill/>
            <a:miter lim="800000"/>
            <a:headEnd/>
            <a:tailEnd/>
          </a:ln>
        </p:spPr>
        <p:txBody>
          <a:bodyPr wrap="none">
            <a:spAutoFit/>
          </a:bodyPr>
          <a:lstStyle/>
          <a:p>
            <a:r>
              <a:rPr lang="en-US" sz="1100">
                <a:solidFill>
                  <a:schemeClr val="tx2"/>
                </a:solidFill>
              </a:rPr>
              <a:t>RIBOSOMES</a:t>
            </a:r>
          </a:p>
        </p:txBody>
      </p:sp>
      <p:cxnSp>
        <p:nvCxnSpPr>
          <p:cNvPr id="20490" name="Straight Connector 21"/>
          <p:cNvCxnSpPr>
            <a:cxnSpLocks noChangeShapeType="1"/>
          </p:cNvCxnSpPr>
          <p:nvPr/>
        </p:nvCxnSpPr>
        <p:spPr bwMode="auto">
          <a:xfrm rot="10800000" flipV="1">
            <a:off x="7239000" y="2895600"/>
            <a:ext cx="228600" cy="152400"/>
          </a:xfrm>
          <a:prstGeom prst="line">
            <a:avLst/>
          </a:prstGeom>
          <a:noFill/>
          <a:ln w="9525" algn="ctr">
            <a:solidFill>
              <a:schemeClr val="tx1"/>
            </a:solidFill>
            <a:round/>
            <a:headEnd/>
            <a:tailEnd/>
          </a:ln>
        </p:spPr>
      </p:cxnSp>
      <p:sp>
        <p:nvSpPr>
          <p:cNvPr id="20491" name="TextBox 24"/>
          <p:cNvSpPr txBox="1">
            <a:spLocks noChangeArrowheads="1"/>
          </p:cNvSpPr>
          <p:nvPr/>
        </p:nvSpPr>
        <p:spPr bwMode="auto">
          <a:xfrm>
            <a:off x="7315200" y="2024063"/>
            <a:ext cx="1057275" cy="261937"/>
          </a:xfrm>
          <a:prstGeom prst="rect">
            <a:avLst/>
          </a:prstGeom>
          <a:noFill/>
          <a:ln w="9525">
            <a:noFill/>
            <a:miter lim="800000"/>
            <a:headEnd/>
            <a:tailEnd/>
          </a:ln>
        </p:spPr>
        <p:txBody>
          <a:bodyPr wrap="none">
            <a:spAutoFit/>
          </a:bodyPr>
          <a:lstStyle/>
          <a:p>
            <a:r>
              <a:rPr lang="en-US" sz="1100">
                <a:solidFill>
                  <a:schemeClr val="tx2"/>
                </a:solidFill>
              </a:rPr>
              <a:t>CYTOPLASM</a:t>
            </a:r>
          </a:p>
        </p:txBody>
      </p:sp>
      <p:sp>
        <p:nvSpPr>
          <p:cNvPr id="20492" name="TextBox 25"/>
          <p:cNvSpPr txBox="1">
            <a:spLocks noChangeArrowheads="1"/>
          </p:cNvSpPr>
          <p:nvPr/>
        </p:nvSpPr>
        <p:spPr bwMode="auto">
          <a:xfrm>
            <a:off x="4267200" y="3090863"/>
            <a:ext cx="862013" cy="261937"/>
          </a:xfrm>
          <a:prstGeom prst="rect">
            <a:avLst/>
          </a:prstGeom>
          <a:noFill/>
          <a:ln w="9525">
            <a:noFill/>
            <a:miter lim="800000"/>
            <a:headEnd/>
            <a:tailEnd/>
          </a:ln>
        </p:spPr>
        <p:txBody>
          <a:bodyPr wrap="none">
            <a:spAutoFit/>
          </a:bodyPr>
          <a:lstStyle/>
          <a:p>
            <a:r>
              <a:rPr lang="en-US" sz="1100">
                <a:solidFill>
                  <a:schemeClr val="tx2"/>
                </a:solidFill>
              </a:rPr>
              <a:t>NUCLEUS</a:t>
            </a:r>
          </a:p>
        </p:txBody>
      </p:sp>
      <p:sp>
        <p:nvSpPr>
          <p:cNvPr id="20493" name="TextBox 26"/>
          <p:cNvSpPr txBox="1">
            <a:spLocks noChangeArrowheads="1"/>
          </p:cNvSpPr>
          <p:nvPr/>
        </p:nvSpPr>
        <p:spPr bwMode="auto">
          <a:xfrm>
            <a:off x="6781800" y="1871663"/>
            <a:ext cx="484188" cy="261937"/>
          </a:xfrm>
          <a:prstGeom prst="rect">
            <a:avLst/>
          </a:prstGeom>
          <a:noFill/>
          <a:ln w="9525">
            <a:noFill/>
            <a:miter lim="800000"/>
            <a:headEnd/>
            <a:tailEnd/>
          </a:ln>
        </p:spPr>
        <p:txBody>
          <a:bodyPr wrap="none">
            <a:spAutoFit/>
          </a:bodyPr>
          <a:lstStyle/>
          <a:p>
            <a:r>
              <a:rPr lang="en-US" sz="1100">
                <a:solidFill>
                  <a:schemeClr val="tx2"/>
                </a:solidFill>
              </a:rPr>
              <a:t>RNA</a:t>
            </a:r>
          </a:p>
        </p:txBody>
      </p:sp>
      <p:cxnSp>
        <p:nvCxnSpPr>
          <p:cNvPr id="20494" name="Straight Connector 27"/>
          <p:cNvCxnSpPr>
            <a:cxnSpLocks noChangeShapeType="1"/>
          </p:cNvCxnSpPr>
          <p:nvPr/>
        </p:nvCxnSpPr>
        <p:spPr bwMode="auto">
          <a:xfrm rot="5400000">
            <a:off x="6770688" y="2095500"/>
            <a:ext cx="228600" cy="152400"/>
          </a:xfrm>
          <a:prstGeom prst="line">
            <a:avLst/>
          </a:prstGeom>
          <a:noFill/>
          <a:ln w="9525" algn="ctr">
            <a:solidFill>
              <a:schemeClr val="tx1"/>
            </a:solidFill>
            <a:round/>
            <a:headEnd/>
            <a:tailEnd/>
          </a:ln>
        </p:spPr>
      </p:cxnSp>
      <p:cxnSp>
        <p:nvCxnSpPr>
          <p:cNvPr id="20495" name="Straight Connector 29"/>
          <p:cNvCxnSpPr>
            <a:cxnSpLocks noChangeShapeType="1"/>
          </p:cNvCxnSpPr>
          <p:nvPr/>
        </p:nvCxnSpPr>
        <p:spPr bwMode="auto">
          <a:xfrm rot="10800000" flipV="1">
            <a:off x="4876800" y="2895600"/>
            <a:ext cx="457200" cy="152400"/>
          </a:xfrm>
          <a:prstGeom prst="line">
            <a:avLst/>
          </a:prstGeom>
          <a:noFill/>
          <a:ln w="9525" algn="ctr">
            <a:solidFill>
              <a:schemeClr val="tx1"/>
            </a:solidFill>
            <a:round/>
            <a:headEnd/>
            <a:tailEnd/>
          </a:ln>
        </p:spPr>
      </p:cxnSp>
      <p:pic>
        <p:nvPicPr>
          <p:cNvPr id="20496" name="Picture 2" descr="10_F03"/>
          <p:cNvPicPr>
            <a:picLocks noChangeAspect="1" noChangeArrowheads="1"/>
          </p:cNvPicPr>
          <p:nvPr/>
        </p:nvPicPr>
        <p:blipFill>
          <a:blip r:embed="rId4" cstate="print"/>
          <a:srcRect b="5930"/>
          <a:stretch>
            <a:fillRect/>
          </a:stretch>
        </p:blipFill>
        <p:spPr bwMode="auto">
          <a:xfrm>
            <a:off x="685800" y="1009650"/>
            <a:ext cx="2667000" cy="302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p:cNvPicPr>
            <a:picLocks noChangeAspect="1" noChangeArrowheads="1"/>
          </p:cNvPicPr>
          <p:nvPr/>
        </p:nvPicPr>
        <p:blipFill>
          <a:blip r:embed="rId2" cstate="print"/>
          <a:srcRect l="53995" b="61891"/>
          <a:stretch>
            <a:fillRect/>
          </a:stretch>
        </p:blipFill>
        <p:spPr bwMode="auto">
          <a:xfrm>
            <a:off x="228600" y="2768600"/>
            <a:ext cx="3733800" cy="3708400"/>
          </a:xfrm>
          <a:prstGeom prst="rect">
            <a:avLst/>
          </a:prstGeom>
          <a:noFill/>
          <a:ln w="9525">
            <a:noFill/>
            <a:round/>
            <a:headEnd/>
            <a:tailEnd/>
          </a:ln>
        </p:spPr>
      </p:pic>
      <p:sp>
        <p:nvSpPr>
          <p:cNvPr id="4" name="Rectangle 3"/>
          <p:cNvSpPr txBox="1">
            <a:spLocks noChangeArrowheads="1"/>
          </p:cNvSpPr>
          <p:nvPr/>
        </p:nvSpPr>
        <p:spPr bwMode="auto">
          <a:xfrm>
            <a:off x="457200" y="457200"/>
            <a:ext cx="8229600" cy="609600"/>
          </a:xfrm>
          <a:prstGeom prst="rect">
            <a:avLst/>
          </a:prstGeom>
          <a:noFill/>
          <a:ln w="9525">
            <a:noFill/>
            <a:round/>
            <a:headEnd/>
            <a:tailEnd/>
          </a:ln>
          <a:effectLst/>
        </p:spPr>
        <p:txBody>
          <a:bodyPr lIns="90000" tIns="46800" rIns="90000" bIns="46800"/>
          <a:lstStyle/>
          <a:p>
            <a:pPr marL="341313" indent="-341313" eaLnBrk="0" hangingPunct="0">
              <a:spcBef>
                <a:spcPts val="800"/>
              </a:spcBef>
              <a:buClr>
                <a:schemeClr val="accent2">
                  <a:lumMod val="75000"/>
                </a:schemeClr>
              </a:buClr>
              <a:defRPr/>
            </a:pPr>
            <a:r>
              <a:rPr lang="en-US" sz="2800" b="1" kern="0" dirty="0">
                <a:solidFill>
                  <a:schemeClr val="accent2">
                    <a:lumMod val="75000"/>
                  </a:schemeClr>
                </a:solidFill>
                <a:latin typeface="Times New Roman" pitchFamily="16" charset="0"/>
              </a:rPr>
              <a:t>              DNA               RNA               Protein</a:t>
            </a:r>
          </a:p>
          <a:p>
            <a:pPr marL="341313" indent="-341313" eaLnBrk="0" hangingPunct="0">
              <a:spcBef>
                <a:spcPts val="800"/>
              </a:spcBef>
              <a:buClr>
                <a:schemeClr val="accent2">
                  <a:lumMod val="75000"/>
                </a:schemeClr>
              </a:buClr>
              <a:defRPr/>
            </a:pPr>
            <a:r>
              <a:rPr lang="en-US" sz="2800" b="1" kern="0" dirty="0">
                <a:solidFill>
                  <a:schemeClr val="accent2">
                    <a:lumMod val="75000"/>
                  </a:schemeClr>
                </a:solidFill>
                <a:latin typeface="Times New Roman" pitchFamily="16" charset="0"/>
              </a:rPr>
              <a:t> </a:t>
            </a:r>
          </a:p>
        </p:txBody>
      </p:sp>
      <p:cxnSp>
        <p:nvCxnSpPr>
          <p:cNvPr id="21508" name="Straight Arrow Connector 4"/>
          <p:cNvCxnSpPr>
            <a:cxnSpLocks noChangeShapeType="1"/>
          </p:cNvCxnSpPr>
          <p:nvPr/>
        </p:nvCxnSpPr>
        <p:spPr bwMode="auto">
          <a:xfrm>
            <a:off x="2667000" y="762000"/>
            <a:ext cx="1143000" cy="1588"/>
          </a:xfrm>
          <a:prstGeom prst="straightConnector1">
            <a:avLst/>
          </a:prstGeom>
          <a:noFill/>
          <a:ln w="28575" algn="ctr">
            <a:solidFill>
              <a:srgbClr val="003399"/>
            </a:solidFill>
            <a:round/>
            <a:headEnd/>
            <a:tailEnd type="arrow" w="med" len="med"/>
          </a:ln>
        </p:spPr>
      </p:cxnSp>
      <p:cxnSp>
        <p:nvCxnSpPr>
          <p:cNvPr id="21509" name="Straight Arrow Connector 5"/>
          <p:cNvCxnSpPr>
            <a:cxnSpLocks noChangeShapeType="1"/>
          </p:cNvCxnSpPr>
          <p:nvPr/>
        </p:nvCxnSpPr>
        <p:spPr bwMode="auto">
          <a:xfrm>
            <a:off x="4724400" y="762000"/>
            <a:ext cx="1143000" cy="1588"/>
          </a:xfrm>
          <a:prstGeom prst="straightConnector1">
            <a:avLst/>
          </a:prstGeom>
          <a:noFill/>
          <a:ln w="28575" algn="ctr">
            <a:solidFill>
              <a:srgbClr val="003399"/>
            </a:solidFill>
            <a:round/>
            <a:headEnd/>
            <a:tailEnd type="arrow" w="med" len="med"/>
          </a:ln>
        </p:spPr>
      </p:cxnSp>
      <p:pic>
        <p:nvPicPr>
          <p:cNvPr id="21510" name="Picture 1"/>
          <p:cNvPicPr>
            <a:picLocks noChangeAspect="1" noChangeArrowheads="1"/>
          </p:cNvPicPr>
          <p:nvPr/>
        </p:nvPicPr>
        <p:blipFill>
          <a:blip r:embed="rId2" cstate="print"/>
          <a:srcRect l="1892" t="1677" r="47968" b="53047"/>
          <a:stretch>
            <a:fillRect/>
          </a:stretch>
        </p:blipFill>
        <p:spPr bwMode="auto">
          <a:xfrm>
            <a:off x="3276600" y="1066800"/>
            <a:ext cx="2468563" cy="2514600"/>
          </a:xfrm>
          <a:prstGeom prst="rect">
            <a:avLst/>
          </a:prstGeom>
          <a:noFill/>
          <a:ln w="9525">
            <a:noFill/>
            <a:round/>
            <a:headEnd/>
            <a:tailEnd/>
          </a:ln>
        </p:spPr>
      </p:pic>
      <p:pic>
        <p:nvPicPr>
          <p:cNvPr id="21511" name="Picture 1"/>
          <p:cNvPicPr>
            <a:picLocks noChangeAspect="1" noChangeArrowheads="1"/>
          </p:cNvPicPr>
          <p:nvPr/>
        </p:nvPicPr>
        <p:blipFill>
          <a:blip r:embed="rId2" cstate="print"/>
          <a:srcRect t="47853" r="32796"/>
          <a:stretch>
            <a:fillRect/>
          </a:stretch>
        </p:blipFill>
        <p:spPr bwMode="auto">
          <a:xfrm>
            <a:off x="5064125" y="3467100"/>
            <a:ext cx="3698875" cy="3238500"/>
          </a:xfrm>
          <a:prstGeom prst="rect">
            <a:avLst/>
          </a:prstGeom>
          <a:noFill/>
          <a:ln w="9525">
            <a:noFill/>
            <a:round/>
            <a:headEnd/>
            <a:tailEnd/>
          </a:ln>
        </p:spPr>
      </p:pic>
      <p:cxnSp>
        <p:nvCxnSpPr>
          <p:cNvPr id="21512" name="Straight Arrow Connector 8"/>
          <p:cNvCxnSpPr>
            <a:cxnSpLocks noChangeShapeType="1"/>
          </p:cNvCxnSpPr>
          <p:nvPr/>
        </p:nvCxnSpPr>
        <p:spPr bwMode="auto">
          <a:xfrm flipV="1">
            <a:off x="2819400" y="2819400"/>
            <a:ext cx="457200" cy="304800"/>
          </a:xfrm>
          <a:prstGeom prst="straightConnector1">
            <a:avLst/>
          </a:prstGeom>
          <a:noFill/>
          <a:ln w="28575" algn="ctr">
            <a:solidFill>
              <a:srgbClr val="003399"/>
            </a:solidFill>
            <a:round/>
            <a:headEnd/>
            <a:tailEnd type="arrow" w="med" len="med"/>
          </a:ln>
        </p:spPr>
      </p:cxnSp>
      <p:cxnSp>
        <p:nvCxnSpPr>
          <p:cNvPr id="21513" name="Straight Arrow Connector 11"/>
          <p:cNvCxnSpPr>
            <a:cxnSpLocks noChangeShapeType="1"/>
          </p:cNvCxnSpPr>
          <p:nvPr/>
        </p:nvCxnSpPr>
        <p:spPr bwMode="auto">
          <a:xfrm rot="16200000" flipH="1">
            <a:off x="5410200" y="2895600"/>
            <a:ext cx="457200" cy="457200"/>
          </a:xfrm>
          <a:prstGeom prst="straightConnector1">
            <a:avLst/>
          </a:prstGeom>
          <a:noFill/>
          <a:ln w="28575" algn="ctr">
            <a:solidFill>
              <a:srgbClr val="003399"/>
            </a:solidFill>
            <a:round/>
            <a:headEnd/>
            <a:tailEnd type="arrow" w="med" len="med"/>
          </a:ln>
        </p:spPr>
      </p:cxn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57200"/>
            <a:ext cx="8229600" cy="914400"/>
          </a:xfrm>
        </p:spPr>
        <p:txBody>
          <a:bodyPr/>
          <a:lstStyle/>
          <a:p>
            <a:pPr algn="ctr" eaLnBrk="1" hangingPunct="1"/>
            <a:r>
              <a:rPr lang="en-US" sz="4000" b="1" smtClean="0">
                <a:solidFill>
                  <a:schemeClr val="bg2"/>
                </a:solidFill>
                <a:latin typeface="Times New Roman" pitchFamily="18" charset="0"/>
                <a:cs typeface="Times New Roman" pitchFamily="18" charset="0"/>
              </a:rPr>
              <a:t>The Genetic Code</a:t>
            </a:r>
          </a:p>
        </p:txBody>
      </p:sp>
      <p:sp>
        <p:nvSpPr>
          <p:cNvPr id="33795" name="Rectangle 3"/>
          <p:cNvSpPr>
            <a:spLocks noGrp="1" noChangeArrowheads="1"/>
          </p:cNvSpPr>
          <p:nvPr>
            <p:ph type="body" idx="1"/>
          </p:nvPr>
        </p:nvSpPr>
        <p:spPr>
          <a:xfrm>
            <a:off x="304800" y="1600200"/>
            <a:ext cx="8610600" cy="5029200"/>
          </a:xfrm>
        </p:spPr>
        <p:txBody>
          <a:bodyPr/>
          <a:lstStyle/>
          <a:p>
            <a:pPr eaLnBrk="1" hangingPunct="1">
              <a:buSzPct val="100000"/>
              <a:buFont typeface="Arial" pitchFamily="34" charset="0"/>
              <a:buChar char="•"/>
            </a:pPr>
            <a:r>
              <a:rPr lang="en-US" smtClean="0">
                <a:solidFill>
                  <a:schemeClr val="bg2"/>
                </a:solidFill>
                <a:latin typeface="Times New Roman" pitchFamily="18" charset="0"/>
                <a:cs typeface="Times New Roman" pitchFamily="18" charset="0"/>
              </a:rPr>
              <a:t>The </a:t>
            </a:r>
            <a:r>
              <a:rPr lang="en-US" b="1" smtClean="0">
                <a:solidFill>
                  <a:schemeClr val="bg2"/>
                </a:solidFill>
                <a:latin typeface="Times New Roman" pitchFamily="18" charset="0"/>
                <a:cs typeface="Times New Roman" pitchFamily="18" charset="0"/>
              </a:rPr>
              <a:t>base sequence </a:t>
            </a:r>
            <a:r>
              <a:rPr lang="en-US" smtClean="0">
                <a:solidFill>
                  <a:schemeClr val="bg2"/>
                </a:solidFill>
                <a:latin typeface="Times New Roman" pitchFamily="18" charset="0"/>
                <a:cs typeface="Times New Roman" pitchFamily="18" charset="0"/>
              </a:rPr>
              <a:t>in a DNA gene dictates the sequence and type of </a:t>
            </a:r>
            <a:r>
              <a:rPr lang="en-US" b="1" smtClean="0">
                <a:solidFill>
                  <a:schemeClr val="bg2"/>
                </a:solidFill>
                <a:latin typeface="Times New Roman" pitchFamily="18" charset="0"/>
                <a:cs typeface="Times New Roman" pitchFamily="18" charset="0"/>
              </a:rPr>
              <a:t>amino acids</a:t>
            </a:r>
            <a:r>
              <a:rPr lang="en-US" smtClean="0">
                <a:solidFill>
                  <a:schemeClr val="bg2"/>
                </a:solidFill>
                <a:latin typeface="Times New Roman" pitchFamily="18" charset="0"/>
                <a:cs typeface="Times New Roman" pitchFamily="18" charset="0"/>
              </a:rPr>
              <a:t> in translation</a:t>
            </a:r>
          </a:p>
          <a:p>
            <a:pPr eaLnBrk="1" hangingPunct="1">
              <a:buSzPct val="100000"/>
              <a:buFont typeface="Arial" pitchFamily="34" charset="0"/>
              <a:buChar char="•"/>
            </a:pPr>
            <a:endParaRPr lang="en-US"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mtClean="0">
                <a:solidFill>
                  <a:schemeClr val="bg2"/>
                </a:solidFill>
                <a:latin typeface="Times New Roman" pitchFamily="18" charset="0"/>
                <a:cs typeface="Times New Roman" pitchFamily="18" charset="0"/>
              </a:rPr>
              <a:t>Bases in </a:t>
            </a:r>
            <a:r>
              <a:rPr lang="en-US" b="1" smtClean="0">
                <a:solidFill>
                  <a:schemeClr val="bg2"/>
                </a:solidFill>
                <a:latin typeface="Times New Roman" pitchFamily="18" charset="0"/>
                <a:cs typeface="Times New Roman" pitchFamily="18" charset="0"/>
              </a:rPr>
              <a:t>mRNA</a:t>
            </a:r>
            <a:r>
              <a:rPr lang="en-US" smtClean="0">
                <a:solidFill>
                  <a:schemeClr val="bg2"/>
                </a:solidFill>
                <a:latin typeface="Times New Roman" pitchFamily="18" charset="0"/>
                <a:cs typeface="Times New Roman" pitchFamily="18" charset="0"/>
              </a:rPr>
              <a:t> are read by the ribosome in </a:t>
            </a:r>
            <a:r>
              <a:rPr lang="en-US" b="1" smtClean="0">
                <a:solidFill>
                  <a:schemeClr val="bg2"/>
                </a:solidFill>
                <a:latin typeface="Times New Roman" pitchFamily="18" charset="0"/>
                <a:cs typeface="Times New Roman" pitchFamily="18" charset="0"/>
              </a:rPr>
              <a:t>triplets</a:t>
            </a:r>
            <a:r>
              <a:rPr lang="en-US" smtClean="0">
                <a:solidFill>
                  <a:schemeClr val="bg2"/>
                </a:solidFill>
                <a:latin typeface="Times New Roman" pitchFamily="18" charset="0"/>
                <a:cs typeface="Times New Roman" pitchFamily="18" charset="0"/>
              </a:rPr>
              <a:t> called </a:t>
            </a:r>
            <a:r>
              <a:rPr lang="en-US" b="1" smtClean="0">
                <a:solidFill>
                  <a:schemeClr val="bg2"/>
                </a:solidFill>
                <a:latin typeface="Times New Roman" pitchFamily="18" charset="0"/>
                <a:cs typeface="Times New Roman" pitchFamily="18" charset="0"/>
              </a:rPr>
              <a:t>codons</a:t>
            </a:r>
          </a:p>
          <a:p>
            <a:pPr eaLnBrk="1" hangingPunct="1">
              <a:buSzPct val="100000"/>
              <a:buFont typeface="Arial" pitchFamily="34" charset="0"/>
              <a:buChar char="•"/>
            </a:pPr>
            <a:endParaRPr lang="en-US" b="1"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mtClean="0">
                <a:solidFill>
                  <a:schemeClr val="bg2"/>
                </a:solidFill>
                <a:latin typeface="Times New Roman" pitchFamily="18" charset="0"/>
                <a:cs typeface="Times New Roman" pitchFamily="18" charset="0"/>
              </a:rPr>
              <a:t>For e.g. AUG would read for Methionine,  UUU for phenylalanine, CCG for proline and so on.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76200"/>
            <a:ext cx="8229600" cy="1371600"/>
          </a:xfrm>
        </p:spPr>
        <p:txBody>
          <a:bodyPr/>
          <a:lstStyle/>
          <a:p>
            <a:pPr algn="ctr" eaLnBrk="1" hangingPunct="1"/>
            <a:r>
              <a:rPr lang="en-US" sz="4000" b="1" smtClean="0">
                <a:solidFill>
                  <a:schemeClr val="bg2"/>
                </a:solidFill>
                <a:latin typeface="Times New Roman" pitchFamily="18" charset="0"/>
                <a:cs typeface="Times New Roman" pitchFamily="18" charset="0"/>
              </a:rPr>
              <a:t>The Genetic Code</a:t>
            </a:r>
          </a:p>
        </p:txBody>
      </p:sp>
      <p:sp>
        <p:nvSpPr>
          <p:cNvPr id="34819" name="Rectangle 3"/>
          <p:cNvSpPr>
            <a:spLocks noGrp="1" noChangeArrowheads="1"/>
          </p:cNvSpPr>
          <p:nvPr>
            <p:ph type="body" idx="1"/>
          </p:nvPr>
        </p:nvSpPr>
        <p:spPr>
          <a:xfrm>
            <a:off x="381000" y="1066800"/>
            <a:ext cx="8229600" cy="5410200"/>
          </a:xfrm>
        </p:spPr>
        <p:txBody>
          <a:bodyPr/>
          <a:lstStyle/>
          <a:p>
            <a:pPr eaLnBrk="1" hangingPunct="1">
              <a:buSzPct val="100000"/>
              <a:buFont typeface="Arial" pitchFamily="34" charset="0"/>
              <a:buChar char="•"/>
            </a:pPr>
            <a:r>
              <a:rPr lang="en-US" sz="2800" smtClean="0">
                <a:solidFill>
                  <a:schemeClr val="bg2"/>
                </a:solidFill>
                <a:latin typeface="Times New Roman" pitchFamily="18" charset="0"/>
                <a:cs typeface="Times New Roman" pitchFamily="18" charset="0"/>
              </a:rPr>
              <a:t>Each codon specifies a unique amino acid in the </a:t>
            </a:r>
            <a:r>
              <a:rPr lang="en-US" sz="2800" b="1" smtClean="0">
                <a:solidFill>
                  <a:schemeClr val="bg2"/>
                </a:solidFill>
                <a:latin typeface="Times New Roman" pitchFamily="18" charset="0"/>
                <a:cs typeface="Times New Roman" pitchFamily="18" charset="0"/>
              </a:rPr>
              <a:t>genetic code</a:t>
            </a:r>
          </a:p>
          <a:p>
            <a:pPr eaLnBrk="1" hangingPunct="1">
              <a:buSzPct val="100000"/>
              <a:buFont typeface="Wingdings" pitchFamily="2" charset="2"/>
              <a:buNone/>
            </a:pPr>
            <a:endParaRPr lang="en-US" sz="2800"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z="2800" smtClean="0">
                <a:solidFill>
                  <a:schemeClr val="bg2"/>
                </a:solidFill>
                <a:latin typeface="Times New Roman" pitchFamily="18" charset="0"/>
                <a:cs typeface="Times New Roman" pitchFamily="18" charset="0"/>
              </a:rPr>
              <a:t>Each mRNA also has a </a:t>
            </a:r>
            <a:r>
              <a:rPr lang="en-US" sz="2800" b="1" smtClean="0">
                <a:solidFill>
                  <a:schemeClr val="bg2"/>
                </a:solidFill>
                <a:latin typeface="Times New Roman" pitchFamily="18" charset="0"/>
                <a:cs typeface="Times New Roman" pitchFamily="18" charset="0"/>
              </a:rPr>
              <a:t>start</a:t>
            </a:r>
            <a:r>
              <a:rPr lang="en-US" sz="2800" smtClean="0">
                <a:solidFill>
                  <a:schemeClr val="bg2"/>
                </a:solidFill>
                <a:latin typeface="Times New Roman" pitchFamily="18" charset="0"/>
                <a:cs typeface="Times New Roman" pitchFamily="18" charset="0"/>
              </a:rPr>
              <a:t> and a </a:t>
            </a:r>
            <a:r>
              <a:rPr lang="en-US" sz="2800" b="1" smtClean="0">
                <a:solidFill>
                  <a:schemeClr val="bg2"/>
                </a:solidFill>
                <a:latin typeface="Times New Roman" pitchFamily="18" charset="0"/>
                <a:cs typeface="Times New Roman" pitchFamily="18" charset="0"/>
              </a:rPr>
              <a:t>stop codon</a:t>
            </a:r>
          </a:p>
          <a:p>
            <a:pPr eaLnBrk="1" hangingPunct="1">
              <a:buSzPct val="100000"/>
              <a:buFont typeface="Arial" pitchFamily="34" charset="0"/>
              <a:buChar char="•"/>
            </a:pPr>
            <a:endParaRPr lang="en-US" sz="2800" b="1"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z="2800" b="1" smtClean="0">
                <a:solidFill>
                  <a:schemeClr val="bg2"/>
                </a:solidFill>
                <a:latin typeface="Times New Roman" pitchFamily="18" charset="0"/>
                <a:cs typeface="Times New Roman" pitchFamily="18" charset="0"/>
              </a:rPr>
              <a:t>AUG </a:t>
            </a:r>
            <a:r>
              <a:rPr lang="en-US" sz="2800" smtClean="0">
                <a:solidFill>
                  <a:schemeClr val="bg2"/>
                </a:solidFill>
                <a:latin typeface="Times New Roman" pitchFamily="18" charset="0"/>
                <a:cs typeface="Times New Roman" pitchFamily="18" charset="0"/>
              </a:rPr>
              <a:t>for methionine is a </a:t>
            </a:r>
            <a:r>
              <a:rPr lang="en-US" sz="2800" b="1" smtClean="0">
                <a:solidFill>
                  <a:schemeClr val="bg2"/>
                </a:solidFill>
                <a:latin typeface="Times New Roman" pitchFamily="18" charset="0"/>
                <a:cs typeface="Times New Roman" pitchFamily="18" charset="0"/>
              </a:rPr>
              <a:t>start codon – </a:t>
            </a:r>
            <a:r>
              <a:rPr lang="en-US" sz="2800" smtClean="0">
                <a:solidFill>
                  <a:schemeClr val="bg2"/>
                </a:solidFill>
                <a:latin typeface="Times New Roman" pitchFamily="18" charset="0"/>
                <a:cs typeface="Times New Roman" pitchFamily="18" charset="0"/>
              </a:rPr>
              <a:t>it signals the start of protein synthesis or </a:t>
            </a:r>
            <a:r>
              <a:rPr lang="en-US" sz="2800" u="sng" smtClean="0">
                <a:solidFill>
                  <a:schemeClr val="bg2"/>
                </a:solidFill>
                <a:latin typeface="Times New Roman" pitchFamily="18" charset="0"/>
                <a:cs typeface="Times New Roman" pitchFamily="18" charset="0"/>
              </a:rPr>
              <a:t>starting point of a gene</a:t>
            </a:r>
          </a:p>
          <a:p>
            <a:pPr eaLnBrk="1" hangingPunct="1">
              <a:buSzPct val="100000"/>
              <a:buFont typeface="Arial" pitchFamily="34" charset="0"/>
              <a:buChar char="•"/>
            </a:pPr>
            <a:endParaRPr lang="en-US" sz="2800" b="1"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r>
              <a:rPr lang="en-US" sz="2800" b="1" smtClean="0">
                <a:solidFill>
                  <a:schemeClr val="bg2"/>
                </a:solidFill>
                <a:latin typeface="Times New Roman" pitchFamily="18" charset="0"/>
                <a:cs typeface="Times New Roman" pitchFamily="18" charset="0"/>
              </a:rPr>
              <a:t>UAA, UGA and UAG </a:t>
            </a:r>
            <a:r>
              <a:rPr lang="en-US" sz="2800" smtClean="0">
                <a:solidFill>
                  <a:schemeClr val="bg2"/>
                </a:solidFill>
                <a:latin typeface="Times New Roman" pitchFamily="18" charset="0"/>
                <a:cs typeface="Times New Roman" pitchFamily="18" charset="0"/>
              </a:rPr>
              <a:t>are </a:t>
            </a:r>
            <a:r>
              <a:rPr lang="en-US" sz="2800" b="1" smtClean="0">
                <a:solidFill>
                  <a:schemeClr val="bg2"/>
                </a:solidFill>
                <a:latin typeface="Times New Roman" pitchFamily="18" charset="0"/>
                <a:cs typeface="Times New Roman" pitchFamily="18" charset="0"/>
              </a:rPr>
              <a:t>stop codons – </a:t>
            </a:r>
            <a:r>
              <a:rPr lang="en-US" sz="2800" smtClean="0">
                <a:solidFill>
                  <a:schemeClr val="bg2"/>
                </a:solidFill>
                <a:latin typeface="Times New Roman" pitchFamily="18" charset="0"/>
                <a:cs typeface="Times New Roman" pitchFamily="18" charset="0"/>
              </a:rPr>
              <a:t>they signal the end of protein synthesis or </a:t>
            </a:r>
            <a:r>
              <a:rPr lang="en-US" sz="2800" u="sng" smtClean="0">
                <a:solidFill>
                  <a:schemeClr val="bg2"/>
                </a:solidFill>
                <a:latin typeface="Times New Roman" pitchFamily="18" charset="0"/>
                <a:cs typeface="Times New Roman" pitchFamily="18" charset="0"/>
              </a:rPr>
              <a:t>the end of a gene</a:t>
            </a:r>
            <a:endParaRPr lang="en-US" sz="2800" b="1" u="sng"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endParaRPr lang="en-US" sz="2800" b="1" smtClean="0">
              <a:solidFill>
                <a:schemeClr val="bg2"/>
              </a:solidFill>
              <a:latin typeface="Times New Roman" pitchFamily="18" charset="0"/>
              <a:cs typeface="Times New Roman" pitchFamily="18" charset="0"/>
            </a:endParaRPr>
          </a:p>
          <a:p>
            <a:pPr eaLnBrk="1" hangingPunct="1">
              <a:buSzPct val="100000"/>
              <a:buFont typeface="Arial" pitchFamily="34" charset="0"/>
              <a:buChar char="•"/>
            </a:pPr>
            <a:endParaRPr lang="en-US" sz="2800" b="1"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10_T03"/>
          <p:cNvPicPr>
            <a:picLocks noChangeAspect="1" noChangeArrowheads="1"/>
          </p:cNvPicPr>
          <p:nvPr/>
        </p:nvPicPr>
        <p:blipFill>
          <a:blip r:embed="rId3" cstate="print"/>
          <a:srcRect/>
          <a:stretch>
            <a:fillRect/>
          </a:stretch>
        </p:blipFill>
        <p:spPr bwMode="auto">
          <a:xfrm>
            <a:off x="304800" y="1143000"/>
            <a:ext cx="8531225" cy="4570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457200"/>
            <a:ext cx="8229600" cy="838200"/>
          </a:xfrm>
        </p:spPr>
        <p:txBody>
          <a:bodyPr/>
          <a:lstStyle/>
          <a:p>
            <a:pPr algn="ctr" eaLnBrk="1" hangingPunct="1"/>
            <a:r>
              <a:rPr lang="en-US" sz="4000" b="1" smtClean="0">
                <a:solidFill>
                  <a:schemeClr val="bg2"/>
                </a:solidFill>
                <a:latin typeface="Times New Roman" pitchFamily="18" charset="0"/>
                <a:cs typeface="Times New Roman" pitchFamily="18" charset="0"/>
                <a:sym typeface="Wingdings" pitchFamily="2" charset="2"/>
              </a:rPr>
              <a:t>Transcription</a:t>
            </a:r>
          </a:p>
        </p:txBody>
      </p:sp>
      <p:sp>
        <p:nvSpPr>
          <p:cNvPr id="36867" name="Rectangle 3"/>
          <p:cNvSpPr>
            <a:spLocks noGrp="1" noChangeArrowheads="1"/>
          </p:cNvSpPr>
          <p:nvPr>
            <p:ph type="body" idx="1"/>
          </p:nvPr>
        </p:nvSpPr>
        <p:spPr>
          <a:xfrm>
            <a:off x="381000" y="1447800"/>
            <a:ext cx="8458200" cy="5105400"/>
          </a:xfrm>
        </p:spPr>
        <p:txBody>
          <a:bodyPr/>
          <a:lstStyle/>
          <a:p>
            <a:pPr marL="609600" indent="-609600" eaLnBrk="1" hangingPunct="1">
              <a:buFont typeface="Arial" pitchFamily="34" charset="0"/>
              <a:buChar char="•"/>
            </a:pPr>
            <a:r>
              <a:rPr lang="en-US" smtClean="0">
                <a:solidFill>
                  <a:schemeClr val="bg2"/>
                </a:solidFill>
                <a:latin typeface="Times New Roman" pitchFamily="18" charset="0"/>
                <a:cs typeface="Times New Roman" pitchFamily="18" charset="0"/>
              </a:rPr>
              <a:t>Transcription of a DNA gene into RNA has three stages</a:t>
            </a:r>
          </a:p>
          <a:p>
            <a:pPr marL="609600" indent="-609600" eaLnBrk="1" hangingPunct="1">
              <a:buFont typeface="Arial" pitchFamily="34" charset="0"/>
              <a:buChar char="•"/>
            </a:pPr>
            <a:endParaRPr lang="en-US" sz="2800"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pPr>
            <a:r>
              <a:rPr lang="en-US" sz="3200" b="1" smtClean="0">
                <a:solidFill>
                  <a:schemeClr val="bg2"/>
                </a:solidFill>
                <a:latin typeface="Times New Roman" pitchFamily="18" charset="0"/>
                <a:cs typeface="Times New Roman" pitchFamily="18" charset="0"/>
              </a:rPr>
              <a:t>Initiation</a:t>
            </a:r>
          </a:p>
          <a:p>
            <a:pPr marL="990600" lvl="1" indent="-533400" eaLnBrk="1" hangingPunct="1">
              <a:buClr>
                <a:schemeClr val="bg2"/>
              </a:buClr>
              <a:buFont typeface="Arial" pitchFamily="34" charset="0"/>
              <a:buChar char="•"/>
            </a:pPr>
            <a:endParaRPr lang="en-US" sz="3200" b="1"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pPr>
            <a:r>
              <a:rPr lang="en-US" sz="3200" b="1" smtClean="0">
                <a:solidFill>
                  <a:schemeClr val="bg2"/>
                </a:solidFill>
                <a:latin typeface="Times New Roman" pitchFamily="18" charset="0"/>
                <a:cs typeface="Times New Roman" pitchFamily="18" charset="0"/>
              </a:rPr>
              <a:t>Elongation</a:t>
            </a:r>
          </a:p>
          <a:p>
            <a:pPr marL="990600" lvl="1" indent="-533400" eaLnBrk="1" hangingPunct="1">
              <a:buClr>
                <a:schemeClr val="bg2"/>
              </a:buClr>
              <a:buFont typeface="Arial" pitchFamily="34" charset="0"/>
              <a:buChar char="•"/>
            </a:pPr>
            <a:endParaRPr lang="en-US" sz="3200" b="1"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pPr>
            <a:r>
              <a:rPr lang="en-US" sz="3200" b="1" smtClean="0">
                <a:solidFill>
                  <a:schemeClr val="bg2"/>
                </a:solidFill>
                <a:latin typeface="Times New Roman" pitchFamily="18" charset="0"/>
                <a:cs typeface="Times New Roman" pitchFamily="18" charset="0"/>
              </a:rPr>
              <a:t>Termination</a:t>
            </a:r>
          </a:p>
        </p:txBody>
      </p:sp>
      <p:pic>
        <p:nvPicPr>
          <p:cNvPr id="36868" name="Picture 1"/>
          <p:cNvPicPr>
            <a:picLocks noChangeAspect="1" noChangeArrowheads="1"/>
          </p:cNvPicPr>
          <p:nvPr/>
        </p:nvPicPr>
        <p:blipFill>
          <a:blip r:embed="rId2" cstate="print"/>
          <a:srcRect l="53995" b="61891"/>
          <a:stretch>
            <a:fillRect/>
          </a:stretch>
        </p:blipFill>
        <p:spPr bwMode="auto">
          <a:xfrm>
            <a:off x="4189413" y="2057400"/>
            <a:ext cx="4649787" cy="4618038"/>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228600"/>
            <a:ext cx="9144000" cy="1143000"/>
          </a:xfrm>
        </p:spPr>
        <p:txBody>
          <a:bodyPr/>
          <a:lstStyle/>
          <a:p>
            <a:pPr algn="ctr" eaLnBrk="1" hangingPunct="1"/>
            <a:r>
              <a:rPr lang="en-US" sz="4000" b="1" smtClean="0">
                <a:solidFill>
                  <a:schemeClr val="bg2"/>
                </a:solidFill>
                <a:latin typeface="Times New Roman" pitchFamily="18" charset="0"/>
                <a:cs typeface="Times New Roman" pitchFamily="18" charset="0"/>
                <a:sym typeface="Wingdings" pitchFamily="2" charset="2"/>
              </a:rPr>
              <a:t>Initiation</a:t>
            </a:r>
          </a:p>
        </p:txBody>
      </p:sp>
      <p:sp>
        <p:nvSpPr>
          <p:cNvPr id="37891" name="Rectangle 3"/>
          <p:cNvSpPr>
            <a:spLocks noGrp="1" noChangeArrowheads="1"/>
          </p:cNvSpPr>
          <p:nvPr>
            <p:ph type="body" idx="1"/>
          </p:nvPr>
        </p:nvSpPr>
        <p:spPr>
          <a:xfrm>
            <a:off x="457200" y="1371600"/>
            <a:ext cx="8229600" cy="3886200"/>
          </a:xfrm>
        </p:spPr>
        <p:txBody>
          <a:bodyPr/>
          <a:lstStyle/>
          <a:p>
            <a:pPr marL="609600" indent="-609600" eaLnBrk="1" hangingPunct="1">
              <a:buFontTx/>
              <a:buNone/>
            </a:pPr>
            <a:r>
              <a:rPr lang="en-US" smtClean="0">
                <a:solidFill>
                  <a:schemeClr val="bg2"/>
                </a:solidFill>
                <a:latin typeface="Times New Roman" pitchFamily="18" charset="0"/>
                <a:cs typeface="Times New Roman" pitchFamily="18" charset="0"/>
              </a:rPr>
              <a:t>Initiation phase of transcription</a:t>
            </a:r>
          </a:p>
          <a:p>
            <a:pPr marL="609600" indent="-609600" eaLnBrk="1" hangingPunct="1">
              <a:buFontTx/>
              <a:buNone/>
            </a:pPr>
            <a:endParaRPr lang="en-US"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a:pPr>
            <a:r>
              <a:rPr lang="en-US" sz="3200" smtClean="0">
                <a:solidFill>
                  <a:schemeClr val="bg2"/>
                </a:solidFill>
                <a:latin typeface="Times New Roman" pitchFamily="18" charset="0"/>
                <a:cs typeface="Times New Roman" pitchFamily="18" charset="0"/>
              </a:rPr>
              <a:t>DNA molecule is unwound and strands are separated at the beginning of the gene sequence</a:t>
            </a:r>
          </a:p>
          <a:p>
            <a:pPr marL="990600" lvl="1" indent="-533400" eaLnBrk="1" hangingPunct="1">
              <a:buFontTx/>
              <a:buAutoNum type="arabicPeriod"/>
            </a:pPr>
            <a:endParaRPr lang="en-US" sz="3200" smtClean="0">
              <a:solidFill>
                <a:schemeClr val="bg2"/>
              </a:solidFill>
              <a:latin typeface="Times New Roman" pitchFamily="18" charset="0"/>
              <a:cs typeface="Times New Roman" pitchFamily="18" charset="0"/>
            </a:endParaRPr>
          </a:p>
          <a:p>
            <a:pPr marL="990600" lvl="1" indent="-533400" eaLnBrk="1" hangingPunct="1">
              <a:buFontTx/>
              <a:buNone/>
            </a:pPr>
            <a:r>
              <a:rPr lang="en-US" sz="3200" smtClean="0">
                <a:solidFill>
                  <a:schemeClr val="bg2"/>
                </a:solidFill>
                <a:latin typeface="Times New Roman" pitchFamily="18" charset="0"/>
                <a:cs typeface="Times New Roman" pitchFamily="18" charset="0"/>
              </a:rPr>
              <a:t>2.</a:t>
            </a:r>
            <a:r>
              <a:rPr lang="en-US" sz="3200" b="1" i="1" smtClean="0">
                <a:solidFill>
                  <a:schemeClr val="bg2"/>
                </a:solidFill>
                <a:latin typeface="Times New Roman" pitchFamily="18" charset="0"/>
                <a:cs typeface="Times New Roman" pitchFamily="18" charset="0"/>
              </a:rPr>
              <a:t>  </a:t>
            </a:r>
            <a:r>
              <a:rPr lang="en-US" sz="3200" b="1" smtClean="0">
                <a:solidFill>
                  <a:schemeClr val="bg2"/>
                </a:solidFill>
                <a:latin typeface="Times New Roman" pitchFamily="18" charset="0"/>
                <a:cs typeface="Times New Roman" pitchFamily="18" charset="0"/>
              </a:rPr>
              <a:t>RNA polymerase</a:t>
            </a:r>
            <a:r>
              <a:rPr lang="en-US" sz="3200" smtClean="0">
                <a:solidFill>
                  <a:schemeClr val="bg2"/>
                </a:solidFill>
                <a:latin typeface="Times New Roman" pitchFamily="18" charset="0"/>
                <a:cs typeface="Times New Roman" pitchFamily="18" charset="0"/>
              </a:rPr>
              <a:t> binds to </a:t>
            </a:r>
            <a:r>
              <a:rPr lang="en-US" sz="3200" b="1" smtClean="0">
                <a:solidFill>
                  <a:schemeClr val="bg2"/>
                </a:solidFill>
                <a:latin typeface="Times New Roman" pitchFamily="18" charset="0"/>
                <a:cs typeface="Times New Roman" pitchFamily="18" charset="0"/>
              </a:rPr>
              <a:t>promoter</a:t>
            </a:r>
            <a:r>
              <a:rPr lang="en-US" sz="3200" smtClean="0">
                <a:solidFill>
                  <a:schemeClr val="bg2"/>
                </a:solidFill>
                <a:latin typeface="Times New Roman" pitchFamily="18" charset="0"/>
                <a:cs typeface="Times New Roman" pitchFamily="18" charset="0"/>
              </a:rPr>
              <a:t> region at beginning of a gene on </a:t>
            </a:r>
            <a:r>
              <a:rPr lang="en-US" sz="3200" b="1" smtClean="0">
                <a:solidFill>
                  <a:schemeClr val="bg2"/>
                </a:solidFill>
                <a:latin typeface="Times New Roman" pitchFamily="18" charset="0"/>
                <a:cs typeface="Times New Roman" pitchFamily="18" charset="0"/>
              </a:rPr>
              <a:t>template strand</a:t>
            </a:r>
            <a:endParaRPr lang="en-US" sz="3200"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10_F04a"/>
          <p:cNvPicPr>
            <a:picLocks noChangeAspect="1" noChangeArrowheads="1"/>
          </p:cNvPicPr>
          <p:nvPr/>
        </p:nvPicPr>
        <p:blipFill>
          <a:blip r:embed="rId3" cstate="print"/>
          <a:srcRect/>
          <a:stretch>
            <a:fillRect/>
          </a:stretch>
        </p:blipFill>
        <p:spPr bwMode="auto">
          <a:xfrm>
            <a:off x="304800" y="571500"/>
            <a:ext cx="8531225" cy="5719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04800" y="274638"/>
            <a:ext cx="8610600" cy="1143000"/>
          </a:xfrm>
        </p:spPr>
        <p:txBody>
          <a:bodyPr/>
          <a:lstStyle/>
          <a:p>
            <a:pPr algn="ctr" eaLnBrk="1" hangingPunct="1"/>
            <a:r>
              <a:rPr lang="en-US" sz="4000" b="1" smtClean="0">
                <a:solidFill>
                  <a:schemeClr val="bg2"/>
                </a:solidFill>
                <a:latin typeface="Times New Roman" pitchFamily="18" charset="0"/>
                <a:cs typeface="Times New Roman" pitchFamily="18" charset="0"/>
                <a:sym typeface="Wingdings" pitchFamily="2" charset="2"/>
              </a:rPr>
              <a:t>Elongation</a:t>
            </a:r>
          </a:p>
        </p:txBody>
      </p:sp>
      <p:sp>
        <p:nvSpPr>
          <p:cNvPr id="39939" name="Rectangle 3"/>
          <p:cNvSpPr>
            <a:spLocks noGrp="1" noChangeArrowheads="1"/>
          </p:cNvSpPr>
          <p:nvPr>
            <p:ph type="body" idx="1"/>
          </p:nvPr>
        </p:nvSpPr>
        <p:spPr>
          <a:xfrm>
            <a:off x="304800" y="1371600"/>
            <a:ext cx="8534400" cy="5105400"/>
          </a:xfrm>
        </p:spPr>
        <p:txBody>
          <a:bodyPr/>
          <a:lstStyle/>
          <a:p>
            <a:pPr marL="609600" indent="-609600" eaLnBrk="1" hangingPunct="1">
              <a:buFontTx/>
              <a:buNone/>
            </a:pPr>
            <a:r>
              <a:rPr lang="en-US" b="1" smtClean="0">
                <a:solidFill>
                  <a:schemeClr val="bg2"/>
                </a:solidFill>
                <a:latin typeface="Times New Roman" pitchFamily="18" charset="0"/>
                <a:cs typeface="Times New Roman" pitchFamily="18" charset="0"/>
              </a:rPr>
              <a:t>Elongation phase of transcription</a:t>
            </a:r>
          </a:p>
          <a:p>
            <a:pPr marL="609600" indent="-609600" eaLnBrk="1" hangingPunct="1">
              <a:buFontTx/>
              <a:buNone/>
            </a:pPr>
            <a:endParaRPr lang="en-US" b="1" smtClean="0">
              <a:solidFill>
                <a:schemeClr val="bg2"/>
              </a:solidFill>
              <a:latin typeface="Times New Roman" pitchFamily="18" charset="0"/>
              <a:cs typeface="Times New Roman" pitchFamily="18" charset="0"/>
            </a:endParaRPr>
          </a:p>
          <a:p>
            <a:pPr marL="990600" lvl="1" indent="-533400" eaLnBrk="1" hangingPunct="1">
              <a:buClr>
                <a:schemeClr val="bg2"/>
              </a:buClr>
              <a:buFontTx/>
              <a:buAutoNum type="arabicPeriod"/>
            </a:pPr>
            <a:r>
              <a:rPr lang="en-US" b="1" smtClean="0">
                <a:solidFill>
                  <a:schemeClr val="bg2"/>
                </a:solidFill>
                <a:latin typeface="Times New Roman" pitchFamily="18" charset="0"/>
                <a:cs typeface="Times New Roman" pitchFamily="18" charset="0"/>
              </a:rPr>
              <a:t>RNA polymerase synthesizes a sequence of RNA nucleotides along DNA template strand</a:t>
            </a:r>
          </a:p>
          <a:p>
            <a:pPr marL="990600" lvl="1" indent="-533400" eaLnBrk="1" hangingPunct="1">
              <a:buClr>
                <a:schemeClr val="bg2"/>
              </a:buClr>
              <a:buFontTx/>
              <a:buAutoNum type="arabicPeriod"/>
            </a:pPr>
            <a:endParaRPr lang="en-US" sz="1600" b="1" smtClean="0">
              <a:solidFill>
                <a:schemeClr val="bg2"/>
              </a:solidFill>
              <a:latin typeface="Times New Roman" pitchFamily="18" charset="0"/>
              <a:cs typeface="Times New Roman" pitchFamily="18" charset="0"/>
            </a:endParaRPr>
          </a:p>
          <a:p>
            <a:pPr marL="990600" lvl="1" indent="-533400" eaLnBrk="1" hangingPunct="1">
              <a:buClr>
                <a:schemeClr val="bg2"/>
              </a:buClr>
              <a:buFontTx/>
              <a:buAutoNum type="arabicPeriod" startAt="2"/>
            </a:pPr>
            <a:r>
              <a:rPr lang="en-US" b="1" smtClean="0">
                <a:solidFill>
                  <a:schemeClr val="bg2"/>
                </a:solidFill>
                <a:latin typeface="Times New Roman" pitchFamily="18" charset="0"/>
                <a:cs typeface="Times New Roman" pitchFamily="18" charset="0"/>
              </a:rPr>
              <a:t>Bases in newly synthesized RNA strand are complementary to the DNA template strand</a:t>
            </a:r>
          </a:p>
          <a:p>
            <a:pPr marL="990600" lvl="1" indent="-533400" eaLnBrk="1" hangingPunct="1">
              <a:buClr>
                <a:schemeClr val="bg2"/>
              </a:buClr>
              <a:buFontTx/>
              <a:buAutoNum type="arabicPeriod" startAt="2"/>
            </a:pPr>
            <a:endParaRPr lang="en-US" sz="1600" b="1" smtClean="0">
              <a:solidFill>
                <a:schemeClr val="bg2"/>
              </a:solidFill>
              <a:latin typeface="Times New Roman" pitchFamily="18" charset="0"/>
              <a:cs typeface="Times New Roman" pitchFamily="18" charset="0"/>
            </a:endParaRPr>
          </a:p>
          <a:p>
            <a:pPr marL="990600" lvl="1" indent="-533400" eaLnBrk="1" hangingPunct="1">
              <a:buClr>
                <a:schemeClr val="bg2"/>
              </a:buClr>
              <a:buFontTx/>
              <a:buAutoNum type="arabicPeriod" startAt="3"/>
            </a:pPr>
            <a:r>
              <a:rPr lang="en-US" b="1" smtClean="0">
                <a:solidFill>
                  <a:schemeClr val="bg2"/>
                </a:solidFill>
                <a:latin typeface="Times New Roman" pitchFamily="18" charset="0"/>
                <a:cs typeface="Times New Roman" pitchFamily="18" charset="0"/>
              </a:rPr>
              <a:t>RNA strand peels away from DNA template strand as DNA strands repair and wind up</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10_F04b"/>
          <p:cNvPicPr>
            <a:picLocks noChangeAspect="1" noChangeArrowheads="1"/>
          </p:cNvPicPr>
          <p:nvPr/>
        </p:nvPicPr>
        <p:blipFill>
          <a:blip r:embed="rId3" cstate="print"/>
          <a:srcRect/>
          <a:stretch>
            <a:fillRect/>
          </a:stretch>
        </p:blipFill>
        <p:spPr bwMode="auto">
          <a:xfrm>
            <a:off x="304800" y="850900"/>
            <a:ext cx="8531225" cy="5167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04800" y="274638"/>
            <a:ext cx="8610600" cy="1143000"/>
          </a:xfrm>
        </p:spPr>
        <p:txBody>
          <a:bodyPr/>
          <a:lstStyle/>
          <a:p>
            <a:pPr algn="ctr" eaLnBrk="1" hangingPunct="1"/>
            <a:r>
              <a:rPr lang="en-US" sz="4000" b="1" smtClean="0">
                <a:solidFill>
                  <a:schemeClr val="bg2"/>
                </a:solidFill>
                <a:latin typeface="Times New Roman" pitchFamily="18" charset="0"/>
                <a:cs typeface="Times New Roman" pitchFamily="18" charset="0"/>
                <a:sym typeface="Wingdings" pitchFamily="2" charset="2"/>
              </a:rPr>
              <a:t>Termination</a:t>
            </a:r>
          </a:p>
        </p:txBody>
      </p:sp>
      <p:sp>
        <p:nvSpPr>
          <p:cNvPr id="41987" name="Rectangle 3"/>
          <p:cNvSpPr>
            <a:spLocks noGrp="1" noChangeArrowheads="1"/>
          </p:cNvSpPr>
          <p:nvPr>
            <p:ph type="body" idx="1"/>
          </p:nvPr>
        </p:nvSpPr>
        <p:spPr>
          <a:xfrm>
            <a:off x="304800" y="1600200"/>
            <a:ext cx="8534400" cy="5105400"/>
          </a:xfrm>
        </p:spPr>
        <p:txBody>
          <a:bodyPr/>
          <a:lstStyle/>
          <a:p>
            <a:pPr marL="609600" indent="-609600" eaLnBrk="1" hangingPunct="1">
              <a:buFont typeface="Wingdings" pitchFamily="2" charset="2"/>
              <a:buNone/>
            </a:pPr>
            <a:r>
              <a:rPr lang="en-US" b="1" smtClean="0">
                <a:solidFill>
                  <a:schemeClr val="bg2"/>
                </a:solidFill>
                <a:latin typeface="Times New Roman" pitchFamily="18" charset="0"/>
                <a:cs typeface="Times New Roman" pitchFamily="18" charset="0"/>
              </a:rPr>
              <a:t>Termination phase of transcription</a:t>
            </a:r>
          </a:p>
          <a:p>
            <a:pPr marL="609600" indent="-609600" eaLnBrk="1" hangingPunct="1">
              <a:buFont typeface="Arial" pitchFamily="34" charset="0"/>
              <a:buChar char="•"/>
            </a:pPr>
            <a:endParaRPr lang="en-US" b="1"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pPr>
            <a:r>
              <a:rPr lang="en-US" b="1" smtClean="0">
                <a:solidFill>
                  <a:schemeClr val="bg2"/>
                </a:solidFill>
                <a:latin typeface="Times New Roman" pitchFamily="18" charset="0"/>
                <a:cs typeface="Times New Roman" pitchFamily="18" charset="0"/>
              </a:rPr>
              <a:t>RNA polymerase reaches a termination sequence and releases completed RNA strand</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10_F04c"/>
          <p:cNvPicPr>
            <a:picLocks noChangeAspect="1" noChangeArrowheads="1"/>
          </p:cNvPicPr>
          <p:nvPr/>
        </p:nvPicPr>
        <p:blipFill>
          <a:blip r:embed="rId3" cstate="print"/>
          <a:srcRect/>
          <a:stretch>
            <a:fillRect/>
          </a:stretch>
        </p:blipFill>
        <p:spPr bwMode="auto">
          <a:xfrm>
            <a:off x="304800" y="609600"/>
            <a:ext cx="8531225" cy="5649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10_F04d"/>
          <p:cNvPicPr>
            <a:picLocks noChangeAspect="1" noChangeArrowheads="1"/>
          </p:cNvPicPr>
          <p:nvPr/>
        </p:nvPicPr>
        <p:blipFill>
          <a:blip r:embed="rId3" cstate="print"/>
          <a:srcRect/>
          <a:stretch>
            <a:fillRect/>
          </a:stretch>
        </p:blipFill>
        <p:spPr bwMode="auto">
          <a:xfrm>
            <a:off x="304800" y="1079500"/>
            <a:ext cx="8531225" cy="4703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152400"/>
            <a:ext cx="8229600" cy="1143000"/>
          </a:xfrm>
        </p:spPr>
        <p:txBody>
          <a:bodyPr/>
          <a:lstStyle/>
          <a:p>
            <a:pPr algn="ctr" eaLnBrk="1" hangingPunct="1"/>
            <a:r>
              <a:rPr lang="en-US" sz="4000" b="1" smtClean="0">
                <a:solidFill>
                  <a:schemeClr val="bg2"/>
                </a:solidFill>
                <a:latin typeface="Times New Roman" pitchFamily="18" charset="0"/>
                <a:cs typeface="Times New Roman" pitchFamily="18" charset="0"/>
              </a:rPr>
              <a:t>mRNA to Protein</a:t>
            </a:r>
          </a:p>
        </p:txBody>
      </p:sp>
      <p:sp>
        <p:nvSpPr>
          <p:cNvPr id="4099" name="Rectangle 3"/>
          <p:cNvSpPr>
            <a:spLocks noGrp="1" noChangeArrowheads="1"/>
          </p:cNvSpPr>
          <p:nvPr>
            <p:ph type="body" idx="1"/>
          </p:nvPr>
        </p:nvSpPr>
        <p:spPr>
          <a:xfrm>
            <a:off x="228600" y="1219200"/>
            <a:ext cx="8763000" cy="5410200"/>
          </a:xfrm>
        </p:spPr>
        <p:txBody>
          <a:bodyPr/>
          <a:lstStyle/>
          <a:p>
            <a:pPr marL="342900" lvl="1" indent="-342900" eaLnBrk="1" hangingPunct="1">
              <a:buClr>
                <a:schemeClr val="bg2"/>
              </a:buClr>
              <a:buSzPct val="100000"/>
              <a:buFont typeface="Arial" pitchFamily="34" charset="0"/>
              <a:buChar char="•"/>
            </a:pPr>
            <a:r>
              <a:rPr lang="en-US" b="1" u="sng" smtClean="0">
                <a:solidFill>
                  <a:schemeClr val="bg2"/>
                </a:solidFill>
                <a:latin typeface="Times New Roman" pitchFamily="18" charset="0"/>
                <a:cs typeface="Times New Roman" pitchFamily="18" charset="0"/>
              </a:rPr>
              <a:t>Messenger RNA (mRNA) </a:t>
            </a:r>
            <a:r>
              <a:rPr lang="en-US" b="1" smtClean="0">
                <a:solidFill>
                  <a:schemeClr val="bg2"/>
                </a:solidFill>
                <a:latin typeface="Times New Roman" pitchFamily="18" charset="0"/>
                <a:cs typeface="Times New Roman" pitchFamily="18" charset="0"/>
              </a:rPr>
              <a:t>Carries Information for Protein Synthesis from the DNA to Ribosomes</a:t>
            </a:r>
          </a:p>
          <a:p>
            <a:pPr marL="342900" lvl="1" indent="-342900" eaLnBrk="1" hangingPunct="1">
              <a:buClr>
                <a:schemeClr val="bg2"/>
              </a:buClr>
              <a:buSzPct val="100000"/>
              <a:buFont typeface="Arial" pitchFamily="34" charset="0"/>
              <a:buChar char="•"/>
            </a:pPr>
            <a:endParaRPr lang="en-US" sz="1000" b="1" smtClean="0">
              <a:solidFill>
                <a:schemeClr val="bg2"/>
              </a:solidFill>
              <a:latin typeface="Times New Roman" pitchFamily="18" charset="0"/>
              <a:cs typeface="Times New Roman" pitchFamily="18" charset="0"/>
            </a:endParaRPr>
          </a:p>
          <a:p>
            <a:pPr marL="342900" lvl="1" indent="-342900" eaLnBrk="1" hangingPunct="1">
              <a:buClr>
                <a:schemeClr val="bg2"/>
              </a:buClr>
              <a:buSzPct val="100000"/>
              <a:buFont typeface="Arial" pitchFamily="34" charset="0"/>
              <a:buChar char="•"/>
            </a:pPr>
            <a:endParaRPr lang="en-US" sz="1000" b="1" smtClean="0">
              <a:solidFill>
                <a:schemeClr val="bg2"/>
              </a:solidFill>
              <a:latin typeface="Times New Roman" pitchFamily="18" charset="0"/>
              <a:cs typeface="Times New Roman" pitchFamily="18" charset="0"/>
            </a:endParaRPr>
          </a:p>
          <a:p>
            <a:pPr marL="342900" lvl="1" indent="-342900" eaLnBrk="1" hangingPunct="1">
              <a:buClr>
                <a:schemeClr val="bg2"/>
              </a:buClr>
              <a:buSzPct val="100000"/>
              <a:buFont typeface="Arial" pitchFamily="34" charset="0"/>
              <a:buChar char="•"/>
            </a:pPr>
            <a:r>
              <a:rPr lang="en-US" b="1" smtClean="0">
                <a:solidFill>
                  <a:schemeClr val="bg2"/>
                </a:solidFill>
                <a:latin typeface="Times New Roman" pitchFamily="18" charset="0"/>
                <a:cs typeface="Times New Roman" pitchFamily="18" charset="0"/>
              </a:rPr>
              <a:t>Ribosomes Consist of Two Subunits, Each Composed of </a:t>
            </a:r>
            <a:r>
              <a:rPr lang="en-US" b="1" u="sng" smtClean="0">
                <a:solidFill>
                  <a:schemeClr val="bg2"/>
                </a:solidFill>
                <a:latin typeface="Times New Roman" pitchFamily="18" charset="0"/>
                <a:cs typeface="Times New Roman" pitchFamily="18" charset="0"/>
              </a:rPr>
              <a:t>Ribosomal RNA (rRNA)</a:t>
            </a:r>
            <a:r>
              <a:rPr lang="en-US" b="1" smtClean="0">
                <a:solidFill>
                  <a:schemeClr val="bg2"/>
                </a:solidFill>
                <a:latin typeface="Times New Roman" pitchFamily="18" charset="0"/>
                <a:cs typeface="Times New Roman" pitchFamily="18" charset="0"/>
              </a:rPr>
              <a:t> and Protein</a:t>
            </a:r>
          </a:p>
          <a:p>
            <a:pPr marL="342900" lvl="1" indent="-342900" eaLnBrk="1" hangingPunct="1">
              <a:buClr>
                <a:schemeClr val="bg2"/>
              </a:buClr>
              <a:buSzPct val="100000"/>
              <a:buFont typeface="Arial" pitchFamily="34" charset="0"/>
              <a:buChar char="•"/>
            </a:pPr>
            <a:endParaRPr lang="en-US" b="1" smtClean="0">
              <a:solidFill>
                <a:schemeClr val="bg2"/>
              </a:solidFill>
              <a:latin typeface="Times New Roman" pitchFamily="18" charset="0"/>
              <a:cs typeface="Times New Roman" pitchFamily="18" charset="0"/>
            </a:endParaRPr>
          </a:p>
          <a:p>
            <a:pPr marL="342900" lvl="1" indent="-342900" eaLnBrk="1" hangingPunct="1">
              <a:buClr>
                <a:schemeClr val="bg2"/>
              </a:buClr>
              <a:buSzPct val="100000"/>
              <a:buFont typeface="Arial" pitchFamily="34" charset="0"/>
              <a:buChar char="•"/>
            </a:pPr>
            <a:r>
              <a:rPr lang="en-US" b="1" u="sng" smtClean="0">
                <a:solidFill>
                  <a:schemeClr val="bg2"/>
                </a:solidFill>
                <a:latin typeface="Times New Roman" pitchFamily="18" charset="0"/>
                <a:cs typeface="Times New Roman" pitchFamily="18" charset="0"/>
              </a:rPr>
              <a:t>Transfer RNA (tRNA)</a:t>
            </a:r>
            <a:r>
              <a:rPr lang="en-US" b="1" smtClean="0">
                <a:solidFill>
                  <a:schemeClr val="bg2"/>
                </a:solidFill>
                <a:latin typeface="Times New Roman" pitchFamily="18" charset="0"/>
                <a:cs typeface="Times New Roman" pitchFamily="18" charset="0"/>
              </a:rPr>
              <a:t>  Molecules Decode the Sequence of Bases in mRNA into the Amino Acid Sequence of a Protein</a:t>
            </a:r>
          </a:p>
          <a:p>
            <a:pPr marL="342900" lvl="1" indent="-342900" eaLnBrk="1" hangingPunct="1">
              <a:buClr>
                <a:schemeClr val="bg2"/>
              </a:buClr>
              <a:buSzPct val="100000"/>
              <a:buFont typeface="Arial" pitchFamily="34" charset="0"/>
              <a:buChar char="•"/>
            </a:pPr>
            <a:endParaRPr lang="en-US" sz="1000" b="1" smtClean="0">
              <a:solidFill>
                <a:schemeClr val="bg2"/>
              </a:solidFill>
              <a:latin typeface="Times New Roman" pitchFamily="18" charset="0"/>
              <a:cs typeface="Times New Roman" pitchFamily="18" charset="0"/>
            </a:endParaRPr>
          </a:p>
          <a:p>
            <a:pPr marL="342900" lvl="1" indent="-342900" eaLnBrk="1" hangingPunct="1">
              <a:buClr>
                <a:schemeClr val="bg2"/>
              </a:buClr>
              <a:buSzPct val="100000"/>
              <a:buFont typeface="Arial" pitchFamily="34" charset="0"/>
              <a:buChar char="•"/>
            </a:pPr>
            <a:r>
              <a:rPr lang="en-US" b="1" smtClean="0">
                <a:solidFill>
                  <a:schemeClr val="bg2"/>
                </a:solidFill>
                <a:latin typeface="Times New Roman" pitchFamily="18" charset="0"/>
                <a:cs typeface="Times New Roman" pitchFamily="18" charset="0"/>
              </a:rPr>
              <a:t>During Translation, mRNA, tRNA, and Ribosomes Cooperate in Protein Synthesis</a:t>
            </a:r>
            <a:endParaRPr lang="en-US" sz="1200" b="1" smtClean="0">
              <a:solidFill>
                <a:schemeClr val="bg2"/>
              </a:solidFill>
              <a:latin typeface="Times New Roman" pitchFamily="18" charset="0"/>
              <a:cs typeface="Times New Roman" pitchFamily="18" charset="0"/>
            </a:endParaRPr>
          </a:p>
          <a:p>
            <a:pPr marL="342900" lvl="1" indent="-342900" eaLnBrk="1" hangingPunct="1">
              <a:buClr>
                <a:schemeClr val="bg2"/>
              </a:buClr>
              <a:buSzPct val="100000"/>
              <a:buFont typeface="Arial" pitchFamily="34" charset="0"/>
              <a:buChar char="•"/>
            </a:pPr>
            <a:endParaRPr lang="en-US" b="1"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10_F02a"/>
          <p:cNvPicPr>
            <a:picLocks noChangeAspect="1" noChangeArrowheads="1"/>
          </p:cNvPicPr>
          <p:nvPr/>
        </p:nvPicPr>
        <p:blipFill>
          <a:blip r:embed="rId3" cstate="print"/>
          <a:srcRect/>
          <a:stretch>
            <a:fillRect/>
          </a:stretch>
        </p:blipFill>
        <p:spPr bwMode="auto">
          <a:xfrm>
            <a:off x="304800" y="2108200"/>
            <a:ext cx="8531225" cy="2652713"/>
          </a:xfrm>
          <a:prstGeom prst="rect">
            <a:avLst/>
          </a:prstGeom>
          <a:noFill/>
          <a:ln w="9525">
            <a:noFill/>
            <a:miter lim="800000"/>
            <a:headEnd/>
            <a:tailEnd/>
          </a:ln>
        </p:spPr>
      </p:pic>
      <p:sp>
        <p:nvSpPr>
          <p:cNvPr id="3" name="Rectangle 2"/>
          <p:cNvSpPr txBox="1">
            <a:spLocks noChangeArrowheads="1"/>
          </p:cNvSpPr>
          <p:nvPr/>
        </p:nvSpPr>
        <p:spPr>
          <a:xfrm>
            <a:off x="228600" y="457200"/>
            <a:ext cx="8229600" cy="9906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Messenger RNA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10_F02b"/>
          <p:cNvPicPr>
            <a:picLocks noChangeAspect="1" noChangeArrowheads="1"/>
          </p:cNvPicPr>
          <p:nvPr/>
        </p:nvPicPr>
        <p:blipFill>
          <a:blip r:embed="rId3" cstate="print"/>
          <a:srcRect/>
          <a:stretch>
            <a:fillRect/>
          </a:stretch>
        </p:blipFill>
        <p:spPr bwMode="auto">
          <a:xfrm>
            <a:off x="304800" y="1651000"/>
            <a:ext cx="8531225" cy="3573463"/>
          </a:xfrm>
          <a:prstGeom prst="rect">
            <a:avLst/>
          </a:prstGeom>
          <a:noFill/>
          <a:ln w="9525">
            <a:noFill/>
            <a:miter lim="800000"/>
            <a:headEnd/>
            <a:tailEnd/>
          </a:ln>
        </p:spPr>
      </p:pic>
      <p:sp>
        <p:nvSpPr>
          <p:cNvPr id="3" name="Rectangle 2"/>
          <p:cNvSpPr txBox="1">
            <a:spLocks noChangeArrowheads="1"/>
          </p:cNvSpPr>
          <p:nvPr/>
        </p:nvSpPr>
        <p:spPr>
          <a:xfrm>
            <a:off x="228600" y="457200"/>
            <a:ext cx="8229600" cy="9906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Ribosomal RNA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10_F02c"/>
          <p:cNvPicPr>
            <a:picLocks noChangeAspect="1" noChangeArrowheads="1"/>
          </p:cNvPicPr>
          <p:nvPr/>
        </p:nvPicPr>
        <p:blipFill>
          <a:blip r:embed="rId3" cstate="print"/>
          <a:srcRect/>
          <a:stretch>
            <a:fillRect/>
          </a:stretch>
        </p:blipFill>
        <p:spPr bwMode="auto">
          <a:xfrm>
            <a:off x="304800" y="1562100"/>
            <a:ext cx="8531225" cy="3744913"/>
          </a:xfrm>
          <a:prstGeom prst="rect">
            <a:avLst/>
          </a:prstGeom>
          <a:noFill/>
          <a:ln w="9525">
            <a:noFill/>
            <a:miter lim="800000"/>
            <a:headEnd/>
            <a:tailEnd/>
          </a:ln>
        </p:spPr>
      </p:pic>
      <p:sp>
        <p:nvSpPr>
          <p:cNvPr id="3" name="Rectangle 2"/>
          <p:cNvSpPr txBox="1">
            <a:spLocks noChangeArrowheads="1"/>
          </p:cNvSpPr>
          <p:nvPr/>
        </p:nvSpPr>
        <p:spPr>
          <a:xfrm>
            <a:off x="228600" y="457200"/>
            <a:ext cx="8229600" cy="9906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Transfer RNA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457200"/>
            <a:ext cx="8229600" cy="914400"/>
          </a:xfrm>
        </p:spPr>
        <p:txBody>
          <a:bodyPr/>
          <a:lstStyle/>
          <a:p>
            <a:pPr algn="ctr" eaLnBrk="1" hangingPunct="1"/>
            <a:r>
              <a:rPr lang="en-US" sz="4000" b="1" smtClean="0">
                <a:solidFill>
                  <a:schemeClr val="bg2"/>
                </a:solidFill>
                <a:latin typeface="Times New Roman" pitchFamily="18" charset="0"/>
                <a:cs typeface="Times New Roman" pitchFamily="18" charset="0"/>
              </a:rPr>
              <a:t>Protein synthesis in prokaryotes</a:t>
            </a:r>
          </a:p>
        </p:txBody>
      </p:sp>
      <p:sp>
        <p:nvSpPr>
          <p:cNvPr id="6147" name="Rectangle 3"/>
          <p:cNvSpPr>
            <a:spLocks noGrp="1" noChangeArrowheads="1"/>
          </p:cNvSpPr>
          <p:nvPr>
            <p:ph type="body" sz="half" idx="1"/>
          </p:nvPr>
        </p:nvSpPr>
        <p:spPr>
          <a:xfrm>
            <a:off x="228600" y="1447800"/>
            <a:ext cx="8534400" cy="5334000"/>
          </a:xfrm>
        </p:spPr>
        <p:txBody>
          <a:bodyPr/>
          <a:lstStyle/>
          <a:p>
            <a:pPr marL="400050" lvl="1" indent="-400050" eaLnBrk="1" hangingPunct="1">
              <a:buClr>
                <a:schemeClr val="bg2"/>
              </a:buClr>
              <a:buSzPct val="100000"/>
              <a:buFont typeface="Arial" pitchFamily="34" charset="0"/>
              <a:buChar char="•"/>
            </a:pPr>
            <a:r>
              <a:rPr lang="en-US" sz="3200" b="1" smtClean="0">
                <a:solidFill>
                  <a:schemeClr val="bg2"/>
                </a:solidFill>
                <a:latin typeface="Times New Roman" pitchFamily="18" charset="0"/>
                <a:cs typeface="Times New Roman" pitchFamily="18" charset="0"/>
              </a:rPr>
              <a:t>In prokaryotes</a:t>
            </a:r>
          </a:p>
          <a:p>
            <a:pPr marL="800100" lvl="2" indent="-400050" eaLnBrk="1" hangingPunct="1">
              <a:buSzPct val="100000"/>
              <a:buFont typeface="Arial" pitchFamily="34" charset="0"/>
              <a:buChar char="•"/>
            </a:pPr>
            <a:r>
              <a:rPr lang="en-US" sz="2600" b="1" smtClean="0">
                <a:solidFill>
                  <a:schemeClr val="bg2"/>
                </a:solidFill>
                <a:latin typeface="Times New Roman" pitchFamily="18" charset="0"/>
                <a:cs typeface="Times New Roman" pitchFamily="18" charset="0"/>
              </a:rPr>
              <a:t>The chromosomes are not contained within a nucleus</a:t>
            </a:r>
          </a:p>
          <a:p>
            <a:pPr marL="800100" lvl="2" indent="-400050" eaLnBrk="1" hangingPunct="1">
              <a:buSzPct val="100000"/>
              <a:buFont typeface="Arial" pitchFamily="34" charset="0"/>
              <a:buChar char="•"/>
            </a:pPr>
            <a:endParaRPr lang="en-US" sz="2600" b="1" smtClean="0">
              <a:solidFill>
                <a:schemeClr val="bg2"/>
              </a:solidFill>
              <a:latin typeface="Times New Roman" pitchFamily="18" charset="0"/>
              <a:cs typeface="Times New Roman" pitchFamily="18" charset="0"/>
            </a:endParaRPr>
          </a:p>
          <a:p>
            <a:pPr marL="800100" lvl="2" indent="-400050" eaLnBrk="1" hangingPunct="1">
              <a:buSzPct val="100000"/>
              <a:buFont typeface="Arial" pitchFamily="34" charset="0"/>
              <a:buChar char="•"/>
            </a:pPr>
            <a:r>
              <a:rPr lang="en-US" sz="2600" b="1" smtClean="0">
                <a:solidFill>
                  <a:schemeClr val="bg2"/>
                </a:solidFill>
                <a:latin typeface="Times New Roman" pitchFamily="18" charset="0"/>
                <a:cs typeface="Times New Roman" pitchFamily="18" charset="0"/>
              </a:rPr>
              <a:t>All of the nucleotides in a gene encode for the amino acids of a protein</a:t>
            </a:r>
          </a:p>
          <a:p>
            <a:pPr marL="800100" lvl="2" indent="-400050" eaLnBrk="1" hangingPunct="1">
              <a:buSzPct val="100000"/>
              <a:buFont typeface="Arial" pitchFamily="34" charset="0"/>
              <a:buChar char="•"/>
            </a:pPr>
            <a:endParaRPr lang="en-US" sz="2600" b="1" smtClean="0">
              <a:solidFill>
                <a:schemeClr val="bg2"/>
              </a:solidFill>
              <a:latin typeface="Times New Roman" pitchFamily="18" charset="0"/>
              <a:cs typeface="Times New Roman" pitchFamily="18" charset="0"/>
            </a:endParaRPr>
          </a:p>
          <a:p>
            <a:pPr marL="800100" lvl="2" indent="-400050" eaLnBrk="1" hangingPunct="1">
              <a:buSzPct val="100000"/>
              <a:buFont typeface="Arial" pitchFamily="34" charset="0"/>
              <a:buChar char="•"/>
            </a:pPr>
            <a:r>
              <a:rPr lang="en-US" sz="2600" b="1" smtClean="0">
                <a:solidFill>
                  <a:schemeClr val="bg2"/>
                </a:solidFill>
                <a:latin typeface="Times New Roman" pitchFamily="18" charset="0"/>
                <a:cs typeface="Times New Roman" pitchFamily="18" charset="0"/>
              </a:rPr>
              <a:t>Genes for a related function are adjacent and are transcribed together</a:t>
            </a:r>
          </a:p>
          <a:p>
            <a:pPr marL="800100" lvl="2" indent="-400050" eaLnBrk="1" hangingPunct="1">
              <a:buSzPct val="100000"/>
              <a:buFont typeface="Arial" pitchFamily="34" charset="0"/>
              <a:buChar char="•"/>
            </a:pPr>
            <a:endParaRPr lang="en-US" sz="2600" b="1" smtClean="0">
              <a:solidFill>
                <a:schemeClr val="bg2"/>
              </a:solidFill>
              <a:latin typeface="Times New Roman" pitchFamily="18" charset="0"/>
              <a:cs typeface="Times New Roman" pitchFamily="18" charset="0"/>
            </a:endParaRPr>
          </a:p>
          <a:p>
            <a:pPr marL="800100" lvl="2" indent="-400050" eaLnBrk="1" hangingPunct="1">
              <a:buSzPct val="100000"/>
              <a:buFont typeface="Arial" pitchFamily="34" charset="0"/>
              <a:buChar char="•"/>
            </a:pPr>
            <a:r>
              <a:rPr lang="en-US" sz="2600" b="1" smtClean="0">
                <a:solidFill>
                  <a:schemeClr val="bg2"/>
                </a:solidFill>
                <a:latin typeface="Times New Roman" pitchFamily="18" charset="0"/>
                <a:cs typeface="Times New Roman" pitchFamily="18" charset="0"/>
              </a:rPr>
              <a:t>Transcription and translation occur simultaneously within the same compartment</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10_F06a"/>
          <p:cNvPicPr>
            <a:picLocks noChangeAspect="1" noChangeArrowheads="1"/>
          </p:cNvPicPr>
          <p:nvPr/>
        </p:nvPicPr>
        <p:blipFill>
          <a:blip r:embed="rId3" cstate="print"/>
          <a:srcRect b="13303"/>
          <a:stretch>
            <a:fillRect/>
          </a:stretch>
        </p:blipFill>
        <p:spPr bwMode="auto">
          <a:xfrm>
            <a:off x="61913" y="1981200"/>
            <a:ext cx="9017000" cy="2832100"/>
          </a:xfrm>
          <a:prstGeom prst="rect">
            <a:avLst/>
          </a:prstGeom>
          <a:noFill/>
          <a:ln w="9525">
            <a:noFill/>
            <a:miter lim="800000"/>
            <a:headEnd/>
            <a:tailEnd/>
          </a:ln>
        </p:spPr>
      </p:pic>
      <p:sp>
        <p:nvSpPr>
          <p:cNvPr id="7171" name="Rectangle 2"/>
          <p:cNvSpPr>
            <a:spLocks noChangeArrowheads="1"/>
          </p:cNvSpPr>
          <p:nvPr/>
        </p:nvSpPr>
        <p:spPr bwMode="auto">
          <a:xfrm>
            <a:off x="0" y="5399088"/>
            <a:ext cx="9067800" cy="1077912"/>
          </a:xfrm>
          <a:prstGeom prst="rect">
            <a:avLst/>
          </a:prstGeom>
          <a:noFill/>
          <a:ln w="9525">
            <a:noFill/>
            <a:miter lim="800000"/>
            <a:headEnd/>
            <a:tailEnd/>
          </a:ln>
        </p:spPr>
        <p:txBody>
          <a:bodyPr>
            <a:spAutoFit/>
          </a:bodyPr>
          <a:lstStyle/>
          <a:p>
            <a:pPr marL="228600" lvl="2" indent="-228600">
              <a:buSzPct val="100000"/>
              <a:buFont typeface="Arial" pitchFamily="34" charset="0"/>
              <a:buChar char="•"/>
            </a:pPr>
            <a:r>
              <a:rPr lang="en-US" sz="3200" b="1">
                <a:solidFill>
                  <a:schemeClr val="bg2"/>
                </a:solidFill>
                <a:latin typeface="Times New Roman" pitchFamily="18" charset="0"/>
                <a:cs typeface="Times New Roman" pitchFamily="18" charset="0"/>
              </a:rPr>
              <a:t>Genes for a related function are adjacent and are transcribed together</a:t>
            </a:r>
          </a:p>
        </p:txBody>
      </p:sp>
      <p:sp>
        <p:nvSpPr>
          <p:cNvPr id="4" name="Rectangle 2"/>
          <p:cNvSpPr txBox="1">
            <a:spLocks noChangeArrowheads="1"/>
          </p:cNvSpPr>
          <p:nvPr/>
        </p:nvSpPr>
        <p:spPr>
          <a:xfrm>
            <a:off x="457200" y="457200"/>
            <a:ext cx="8229600" cy="9144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 in prokaryotes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10_F06c"/>
          <p:cNvPicPr>
            <a:picLocks noChangeAspect="1" noChangeArrowheads="1"/>
          </p:cNvPicPr>
          <p:nvPr/>
        </p:nvPicPr>
        <p:blipFill>
          <a:blip r:embed="rId3" cstate="print"/>
          <a:srcRect b="5544"/>
          <a:stretch>
            <a:fillRect/>
          </a:stretch>
        </p:blipFill>
        <p:spPr bwMode="auto">
          <a:xfrm>
            <a:off x="1219200" y="1090613"/>
            <a:ext cx="6781800" cy="4624387"/>
          </a:xfrm>
          <a:prstGeom prst="rect">
            <a:avLst/>
          </a:prstGeom>
          <a:noFill/>
          <a:ln w="9525">
            <a:noFill/>
            <a:miter lim="800000"/>
            <a:headEnd/>
            <a:tailEnd/>
          </a:ln>
        </p:spPr>
      </p:pic>
      <p:sp>
        <p:nvSpPr>
          <p:cNvPr id="3" name="Rectangle 2"/>
          <p:cNvSpPr txBox="1">
            <a:spLocks noChangeArrowheads="1"/>
          </p:cNvSpPr>
          <p:nvPr/>
        </p:nvSpPr>
        <p:spPr>
          <a:xfrm>
            <a:off x="457200" y="304800"/>
            <a:ext cx="8229600" cy="9144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 in prokaryotes</a:t>
            </a:r>
          </a:p>
        </p:txBody>
      </p:sp>
      <p:sp>
        <p:nvSpPr>
          <p:cNvPr id="9220" name="Rectangle 3"/>
          <p:cNvSpPr>
            <a:spLocks noChangeArrowheads="1"/>
          </p:cNvSpPr>
          <p:nvPr/>
        </p:nvSpPr>
        <p:spPr bwMode="auto">
          <a:xfrm>
            <a:off x="0" y="5813425"/>
            <a:ext cx="9144000" cy="892175"/>
          </a:xfrm>
          <a:prstGeom prst="rect">
            <a:avLst/>
          </a:prstGeom>
          <a:noFill/>
          <a:ln w="9525">
            <a:noFill/>
            <a:miter lim="800000"/>
            <a:headEnd/>
            <a:tailEnd/>
          </a:ln>
        </p:spPr>
        <p:txBody>
          <a:bodyPr>
            <a:spAutoFit/>
          </a:bodyPr>
          <a:lstStyle/>
          <a:p>
            <a:pPr marL="800100" lvl="2" indent="-400050">
              <a:buSzPct val="100000"/>
              <a:buFont typeface="Arial" pitchFamily="34" charset="0"/>
              <a:buChar char="•"/>
            </a:pPr>
            <a:r>
              <a:rPr lang="en-US" sz="2600" b="1">
                <a:solidFill>
                  <a:schemeClr val="bg2"/>
                </a:solidFill>
                <a:latin typeface="Times New Roman" pitchFamily="18" charset="0"/>
                <a:cs typeface="Times New Roman" pitchFamily="18" charset="0"/>
              </a:rPr>
              <a:t>Transcription and translation occur simultaneously within the same compartment</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sz="half" idx="1"/>
          </p:nvPr>
        </p:nvSpPr>
        <p:spPr>
          <a:xfrm>
            <a:off x="381000" y="1219200"/>
            <a:ext cx="8305800" cy="5029200"/>
          </a:xfrm>
        </p:spPr>
        <p:txBody>
          <a:bodyPr/>
          <a:lstStyle/>
          <a:p>
            <a:pPr marL="228600" lvl="1" indent="-228600" eaLnBrk="1" hangingPunct="1">
              <a:buClr>
                <a:schemeClr val="bg2"/>
              </a:buClr>
              <a:buFont typeface="Arial" pitchFamily="34" charset="0"/>
              <a:buChar char="•"/>
              <a:defRPr/>
            </a:pPr>
            <a:r>
              <a:rPr lang="en-US" sz="3600" b="1" dirty="0" smtClean="0">
                <a:solidFill>
                  <a:schemeClr val="bg2"/>
                </a:solidFill>
                <a:latin typeface="Times New Roman" pitchFamily="18" charset="0"/>
                <a:cs typeface="Times New Roman" pitchFamily="18" charset="0"/>
              </a:rPr>
              <a:t>In eukaryotes</a:t>
            </a:r>
          </a:p>
          <a:p>
            <a:pPr marL="990600" lvl="1" indent="-533400" eaLnBrk="1" hangingPunct="1">
              <a:buClr>
                <a:schemeClr val="bg2"/>
              </a:buClr>
              <a:buFont typeface="Arial" pitchFamily="34" charset="0"/>
              <a:buChar char="•"/>
              <a:defRPr/>
            </a:pPr>
            <a:endParaRPr lang="en-US" sz="3200" b="1" dirty="0"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defRPr/>
            </a:pPr>
            <a:r>
              <a:rPr lang="en-US" b="1" dirty="0" smtClean="0">
                <a:solidFill>
                  <a:schemeClr val="bg2"/>
                </a:solidFill>
                <a:latin typeface="Times New Roman" pitchFamily="18" charset="0"/>
                <a:cs typeface="Times New Roman" pitchFamily="18" charset="0"/>
              </a:rPr>
              <a:t>The DNA is in the nucleus and the ribosomes are in the cytoplasm</a:t>
            </a:r>
          </a:p>
          <a:p>
            <a:pPr marL="990600" lvl="1" indent="-533400" eaLnBrk="1" hangingPunct="1">
              <a:buClr>
                <a:schemeClr val="bg2"/>
              </a:buClr>
              <a:buFont typeface="Arial" pitchFamily="34" charset="0"/>
              <a:buChar char="•"/>
              <a:defRPr/>
            </a:pPr>
            <a:endParaRPr lang="en-US" b="1" dirty="0"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defRPr/>
            </a:pPr>
            <a:r>
              <a:rPr lang="en-US" b="1" dirty="0" smtClean="0">
                <a:solidFill>
                  <a:schemeClr val="bg2"/>
                </a:solidFill>
                <a:latin typeface="Times New Roman" pitchFamily="18" charset="0"/>
                <a:cs typeface="Times New Roman" pitchFamily="18" charset="0"/>
              </a:rPr>
              <a:t>The genes that encode the proteins for a biochemical pathway are not clustered together on the same chromosome</a:t>
            </a:r>
          </a:p>
          <a:p>
            <a:pPr marL="1371600" lvl="2" indent="-457200" eaLnBrk="1" hangingPunct="1">
              <a:buFont typeface="Arial" pitchFamily="34" charset="0"/>
              <a:buChar char="•"/>
              <a:defRPr/>
            </a:pPr>
            <a:endParaRPr lang="en-US" b="1" dirty="0"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defRPr/>
            </a:pPr>
            <a:endParaRPr lang="en-US" b="1" dirty="0" smtClean="0">
              <a:solidFill>
                <a:schemeClr val="bg2"/>
              </a:solidFill>
              <a:latin typeface="Times New Roman" pitchFamily="18" charset="0"/>
              <a:cs typeface="Times New Roman" pitchFamily="18" charset="0"/>
            </a:endParaRPr>
          </a:p>
        </p:txBody>
      </p:sp>
      <p:sp>
        <p:nvSpPr>
          <p:cNvPr id="6" name="Rectangle 2"/>
          <p:cNvSpPr txBox="1">
            <a:spLocks noChangeArrowheads="1"/>
          </p:cNvSpPr>
          <p:nvPr/>
        </p:nvSpPr>
        <p:spPr>
          <a:xfrm>
            <a:off x="457200" y="381000"/>
            <a:ext cx="8229600" cy="9144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 in eukaryotes</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457200"/>
            <a:ext cx="8229600" cy="838200"/>
          </a:xfrm>
        </p:spPr>
        <p:txBody>
          <a:bodyPr/>
          <a:lstStyle/>
          <a:p>
            <a:pPr algn="ctr" eaLnBrk="1" hangingPunct="1"/>
            <a:r>
              <a:rPr lang="en-US" sz="4000" b="1" smtClean="0">
                <a:solidFill>
                  <a:schemeClr val="bg2"/>
                </a:solidFill>
                <a:latin typeface="Times New Roman" pitchFamily="18" charset="0"/>
                <a:cs typeface="Times New Roman" pitchFamily="18" charset="0"/>
              </a:rPr>
              <a:t>Split Genes</a:t>
            </a:r>
          </a:p>
        </p:txBody>
      </p:sp>
      <p:sp>
        <p:nvSpPr>
          <p:cNvPr id="11267" name="Rectangle 3"/>
          <p:cNvSpPr>
            <a:spLocks noGrp="1" noChangeArrowheads="1"/>
          </p:cNvSpPr>
          <p:nvPr>
            <p:ph type="body" sz="half" idx="1"/>
          </p:nvPr>
        </p:nvSpPr>
        <p:spPr>
          <a:xfrm>
            <a:off x="76200" y="1295400"/>
            <a:ext cx="4114800" cy="5562600"/>
          </a:xfrm>
        </p:spPr>
        <p:txBody>
          <a:bodyPr/>
          <a:lstStyle/>
          <a:p>
            <a:pPr marL="342900" lvl="1" indent="-342900" eaLnBrk="1" hangingPunct="1">
              <a:buClr>
                <a:schemeClr val="bg2"/>
              </a:buClr>
              <a:buSzPct val="100000"/>
              <a:buFontTx/>
              <a:buChar char="•"/>
              <a:defRPr/>
            </a:pPr>
            <a:r>
              <a:rPr lang="en-US" sz="3200" dirty="0" smtClean="0">
                <a:solidFill>
                  <a:schemeClr val="bg2"/>
                </a:solidFill>
                <a:latin typeface="Times New Roman" pitchFamily="18" charset="0"/>
                <a:cs typeface="Times New Roman" pitchFamily="18" charset="0"/>
              </a:rPr>
              <a:t>In eukaryotes </a:t>
            </a:r>
          </a:p>
          <a:p>
            <a:pPr marL="685800" lvl="2" indent="-342900" eaLnBrk="1" hangingPunct="1">
              <a:buFont typeface="Arial" pitchFamily="34" charset="0"/>
              <a:buChar char="–"/>
              <a:defRPr/>
            </a:pPr>
            <a:r>
              <a:rPr lang="en-US" sz="2800" dirty="0" smtClean="0">
                <a:solidFill>
                  <a:schemeClr val="bg2"/>
                </a:solidFill>
                <a:latin typeface="Times New Roman" pitchFamily="18" charset="0"/>
                <a:cs typeface="Times New Roman" pitchFamily="18" charset="0"/>
              </a:rPr>
              <a:t>Each gene consists of multiple segments of DNA that encode for protein, called </a:t>
            </a:r>
            <a:r>
              <a:rPr lang="en-US" sz="2800" b="1" dirty="0" smtClean="0">
                <a:solidFill>
                  <a:schemeClr val="bg2"/>
                </a:solidFill>
                <a:latin typeface="Times New Roman" pitchFamily="18" charset="0"/>
                <a:cs typeface="Times New Roman" pitchFamily="18" charset="0"/>
              </a:rPr>
              <a:t>exons</a:t>
            </a:r>
          </a:p>
          <a:p>
            <a:pPr marL="685800" lvl="2" indent="-342900" eaLnBrk="1" hangingPunct="1">
              <a:buFont typeface="Wingdings" pitchFamily="2" charset="2"/>
              <a:buNone/>
              <a:defRPr/>
            </a:pPr>
            <a:endParaRPr lang="en-US" sz="2800" dirty="0" smtClean="0">
              <a:solidFill>
                <a:schemeClr val="bg2"/>
              </a:solidFill>
              <a:latin typeface="Times New Roman" pitchFamily="18" charset="0"/>
              <a:cs typeface="Times New Roman" pitchFamily="18" charset="0"/>
            </a:endParaRPr>
          </a:p>
          <a:p>
            <a:pPr marL="628650" lvl="2" indent="-342900" eaLnBrk="1" hangingPunct="1">
              <a:buFont typeface="Arial" pitchFamily="34" charset="0"/>
              <a:buChar char="–"/>
              <a:defRPr/>
            </a:pPr>
            <a:r>
              <a:rPr lang="en-US" sz="2800" dirty="0" smtClean="0">
                <a:solidFill>
                  <a:schemeClr val="bg2"/>
                </a:solidFill>
                <a:latin typeface="Times New Roman" pitchFamily="18" charset="0"/>
                <a:cs typeface="Times New Roman" pitchFamily="18" charset="0"/>
              </a:rPr>
              <a:t>Exons are interrupted by other segments that are not translated, called </a:t>
            </a:r>
            <a:r>
              <a:rPr lang="en-US" sz="2800" b="1" dirty="0" smtClean="0">
                <a:solidFill>
                  <a:schemeClr val="bg2"/>
                </a:solidFill>
                <a:latin typeface="Times New Roman" pitchFamily="18" charset="0"/>
                <a:cs typeface="Times New Roman" pitchFamily="18" charset="0"/>
              </a:rPr>
              <a:t>introns</a:t>
            </a:r>
            <a:endParaRPr lang="en-US" dirty="0" smtClean="0">
              <a:solidFill>
                <a:schemeClr val="bg2"/>
              </a:solidFill>
              <a:latin typeface="Times New Roman" pitchFamily="18" charset="0"/>
              <a:cs typeface="Times New Roman" pitchFamily="18" charset="0"/>
            </a:endParaRPr>
          </a:p>
          <a:p>
            <a:pPr marL="1371600" lvl="2" indent="-457200" eaLnBrk="1" hangingPunct="1">
              <a:defRPr/>
            </a:pPr>
            <a:endParaRPr lang="en-US" sz="2000" dirty="0" smtClean="0">
              <a:solidFill>
                <a:schemeClr val="bg2"/>
              </a:solidFill>
              <a:latin typeface="Times New Roman" pitchFamily="18" charset="0"/>
              <a:cs typeface="Times New Roman" pitchFamily="18" charset="0"/>
            </a:endParaRPr>
          </a:p>
          <a:p>
            <a:pPr marL="1371600" lvl="2" indent="-457200" eaLnBrk="1" hangingPunct="1">
              <a:buFontTx/>
              <a:buNone/>
              <a:defRPr/>
            </a:pPr>
            <a:endParaRPr lang="en-US" sz="2000" dirty="0" smtClean="0">
              <a:solidFill>
                <a:schemeClr val="bg2"/>
              </a:solidFill>
              <a:latin typeface="Times New Roman" pitchFamily="18" charset="0"/>
              <a:cs typeface="Times New Roman" pitchFamily="18" charset="0"/>
            </a:endParaRPr>
          </a:p>
        </p:txBody>
      </p:sp>
      <p:pic>
        <p:nvPicPr>
          <p:cNvPr id="11268" name="Picture 1"/>
          <p:cNvPicPr>
            <a:picLocks noChangeAspect="1" noChangeArrowheads="1"/>
          </p:cNvPicPr>
          <p:nvPr/>
        </p:nvPicPr>
        <p:blipFill>
          <a:blip r:embed="rId2" cstate="print"/>
          <a:srcRect b="16473"/>
          <a:stretch>
            <a:fillRect/>
          </a:stretch>
        </p:blipFill>
        <p:spPr bwMode="auto">
          <a:xfrm>
            <a:off x="4237038" y="1600200"/>
            <a:ext cx="4830762" cy="3276600"/>
          </a:xfrm>
          <a:prstGeom prst="rect">
            <a:avLst/>
          </a:prstGeom>
          <a:noFill/>
          <a:ln w="9525">
            <a:noFill/>
            <a:round/>
            <a:headEnd/>
            <a:tailEnd/>
          </a:ln>
        </p:spPr>
      </p:pic>
      <p:sp>
        <p:nvSpPr>
          <p:cNvPr id="11269" name="TextBox 5"/>
          <p:cNvSpPr txBox="1">
            <a:spLocks noChangeArrowheads="1"/>
          </p:cNvSpPr>
          <p:nvPr/>
        </p:nvSpPr>
        <p:spPr bwMode="auto">
          <a:xfrm>
            <a:off x="4348163" y="4927600"/>
            <a:ext cx="2282825" cy="1016000"/>
          </a:xfrm>
          <a:prstGeom prst="rect">
            <a:avLst/>
          </a:prstGeom>
          <a:noFill/>
          <a:ln w="9525">
            <a:noFill/>
            <a:miter lim="800000"/>
            <a:headEnd/>
            <a:tailEnd/>
          </a:ln>
        </p:spPr>
        <p:txBody>
          <a:bodyPr wrap="none">
            <a:spAutoFit/>
          </a:bodyPr>
          <a:lstStyle/>
          <a:p>
            <a:pPr algn="ctr">
              <a:buFont typeface="Arial" pitchFamily="34" charset="0"/>
              <a:buNone/>
            </a:pPr>
            <a:r>
              <a:rPr lang="en-US" sz="2000" b="1">
                <a:solidFill>
                  <a:schemeClr val="bg2"/>
                </a:solidFill>
                <a:latin typeface="Times New Roman" pitchFamily="18" charset="0"/>
                <a:cs typeface="Times New Roman" pitchFamily="18" charset="0"/>
              </a:rPr>
              <a:t>Richard Roberts</a:t>
            </a:r>
          </a:p>
          <a:p>
            <a:pPr algn="ctr">
              <a:buFont typeface="Arial" pitchFamily="34" charset="0"/>
              <a:buNone/>
            </a:pPr>
            <a:r>
              <a:rPr lang="en-US" sz="2000" b="1">
                <a:solidFill>
                  <a:schemeClr val="bg2"/>
                </a:solidFill>
                <a:latin typeface="Times New Roman" pitchFamily="18" charset="0"/>
                <a:cs typeface="Times New Roman" pitchFamily="18" charset="0"/>
              </a:rPr>
              <a:t>English Biochemist</a:t>
            </a:r>
          </a:p>
          <a:p>
            <a:pPr algn="ctr">
              <a:buFont typeface="Arial" pitchFamily="34" charset="0"/>
              <a:buNone/>
            </a:pPr>
            <a:r>
              <a:rPr lang="en-US" sz="2000" b="1">
                <a:solidFill>
                  <a:schemeClr val="bg2"/>
                </a:solidFill>
                <a:latin typeface="Times New Roman" pitchFamily="18" charset="0"/>
                <a:cs typeface="Times New Roman" pitchFamily="18" charset="0"/>
              </a:rPr>
              <a:t>Nobel 1993</a:t>
            </a:r>
          </a:p>
        </p:txBody>
      </p:sp>
      <p:sp>
        <p:nvSpPr>
          <p:cNvPr id="11270" name="TextBox 6"/>
          <p:cNvSpPr txBox="1">
            <a:spLocks noChangeArrowheads="1"/>
          </p:cNvSpPr>
          <p:nvPr/>
        </p:nvSpPr>
        <p:spPr bwMode="auto">
          <a:xfrm>
            <a:off x="6553200" y="4927600"/>
            <a:ext cx="2540000" cy="1016000"/>
          </a:xfrm>
          <a:prstGeom prst="rect">
            <a:avLst/>
          </a:prstGeom>
          <a:noFill/>
          <a:ln w="9525">
            <a:noFill/>
            <a:miter lim="800000"/>
            <a:headEnd/>
            <a:tailEnd/>
          </a:ln>
        </p:spPr>
        <p:txBody>
          <a:bodyPr wrap="none">
            <a:spAutoFit/>
          </a:bodyPr>
          <a:lstStyle/>
          <a:p>
            <a:pPr algn="ctr">
              <a:buFont typeface="Arial" pitchFamily="34" charset="0"/>
              <a:buNone/>
            </a:pPr>
            <a:r>
              <a:rPr lang="en-US" sz="2000" b="1">
                <a:solidFill>
                  <a:schemeClr val="bg2"/>
                </a:solidFill>
                <a:latin typeface="Times New Roman" pitchFamily="18" charset="0"/>
                <a:cs typeface="Times New Roman" pitchFamily="18" charset="0"/>
              </a:rPr>
              <a:t>Philip Sharp</a:t>
            </a:r>
          </a:p>
          <a:p>
            <a:pPr algn="ctr">
              <a:buFont typeface="Arial" pitchFamily="34" charset="0"/>
              <a:buNone/>
            </a:pPr>
            <a:r>
              <a:rPr lang="en-US" sz="2000" b="1">
                <a:solidFill>
                  <a:schemeClr val="bg2"/>
                </a:solidFill>
                <a:latin typeface="Times New Roman" pitchFamily="18" charset="0"/>
                <a:cs typeface="Times New Roman" pitchFamily="18" charset="0"/>
              </a:rPr>
              <a:t>American Biochemist</a:t>
            </a:r>
          </a:p>
          <a:p>
            <a:pPr algn="ctr">
              <a:buFont typeface="Arial" pitchFamily="34" charset="0"/>
              <a:buNone/>
            </a:pPr>
            <a:r>
              <a:rPr lang="en-US" sz="2000" b="1">
                <a:solidFill>
                  <a:schemeClr val="bg2"/>
                </a:solidFill>
                <a:latin typeface="Times New Roman" pitchFamily="18" charset="0"/>
                <a:cs typeface="Times New Roman" pitchFamily="18" charset="0"/>
              </a:rPr>
              <a:t>Nobel 1993</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10_F07a"/>
          <p:cNvPicPr>
            <a:picLocks noChangeAspect="1" noChangeArrowheads="1"/>
          </p:cNvPicPr>
          <p:nvPr/>
        </p:nvPicPr>
        <p:blipFill>
          <a:blip r:embed="rId3" cstate="print"/>
          <a:srcRect b="8594"/>
          <a:stretch>
            <a:fillRect/>
          </a:stretch>
        </p:blipFill>
        <p:spPr bwMode="auto">
          <a:xfrm>
            <a:off x="304800" y="1524000"/>
            <a:ext cx="8531225" cy="4711700"/>
          </a:xfrm>
          <a:prstGeom prst="rect">
            <a:avLst/>
          </a:prstGeom>
          <a:noFill/>
          <a:ln w="9525">
            <a:noFill/>
            <a:miter lim="800000"/>
            <a:headEnd/>
            <a:tailEnd/>
          </a:ln>
        </p:spPr>
      </p:pic>
      <p:sp>
        <p:nvSpPr>
          <p:cNvPr id="3" name="Rectangle 2"/>
          <p:cNvSpPr txBox="1">
            <a:spLocks noChangeArrowheads="1"/>
          </p:cNvSpPr>
          <p:nvPr/>
        </p:nvSpPr>
        <p:spPr>
          <a:xfrm>
            <a:off x="457200" y="4572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Split Genes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10_F07b"/>
          <p:cNvPicPr>
            <a:picLocks noChangeAspect="1" noChangeArrowheads="1"/>
          </p:cNvPicPr>
          <p:nvPr/>
        </p:nvPicPr>
        <p:blipFill>
          <a:blip r:embed="rId3" cstate="print"/>
          <a:srcRect b="5930"/>
          <a:stretch>
            <a:fillRect/>
          </a:stretch>
        </p:blipFill>
        <p:spPr bwMode="auto">
          <a:xfrm>
            <a:off x="685800" y="1085850"/>
            <a:ext cx="7924800" cy="5599113"/>
          </a:xfrm>
          <a:prstGeom prst="rect">
            <a:avLst/>
          </a:prstGeom>
          <a:noFill/>
          <a:ln w="9525">
            <a:noFill/>
            <a:miter lim="800000"/>
            <a:headEnd/>
            <a:tailEnd/>
          </a:ln>
        </p:spPr>
      </p:pic>
      <p:sp>
        <p:nvSpPr>
          <p:cNvPr id="3" name="Rectangle 2"/>
          <p:cNvSpPr txBox="1">
            <a:spLocks noChangeArrowheads="1"/>
          </p:cNvSpPr>
          <p:nvPr/>
        </p:nvSpPr>
        <p:spPr>
          <a:xfrm>
            <a:off x="304800" y="3048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RNA Splicing</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sz="half" idx="1"/>
          </p:nvPr>
        </p:nvSpPr>
        <p:spPr>
          <a:xfrm>
            <a:off x="457200" y="1295400"/>
            <a:ext cx="8305800" cy="5029200"/>
          </a:xfrm>
        </p:spPr>
        <p:txBody>
          <a:bodyPr/>
          <a:lstStyle/>
          <a:p>
            <a:pPr marL="457200" lvl="1" indent="-457200" eaLnBrk="1" hangingPunct="1">
              <a:buClr>
                <a:schemeClr val="bg2"/>
              </a:buClr>
              <a:buSzPct val="100000"/>
              <a:buFont typeface="Arial" pitchFamily="34" charset="0"/>
              <a:buChar char="•"/>
            </a:pPr>
            <a:r>
              <a:rPr lang="en-AU" b="1" smtClean="0">
                <a:solidFill>
                  <a:schemeClr val="bg2"/>
                </a:solidFill>
                <a:latin typeface="Times New Roman" pitchFamily="18" charset="0"/>
                <a:cs typeface="Times New Roman" pitchFamily="18" charset="0"/>
              </a:rPr>
              <a:t>Transcription of a gene produces a very long RNA strand that contains introns and exons </a:t>
            </a:r>
          </a:p>
          <a:p>
            <a:pPr marL="457200" lvl="1" indent="-457200" eaLnBrk="1" hangingPunct="1">
              <a:buClr>
                <a:schemeClr val="bg2"/>
              </a:buClr>
              <a:buSzPct val="100000"/>
              <a:buFont typeface="Arial" pitchFamily="34" charset="0"/>
              <a:buChar char="•"/>
            </a:pPr>
            <a:endParaRPr lang="en-AU" b="1" smtClean="0">
              <a:solidFill>
                <a:schemeClr val="bg2"/>
              </a:solidFill>
              <a:latin typeface="Times New Roman" pitchFamily="18" charset="0"/>
              <a:cs typeface="Times New Roman" pitchFamily="18" charset="0"/>
            </a:endParaRPr>
          </a:p>
          <a:p>
            <a:pPr marL="457200" lvl="1" indent="-457200" eaLnBrk="1" hangingPunct="1">
              <a:buClr>
                <a:schemeClr val="bg2"/>
              </a:buClr>
              <a:buSzPct val="100000"/>
              <a:buFont typeface="Arial" pitchFamily="34" charset="0"/>
              <a:buChar char="•"/>
            </a:pPr>
            <a:r>
              <a:rPr lang="en-AU" b="1" smtClean="0">
                <a:solidFill>
                  <a:schemeClr val="bg2"/>
                </a:solidFill>
                <a:latin typeface="Times New Roman" pitchFamily="18" charset="0"/>
                <a:cs typeface="Times New Roman" pitchFamily="18" charset="0"/>
              </a:rPr>
              <a:t>Enzymes in the nucleus cut out the introns and splice together the exons to make true mRNA</a:t>
            </a:r>
          </a:p>
          <a:p>
            <a:pPr marL="457200" lvl="1" indent="-457200" eaLnBrk="1" hangingPunct="1">
              <a:buClr>
                <a:schemeClr val="bg2"/>
              </a:buClr>
              <a:buSzPct val="100000"/>
              <a:buFont typeface="Arial" pitchFamily="34" charset="0"/>
              <a:buChar char="•"/>
            </a:pPr>
            <a:endParaRPr lang="en-AU" b="1" smtClean="0">
              <a:solidFill>
                <a:schemeClr val="bg2"/>
              </a:solidFill>
              <a:latin typeface="Times New Roman" pitchFamily="18" charset="0"/>
              <a:cs typeface="Times New Roman" pitchFamily="18" charset="0"/>
            </a:endParaRPr>
          </a:p>
          <a:p>
            <a:pPr marL="457200" lvl="1" indent="-457200" eaLnBrk="1" hangingPunct="1">
              <a:buClr>
                <a:schemeClr val="bg2"/>
              </a:buClr>
              <a:buSzPct val="100000"/>
              <a:buFont typeface="Arial" pitchFamily="34" charset="0"/>
              <a:buChar char="•"/>
            </a:pPr>
            <a:r>
              <a:rPr lang="en-AU" b="1" smtClean="0">
                <a:solidFill>
                  <a:schemeClr val="bg2"/>
                </a:solidFill>
                <a:latin typeface="Times New Roman" pitchFamily="18" charset="0"/>
                <a:cs typeface="Times New Roman" pitchFamily="18" charset="0"/>
              </a:rPr>
              <a:t>mRNA exits the nucleus through a membrane pore and associates with a ribosome</a:t>
            </a:r>
          </a:p>
        </p:txBody>
      </p:sp>
      <p:sp>
        <p:nvSpPr>
          <p:cNvPr id="6" name="Rectangle 2"/>
          <p:cNvSpPr txBox="1">
            <a:spLocks noChangeArrowheads="1"/>
          </p:cNvSpPr>
          <p:nvPr/>
        </p:nvSpPr>
        <p:spPr>
          <a:xfrm>
            <a:off x="457200" y="381000"/>
            <a:ext cx="8229600" cy="9144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 in eukaryotes</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457200"/>
            <a:ext cx="8229600" cy="838200"/>
          </a:xfrm>
        </p:spPr>
        <p:txBody>
          <a:bodyPr/>
          <a:lstStyle/>
          <a:p>
            <a:pPr algn="ctr" eaLnBrk="1" hangingPunct="1"/>
            <a:r>
              <a:rPr lang="en-US" sz="4000" b="1" smtClean="0">
                <a:solidFill>
                  <a:schemeClr val="bg2"/>
                </a:solidFill>
                <a:latin typeface="Times New Roman" pitchFamily="18" charset="0"/>
                <a:cs typeface="Times New Roman" pitchFamily="18" charset="0"/>
              </a:rPr>
              <a:t>Why split genes ?</a:t>
            </a:r>
          </a:p>
        </p:txBody>
      </p:sp>
      <p:sp>
        <p:nvSpPr>
          <p:cNvPr id="15363" name="Rectangle 3"/>
          <p:cNvSpPr>
            <a:spLocks noGrp="1" noChangeArrowheads="1"/>
          </p:cNvSpPr>
          <p:nvPr>
            <p:ph type="body" sz="half" idx="1"/>
          </p:nvPr>
        </p:nvSpPr>
        <p:spPr>
          <a:xfrm>
            <a:off x="152400" y="1600200"/>
            <a:ext cx="8763000" cy="5029200"/>
          </a:xfrm>
        </p:spPr>
        <p:txBody>
          <a:bodyPr/>
          <a:lstStyle/>
          <a:p>
            <a:pPr marL="609600" indent="-609600" eaLnBrk="1" hangingPunct="1">
              <a:buFont typeface="Arial" pitchFamily="34" charset="0"/>
              <a:buChar char="•"/>
            </a:pPr>
            <a:r>
              <a:rPr lang="en-US" b="1" dirty="0" smtClean="0">
                <a:solidFill>
                  <a:schemeClr val="bg2"/>
                </a:solidFill>
                <a:latin typeface="Times New Roman" pitchFamily="18" charset="0"/>
                <a:cs typeface="Times New Roman" pitchFamily="18" charset="0"/>
              </a:rPr>
              <a:t>Why are eukaryotic genes split up into </a:t>
            </a:r>
            <a:r>
              <a:rPr lang="en-US" b="1" dirty="0" err="1" smtClean="0">
                <a:solidFill>
                  <a:schemeClr val="bg2"/>
                </a:solidFill>
                <a:latin typeface="Times New Roman" pitchFamily="18" charset="0"/>
                <a:cs typeface="Times New Roman" pitchFamily="18" charset="0"/>
              </a:rPr>
              <a:t>exons</a:t>
            </a:r>
            <a:r>
              <a:rPr lang="en-US" b="1" dirty="0" smtClean="0">
                <a:solidFill>
                  <a:schemeClr val="bg2"/>
                </a:solidFill>
                <a:latin typeface="Times New Roman" pitchFamily="18" charset="0"/>
                <a:cs typeface="Times New Roman" pitchFamily="18" charset="0"/>
              </a:rPr>
              <a:t> and </a:t>
            </a:r>
            <a:r>
              <a:rPr lang="en-US" b="1" dirty="0" err="1" smtClean="0">
                <a:solidFill>
                  <a:schemeClr val="bg2"/>
                </a:solidFill>
                <a:latin typeface="Times New Roman" pitchFamily="18" charset="0"/>
                <a:cs typeface="Times New Roman" pitchFamily="18" charset="0"/>
              </a:rPr>
              <a:t>introns</a:t>
            </a:r>
            <a:r>
              <a:rPr lang="en-US" b="1" dirty="0" smtClean="0">
                <a:solidFill>
                  <a:schemeClr val="bg2"/>
                </a:solidFill>
                <a:latin typeface="Times New Roman" pitchFamily="18" charset="0"/>
                <a:cs typeface="Times New Roman" pitchFamily="18" charset="0"/>
              </a:rPr>
              <a:t>?</a:t>
            </a:r>
          </a:p>
          <a:p>
            <a:pPr marL="609600" indent="-609600" eaLnBrk="1" hangingPunct="1">
              <a:buFont typeface="Arial" pitchFamily="34" charset="0"/>
              <a:buChar char="•"/>
            </a:pPr>
            <a:endParaRPr lang="en-US" b="1" dirty="0" smtClean="0">
              <a:solidFill>
                <a:schemeClr val="bg2"/>
              </a:solidFill>
              <a:latin typeface="Times New Roman" pitchFamily="18" charset="0"/>
              <a:cs typeface="Times New Roman" pitchFamily="18" charset="0"/>
            </a:endParaRPr>
          </a:p>
          <a:p>
            <a:pPr marL="990600" lvl="1" indent="-533400" eaLnBrk="1" hangingPunct="1">
              <a:buClr>
                <a:schemeClr val="bg2"/>
              </a:buClr>
              <a:buFont typeface="Arial" pitchFamily="34" charset="0"/>
              <a:buChar char="•"/>
            </a:pPr>
            <a:r>
              <a:rPr lang="en-US" b="1" dirty="0" smtClean="0">
                <a:solidFill>
                  <a:schemeClr val="bg2"/>
                </a:solidFill>
                <a:latin typeface="Times New Roman" pitchFamily="18" charset="0"/>
                <a:cs typeface="Times New Roman" pitchFamily="18" charset="0"/>
              </a:rPr>
              <a:t>Through </a:t>
            </a:r>
            <a:r>
              <a:rPr lang="en-US" b="1" u="sng" dirty="0" smtClean="0">
                <a:solidFill>
                  <a:schemeClr val="bg2"/>
                </a:solidFill>
                <a:latin typeface="Times New Roman" pitchFamily="18" charset="0"/>
                <a:cs typeface="Times New Roman" pitchFamily="18" charset="0"/>
              </a:rPr>
              <a:t>“alternate” splicing</a:t>
            </a:r>
            <a:r>
              <a:rPr lang="en-US" b="1" dirty="0" smtClean="0">
                <a:solidFill>
                  <a:schemeClr val="bg2"/>
                </a:solidFill>
                <a:latin typeface="Times New Roman" pitchFamily="18" charset="0"/>
                <a:cs typeface="Times New Roman" pitchFamily="18" charset="0"/>
              </a:rPr>
              <a:t>, a cell can make multiple proteins from a single gene</a:t>
            </a:r>
          </a:p>
          <a:p>
            <a:pPr marL="990600" lvl="1" indent="-533400" eaLnBrk="1" hangingPunct="1">
              <a:buClr>
                <a:schemeClr val="bg2"/>
              </a:buClr>
              <a:buNone/>
            </a:pPr>
            <a:endParaRPr lang="en-US" b="1" dirty="0" smtClean="0">
              <a:solidFill>
                <a:schemeClr val="bg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52400" y="152400"/>
            <a:ext cx="8839200" cy="1143000"/>
          </a:xfrm>
        </p:spPr>
        <p:txBody>
          <a:bodyPr/>
          <a:lstStyle/>
          <a:p>
            <a:pPr algn="ctr" eaLnBrk="1" hangingPunct="1"/>
            <a:r>
              <a:rPr lang="en-US" sz="4000" b="1" smtClean="0">
                <a:solidFill>
                  <a:schemeClr val="bg2"/>
                </a:solidFill>
                <a:latin typeface="Times New Roman" pitchFamily="18" charset="0"/>
                <a:cs typeface="Times New Roman" pitchFamily="18" charset="0"/>
              </a:rPr>
              <a:t>Ribosomes</a:t>
            </a:r>
          </a:p>
        </p:txBody>
      </p:sp>
      <p:sp>
        <p:nvSpPr>
          <p:cNvPr id="16387" name="Rectangle 3"/>
          <p:cNvSpPr>
            <a:spLocks noGrp="1" noChangeArrowheads="1"/>
          </p:cNvSpPr>
          <p:nvPr>
            <p:ph type="body" idx="1"/>
          </p:nvPr>
        </p:nvSpPr>
        <p:spPr>
          <a:xfrm>
            <a:off x="76200" y="1371600"/>
            <a:ext cx="8915400" cy="1143000"/>
          </a:xfrm>
        </p:spPr>
        <p:txBody>
          <a:bodyPr/>
          <a:lstStyle/>
          <a:p>
            <a:pPr marL="285750" indent="-285750" eaLnBrk="1" hangingPunct="1">
              <a:buFont typeface="Arial" pitchFamily="34" charset="0"/>
              <a:buChar char="•"/>
            </a:pPr>
            <a:r>
              <a:rPr lang="en-US" b="1" smtClean="0">
                <a:solidFill>
                  <a:schemeClr val="bg2"/>
                </a:solidFill>
                <a:latin typeface="Times New Roman" pitchFamily="18" charset="0"/>
                <a:cs typeface="Times New Roman" pitchFamily="18" charset="0"/>
                <a:sym typeface="Symbol" pitchFamily="18" charset="2"/>
              </a:rPr>
              <a:t>Ribosomes are large complexes of proteins and rRNA</a:t>
            </a:r>
          </a:p>
        </p:txBody>
      </p:sp>
      <p:pic>
        <p:nvPicPr>
          <p:cNvPr id="16388" name="Picture 2" descr="10_F02b"/>
          <p:cNvPicPr>
            <a:picLocks noChangeAspect="1" noChangeArrowheads="1"/>
          </p:cNvPicPr>
          <p:nvPr/>
        </p:nvPicPr>
        <p:blipFill>
          <a:blip r:embed="rId2" cstate="print"/>
          <a:srcRect b="9729"/>
          <a:stretch>
            <a:fillRect/>
          </a:stretch>
        </p:blipFill>
        <p:spPr bwMode="auto">
          <a:xfrm>
            <a:off x="152400" y="2794000"/>
            <a:ext cx="8839200" cy="3341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152400"/>
            <a:ext cx="8229600" cy="1143000"/>
          </a:xfrm>
        </p:spPr>
        <p:txBody>
          <a:bodyPr/>
          <a:lstStyle/>
          <a:p>
            <a:pPr algn="ctr" eaLnBrk="1" hangingPunct="1"/>
            <a:r>
              <a:rPr lang="en-US" sz="4000" b="1" smtClean="0">
                <a:solidFill>
                  <a:schemeClr val="bg2"/>
                </a:solidFill>
                <a:latin typeface="Times New Roman" pitchFamily="18" charset="0"/>
                <a:cs typeface="Times New Roman" pitchFamily="18" charset="0"/>
              </a:rPr>
              <a:t>Transfer RNAs</a:t>
            </a:r>
          </a:p>
        </p:txBody>
      </p:sp>
      <p:sp>
        <p:nvSpPr>
          <p:cNvPr id="17411" name="Rectangle 3"/>
          <p:cNvSpPr>
            <a:spLocks noGrp="1" noChangeArrowheads="1"/>
          </p:cNvSpPr>
          <p:nvPr>
            <p:ph type="body" idx="1"/>
          </p:nvPr>
        </p:nvSpPr>
        <p:spPr>
          <a:xfrm>
            <a:off x="228600" y="1524000"/>
            <a:ext cx="8534400" cy="5257800"/>
          </a:xfrm>
        </p:spPr>
        <p:txBody>
          <a:bodyPr/>
          <a:lstStyle/>
          <a:p>
            <a:pPr marL="609600" indent="-609600" eaLnBrk="1" hangingPunct="1">
              <a:buSzPct val="100000"/>
              <a:buFont typeface="Arial" pitchFamily="34" charset="0"/>
              <a:buChar char="•"/>
            </a:pPr>
            <a:r>
              <a:rPr lang="en-US" b="1" smtClean="0">
                <a:solidFill>
                  <a:schemeClr val="bg2"/>
                </a:solidFill>
                <a:latin typeface="Times New Roman" pitchFamily="18" charset="0"/>
                <a:cs typeface="Times New Roman" pitchFamily="18" charset="0"/>
                <a:sym typeface="Symbol" pitchFamily="18" charset="2"/>
              </a:rPr>
              <a:t>Transfer RNAs hook up to and bring amino acids to the ribosome</a:t>
            </a:r>
          </a:p>
          <a:p>
            <a:pPr marL="609600" indent="-609600" eaLnBrk="1" hangingPunct="1">
              <a:buSzPct val="100000"/>
              <a:buFont typeface="Arial" pitchFamily="34" charset="0"/>
              <a:buChar char="•"/>
            </a:pPr>
            <a:endParaRPr lang="en-US" b="1" smtClean="0">
              <a:solidFill>
                <a:schemeClr val="bg2"/>
              </a:solidFill>
              <a:latin typeface="Times New Roman" pitchFamily="18" charset="0"/>
              <a:cs typeface="Times New Roman" pitchFamily="18" charset="0"/>
              <a:sym typeface="Symbol" pitchFamily="18" charset="2"/>
            </a:endParaRPr>
          </a:p>
          <a:p>
            <a:pPr marL="609600" indent="-609600" eaLnBrk="1" hangingPunct="1">
              <a:buSzPct val="100000"/>
              <a:buFont typeface="Arial" pitchFamily="34" charset="0"/>
              <a:buChar char="•"/>
            </a:pPr>
            <a:r>
              <a:rPr lang="en-US" b="1" smtClean="0">
                <a:solidFill>
                  <a:schemeClr val="bg2"/>
                </a:solidFill>
                <a:latin typeface="Times New Roman" pitchFamily="18" charset="0"/>
                <a:cs typeface="Times New Roman" pitchFamily="18" charset="0"/>
                <a:sym typeface="Symbol" pitchFamily="18" charset="2"/>
              </a:rPr>
              <a:t>There is at least one type of tRNA assigned to carry each of the twenty different amino acids</a:t>
            </a:r>
            <a:endParaRPr lang="en-US" sz="1000" b="1" smtClean="0">
              <a:solidFill>
                <a:schemeClr val="bg2"/>
              </a:solidFill>
              <a:latin typeface="Times New Roman" pitchFamily="18" charset="0"/>
              <a:cs typeface="Times New Roman" pitchFamily="18" charset="0"/>
              <a:sym typeface="Symbol" pitchFamily="18" charset="2"/>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0"/>
          <p:cNvSpPr>
            <a:spLocks noGrp="1" noChangeArrowheads="1"/>
          </p:cNvSpPr>
          <p:nvPr>
            <p:ph type="title"/>
          </p:nvPr>
        </p:nvSpPr>
        <p:spPr>
          <a:xfrm>
            <a:off x="457200" y="381000"/>
            <a:ext cx="8229600" cy="914400"/>
          </a:xfrm>
        </p:spPr>
        <p:txBody>
          <a:bodyPr/>
          <a:lstStyle/>
          <a:p>
            <a:pPr algn="ctr" eaLnBrk="1" hangingPunct="1"/>
            <a:r>
              <a:rPr lang="en-US" sz="4000" b="1" smtClean="0">
                <a:solidFill>
                  <a:schemeClr val="bg2"/>
                </a:solidFill>
                <a:latin typeface="Times New Roman" pitchFamily="18" charset="0"/>
                <a:cs typeface="Times New Roman" pitchFamily="18" charset="0"/>
              </a:rPr>
              <a:t>Translation or Protein Synthesis</a:t>
            </a:r>
          </a:p>
        </p:txBody>
      </p:sp>
      <p:sp>
        <p:nvSpPr>
          <p:cNvPr id="18435" name="Rectangle 21"/>
          <p:cNvSpPr>
            <a:spLocks noGrp="1" noChangeArrowheads="1"/>
          </p:cNvSpPr>
          <p:nvPr>
            <p:ph type="body" idx="1"/>
          </p:nvPr>
        </p:nvSpPr>
        <p:spPr>
          <a:xfrm>
            <a:off x="152400" y="1447800"/>
            <a:ext cx="8839200" cy="5105400"/>
          </a:xfrm>
        </p:spPr>
        <p:txBody>
          <a:bodyPr/>
          <a:lstStyle/>
          <a:p>
            <a:pPr marL="609600" indent="-609600" eaLnBrk="1" hangingPunct="1">
              <a:buFontTx/>
              <a:buNone/>
            </a:pPr>
            <a:r>
              <a:rPr lang="en-US" b="1" smtClean="0">
                <a:solidFill>
                  <a:schemeClr val="bg2"/>
                </a:solidFill>
                <a:latin typeface="Times New Roman" pitchFamily="18" charset="0"/>
                <a:cs typeface="Times New Roman" pitchFamily="18" charset="0"/>
              </a:rPr>
              <a:t>	Ribosomes, tRNA, and mRNA cooperate in protein synthesis, which begins with initiation:</a:t>
            </a:r>
          </a:p>
          <a:p>
            <a:pPr marL="609600" indent="-609600" eaLnBrk="1" hangingPunct="1">
              <a:buFontTx/>
              <a:buNone/>
            </a:pPr>
            <a:endParaRPr lang="en-US" b="1"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a:pPr>
            <a:r>
              <a:rPr lang="en-US" b="1" smtClean="0">
                <a:solidFill>
                  <a:schemeClr val="bg2"/>
                </a:solidFill>
                <a:latin typeface="Times New Roman" pitchFamily="18" charset="0"/>
                <a:cs typeface="Times New Roman" pitchFamily="18" charset="0"/>
              </a:rPr>
              <a:t>The mRNA binds to the small ribosomal subunit</a:t>
            </a:r>
          </a:p>
          <a:p>
            <a:pPr marL="990600" lvl="1" indent="-533400" eaLnBrk="1" hangingPunct="1">
              <a:buFontTx/>
              <a:buAutoNum type="arabicPeriod"/>
            </a:pPr>
            <a:endParaRPr lang="en-US" b="1" smtClean="0">
              <a:solidFill>
                <a:schemeClr val="bg2"/>
              </a:solidFill>
              <a:latin typeface="Times New Roman" pitchFamily="18" charset="0"/>
              <a:cs typeface="Times New Roman" pitchFamily="18" charset="0"/>
            </a:endParaRPr>
          </a:p>
          <a:p>
            <a:pPr marL="990600" lvl="1" indent="-533400" eaLnBrk="1" hangingPunct="1">
              <a:buFontTx/>
              <a:buNone/>
            </a:pPr>
            <a:r>
              <a:rPr lang="en-US" b="1" smtClean="0">
                <a:solidFill>
                  <a:schemeClr val="bg2"/>
                </a:solidFill>
                <a:latin typeface="Times New Roman" pitchFamily="18" charset="0"/>
                <a:cs typeface="Times New Roman" pitchFamily="18" charset="0"/>
              </a:rPr>
              <a:t>2.  The mRNA slides through the subunit until the first AUG (start codon) is exposed in the first tRNA binding site…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457200"/>
            <a:ext cx="8229600" cy="838200"/>
          </a:xfrm>
        </p:spPr>
        <p:txBody>
          <a:bodyPr/>
          <a:lstStyle/>
          <a:p>
            <a:pPr algn="ctr" eaLnBrk="1" hangingPunct="1"/>
            <a:r>
              <a:rPr lang="en-US" sz="4000" b="1" smtClean="0">
                <a:solidFill>
                  <a:schemeClr val="bg2"/>
                </a:solidFill>
                <a:latin typeface="Times New Roman" pitchFamily="18" charset="0"/>
                <a:cs typeface="Times New Roman" pitchFamily="18" charset="0"/>
              </a:rPr>
              <a:t>Translation or Protein Synthesis</a:t>
            </a:r>
          </a:p>
        </p:txBody>
      </p:sp>
      <p:sp>
        <p:nvSpPr>
          <p:cNvPr id="23555" name="Rectangle 3"/>
          <p:cNvSpPr>
            <a:spLocks noGrp="1" noChangeArrowheads="1"/>
          </p:cNvSpPr>
          <p:nvPr>
            <p:ph type="body" idx="1"/>
          </p:nvPr>
        </p:nvSpPr>
        <p:spPr>
          <a:xfrm>
            <a:off x="228600" y="1600200"/>
            <a:ext cx="8610600" cy="5105400"/>
          </a:xfrm>
        </p:spPr>
        <p:txBody>
          <a:bodyPr/>
          <a:lstStyle/>
          <a:p>
            <a:pPr marL="457200" lvl="1" indent="-457200" eaLnBrk="1" hangingPunct="1">
              <a:buFontTx/>
              <a:buNone/>
              <a:defRPr/>
            </a:pPr>
            <a:r>
              <a:rPr lang="en-US" b="1" dirty="0" smtClean="0">
                <a:solidFill>
                  <a:schemeClr val="bg2"/>
                </a:solidFill>
                <a:latin typeface="Times New Roman" pitchFamily="18" charset="0"/>
                <a:cs typeface="Times New Roman" pitchFamily="18" charset="0"/>
              </a:rPr>
              <a:t>3</a:t>
            </a:r>
            <a:r>
              <a:rPr lang="en-US" sz="3200" b="1" dirty="0" smtClean="0">
                <a:solidFill>
                  <a:schemeClr val="bg2"/>
                </a:solidFill>
                <a:latin typeface="Times New Roman" pitchFamily="18" charset="0"/>
                <a:cs typeface="Times New Roman" pitchFamily="18" charset="0"/>
              </a:rPr>
              <a:t>.  </a:t>
            </a:r>
            <a:r>
              <a:rPr lang="en-US" b="1" dirty="0" smtClean="0">
                <a:solidFill>
                  <a:schemeClr val="bg2"/>
                </a:solidFill>
                <a:latin typeface="Times New Roman" pitchFamily="18" charset="0"/>
                <a:cs typeface="Times New Roman" pitchFamily="18" charset="0"/>
              </a:rPr>
              <a:t>The first tRNA carrying methionine (and anticodon UAC) binds to the mRNA start codon completing the initiation complex</a:t>
            </a:r>
          </a:p>
          <a:p>
            <a:pPr marL="990600" lvl="1" indent="-933450" eaLnBrk="1" hangingPunct="1">
              <a:buFontTx/>
              <a:buNone/>
              <a:defRPr/>
            </a:pPr>
            <a:endParaRPr lang="en-US" b="1" dirty="0" smtClean="0">
              <a:solidFill>
                <a:schemeClr val="bg2"/>
              </a:solidFill>
              <a:latin typeface="Times New Roman" pitchFamily="18" charset="0"/>
              <a:cs typeface="Times New Roman" pitchFamily="18" charset="0"/>
            </a:endParaRPr>
          </a:p>
          <a:p>
            <a:pPr marL="990600" lvl="1" indent="-933450" eaLnBrk="1" hangingPunct="1">
              <a:buFontTx/>
              <a:buNone/>
              <a:defRPr/>
            </a:pPr>
            <a:r>
              <a:rPr lang="en-US" b="1" dirty="0" smtClean="0">
                <a:solidFill>
                  <a:schemeClr val="bg2"/>
                </a:solidFill>
                <a:latin typeface="Times New Roman" pitchFamily="18" charset="0"/>
                <a:cs typeface="Times New Roman" pitchFamily="18" charset="0"/>
              </a:rPr>
              <a:t>4.   The large ribosomal subunit joins the complex</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10_F08a"/>
          <p:cNvPicPr>
            <a:picLocks noChangeAspect="1" noChangeArrowheads="1"/>
          </p:cNvPicPr>
          <p:nvPr/>
        </p:nvPicPr>
        <p:blipFill>
          <a:blip r:embed="rId3" cstate="print"/>
          <a:srcRect b="7120"/>
          <a:stretch>
            <a:fillRect/>
          </a:stretch>
        </p:blipFill>
        <p:spPr bwMode="auto">
          <a:xfrm>
            <a:off x="1465263" y="1066800"/>
            <a:ext cx="6489700" cy="5715000"/>
          </a:xfrm>
          <a:prstGeom prst="rect">
            <a:avLst/>
          </a:prstGeom>
          <a:noFill/>
          <a:ln w="9525">
            <a:noFill/>
            <a:miter lim="800000"/>
            <a:headEnd/>
            <a:tailEnd/>
          </a:ln>
        </p:spPr>
      </p:pic>
      <p:sp>
        <p:nvSpPr>
          <p:cNvPr id="3" name="Rectangle 2"/>
          <p:cNvSpPr txBox="1">
            <a:spLocks noChangeArrowheads="1"/>
          </p:cNvSpPr>
          <p:nvPr/>
        </p:nvSpPr>
        <p:spPr>
          <a:xfrm>
            <a:off x="457200" y="3810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10_F08b"/>
          <p:cNvPicPr>
            <a:picLocks noChangeAspect="1" noChangeArrowheads="1"/>
          </p:cNvPicPr>
          <p:nvPr/>
        </p:nvPicPr>
        <p:blipFill>
          <a:blip r:embed="rId3" cstate="print"/>
          <a:srcRect b="7120"/>
          <a:stretch>
            <a:fillRect/>
          </a:stretch>
        </p:blipFill>
        <p:spPr bwMode="auto">
          <a:xfrm>
            <a:off x="990600" y="1066800"/>
            <a:ext cx="7502525" cy="5683250"/>
          </a:xfrm>
          <a:prstGeom prst="rect">
            <a:avLst/>
          </a:prstGeom>
          <a:noFill/>
          <a:ln w="9525">
            <a:noFill/>
            <a:miter lim="800000"/>
            <a:headEnd/>
            <a:tailEnd/>
          </a:ln>
        </p:spPr>
      </p:pic>
      <p:sp>
        <p:nvSpPr>
          <p:cNvPr id="4" name="Rectangle 2"/>
          <p:cNvSpPr txBox="1">
            <a:spLocks noChangeArrowheads="1"/>
          </p:cNvSpPr>
          <p:nvPr/>
        </p:nvSpPr>
        <p:spPr>
          <a:xfrm>
            <a:off x="457200" y="3810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10_F08c"/>
          <p:cNvPicPr>
            <a:picLocks noChangeAspect="1" noChangeArrowheads="1"/>
          </p:cNvPicPr>
          <p:nvPr/>
        </p:nvPicPr>
        <p:blipFill>
          <a:blip r:embed="rId3" cstate="print"/>
          <a:srcRect b="5930"/>
          <a:stretch>
            <a:fillRect/>
          </a:stretch>
        </p:blipFill>
        <p:spPr bwMode="auto">
          <a:xfrm>
            <a:off x="1524000" y="1143000"/>
            <a:ext cx="6118225" cy="5562600"/>
          </a:xfrm>
          <a:prstGeom prst="rect">
            <a:avLst/>
          </a:prstGeom>
          <a:noFill/>
          <a:ln w="9525">
            <a:noFill/>
            <a:miter lim="800000"/>
            <a:headEnd/>
            <a:tailEnd/>
          </a:ln>
        </p:spPr>
      </p:pic>
      <p:sp>
        <p:nvSpPr>
          <p:cNvPr id="3" name="Rectangle 2"/>
          <p:cNvSpPr txBox="1">
            <a:spLocks noChangeArrowheads="1"/>
          </p:cNvSpPr>
          <p:nvPr/>
        </p:nvSpPr>
        <p:spPr>
          <a:xfrm>
            <a:off x="457200" y="3810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xfrm>
            <a:off x="76200" y="1371600"/>
            <a:ext cx="8991600" cy="5105400"/>
          </a:xfrm>
        </p:spPr>
        <p:txBody>
          <a:bodyPr/>
          <a:lstStyle/>
          <a:p>
            <a:pPr marL="609600" indent="-609600" eaLnBrk="1" hangingPunct="1">
              <a:buFontTx/>
              <a:buNone/>
            </a:pPr>
            <a:r>
              <a:rPr lang="en-US" smtClean="0">
                <a:solidFill>
                  <a:schemeClr val="bg2"/>
                </a:solidFill>
                <a:latin typeface="Times New Roman" pitchFamily="18" charset="0"/>
                <a:cs typeface="Times New Roman" pitchFamily="18" charset="0"/>
              </a:rPr>
              <a:t>Middle phase of protein synthesis: </a:t>
            </a:r>
            <a:r>
              <a:rPr lang="en-US" b="1" smtClean="0">
                <a:solidFill>
                  <a:schemeClr val="bg2"/>
                </a:solidFill>
                <a:latin typeface="Times New Roman" pitchFamily="18" charset="0"/>
                <a:cs typeface="Times New Roman" pitchFamily="18" charset="0"/>
              </a:rPr>
              <a:t>Elongation</a:t>
            </a:r>
          </a:p>
          <a:p>
            <a:pPr marL="609600" indent="-609600" eaLnBrk="1" hangingPunct="1">
              <a:buFontTx/>
              <a:buNone/>
            </a:pPr>
            <a:endParaRPr lang="en-US"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a:pPr>
            <a:r>
              <a:rPr lang="en-US" b="1" smtClean="0">
                <a:solidFill>
                  <a:schemeClr val="bg2"/>
                </a:solidFill>
                <a:latin typeface="Times New Roman" pitchFamily="18" charset="0"/>
                <a:cs typeface="Times New Roman" pitchFamily="18" charset="0"/>
              </a:rPr>
              <a:t>A second tRNA binds to the second tRNA binding site adjacent to the first tRNA</a:t>
            </a:r>
          </a:p>
          <a:p>
            <a:pPr marL="990600" lvl="1" indent="-533400" eaLnBrk="1" hangingPunct="1">
              <a:buFontTx/>
              <a:buAutoNum type="arabicPeriod"/>
            </a:pPr>
            <a:endParaRPr lang="en-US" b="1" smtClean="0">
              <a:solidFill>
                <a:schemeClr val="bg2"/>
              </a:solidFill>
              <a:latin typeface="Times New Roman" pitchFamily="18" charset="0"/>
              <a:cs typeface="Times New Roman" pitchFamily="18" charset="0"/>
            </a:endParaRPr>
          </a:p>
          <a:p>
            <a:pPr marL="990600" lvl="1" indent="-533400" eaLnBrk="1" hangingPunct="1">
              <a:buFontTx/>
              <a:buNone/>
            </a:pPr>
            <a:r>
              <a:rPr lang="en-US" b="1" smtClean="0">
                <a:solidFill>
                  <a:schemeClr val="bg2"/>
                </a:solidFill>
                <a:latin typeface="Times New Roman" pitchFamily="18" charset="0"/>
                <a:cs typeface="Times New Roman" pitchFamily="18" charset="0"/>
              </a:rPr>
              <a:t>2.  The anticodon of the second tRNA is complementary to the mRNA codon exposed in the second tRNA binding site…</a:t>
            </a:r>
            <a:endParaRPr lang="en-US" b="1" i="1" smtClean="0">
              <a:solidFill>
                <a:schemeClr val="bg2"/>
              </a:solidFill>
              <a:latin typeface="Times New Roman" pitchFamily="18" charset="0"/>
              <a:cs typeface="Times New Roman" pitchFamily="18" charset="0"/>
            </a:endParaRPr>
          </a:p>
        </p:txBody>
      </p:sp>
      <p:sp>
        <p:nvSpPr>
          <p:cNvPr id="6" name="Rectangle 2"/>
          <p:cNvSpPr txBox="1">
            <a:spLocks noChangeArrowheads="1"/>
          </p:cNvSpPr>
          <p:nvPr/>
        </p:nvSpPr>
        <p:spPr>
          <a:xfrm>
            <a:off x="457200" y="3810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76200" y="1447800"/>
            <a:ext cx="8991600" cy="5105400"/>
          </a:xfrm>
        </p:spPr>
        <p:txBody>
          <a:bodyPr/>
          <a:lstStyle/>
          <a:p>
            <a:pPr marL="609600" indent="-609600" eaLnBrk="1" hangingPunct="1">
              <a:buFontTx/>
              <a:buNone/>
            </a:pPr>
            <a:r>
              <a:rPr lang="en-US" smtClean="0">
                <a:solidFill>
                  <a:schemeClr val="bg2"/>
                </a:solidFill>
                <a:latin typeface="Times New Roman" pitchFamily="18" charset="0"/>
                <a:cs typeface="Times New Roman" pitchFamily="18" charset="0"/>
              </a:rPr>
              <a:t>Middle phase of protein synthesis: </a:t>
            </a:r>
            <a:r>
              <a:rPr lang="en-US" b="1" smtClean="0">
                <a:solidFill>
                  <a:schemeClr val="bg2"/>
                </a:solidFill>
                <a:latin typeface="Times New Roman" pitchFamily="18" charset="0"/>
                <a:cs typeface="Times New Roman" pitchFamily="18" charset="0"/>
              </a:rPr>
              <a:t>Elongation</a:t>
            </a:r>
          </a:p>
          <a:p>
            <a:pPr marL="609600" indent="-609600" eaLnBrk="1" hangingPunct="1">
              <a:buFontTx/>
              <a:buNone/>
            </a:pPr>
            <a:endParaRPr lang="en-US" b="1" i="1"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startAt="3"/>
            </a:pPr>
            <a:r>
              <a:rPr lang="en-US" b="1" smtClean="0">
                <a:solidFill>
                  <a:schemeClr val="bg2"/>
                </a:solidFill>
                <a:latin typeface="Times New Roman" pitchFamily="18" charset="0"/>
                <a:cs typeface="Times New Roman" pitchFamily="18" charset="0"/>
              </a:rPr>
              <a:t>A peptide bond forms between the methionine and second amino acid through the action of the ribosome catalytic site</a:t>
            </a:r>
          </a:p>
          <a:p>
            <a:pPr marL="990600" lvl="1" indent="-533400" eaLnBrk="1" hangingPunct="1">
              <a:buClr>
                <a:schemeClr val="bg2"/>
              </a:buClr>
              <a:buFontTx/>
              <a:buAutoNum type="arabicPeriod" startAt="3"/>
            </a:pPr>
            <a:endParaRPr lang="en-US" b="1"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startAt="4"/>
            </a:pPr>
            <a:r>
              <a:rPr lang="en-US" b="1" smtClean="0">
                <a:solidFill>
                  <a:schemeClr val="bg2"/>
                </a:solidFill>
                <a:latin typeface="Times New Roman" pitchFamily="18" charset="0"/>
                <a:cs typeface="Times New Roman" pitchFamily="18" charset="0"/>
              </a:rPr>
              <a:t>The first amino acid is released from the tRNA in the first tRNA binding site</a:t>
            </a:r>
            <a:r>
              <a:rPr lang="en-US" sz="3200" b="1" smtClean="0">
                <a:solidFill>
                  <a:schemeClr val="bg2"/>
                </a:solidFill>
                <a:latin typeface="Times New Roman" pitchFamily="18" charset="0"/>
                <a:cs typeface="Times New Roman" pitchFamily="18" charset="0"/>
              </a:rPr>
              <a:t>…</a:t>
            </a:r>
          </a:p>
        </p:txBody>
      </p:sp>
      <p:sp>
        <p:nvSpPr>
          <p:cNvPr id="6" name="Rectangle 2"/>
          <p:cNvSpPr txBox="1">
            <a:spLocks noChangeArrowheads="1"/>
          </p:cNvSpPr>
          <p:nvPr/>
        </p:nvSpPr>
        <p:spPr>
          <a:xfrm>
            <a:off x="457200" y="3810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10_F08d"/>
          <p:cNvPicPr>
            <a:picLocks noChangeAspect="1" noChangeArrowheads="1"/>
          </p:cNvPicPr>
          <p:nvPr/>
        </p:nvPicPr>
        <p:blipFill>
          <a:blip r:embed="rId3" cstate="print"/>
          <a:srcRect b="7120"/>
          <a:stretch>
            <a:fillRect/>
          </a:stretch>
        </p:blipFill>
        <p:spPr bwMode="auto">
          <a:xfrm>
            <a:off x="1130300" y="838200"/>
            <a:ext cx="6881813" cy="5943600"/>
          </a:xfrm>
          <a:prstGeom prst="rect">
            <a:avLst/>
          </a:prstGeom>
          <a:noFill/>
          <a:ln w="9525">
            <a:noFill/>
            <a:miter lim="800000"/>
            <a:headEnd/>
            <a:tailEnd/>
          </a:ln>
        </p:spPr>
      </p:pic>
      <p:sp>
        <p:nvSpPr>
          <p:cNvPr id="3" name="Rectangle 2"/>
          <p:cNvSpPr txBox="1">
            <a:spLocks noChangeArrowheads="1"/>
          </p:cNvSpPr>
          <p:nvPr/>
        </p:nvSpPr>
        <p:spPr>
          <a:xfrm>
            <a:off x="457200" y="3048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10_F08e"/>
          <p:cNvPicPr>
            <a:picLocks noChangeAspect="1" noChangeArrowheads="1"/>
          </p:cNvPicPr>
          <p:nvPr/>
        </p:nvPicPr>
        <p:blipFill>
          <a:blip r:embed="rId3" cstate="print"/>
          <a:srcRect b="5930"/>
          <a:stretch>
            <a:fillRect/>
          </a:stretch>
        </p:blipFill>
        <p:spPr bwMode="auto">
          <a:xfrm>
            <a:off x="1409700" y="838200"/>
            <a:ext cx="6342063" cy="6019800"/>
          </a:xfrm>
          <a:prstGeom prst="rect">
            <a:avLst/>
          </a:prstGeom>
          <a:noFill/>
          <a:ln w="9525">
            <a:noFill/>
            <a:miter lim="800000"/>
            <a:headEnd/>
            <a:tailEnd/>
          </a:ln>
        </p:spPr>
      </p:pic>
      <p:sp>
        <p:nvSpPr>
          <p:cNvPr id="3" name="Rectangle 2"/>
          <p:cNvSpPr txBox="1">
            <a:spLocks noChangeArrowheads="1"/>
          </p:cNvSpPr>
          <p:nvPr/>
        </p:nvSpPr>
        <p:spPr>
          <a:xfrm>
            <a:off x="342900" y="24765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10_F08f"/>
          <p:cNvPicPr>
            <a:picLocks noChangeAspect="1" noChangeArrowheads="1"/>
          </p:cNvPicPr>
          <p:nvPr/>
        </p:nvPicPr>
        <p:blipFill>
          <a:blip r:embed="rId3" cstate="print"/>
          <a:srcRect b="5930"/>
          <a:stretch>
            <a:fillRect/>
          </a:stretch>
        </p:blipFill>
        <p:spPr bwMode="auto">
          <a:xfrm>
            <a:off x="1130300" y="838200"/>
            <a:ext cx="6900863" cy="6019800"/>
          </a:xfrm>
          <a:prstGeom prst="rect">
            <a:avLst/>
          </a:prstGeom>
          <a:noFill/>
          <a:ln w="9525">
            <a:noFill/>
            <a:miter lim="800000"/>
            <a:headEnd/>
            <a:tailEnd/>
          </a:ln>
        </p:spPr>
      </p:pic>
      <p:sp>
        <p:nvSpPr>
          <p:cNvPr id="3" name="Rectangle 2"/>
          <p:cNvSpPr txBox="1">
            <a:spLocks noChangeArrowheads="1"/>
          </p:cNvSpPr>
          <p:nvPr/>
        </p:nvSpPr>
        <p:spPr>
          <a:xfrm>
            <a:off x="457200" y="24765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body" idx="1"/>
          </p:nvPr>
        </p:nvSpPr>
        <p:spPr>
          <a:xfrm>
            <a:off x="76200" y="1524000"/>
            <a:ext cx="8991600" cy="4800600"/>
          </a:xfrm>
        </p:spPr>
        <p:txBody>
          <a:bodyPr/>
          <a:lstStyle/>
          <a:p>
            <a:pPr marL="609600" indent="-609600" eaLnBrk="1" hangingPunct="1">
              <a:buFontTx/>
              <a:buNone/>
            </a:pPr>
            <a:r>
              <a:rPr lang="en-US" smtClean="0">
                <a:solidFill>
                  <a:schemeClr val="bg2"/>
                </a:solidFill>
                <a:latin typeface="Times New Roman" pitchFamily="18" charset="0"/>
                <a:cs typeface="Times New Roman" pitchFamily="18" charset="0"/>
              </a:rPr>
              <a:t>Middle phase of protein synthesis: </a:t>
            </a:r>
            <a:r>
              <a:rPr lang="en-US" b="1" smtClean="0">
                <a:solidFill>
                  <a:schemeClr val="bg2"/>
                </a:solidFill>
                <a:latin typeface="Times New Roman" pitchFamily="18" charset="0"/>
                <a:cs typeface="Times New Roman" pitchFamily="18" charset="0"/>
              </a:rPr>
              <a:t>Elongation</a:t>
            </a:r>
            <a:r>
              <a:rPr lang="en-US" smtClean="0">
                <a:solidFill>
                  <a:schemeClr val="bg2"/>
                </a:solidFill>
                <a:latin typeface="Times New Roman" pitchFamily="18" charset="0"/>
                <a:cs typeface="Times New Roman" pitchFamily="18" charset="0"/>
              </a:rPr>
              <a:t> </a:t>
            </a:r>
          </a:p>
          <a:p>
            <a:pPr marL="609600" indent="-609600" eaLnBrk="1" hangingPunct="1">
              <a:buFontTx/>
              <a:buNone/>
            </a:pPr>
            <a:endParaRPr lang="en-US" b="1" i="1"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startAt="5"/>
            </a:pPr>
            <a:r>
              <a:rPr lang="en-US" b="1" smtClean="0">
                <a:solidFill>
                  <a:schemeClr val="bg2"/>
                </a:solidFill>
                <a:latin typeface="Times New Roman" pitchFamily="18" charset="0"/>
                <a:cs typeface="Times New Roman" pitchFamily="18" charset="0"/>
              </a:rPr>
              <a:t>The “empty” tRNA in the first binding site leaves the ribosome</a:t>
            </a:r>
          </a:p>
          <a:p>
            <a:pPr marL="990600" lvl="1" indent="-533400" eaLnBrk="1" hangingPunct="1">
              <a:buClr>
                <a:schemeClr val="bg2"/>
              </a:buClr>
              <a:buSzPct val="100000"/>
              <a:buFontTx/>
              <a:buAutoNum type="arabicPeriod" startAt="5"/>
            </a:pPr>
            <a:endParaRPr lang="en-US" b="1"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startAt="5"/>
            </a:pPr>
            <a:r>
              <a:rPr lang="en-US" b="1" smtClean="0">
                <a:solidFill>
                  <a:schemeClr val="bg2"/>
                </a:solidFill>
                <a:latin typeface="Times New Roman" pitchFamily="18" charset="0"/>
                <a:cs typeface="Times New Roman" pitchFamily="18" charset="0"/>
              </a:rPr>
              <a:t>The ribosome moves down the mRNA by one codon, transferring the tRNA holding the amino acid chain to the first tRNA binding site…</a:t>
            </a:r>
            <a:endParaRPr lang="en-US" sz="3200" b="1" smtClean="0">
              <a:solidFill>
                <a:schemeClr val="bg2"/>
              </a:solidFill>
              <a:latin typeface="Times New Roman" pitchFamily="18" charset="0"/>
              <a:cs typeface="Times New Roman" pitchFamily="18" charset="0"/>
            </a:endParaRPr>
          </a:p>
        </p:txBody>
      </p:sp>
      <p:sp>
        <p:nvSpPr>
          <p:cNvPr id="6" name="Rectangle 2"/>
          <p:cNvSpPr txBox="1">
            <a:spLocks noChangeArrowheads="1"/>
          </p:cNvSpPr>
          <p:nvPr/>
        </p:nvSpPr>
        <p:spPr>
          <a:xfrm>
            <a:off x="457200" y="4572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76200" y="1447800"/>
            <a:ext cx="8991600" cy="5105400"/>
          </a:xfrm>
        </p:spPr>
        <p:txBody>
          <a:bodyPr/>
          <a:lstStyle/>
          <a:p>
            <a:pPr marL="609600" indent="-609600" eaLnBrk="1" hangingPunct="1">
              <a:buFontTx/>
              <a:buNone/>
            </a:pPr>
            <a:r>
              <a:rPr lang="en-US" smtClean="0">
                <a:solidFill>
                  <a:schemeClr val="bg2"/>
                </a:solidFill>
                <a:latin typeface="Times New Roman" pitchFamily="18" charset="0"/>
                <a:cs typeface="Times New Roman" pitchFamily="18" charset="0"/>
              </a:rPr>
              <a:t>Middle phase of protein synthesis: </a:t>
            </a:r>
            <a:r>
              <a:rPr lang="en-US" b="1" smtClean="0">
                <a:solidFill>
                  <a:schemeClr val="bg2"/>
                </a:solidFill>
                <a:latin typeface="Times New Roman" pitchFamily="18" charset="0"/>
                <a:cs typeface="Times New Roman" pitchFamily="18" charset="0"/>
              </a:rPr>
              <a:t>Elongation</a:t>
            </a:r>
            <a:r>
              <a:rPr lang="en-US" smtClean="0">
                <a:solidFill>
                  <a:schemeClr val="bg2"/>
                </a:solidFill>
                <a:latin typeface="Times New Roman" pitchFamily="18" charset="0"/>
                <a:cs typeface="Times New Roman" pitchFamily="18" charset="0"/>
              </a:rPr>
              <a:t> </a:t>
            </a:r>
          </a:p>
          <a:p>
            <a:pPr marL="609600" indent="-609600" eaLnBrk="1" hangingPunct="1">
              <a:buFontTx/>
              <a:buNone/>
            </a:pPr>
            <a:endParaRPr lang="en-US" b="1" i="1" smtClean="0">
              <a:solidFill>
                <a:schemeClr val="bg2"/>
              </a:solidFill>
              <a:latin typeface="Times New Roman" pitchFamily="18" charset="0"/>
              <a:cs typeface="Times New Roman" pitchFamily="18" charset="0"/>
            </a:endParaRPr>
          </a:p>
          <a:p>
            <a:pPr marL="990600" lvl="1" indent="-533400" eaLnBrk="1" hangingPunct="1">
              <a:buClr>
                <a:schemeClr val="bg2"/>
              </a:buClr>
              <a:buFontTx/>
              <a:buAutoNum type="arabicPeriod" startAt="7"/>
            </a:pPr>
            <a:r>
              <a:rPr lang="en-US" smtClean="0">
                <a:solidFill>
                  <a:schemeClr val="bg2"/>
                </a:solidFill>
                <a:latin typeface="Times New Roman" pitchFamily="18" charset="0"/>
                <a:cs typeface="Times New Roman" pitchFamily="18" charset="0"/>
              </a:rPr>
              <a:t>A new tRNA with anticodon complementary to the newly exposed codon in the second tRNA binding site approaches and the whole elongation cycle repeats</a:t>
            </a:r>
          </a:p>
          <a:p>
            <a:pPr marL="990600" lvl="1" indent="-533400" eaLnBrk="1" hangingPunct="1">
              <a:buClr>
                <a:schemeClr val="bg2"/>
              </a:buClr>
              <a:buFontTx/>
              <a:buAutoNum type="arabicPeriod" startAt="7"/>
            </a:pPr>
            <a:endParaRPr lang="en-US" smtClean="0">
              <a:solidFill>
                <a:schemeClr val="bg2"/>
              </a:solidFill>
              <a:latin typeface="Times New Roman" pitchFamily="18" charset="0"/>
              <a:cs typeface="Times New Roman" pitchFamily="18" charset="0"/>
            </a:endParaRPr>
          </a:p>
          <a:p>
            <a:pPr marL="990600" lvl="1" indent="-533400" eaLnBrk="1" hangingPunct="1">
              <a:buClr>
                <a:schemeClr val="bg2"/>
              </a:buClr>
              <a:buFontTx/>
              <a:buAutoNum type="arabicPeriod" startAt="7"/>
            </a:pPr>
            <a:r>
              <a:rPr lang="en-US" smtClean="0">
                <a:solidFill>
                  <a:schemeClr val="bg2"/>
                </a:solidFill>
                <a:latin typeface="Times New Roman" pitchFamily="18" charset="0"/>
                <a:cs typeface="Times New Roman" pitchFamily="18" charset="0"/>
              </a:rPr>
              <a:t>Empty tRNAs are reloaded with their appropriate amino acids by enzymes in the cytoplasm</a:t>
            </a:r>
          </a:p>
        </p:txBody>
      </p:sp>
      <p:sp>
        <p:nvSpPr>
          <p:cNvPr id="6" name="Rectangle 2"/>
          <p:cNvSpPr txBox="1">
            <a:spLocks noChangeArrowheads="1"/>
          </p:cNvSpPr>
          <p:nvPr/>
        </p:nvSpPr>
        <p:spPr>
          <a:xfrm>
            <a:off x="457200" y="4572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10_F08g"/>
          <p:cNvPicPr>
            <a:picLocks noChangeAspect="1" noChangeArrowheads="1"/>
          </p:cNvPicPr>
          <p:nvPr/>
        </p:nvPicPr>
        <p:blipFill>
          <a:blip r:embed="rId3" cstate="print"/>
          <a:srcRect b="7120"/>
          <a:stretch>
            <a:fillRect/>
          </a:stretch>
        </p:blipFill>
        <p:spPr bwMode="auto">
          <a:xfrm>
            <a:off x="1447800" y="914400"/>
            <a:ext cx="6259513" cy="5943600"/>
          </a:xfrm>
          <a:prstGeom prst="rect">
            <a:avLst/>
          </a:prstGeom>
          <a:noFill/>
          <a:ln w="9525">
            <a:noFill/>
            <a:miter lim="800000"/>
            <a:headEnd/>
            <a:tailEnd/>
          </a:ln>
        </p:spPr>
      </p:pic>
      <p:sp>
        <p:nvSpPr>
          <p:cNvPr id="3" name="Rectangle 2"/>
          <p:cNvSpPr txBox="1">
            <a:spLocks noChangeArrowheads="1"/>
          </p:cNvSpPr>
          <p:nvPr/>
        </p:nvSpPr>
        <p:spPr>
          <a:xfrm>
            <a:off x="457200" y="24765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10_F08h"/>
          <p:cNvPicPr>
            <a:picLocks noChangeAspect="1" noChangeArrowheads="1"/>
          </p:cNvPicPr>
          <p:nvPr/>
        </p:nvPicPr>
        <p:blipFill>
          <a:blip r:embed="rId3" cstate="print"/>
          <a:srcRect b="5930"/>
          <a:stretch>
            <a:fillRect/>
          </a:stretch>
        </p:blipFill>
        <p:spPr bwMode="auto">
          <a:xfrm>
            <a:off x="1358900" y="838200"/>
            <a:ext cx="6424613" cy="6019800"/>
          </a:xfrm>
          <a:prstGeom prst="rect">
            <a:avLst/>
          </a:prstGeom>
          <a:noFill/>
          <a:ln w="9525">
            <a:noFill/>
            <a:miter lim="800000"/>
            <a:headEnd/>
            <a:tailEnd/>
          </a:ln>
        </p:spPr>
      </p:pic>
      <p:sp>
        <p:nvSpPr>
          <p:cNvPr id="3" name="Rectangle 2"/>
          <p:cNvSpPr txBox="1">
            <a:spLocks noChangeArrowheads="1"/>
          </p:cNvSpPr>
          <p:nvPr/>
        </p:nvSpPr>
        <p:spPr>
          <a:xfrm>
            <a:off x="457200" y="24765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1"/>
          </p:nvPr>
        </p:nvSpPr>
        <p:spPr>
          <a:xfrm>
            <a:off x="76200" y="1524000"/>
            <a:ext cx="8991600" cy="5105400"/>
          </a:xfrm>
        </p:spPr>
        <p:txBody>
          <a:bodyPr/>
          <a:lstStyle/>
          <a:p>
            <a:pPr marL="609600" indent="-609600" eaLnBrk="1" hangingPunct="1">
              <a:buFontTx/>
              <a:buNone/>
            </a:pPr>
            <a:r>
              <a:rPr lang="en-US" smtClean="0">
                <a:solidFill>
                  <a:schemeClr val="bg2"/>
                </a:solidFill>
                <a:latin typeface="Times New Roman" pitchFamily="18" charset="0"/>
                <a:cs typeface="Times New Roman" pitchFamily="18" charset="0"/>
              </a:rPr>
              <a:t>End phase of protein synthesis: </a:t>
            </a:r>
            <a:r>
              <a:rPr lang="en-US" b="1" smtClean="0">
                <a:solidFill>
                  <a:schemeClr val="bg2"/>
                </a:solidFill>
                <a:latin typeface="Times New Roman" pitchFamily="18" charset="0"/>
                <a:cs typeface="Times New Roman" pitchFamily="18" charset="0"/>
              </a:rPr>
              <a:t>Termination</a:t>
            </a:r>
          </a:p>
          <a:p>
            <a:pPr marL="609600" indent="-609600" eaLnBrk="1" hangingPunct="1">
              <a:buFontTx/>
              <a:buNone/>
            </a:pPr>
            <a:endParaRPr lang="en-US" b="1" i="1"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a:pPr>
            <a:r>
              <a:rPr lang="en-US" b="1" smtClean="0">
                <a:solidFill>
                  <a:schemeClr val="bg2"/>
                </a:solidFill>
                <a:latin typeface="Times New Roman" pitchFamily="18" charset="0"/>
                <a:cs typeface="Times New Roman" pitchFamily="18" charset="0"/>
              </a:rPr>
              <a:t>A stop codon on the mRNA slides into the second tRNA binding site</a:t>
            </a:r>
          </a:p>
          <a:p>
            <a:pPr marL="990600" lvl="1" indent="-533400" eaLnBrk="1" hangingPunct="1">
              <a:buClr>
                <a:schemeClr val="bg2"/>
              </a:buClr>
              <a:buSzPct val="100000"/>
              <a:buFontTx/>
              <a:buAutoNum type="arabicPeriod"/>
            </a:pPr>
            <a:endParaRPr lang="en-US" b="1"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a:pPr>
            <a:r>
              <a:rPr lang="en-US" b="1" smtClean="0">
                <a:solidFill>
                  <a:schemeClr val="bg2"/>
                </a:solidFill>
                <a:latin typeface="Times New Roman" pitchFamily="18" charset="0"/>
                <a:cs typeface="Times New Roman" pitchFamily="18" charset="0"/>
              </a:rPr>
              <a:t>A special protein binds to the stop codon</a:t>
            </a:r>
          </a:p>
          <a:p>
            <a:pPr marL="990600" lvl="1" indent="-533400" eaLnBrk="1" hangingPunct="1">
              <a:buClr>
                <a:schemeClr val="bg2"/>
              </a:buClr>
              <a:buSzPct val="100000"/>
              <a:buFontTx/>
              <a:buAutoNum type="arabicPeriod"/>
            </a:pPr>
            <a:endParaRPr lang="en-US" b="1"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a:pPr>
            <a:r>
              <a:rPr lang="en-US" b="1" smtClean="0">
                <a:solidFill>
                  <a:schemeClr val="bg2"/>
                </a:solidFill>
                <a:latin typeface="Times New Roman" pitchFamily="18" charset="0"/>
                <a:cs typeface="Times New Roman" pitchFamily="18" charset="0"/>
              </a:rPr>
              <a:t>The ribosome breaks into separate subunits…</a:t>
            </a:r>
          </a:p>
        </p:txBody>
      </p:sp>
      <p:sp>
        <p:nvSpPr>
          <p:cNvPr id="6" name="Rectangle 2"/>
          <p:cNvSpPr txBox="1">
            <a:spLocks noChangeArrowheads="1"/>
          </p:cNvSpPr>
          <p:nvPr/>
        </p:nvSpPr>
        <p:spPr>
          <a:xfrm>
            <a:off x="457200" y="3810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76200" y="1600200"/>
            <a:ext cx="8991600" cy="4724400"/>
          </a:xfrm>
        </p:spPr>
        <p:txBody>
          <a:bodyPr/>
          <a:lstStyle/>
          <a:p>
            <a:pPr marL="609600" indent="-609600" eaLnBrk="1" hangingPunct="1">
              <a:buFontTx/>
              <a:buNone/>
            </a:pPr>
            <a:r>
              <a:rPr lang="en-US" smtClean="0">
                <a:solidFill>
                  <a:schemeClr val="bg2"/>
                </a:solidFill>
                <a:latin typeface="Times New Roman" pitchFamily="18" charset="0"/>
                <a:cs typeface="Times New Roman" pitchFamily="18" charset="0"/>
              </a:rPr>
              <a:t>End phase of protein synthesis: </a:t>
            </a:r>
            <a:r>
              <a:rPr lang="en-US" b="1" smtClean="0">
                <a:solidFill>
                  <a:schemeClr val="bg2"/>
                </a:solidFill>
                <a:latin typeface="Times New Roman" pitchFamily="18" charset="0"/>
                <a:cs typeface="Times New Roman" pitchFamily="18" charset="0"/>
              </a:rPr>
              <a:t>Termination</a:t>
            </a:r>
          </a:p>
          <a:p>
            <a:pPr marL="609600" indent="-609600" eaLnBrk="1" hangingPunct="1">
              <a:buFontTx/>
              <a:buNone/>
            </a:pPr>
            <a:endParaRPr lang="en-US" b="1" i="1"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startAt="4"/>
            </a:pPr>
            <a:r>
              <a:rPr lang="en-US" sz="3200" b="1" smtClean="0">
                <a:solidFill>
                  <a:schemeClr val="bg2"/>
                </a:solidFill>
                <a:latin typeface="Times New Roman" pitchFamily="18" charset="0"/>
                <a:cs typeface="Times New Roman" pitchFamily="18" charset="0"/>
              </a:rPr>
              <a:t>The finished protein chain is released</a:t>
            </a:r>
          </a:p>
          <a:p>
            <a:pPr marL="990600" lvl="1" indent="-533400" eaLnBrk="1" hangingPunct="1">
              <a:buClr>
                <a:schemeClr val="bg2"/>
              </a:buClr>
              <a:buSzPct val="100000"/>
              <a:buFontTx/>
              <a:buAutoNum type="arabicPeriod" startAt="4"/>
            </a:pPr>
            <a:endParaRPr lang="en-US" sz="3200" b="1" smtClean="0">
              <a:solidFill>
                <a:schemeClr val="bg2"/>
              </a:solidFill>
              <a:latin typeface="Times New Roman" pitchFamily="18" charset="0"/>
              <a:cs typeface="Times New Roman" pitchFamily="18" charset="0"/>
            </a:endParaRPr>
          </a:p>
          <a:p>
            <a:pPr marL="990600" lvl="1" indent="-533400" eaLnBrk="1" hangingPunct="1">
              <a:buClr>
                <a:schemeClr val="bg2"/>
              </a:buClr>
              <a:buSzPct val="100000"/>
              <a:buFontTx/>
              <a:buAutoNum type="arabicPeriod" startAt="4"/>
            </a:pPr>
            <a:r>
              <a:rPr lang="en-US" sz="3200" b="1" smtClean="0">
                <a:solidFill>
                  <a:schemeClr val="bg2"/>
                </a:solidFill>
                <a:latin typeface="Times New Roman" pitchFamily="18" charset="0"/>
                <a:cs typeface="Times New Roman" pitchFamily="18" charset="0"/>
              </a:rPr>
              <a:t>The mRNA is released and can be used to make another protein</a:t>
            </a:r>
          </a:p>
        </p:txBody>
      </p:sp>
      <p:sp>
        <p:nvSpPr>
          <p:cNvPr id="6" name="Rectangle 2"/>
          <p:cNvSpPr txBox="1">
            <a:spLocks noChangeArrowheads="1"/>
          </p:cNvSpPr>
          <p:nvPr/>
        </p:nvSpPr>
        <p:spPr>
          <a:xfrm>
            <a:off x="457200" y="38100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10_F08i"/>
          <p:cNvPicPr>
            <a:picLocks noChangeAspect="1" noChangeArrowheads="1"/>
          </p:cNvPicPr>
          <p:nvPr/>
        </p:nvPicPr>
        <p:blipFill>
          <a:blip r:embed="rId3" cstate="print"/>
          <a:srcRect b="7120"/>
          <a:stretch>
            <a:fillRect/>
          </a:stretch>
        </p:blipFill>
        <p:spPr bwMode="auto">
          <a:xfrm>
            <a:off x="1371600" y="914400"/>
            <a:ext cx="6418263" cy="5943600"/>
          </a:xfrm>
          <a:prstGeom prst="rect">
            <a:avLst/>
          </a:prstGeom>
          <a:noFill/>
          <a:ln w="9525">
            <a:noFill/>
            <a:miter lim="800000"/>
            <a:headEnd/>
            <a:tailEnd/>
          </a:ln>
        </p:spPr>
      </p:pic>
      <p:sp>
        <p:nvSpPr>
          <p:cNvPr id="3" name="Rectangle 2"/>
          <p:cNvSpPr txBox="1">
            <a:spLocks noChangeArrowheads="1"/>
          </p:cNvSpPr>
          <p:nvPr/>
        </p:nvSpPr>
        <p:spPr>
          <a:xfrm>
            <a:off x="457200" y="24765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10_F09"/>
          <p:cNvPicPr>
            <a:picLocks noChangeAspect="1" noChangeArrowheads="1"/>
          </p:cNvPicPr>
          <p:nvPr/>
        </p:nvPicPr>
        <p:blipFill>
          <a:blip r:embed="rId3" cstate="print"/>
          <a:srcRect b="5930"/>
          <a:stretch>
            <a:fillRect/>
          </a:stretch>
        </p:blipFill>
        <p:spPr bwMode="auto">
          <a:xfrm>
            <a:off x="1854200" y="838200"/>
            <a:ext cx="5446713" cy="6019800"/>
          </a:xfrm>
          <a:prstGeom prst="rect">
            <a:avLst/>
          </a:prstGeom>
          <a:noFill/>
          <a:ln w="9525">
            <a:noFill/>
            <a:miter lim="800000"/>
            <a:headEnd/>
            <a:tailEnd/>
          </a:ln>
        </p:spPr>
      </p:pic>
      <p:sp>
        <p:nvSpPr>
          <p:cNvPr id="3" name="Rectangle 2"/>
          <p:cNvSpPr txBox="1">
            <a:spLocks noChangeArrowheads="1"/>
          </p:cNvSpPr>
          <p:nvPr/>
        </p:nvSpPr>
        <p:spPr>
          <a:xfrm>
            <a:off x="457200" y="247650"/>
            <a:ext cx="8229600" cy="838200"/>
          </a:xfrm>
          <a:prstGeom prst="rect">
            <a:avLst/>
          </a:prstGeom>
        </p:spPr>
        <p:txBody>
          <a:bodyPr/>
          <a:lstStyle/>
          <a:p>
            <a:pPr algn="ctr">
              <a:defRPr/>
            </a:pPr>
            <a:r>
              <a:rPr lang="en-US" sz="4000" b="1" kern="0" dirty="0">
                <a:solidFill>
                  <a:schemeClr val="bg2"/>
                </a:solidFill>
                <a:latin typeface="Times New Roman" pitchFamily="18" charset="0"/>
                <a:ea typeface="+mj-ea"/>
                <a:cs typeface="Times New Roman" pitchFamily="18" charset="0"/>
              </a:rPr>
              <a:t>Protein Synthesis</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Rectangle 2"/>
          <p:cNvSpPr>
            <a:spLocks noGrp="1" noChangeArrowheads="1"/>
          </p:cNvSpPr>
          <p:nvPr>
            <p:ph type="title"/>
          </p:nvPr>
        </p:nvSpPr>
        <p:spPr>
          <a:xfrm>
            <a:off x="182563" y="2667000"/>
            <a:ext cx="8543925" cy="715962"/>
          </a:xfrm>
        </p:spPr>
        <p:txBody>
          <a:bodyPr/>
          <a:lstStyle/>
          <a:p>
            <a:pPr marL="800100" indent="-800100"/>
            <a:r>
              <a:rPr lang="en-US" sz="3200" b="1" dirty="0" smtClean="0">
                <a:solidFill>
                  <a:schemeClr val="bg2"/>
                </a:solidFill>
                <a:latin typeface="Times New Roman" pitchFamily="18" charset="0"/>
                <a:cs typeface="Times New Roman" pitchFamily="18" charset="0"/>
              </a:rPr>
              <a:t>Mutations are the </a:t>
            </a:r>
            <a:r>
              <a:rPr lang="en-US" sz="3200" b="1" u="sng" dirty="0" smtClean="0">
                <a:solidFill>
                  <a:schemeClr val="bg2"/>
                </a:solidFill>
                <a:latin typeface="Times New Roman" pitchFamily="18" charset="0"/>
                <a:cs typeface="Times New Roman" pitchFamily="18" charset="0"/>
              </a:rPr>
              <a:t>raw material</a:t>
            </a:r>
            <a:r>
              <a:rPr lang="en-US" sz="3200" b="1" dirty="0" smtClean="0">
                <a:solidFill>
                  <a:schemeClr val="bg2"/>
                </a:solidFill>
                <a:latin typeface="Times New Roman" pitchFamily="18" charset="0"/>
                <a:cs typeface="Times New Roman" pitchFamily="18" charset="0"/>
              </a:rPr>
              <a:t> for Evolution</a:t>
            </a:r>
            <a:endParaRPr lang="en-US" sz="3200" b="1" dirty="0">
              <a:solidFill>
                <a:schemeClr val="bg2"/>
              </a:solidFill>
              <a:latin typeface="Times New Roman" pitchFamily="18" charset="0"/>
              <a:cs typeface="Times New Roman" pitchFamily="18" charset="0"/>
            </a:endParaRPr>
          </a:p>
        </p:txBody>
      </p:sp>
      <p:sp>
        <p:nvSpPr>
          <p:cNvPr id="818179" name="Rectangle 3"/>
          <p:cNvSpPr>
            <a:spLocks noGrp="1" noChangeArrowheads="1"/>
          </p:cNvSpPr>
          <p:nvPr>
            <p:ph type="body" idx="1"/>
          </p:nvPr>
        </p:nvSpPr>
        <p:spPr>
          <a:xfrm>
            <a:off x="228600" y="3505200"/>
            <a:ext cx="8534400" cy="2430463"/>
          </a:xfrm>
        </p:spPr>
        <p:txBody>
          <a:bodyPr/>
          <a:lstStyle/>
          <a:p>
            <a:pPr marL="463550" lvl="1" indent="-349250">
              <a:buFont typeface="Wingdings" pitchFamily="2" charset="2"/>
              <a:buChar char=""/>
            </a:pPr>
            <a:r>
              <a:rPr lang="en-US" sz="2800" b="1" dirty="0" smtClean="0">
                <a:solidFill>
                  <a:schemeClr val="bg2"/>
                </a:solidFill>
                <a:latin typeface="Times New Roman" pitchFamily="18" charset="0"/>
                <a:cs typeface="Times New Roman" pitchFamily="18" charset="0"/>
              </a:rPr>
              <a:t>Darwin never knew about genes and D</a:t>
            </a:r>
            <a:r>
              <a:rPr lang="en-US" sz="2800" dirty="0" smtClean="0">
                <a:solidFill>
                  <a:schemeClr val="bg2"/>
                </a:solidFill>
                <a:latin typeface="Times New Roman" pitchFamily="18" charset="0"/>
                <a:cs typeface="Times New Roman" pitchFamily="18" charset="0"/>
              </a:rPr>
              <a:t>NA</a:t>
            </a:r>
          </a:p>
          <a:p>
            <a:pPr marL="463550" lvl="1" indent="-349250">
              <a:buFont typeface="Wingdings" pitchFamily="2" charset="2"/>
              <a:buChar char=""/>
            </a:pPr>
            <a:r>
              <a:rPr lang="en-US" dirty="0" smtClean="0">
                <a:solidFill>
                  <a:schemeClr val="bg2"/>
                </a:solidFill>
                <a:latin typeface="Times New Roman" pitchFamily="18" charset="0"/>
                <a:cs typeface="Times New Roman" pitchFamily="18" charset="0"/>
              </a:rPr>
              <a:t>He referred to the sudden changes in life forms as “sports”</a:t>
            </a:r>
            <a:endParaRPr lang="en-US" dirty="0">
              <a:solidFill>
                <a:schemeClr val="bg2"/>
              </a:solidFill>
              <a:latin typeface="Times New Roman" pitchFamily="18" charset="0"/>
              <a:cs typeface="Times New Roman" pitchFamily="18" charset="0"/>
            </a:endParaRPr>
          </a:p>
          <a:p>
            <a:pPr marL="1139825" lvl="2" indent="-344488"/>
            <a:r>
              <a:rPr lang="en-US" sz="2400" dirty="0" smtClean="0">
                <a:solidFill>
                  <a:schemeClr val="bg2"/>
                </a:solidFill>
                <a:latin typeface="Times New Roman" pitchFamily="18" charset="0"/>
                <a:cs typeface="Times New Roman" pitchFamily="18" charset="0"/>
              </a:rPr>
              <a:t>Solving DNA structure now reveals that </a:t>
            </a:r>
            <a:r>
              <a:rPr lang="en-US" sz="2400" u="sng" dirty="0" smtClean="0">
                <a:solidFill>
                  <a:schemeClr val="bg2"/>
                </a:solidFill>
                <a:latin typeface="Times New Roman" pitchFamily="18" charset="0"/>
                <a:cs typeface="Times New Roman" pitchFamily="18" charset="0"/>
              </a:rPr>
              <a:t>changes are due to mutations</a:t>
            </a:r>
            <a:endParaRPr lang="en-US" sz="2400" u="sng" dirty="0">
              <a:solidFill>
                <a:schemeClr val="bg2"/>
              </a:solidFill>
              <a:latin typeface="Times New Roman" pitchFamily="18" charset="0"/>
              <a:cs typeface="Times New Roman" pitchFamily="18" charset="0"/>
            </a:endParaRPr>
          </a:p>
          <a:p>
            <a:pPr marL="1139825" lvl="2" indent="-344488"/>
            <a:r>
              <a:rPr lang="en-US" sz="2400" dirty="0" smtClean="0">
                <a:solidFill>
                  <a:schemeClr val="bg2"/>
                </a:solidFill>
                <a:latin typeface="Times New Roman" pitchFamily="18" charset="0"/>
                <a:cs typeface="Times New Roman" pitchFamily="18" charset="0"/>
              </a:rPr>
              <a:t>A mutation codes for a new protein and thus a </a:t>
            </a:r>
            <a:r>
              <a:rPr lang="en-US" sz="2400" b="1" dirty="0" smtClean="0">
                <a:solidFill>
                  <a:schemeClr val="bg2"/>
                </a:solidFill>
                <a:latin typeface="Times New Roman" pitchFamily="18" charset="0"/>
                <a:cs typeface="Times New Roman" pitchFamily="18" charset="0"/>
              </a:rPr>
              <a:t>new structure and new function.</a:t>
            </a:r>
            <a:endParaRPr lang="en-US" sz="2400" b="1" dirty="0">
              <a:solidFill>
                <a:schemeClr val="bg2"/>
              </a:solidFill>
              <a:latin typeface="Times New Roman" pitchFamily="18" charset="0"/>
              <a:cs typeface="Times New Roman" pitchFamily="18" charset="0"/>
            </a:endParaRPr>
          </a:p>
        </p:txBody>
      </p:sp>
      <p:sp>
        <p:nvSpPr>
          <p:cNvPr id="818180" name="FlagCount" hidden="1">
            <a:hlinkClick r:id="rId4"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00"/>
            </a:schemeClr>
          </a:solidFill>
          <a:ln w="19050">
            <a:solidFill>
              <a:schemeClr val="tx1"/>
            </a:solidFill>
            <a:miter lim="800000"/>
            <a:headEnd/>
            <a:tailEnd/>
          </a:ln>
          <a:effectLst/>
        </p:spPr>
        <p:txBody>
          <a:bodyPr wrap="none" anchor="ctr"/>
          <a:lstStyle/>
          <a:p>
            <a:pPr algn="ctr"/>
            <a:r>
              <a:rPr lang="en-US" sz="1400" b="1">
                <a:latin typeface="Tahoma" pitchFamily="34" charset="0"/>
              </a:rPr>
              <a:t>0</a:t>
            </a:r>
          </a:p>
        </p:txBody>
      </p:sp>
      <p:pic>
        <p:nvPicPr>
          <p:cNvPr id="8" name="Picture 7" descr="01_18CharlesDarwin-L"/>
          <p:cNvPicPr>
            <a:picLocks noChangeAspect="1" noChangeArrowheads="1"/>
          </p:cNvPicPr>
          <p:nvPr/>
        </p:nvPicPr>
        <p:blipFill>
          <a:blip r:embed="rId5" cstate="print"/>
          <a:srcRect b="46535"/>
          <a:stretch>
            <a:fillRect/>
          </a:stretch>
        </p:blipFill>
        <p:spPr bwMode="auto">
          <a:xfrm>
            <a:off x="304800" y="533400"/>
            <a:ext cx="2209800" cy="2042501"/>
          </a:xfrm>
          <a:prstGeom prst="rect">
            <a:avLst/>
          </a:prstGeom>
          <a:noFill/>
        </p:spPr>
      </p:pic>
      <p:sp>
        <p:nvSpPr>
          <p:cNvPr id="9" name="Rectangle 2"/>
          <p:cNvSpPr txBox="1">
            <a:spLocks noChangeArrowheads="1"/>
          </p:cNvSpPr>
          <p:nvPr/>
        </p:nvSpPr>
        <p:spPr bwMode="auto">
          <a:xfrm>
            <a:off x="2514600" y="555625"/>
            <a:ext cx="6629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smtClean="0">
                <a:ln>
                  <a:noFill/>
                </a:ln>
                <a:solidFill>
                  <a:schemeClr val="bg2"/>
                </a:solidFill>
                <a:effectLst/>
                <a:uLnTx/>
                <a:uFillTx/>
                <a:latin typeface="Times New Roman" pitchFamily="48" charset="0"/>
                <a:ea typeface="+mj-ea"/>
                <a:cs typeface="+mj-cs"/>
              </a:rPr>
              <a:t>Uncle Charles and </a:t>
            </a:r>
            <a:r>
              <a:rPr kumimoji="0" lang="en-US" sz="4000" b="1" i="0" u="none" strike="noStrike" kern="0" cap="none" spc="0" normalizeH="0" baseline="0" noProof="0" dirty="0" smtClean="0">
                <a:ln>
                  <a:noFill/>
                </a:ln>
                <a:solidFill>
                  <a:schemeClr val="bg2"/>
                </a:solidFill>
                <a:effectLst/>
                <a:uLnTx/>
                <a:uFillTx/>
                <a:latin typeface="Times New Roman" pitchFamily="48" charset="0"/>
                <a:ea typeface="+mj-ea"/>
                <a:cs typeface="+mj-cs"/>
              </a:rPr>
              <a:t>“sports”</a:t>
            </a:r>
            <a:endParaRPr kumimoji="0" lang="en-US" sz="4000" b="1" i="0" u="none" strike="noStrike" kern="0" cap="none" spc="0" normalizeH="0" baseline="0" noProof="0" dirty="0" smtClean="0">
              <a:ln>
                <a:noFill/>
              </a:ln>
              <a:solidFill>
                <a:schemeClr val="bg2"/>
              </a:solidFill>
              <a:effectLst/>
              <a:uLnTx/>
              <a:uFillTx/>
              <a:latin typeface="Times New Roman" pitchFamily="48" charset="0"/>
              <a:ea typeface="+mj-ea"/>
              <a:cs typeface="+mj-cs"/>
            </a:endParaRPr>
          </a:p>
        </p:txBody>
      </p:sp>
    </p:spTree>
    <p:custDataLst>
      <p:tags r:id="rId1"/>
    </p:custData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76200" y="457200"/>
            <a:ext cx="9220200" cy="685800"/>
          </a:xfrm>
          <a:prstGeom prst="rect">
            <a:avLst/>
          </a:prstGeom>
        </p:spPr>
        <p:txBody>
          <a:bodyPr/>
          <a:lstStyle/>
          <a:p>
            <a:pPr algn="ctr">
              <a:defRPr/>
            </a:pPr>
            <a:r>
              <a:rPr lang="en-US" sz="2800" b="1" kern="0" dirty="0">
                <a:solidFill>
                  <a:schemeClr val="bg2"/>
                </a:solidFill>
                <a:latin typeface="Times New Roman" pitchFamily="18" charset="0"/>
                <a:ea typeface="+mj-ea"/>
                <a:cs typeface="Times New Roman" pitchFamily="18" charset="0"/>
              </a:rPr>
              <a:t>“We have discovered THE SECRET OF LIFE!”</a:t>
            </a:r>
          </a:p>
          <a:p>
            <a:pPr algn="r">
              <a:defRPr/>
            </a:pPr>
            <a:r>
              <a:rPr lang="en-US" sz="2800" b="1" kern="0" dirty="0">
                <a:solidFill>
                  <a:schemeClr val="bg2"/>
                </a:solidFill>
                <a:latin typeface="Times New Roman" pitchFamily="18" charset="0"/>
                <a:ea typeface="+mj-ea"/>
                <a:cs typeface="Times New Roman" pitchFamily="18" charset="0"/>
              </a:rPr>
              <a:t>- The words of Francis Crick</a:t>
            </a:r>
          </a:p>
          <a:p>
            <a:pPr algn="ctr">
              <a:defRPr/>
            </a:pPr>
            <a:endParaRPr lang="en-US" sz="2800" b="1" kern="0" dirty="0">
              <a:solidFill>
                <a:schemeClr val="bg2"/>
              </a:solidFill>
              <a:latin typeface="Times New Roman" pitchFamily="18" charset="0"/>
              <a:ea typeface="+mj-ea"/>
              <a:cs typeface="Times New Roman" pitchFamily="18" charset="0"/>
            </a:endParaRPr>
          </a:p>
          <a:p>
            <a:pPr algn="ctr">
              <a:defRPr/>
            </a:pPr>
            <a:endParaRPr lang="en-US" sz="2800" b="1" kern="0" dirty="0">
              <a:solidFill>
                <a:schemeClr val="bg2"/>
              </a:solidFill>
              <a:latin typeface="Times New Roman" pitchFamily="18" charset="0"/>
              <a:ea typeface="+mj-ea"/>
              <a:cs typeface="Times New Roman" pitchFamily="18" charset="0"/>
            </a:endParaRPr>
          </a:p>
        </p:txBody>
      </p:sp>
      <p:pic>
        <p:nvPicPr>
          <p:cNvPr id="4" name="Picture 2" descr="09_FE03"/>
          <p:cNvPicPr>
            <a:picLocks noChangeAspect="1" noChangeArrowheads="1"/>
          </p:cNvPicPr>
          <p:nvPr/>
        </p:nvPicPr>
        <p:blipFill>
          <a:blip r:embed="rId3" cstate="print"/>
          <a:srcRect b="8311"/>
          <a:stretch>
            <a:fillRect/>
          </a:stretch>
        </p:blipFill>
        <p:spPr bwMode="auto">
          <a:xfrm>
            <a:off x="231775" y="1447800"/>
            <a:ext cx="4949825" cy="4953000"/>
          </a:xfrm>
          <a:prstGeom prst="rect">
            <a:avLst/>
          </a:prstGeom>
          <a:noFill/>
          <a:ln w="9525">
            <a:noFill/>
            <a:miter lim="800000"/>
            <a:headEnd/>
            <a:tailEnd/>
          </a:ln>
        </p:spPr>
      </p:pic>
      <p:sp>
        <p:nvSpPr>
          <p:cNvPr id="5" name="Rectangle 3"/>
          <p:cNvSpPr txBox="1">
            <a:spLocks noChangeArrowheads="1"/>
          </p:cNvSpPr>
          <p:nvPr/>
        </p:nvSpPr>
        <p:spPr>
          <a:xfrm>
            <a:off x="5181600" y="1600200"/>
            <a:ext cx="3657600" cy="5105400"/>
          </a:xfrm>
          <a:prstGeom prst="rect">
            <a:avLst/>
          </a:prstGeom>
        </p:spPr>
        <p:txBody>
          <a:bodyPr/>
          <a:lstStyle/>
          <a:p>
            <a:pPr marL="0" marR="0" lvl="1" algn="l" defTabSz="914400" rtl="0" eaLnBrk="1" fontAlgn="base" latinLnBrk="0" hangingPunct="1">
              <a:lnSpc>
                <a:spcPct val="100000"/>
              </a:lnSpc>
              <a:spcBef>
                <a:spcPct val="20000"/>
              </a:spcBef>
              <a:spcAft>
                <a:spcPct val="0"/>
              </a:spcAft>
              <a:buClr>
                <a:schemeClr val="accent2"/>
              </a:buClr>
              <a:buSzPct val="80000"/>
              <a:buFontTx/>
              <a:buNone/>
              <a:tabLst/>
              <a:defRPr/>
            </a:pPr>
            <a:r>
              <a:rPr lang="en-US" sz="3200" b="1" kern="0" dirty="0" smtClean="0">
                <a:solidFill>
                  <a:schemeClr val="bg2"/>
                </a:solidFill>
                <a:latin typeface="Times New Roman" pitchFamily="18" charset="0"/>
                <a:cs typeface="Times New Roman" pitchFamily="18" charset="0"/>
              </a:rPr>
              <a:t>DNA structure specifies </a:t>
            </a:r>
          </a:p>
          <a:p>
            <a:pPr marL="457200" lvl="2">
              <a:spcBef>
                <a:spcPct val="20000"/>
              </a:spcBef>
              <a:buClr>
                <a:schemeClr val="accent2"/>
              </a:buClr>
              <a:buSzPct val="80000"/>
              <a:buFont typeface="Arial" pitchFamily="34" charset="0"/>
              <a:buChar char="•"/>
              <a:defRPr/>
            </a:pPr>
            <a:r>
              <a:rPr lang="en-US" sz="2800" b="1" kern="0" dirty="0" smtClean="0">
                <a:solidFill>
                  <a:schemeClr val="bg2"/>
                </a:solidFill>
                <a:latin typeface="Times New Roman" pitchFamily="18" charset="0"/>
                <a:cs typeface="Times New Roman" pitchFamily="18" charset="0"/>
              </a:rPr>
              <a:t> STRUCTURE</a:t>
            </a:r>
          </a:p>
          <a:p>
            <a:pPr marL="457200" lvl="2">
              <a:spcBef>
                <a:spcPct val="20000"/>
              </a:spcBef>
              <a:buClr>
                <a:schemeClr val="accent2"/>
              </a:buClr>
              <a:buSzPct val="80000"/>
              <a:buFont typeface="Arial" pitchFamily="34" charset="0"/>
              <a:buChar char="•"/>
              <a:defRPr/>
            </a:pPr>
            <a:r>
              <a:rPr kumimoji="0" lang="en-US" sz="2800" b="1" i="0" u="none" strike="noStrike" kern="0" cap="none" spc="0" normalizeH="0" baseline="0" noProof="0" dirty="0" smtClean="0">
                <a:ln>
                  <a:noFill/>
                </a:ln>
                <a:solidFill>
                  <a:schemeClr val="bg2"/>
                </a:solidFill>
                <a:effectLst/>
                <a:uLnTx/>
                <a:uFillTx/>
                <a:latin typeface="Times New Roman" pitchFamily="18" charset="0"/>
                <a:cs typeface="Times New Roman" pitchFamily="18" charset="0"/>
              </a:rPr>
              <a:t> </a:t>
            </a:r>
            <a:r>
              <a:rPr kumimoji="0" lang="en-US" sz="2800" b="1" i="0" u="none" strike="noStrike" kern="0" cap="none" spc="0" normalizeH="0" baseline="0" noProof="0" dirty="0" smtClean="0">
                <a:ln>
                  <a:noFill/>
                </a:ln>
                <a:solidFill>
                  <a:schemeClr val="bg2"/>
                </a:solidFill>
                <a:effectLst/>
                <a:uLnTx/>
                <a:uFillTx/>
                <a:latin typeface="Times New Roman" pitchFamily="18" charset="0"/>
                <a:cs typeface="Times New Roman" pitchFamily="18" charset="0"/>
              </a:rPr>
              <a:t>FUNCTION</a:t>
            </a:r>
          </a:p>
          <a:p>
            <a:pPr marL="457200" lvl="2">
              <a:spcBef>
                <a:spcPct val="20000"/>
              </a:spcBef>
              <a:buClr>
                <a:schemeClr val="accent2"/>
              </a:buClr>
              <a:buSzPct val="80000"/>
              <a:buFont typeface="Arial" pitchFamily="34" charset="0"/>
              <a:buChar char="•"/>
              <a:defRPr/>
            </a:pPr>
            <a:r>
              <a:rPr lang="en-US" sz="2800" b="1" kern="0" dirty="0" smtClean="0">
                <a:solidFill>
                  <a:schemeClr val="bg2"/>
                </a:solidFill>
                <a:latin typeface="Times New Roman" pitchFamily="18" charset="0"/>
                <a:cs typeface="Times New Roman" pitchFamily="18" charset="0"/>
              </a:rPr>
              <a:t> </a:t>
            </a:r>
            <a:r>
              <a:rPr lang="en-US" sz="2800" b="1" kern="0" dirty="0" smtClean="0">
                <a:solidFill>
                  <a:schemeClr val="bg2"/>
                </a:solidFill>
                <a:latin typeface="Times New Roman" pitchFamily="18" charset="0"/>
                <a:cs typeface="Times New Roman" pitchFamily="18" charset="0"/>
              </a:rPr>
              <a:t>INFORMATION</a:t>
            </a:r>
            <a:endParaRPr kumimoji="0" lang="en-US" sz="2800" b="1" i="0" u="none" strike="noStrike" kern="0" cap="none" spc="0" normalizeH="0" baseline="0" noProof="0" dirty="0" smtClean="0">
              <a:ln>
                <a:noFill/>
              </a:ln>
              <a:solidFill>
                <a:schemeClr val="bg2"/>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1"/>
          <p:cNvSpPr txBox="1">
            <a:spLocks noChangeArrowheads="1"/>
          </p:cNvSpPr>
          <p:nvPr/>
        </p:nvSpPr>
        <p:spPr bwMode="auto">
          <a:xfrm>
            <a:off x="1752600" y="304800"/>
            <a:ext cx="5784850" cy="709613"/>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a:solidFill>
                  <a:schemeClr val="bg2"/>
                </a:solidFill>
                <a:latin typeface="Times New Roman" pitchFamily="18" charset="0"/>
              </a:rPr>
              <a:t>Next Lecture</a:t>
            </a:r>
          </a:p>
        </p:txBody>
      </p:sp>
      <p:sp>
        <p:nvSpPr>
          <p:cNvPr id="72707" name="Text Box 1"/>
          <p:cNvSpPr txBox="1">
            <a:spLocks noChangeArrowheads="1"/>
          </p:cNvSpPr>
          <p:nvPr/>
        </p:nvSpPr>
        <p:spPr bwMode="auto">
          <a:xfrm>
            <a:off x="1600200" y="1500188"/>
            <a:ext cx="5784850" cy="710067"/>
          </a:xfrm>
          <a:prstGeom prst="rect">
            <a:avLst/>
          </a:prstGeom>
          <a:noFill/>
          <a:ln w="9525">
            <a:noFill/>
            <a:round/>
            <a:headEnd/>
            <a:tailEnd/>
          </a:ln>
        </p:spPr>
        <p:txBody>
          <a:bodyPr lIns="90000" tIns="46800" rIns="90000" bIns="46800">
            <a:spAutoFit/>
          </a:bodyPr>
          <a:lstStyle/>
          <a:p>
            <a:pPr algn="ctr">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dirty="0" smtClean="0">
                <a:solidFill>
                  <a:schemeClr val="bg2"/>
                </a:solidFill>
                <a:latin typeface="Times New Roman" pitchFamily="18" charset="0"/>
              </a:rPr>
              <a:t>Gene Expression</a:t>
            </a:r>
            <a:endParaRPr lang="en-US" sz="4000" b="1" dirty="0">
              <a:solidFill>
                <a:schemeClr val="bg2"/>
              </a:solidFill>
              <a:latin typeface="Times New Roman" pitchFamily="18"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BTEXT" val=""/>
</p:tagLst>
</file>

<file path=ppt/theme/theme1.xml><?xml version="1.0" encoding="utf-8"?>
<a:theme xmlns:a="http://schemas.openxmlformats.org/drawingml/2006/main" name="template">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692</TotalTime>
  <Words>4575</Words>
  <Application>Microsoft Office PowerPoint</Application>
  <PresentationFormat>On-screen Show (4:3)</PresentationFormat>
  <Paragraphs>671</Paragraphs>
  <Slides>91</Slides>
  <Notes>45</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template</vt:lpstr>
      <vt:lpstr>Slide 1</vt:lpstr>
      <vt:lpstr>What are we going to learn today ?</vt:lpstr>
      <vt:lpstr>Gene – An Information Molecule ?</vt:lpstr>
      <vt:lpstr> Features of an Information Molecule </vt:lpstr>
      <vt:lpstr>Genes are made of DNA</vt:lpstr>
      <vt:lpstr>First Clues to DNA Structure</vt:lpstr>
      <vt:lpstr>Nucleotides</vt:lpstr>
      <vt:lpstr>Slide 8</vt:lpstr>
      <vt:lpstr>Slide 9</vt:lpstr>
      <vt:lpstr>DNA is a Helix – Wilkins and Franklin</vt:lpstr>
      <vt:lpstr>DNA Is a Double Helix – Watson &amp; Crick</vt:lpstr>
      <vt:lpstr>Slide 12</vt:lpstr>
      <vt:lpstr>DNA Is a Double Helix – Watson &amp; Crick</vt:lpstr>
      <vt:lpstr>DNA is the Information Molecule</vt:lpstr>
      <vt:lpstr>DNA information – Genetic Code</vt:lpstr>
      <vt:lpstr>DNA information – Genetic Code</vt:lpstr>
      <vt:lpstr>DNA copying or “Replication”</vt:lpstr>
      <vt:lpstr>DNA Replication</vt:lpstr>
      <vt:lpstr>DNA Replication</vt:lpstr>
      <vt:lpstr>DNA Replication</vt:lpstr>
      <vt:lpstr>Slide 21</vt:lpstr>
      <vt:lpstr>Slide 22</vt:lpstr>
      <vt:lpstr>Slide 23</vt:lpstr>
      <vt:lpstr>Slide 24</vt:lpstr>
      <vt:lpstr>Slide 25</vt:lpstr>
      <vt:lpstr>Mutations</vt:lpstr>
      <vt:lpstr>Replication And Proofreading</vt:lpstr>
      <vt:lpstr>Mistakes Do Happen !!!!</vt:lpstr>
      <vt:lpstr>Mistakes Do Happen !!!!</vt:lpstr>
      <vt:lpstr>Types of Mutations</vt:lpstr>
      <vt:lpstr>Types of Mutations</vt:lpstr>
      <vt:lpstr>Slide 32</vt:lpstr>
      <vt:lpstr>Slide 33</vt:lpstr>
      <vt:lpstr>Slide 34</vt:lpstr>
      <vt:lpstr>Slide 35</vt:lpstr>
      <vt:lpstr>Slide 36</vt:lpstr>
      <vt:lpstr>Slide 37</vt:lpstr>
      <vt:lpstr>Slide 38</vt:lpstr>
      <vt:lpstr>RNA Intermediaries</vt:lpstr>
      <vt:lpstr>RNA </vt:lpstr>
      <vt:lpstr>RNA Intermediaries</vt:lpstr>
      <vt:lpstr>Slide 42</vt:lpstr>
      <vt:lpstr>Slide 43</vt:lpstr>
      <vt:lpstr>Slide 44</vt:lpstr>
      <vt:lpstr>The Genetic Code</vt:lpstr>
      <vt:lpstr>The Genetic Code</vt:lpstr>
      <vt:lpstr>Slide 47</vt:lpstr>
      <vt:lpstr>Transcription</vt:lpstr>
      <vt:lpstr>Initiation</vt:lpstr>
      <vt:lpstr>Slide 50</vt:lpstr>
      <vt:lpstr>Elongation</vt:lpstr>
      <vt:lpstr>Slide 52</vt:lpstr>
      <vt:lpstr>Termination</vt:lpstr>
      <vt:lpstr>Slide 54</vt:lpstr>
      <vt:lpstr>Slide 55</vt:lpstr>
      <vt:lpstr>mRNA to Protein</vt:lpstr>
      <vt:lpstr>Slide 57</vt:lpstr>
      <vt:lpstr>Slide 58</vt:lpstr>
      <vt:lpstr>Slide 59</vt:lpstr>
      <vt:lpstr>Protein synthesis in prokaryotes</vt:lpstr>
      <vt:lpstr>Slide 61</vt:lpstr>
      <vt:lpstr>Slide 62</vt:lpstr>
      <vt:lpstr>Slide 63</vt:lpstr>
      <vt:lpstr>Split Genes</vt:lpstr>
      <vt:lpstr>Slide 65</vt:lpstr>
      <vt:lpstr>Slide 66</vt:lpstr>
      <vt:lpstr>Slide 67</vt:lpstr>
      <vt:lpstr>Why split genes ?</vt:lpstr>
      <vt:lpstr>Ribosomes</vt:lpstr>
      <vt:lpstr>Transfer RNAs</vt:lpstr>
      <vt:lpstr>Translation or Protein Synthesis</vt:lpstr>
      <vt:lpstr>Translation or Protein Synthesis</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Mutations are the raw material for Evolution</vt:lpstr>
      <vt:lpstr>Slide 90</vt:lpstr>
      <vt:lpstr>Slide 91</vt:lpstr>
    </vt:vector>
  </TitlesOfParts>
  <Company>Blinn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Prashanti Chennamsetti</dc:creator>
  <cp:lastModifiedBy>wkuuser</cp:lastModifiedBy>
  <cp:revision>43</cp:revision>
  <dcterms:created xsi:type="dcterms:W3CDTF">2009-04-02T02:36:50Z</dcterms:created>
  <dcterms:modified xsi:type="dcterms:W3CDTF">2010-11-01T16:38:39Z</dcterms:modified>
</cp:coreProperties>
</file>