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29" r:id="rId2"/>
    <p:sldId id="346" r:id="rId3"/>
    <p:sldId id="348" r:id="rId4"/>
    <p:sldId id="331" r:id="rId5"/>
    <p:sldId id="332" r:id="rId6"/>
    <p:sldId id="333" r:id="rId7"/>
    <p:sldId id="334" r:id="rId8"/>
    <p:sldId id="335" r:id="rId9"/>
    <p:sldId id="336" r:id="rId10"/>
    <p:sldId id="337" r:id="rId11"/>
    <p:sldId id="338" r:id="rId12"/>
    <p:sldId id="339" r:id="rId13"/>
    <p:sldId id="340" r:id="rId14"/>
    <p:sldId id="341" r:id="rId15"/>
    <p:sldId id="342" r:id="rId16"/>
    <p:sldId id="343" r:id="rId17"/>
    <p:sldId id="344" r:id="rId18"/>
    <p:sldId id="345" r:id="rId19"/>
    <p:sldId id="350" r:id="rId20"/>
    <p:sldId id="354" r:id="rId21"/>
    <p:sldId id="351"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126" y="3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AU"/>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0539956-F404-432E-B248-124AFAD0896C}" type="datetimeFigureOut">
              <a:rPr lang="en-AU" smtClean="0"/>
              <a:t>27/04/2020</a:t>
            </a:fld>
            <a:endParaRPr lang="en-AU"/>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AU"/>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AU"/>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F6BDD9A-53DD-4A14-8329-81BFF9C3370D}" type="slidenum">
              <a:rPr lang="en-AU" smtClean="0"/>
              <a:t>‹#›</a:t>
            </a:fld>
            <a:endParaRPr lang="en-AU"/>
          </a:p>
        </p:txBody>
      </p:sp>
    </p:spTree>
    <p:extLst>
      <p:ext uri="{BB962C8B-B14F-4D97-AF65-F5344CB8AC3E}">
        <p14:creationId xmlns:p14="http://schemas.microsoft.com/office/powerpoint/2010/main" val="109179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0112-443A-4BE1-8D95-35E02BF85B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41495D54-6A5C-4C3B-AF55-6A568A93D5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9C4F457-6BA0-400E-8905-F369F974BE70}"/>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E58D1087-622F-44BB-91DA-A3EEC8126AE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41019AF-7830-4A11-9DB6-52E67ADE53A7}"/>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1934358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BF9D5-C8DE-4F15-96EA-5E8A1849657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C90DFDB-ADBA-450F-B5A1-28F351FF713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AD0501F-ACE8-472A-8DCE-BA06B73BEE0B}"/>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7B0FF625-7B2D-4C21-9663-59E6B869AD4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AF125B9-0A98-4638-8751-819AE32A56AD}"/>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839707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6DDE0-D996-4095-9A08-D3C99C12CB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8F895FE-B686-4418-B242-77E5465AD3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E000CE0-EB95-4A7D-A083-A212F1F3B64F}"/>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E94E5611-0D69-43BF-8313-50D20ACA1B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A4C637C-F62E-4D4E-B903-C77EA805D5E0}"/>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24319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550A0-6B3E-4258-9B6F-5907839ADBF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2B1CC9E-AFDB-4CA3-9E60-51E8998FE8D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8C80639-B223-4267-A559-BBBC9CA5DCE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43CE6984-F83D-45C9-AE8F-A35DFF540A5C}"/>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384DE274-3EA4-4F36-9D16-27C0D70E75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40076D0-AD9F-409D-B042-3461B64BC349}"/>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695446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23D3-A68F-4E60-8ABC-496B01F4A85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4C30AFC-587B-4857-925C-9D96114AB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5BEFF2E-A2A8-4248-8F11-743C1CB88F1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2E6594EF-ABBC-46C0-9221-CA6474AC06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D254F38-D19F-4642-840E-A57F21C001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F4FB86A-4A45-4FA9-82E8-1671A24CBE9C}"/>
              </a:ext>
            </a:extLst>
          </p:cNvPr>
          <p:cNvSpPr>
            <a:spLocks noGrp="1"/>
          </p:cNvSpPr>
          <p:nvPr>
            <p:ph type="dt" sz="half" idx="10"/>
          </p:nvPr>
        </p:nvSpPr>
        <p:spPr/>
        <p:txBody>
          <a:bodyPr/>
          <a:lstStyle/>
          <a:p>
            <a:endParaRPr lang="en-AU"/>
          </a:p>
        </p:txBody>
      </p:sp>
      <p:sp>
        <p:nvSpPr>
          <p:cNvPr id="8" name="Footer Placeholder 7">
            <a:extLst>
              <a:ext uri="{FF2B5EF4-FFF2-40B4-BE49-F238E27FC236}">
                <a16:creationId xmlns:a16="http://schemas.microsoft.com/office/drawing/2014/main" id="{C01EF7BA-D0FB-41CC-A887-ED5A9F59DE7C}"/>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FBC2452-D002-43B0-8424-BF4913E9B250}"/>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52395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D23F-C13D-4E67-BBBC-FB8A91A93F5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6BB24F2-32BF-4D90-8D86-FBDCB71E4FC6}"/>
              </a:ext>
            </a:extLst>
          </p:cNvPr>
          <p:cNvSpPr>
            <a:spLocks noGrp="1"/>
          </p:cNvSpPr>
          <p:nvPr>
            <p:ph type="dt" sz="half" idx="10"/>
          </p:nvPr>
        </p:nvSpPr>
        <p:spPr/>
        <p:txBody>
          <a:bodyPr/>
          <a:lstStyle/>
          <a:p>
            <a:endParaRPr lang="en-AU"/>
          </a:p>
        </p:txBody>
      </p:sp>
      <p:sp>
        <p:nvSpPr>
          <p:cNvPr id="4" name="Footer Placeholder 3">
            <a:extLst>
              <a:ext uri="{FF2B5EF4-FFF2-40B4-BE49-F238E27FC236}">
                <a16:creationId xmlns:a16="http://schemas.microsoft.com/office/drawing/2014/main" id="{9A98D9B6-AD84-4A66-857E-A00D2D70972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EE4EB61-84E2-4F1C-8F36-1AE844EF366C}"/>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595355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903A8D-D8D9-4466-8C87-1371EE241A24}"/>
              </a:ext>
            </a:extLst>
          </p:cNvPr>
          <p:cNvSpPr>
            <a:spLocks noGrp="1"/>
          </p:cNvSpPr>
          <p:nvPr>
            <p:ph type="dt" sz="half" idx="10"/>
          </p:nvPr>
        </p:nvSpPr>
        <p:spPr/>
        <p:txBody>
          <a:bodyPr/>
          <a:lstStyle/>
          <a:p>
            <a:endParaRPr lang="en-AU"/>
          </a:p>
        </p:txBody>
      </p:sp>
      <p:sp>
        <p:nvSpPr>
          <p:cNvPr id="3" name="Footer Placeholder 2">
            <a:extLst>
              <a:ext uri="{FF2B5EF4-FFF2-40B4-BE49-F238E27FC236}">
                <a16:creationId xmlns:a16="http://schemas.microsoft.com/office/drawing/2014/main" id="{D68B8A79-2F39-41E6-8D0B-B87A0373586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A2DCBF7C-5949-48D4-BDCD-6FA1343B21AF}"/>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296627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A537F-B690-4164-9B78-9A3327FB1A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D0C0990-723B-42F4-A1D4-DBF4E8864C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9A71C304-6572-422D-93DD-64AC83FA31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7A4091-4DAA-4775-A8DE-479F1E49FD4A}"/>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D638F9FE-8813-4191-88BC-BB4252320DD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F8B5CB4-5D01-4EC9-AD3A-51AB81F65545}"/>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82567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4EC5E-F8DE-474B-B8EC-D66C65469E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87D8244-5CD9-4748-89E1-866EFEA795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7839CB8-A7A1-4E27-B0BF-AC7B016A7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A8E42F-1E93-40FA-90F9-3DDF3C8A1B80}"/>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A6927F9D-D639-480E-8CBC-16C1CDDC41C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8ED5E36-E62F-4F1E-A7E7-90EAD85DF81F}"/>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2387499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2C65-8C52-41B6-B933-E741EE11D9FE}"/>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642DBF9-E47C-4A25-A250-2560FEF3E1F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40C6815-7A6F-4DA9-BD94-735A03AB2B90}"/>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C23CE8A2-9BD3-4D99-AE04-2556DA19455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D14DD49-B11E-4557-B021-4036F08A15EC}"/>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719219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A938CF-A3CE-4C7E-AB57-6ADF00E832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C782B2A-558E-44B5-A3E5-E85B73E0FB6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B6ADC3F-9167-4FD3-83A4-425A7D5860EA}"/>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D4ACF78D-6F99-4759-9D40-82520972F1B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3C56E81-03AC-4C10-BA74-8E87DC488C8A}"/>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752837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hapter Opener editable copyright line">
    <p:spTree>
      <p:nvGrpSpPr>
        <p:cNvPr id="1" name="Shape 37"/>
        <p:cNvGrpSpPr/>
        <p:nvPr/>
      </p:nvGrpSpPr>
      <p:grpSpPr>
        <a:xfrm>
          <a:off x="0" y="0"/>
          <a:ext cx="0" cy="0"/>
          <a:chOff x="0" y="0"/>
          <a:chExt cx="0" cy="0"/>
        </a:xfrm>
      </p:grpSpPr>
      <p:sp>
        <p:nvSpPr>
          <p:cNvPr id="38" name="Title"/>
          <p:cNvSpPr txBox="1">
            <a:spLocks noGrp="1"/>
          </p:cNvSpPr>
          <p:nvPr>
            <p:ph type="title"/>
          </p:nvPr>
        </p:nvSpPr>
        <p:spPr>
          <a:xfrm>
            <a:off x="609600" y="215371"/>
            <a:ext cx="109728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Subtitle"/>
          <p:cNvSpPr txBox="1">
            <a:spLocks noGrp="1"/>
          </p:cNvSpPr>
          <p:nvPr>
            <p:ph type="body" idx="1"/>
          </p:nvPr>
        </p:nvSpPr>
        <p:spPr>
          <a:xfrm>
            <a:off x="609600" y="816429"/>
            <a:ext cx="109728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0" name="Chapter Number"/>
          <p:cNvSpPr txBox="1">
            <a:spLocks noGrp="1"/>
          </p:cNvSpPr>
          <p:nvPr>
            <p:ph type="body" idx="2"/>
          </p:nvPr>
        </p:nvSpPr>
        <p:spPr>
          <a:xfrm>
            <a:off x="6705600" y="1600200"/>
            <a:ext cx="48768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dirty="0"/>
          </a:p>
        </p:txBody>
      </p:sp>
      <p:sp>
        <p:nvSpPr>
          <p:cNvPr id="41" name="Chapter title"/>
          <p:cNvSpPr txBox="1">
            <a:spLocks noGrp="1"/>
          </p:cNvSpPr>
          <p:nvPr>
            <p:ph type="body" idx="3"/>
          </p:nvPr>
        </p:nvSpPr>
        <p:spPr>
          <a:xfrm>
            <a:off x="6705600" y="3200401"/>
            <a:ext cx="48768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3" name="Book cover">
            <a:extLst>
              <a:ext uri="{FF2B5EF4-FFF2-40B4-BE49-F238E27FC236}">
                <a16:creationId xmlns:a16="http://schemas.microsoft.com/office/drawing/2014/main" id="{0321E090-1CF7-424F-AB1C-A74C4C5178D1}"/>
              </a:ext>
            </a:extLst>
          </p:cNvPr>
          <p:cNvSpPr>
            <a:spLocks noGrp="1"/>
          </p:cNvSpPr>
          <p:nvPr>
            <p:ph type="pic" sz="quarter" idx="13"/>
          </p:nvPr>
        </p:nvSpPr>
        <p:spPr>
          <a:xfrm>
            <a:off x="609601" y="1600200"/>
            <a:ext cx="5814484" cy="4565650"/>
          </a:xfrm>
        </p:spPr>
        <p:txBody>
          <a:bodyPr/>
          <a:lstStyle/>
          <a:p>
            <a:endParaRPr lang="en-US" dirty="0"/>
          </a:p>
        </p:txBody>
      </p:sp>
      <p:sp>
        <p:nvSpPr>
          <p:cNvPr id="9" name="Copyright line"/>
          <p:cNvSpPr>
            <a:spLocks noGrp="1"/>
          </p:cNvSpPr>
          <p:nvPr>
            <p:ph type="body" sz="quarter" idx="17" hasCustomPrompt="1"/>
          </p:nvPr>
        </p:nvSpPr>
        <p:spPr>
          <a:xfrm>
            <a:off x="1936752" y="6165850"/>
            <a:ext cx="9645649" cy="509704"/>
          </a:xfrm>
        </p:spPr>
        <p:txBody>
          <a:bodyPr vert="horz"/>
          <a:lstStyle>
            <a:lvl1pPr marL="101600" indent="0" algn="r">
              <a:buNone/>
              <a:defRPr sz="1200">
                <a:latin typeface="Verdana"/>
                <a:cs typeface="Verdana"/>
              </a:defRPr>
            </a:lvl1pPr>
          </a:lstStyle>
          <a:p>
            <a:pPr marL="0" lvl="0">
              <a:spcBef>
                <a:spcPts val="0"/>
              </a:spcBef>
              <a:buClr>
                <a:schemeClr val="lt2"/>
              </a:buClr>
            </a:pPr>
            <a:r>
              <a:rPr lang="en-AU" dirty="0">
                <a:solidFill>
                  <a:schemeClr val="tx1"/>
                </a:solidFill>
                <a:ea typeface="Open Sans"/>
                <a:sym typeface="Open Sans"/>
              </a:rPr>
              <a:t>Copyright © 2019 Pearson Australia (a division of Pearson Australia Group Pty Ltd)</a:t>
            </a:r>
          </a:p>
          <a:p>
            <a:pPr marL="0" lvl="0">
              <a:spcBef>
                <a:spcPts val="0"/>
              </a:spcBef>
              <a:buClr>
                <a:schemeClr val="lt2"/>
              </a:buClr>
            </a:pPr>
            <a:r>
              <a:rPr lang="en-US" dirty="0"/>
              <a:t>9781488617249</a:t>
            </a:r>
            <a:r>
              <a:rPr lang="en-AU" dirty="0">
                <a:solidFill>
                  <a:schemeClr val="tx1"/>
                </a:solidFill>
                <a:ea typeface="Open Sans"/>
                <a:sym typeface="Open Sans"/>
              </a:rPr>
              <a:t> / Berenson / Basic Business Statistics, 5e</a:t>
            </a:r>
            <a:endParaRPr lang="en-AU" dirty="0">
              <a:solidFill>
                <a:schemeClr val="tx1"/>
              </a:solidFill>
            </a:endParaRPr>
          </a:p>
          <a:p>
            <a:pPr lvl="0"/>
            <a:endParaRPr lang="en-US" dirty="0"/>
          </a:p>
        </p:txBody>
      </p:sp>
      <p:sp>
        <p:nvSpPr>
          <p:cNvPr id="4" name="Date"/>
          <p:cNvSpPr>
            <a:spLocks noGrp="1"/>
          </p:cNvSpPr>
          <p:nvPr>
            <p:ph type="dt" idx="14"/>
          </p:nvPr>
        </p:nvSpPr>
        <p:spPr/>
        <p:txBody>
          <a:bodyPr/>
          <a:lstStyle/>
          <a:p>
            <a:endParaRPr lang="en-US" dirty="0"/>
          </a:p>
        </p:txBody>
      </p:sp>
      <p:sp>
        <p:nvSpPr>
          <p:cNvPr id="6" name="Slide Number"/>
          <p:cNvSpPr>
            <a:spLocks noGrp="1"/>
          </p:cNvSpPr>
          <p:nvPr>
            <p:ph type="sldNum" idx="16"/>
          </p:nvPr>
        </p:nvSpPr>
        <p:spPr/>
        <p:txBody>
          <a:bodyPr/>
          <a:lstStyle/>
          <a:p>
            <a:pPr>
              <a:buSzPct val="25000"/>
            </a:pPr>
            <a:fld id="{00000000-1234-1234-1234-123412341234}" type="slidenum">
              <a:rPr lang="en-US" sz="900" smtClean="0">
                <a:solidFill>
                  <a:schemeClr val="lt1"/>
                </a:solidFill>
                <a:latin typeface="Arial"/>
                <a:ea typeface="Arial"/>
                <a:cs typeface="Arial"/>
                <a:sym typeface="Arial"/>
              </a:rPr>
              <a:pPr>
                <a:buSzPct val="25000"/>
              </a:pPr>
              <a:t>‹#›</a:t>
            </a:fld>
            <a:endParaRPr lang="en-US" sz="900"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123914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A7AE0-228F-4A69-AF99-087AD03BF6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B635FC2-EE9B-4432-BD02-8B41899F2D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D60565-68D8-48DA-A9A4-38F5170D7B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AU"/>
          </a:p>
        </p:txBody>
      </p:sp>
      <p:sp>
        <p:nvSpPr>
          <p:cNvPr id="5" name="Footer Placeholder 4">
            <a:extLst>
              <a:ext uri="{FF2B5EF4-FFF2-40B4-BE49-F238E27FC236}">
                <a16:creationId xmlns:a16="http://schemas.microsoft.com/office/drawing/2014/main" id="{D4D7271A-0B67-4977-AAE4-EAA75FCC72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D4AE8AED-A625-4461-823B-2B503B883A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44F24-3180-4568-A6D4-AE1F835107C9}" type="slidenum">
              <a:rPr lang="en-AU" smtClean="0"/>
              <a:t>‹#›</a:t>
            </a:fld>
            <a:endParaRPr lang="en-AU"/>
          </a:p>
        </p:txBody>
      </p:sp>
    </p:spTree>
    <p:extLst>
      <p:ext uri="{BB962C8B-B14F-4D97-AF65-F5344CB8AC3E}">
        <p14:creationId xmlns:p14="http://schemas.microsoft.com/office/powerpoint/2010/main" val="2303076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image" Target="../media/image2.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99887-5F79-4BD6-A31E-4758D1EC393C}"/>
              </a:ext>
            </a:extLst>
          </p:cNvPr>
          <p:cNvSpPr>
            <a:spLocks noGrp="1"/>
          </p:cNvSpPr>
          <p:nvPr>
            <p:ph type="title"/>
          </p:nvPr>
        </p:nvSpPr>
        <p:spPr/>
        <p:txBody>
          <a:bodyPr/>
          <a:lstStyle/>
          <a:p>
            <a:pPr algn="ctr">
              <a:spcBef>
                <a:spcPct val="0"/>
              </a:spcBef>
            </a:pPr>
            <a:r>
              <a:rPr lang="en-AU" sz="4400" b="1" kern="1200" dirty="0">
                <a:solidFill>
                  <a:srgbClr val="C00000"/>
                </a:solidFill>
                <a:latin typeface="+mj-lt"/>
                <a:ea typeface="+mj-ea"/>
                <a:cs typeface="+mj-cs"/>
              </a:rPr>
              <a:t>Lecture 8</a:t>
            </a:r>
          </a:p>
        </p:txBody>
      </p:sp>
      <p:sp>
        <p:nvSpPr>
          <p:cNvPr id="3" name="Content Placeholder 2">
            <a:extLst>
              <a:ext uri="{FF2B5EF4-FFF2-40B4-BE49-F238E27FC236}">
                <a16:creationId xmlns:a16="http://schemas.microsoft.com/office/drawing/2014/main" id="{00B87AC9-A4C1-422D-B752-24853762FB93}"/>
              </a:ext>
            </a:extLst>
          </p:cNvPr>
          <p:cNvSpPr>
            <a:spLocks noGrp="1"/>
          </p:cNvSpPr>
          <p:nvPr>
            <p:ph idx="1"/>
          </p:nvPr>
        </p:nvSpPr>
        <p:spPr/>
        <p:txBody>
          <a:bodyPr/>
          <a:lstStyle/>
          <a:p>
            <a:pPr marL="342900" indent="-342900">
              <a:lnSpc>
                <a:spcPct val="80000"/>
              </a:lnSpc>
              <a:spcBef>
                <a:spcPct val="20000"/>
              </a:spcBef>
            </a:pPr>
            <a:r>
              <a:rPr lang="en-AU" sz="3200" b="1" kern="1200" dirty="0">
                <a:solidFill>
                  <a:schemeClr val="tx1"/>
                </a:solidFill>
                <a:latin typeface="+mn-lt"/>
                <a:ea typeface="+mn-ea"/>
                <a:cs typeface="+mn-cs"/>
              </a:rPr>
              <a:t>Hypothesis Testing: Population Mean: Part I</a:t>
            </a:r>
          </a:p>
        </p:txBody>
      </p:sp>
      <p:sp>
        <p:nvSpPr>
          <p:cNvPr id="4" name="Slide Number Placeholder 3"/>
          <p:cNvSpPr>
            <a:spLocks noGrp="1"/>
          </p:cNvSpPr>
          <p:nvPr>
            <p:ph type="sldNum" sz="quarter" idx="12"/>
          </p:nvPr>
        </p:nvSpPr>
        <p:spPr/>
        <p:txBody>
          <a:bodyPr/>
          <a:lstStyle/>
          <a:p>
            <a:fld id="{D6244F24-3180-4568-A6D4-AE1F835107C9}" type="slidenum">
              <a:rPr lang="en-AU" smtClean="0"/>
              <a:t>1</a:t>
            </a:fld>
            <a:endParaRPr lang="en-AU" dirty="0"/>
          </a:p>
        </p:txBody>
      </p:sp>
    </p:spTree>
    <p:extLst>
      <p:ext uri="{BB962C8B-B14F-4D97-AF65-F5344CB8AC3E}">
        <p14:creationId xmlns:p14="http://schemas.microsoft.com/office/powerpoint/2010/main" val="2405983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dirty="0"/>
              <a:t>Basic Business Statistics</a:t>
            </a:r>
          </a:p>
        </p:txBody>
      </p:sp>
      <p:sp>
        <p:nvSpPr>
          <p:cNvPr id="9" name="Text Placeholder 8"/>
          <p:cNvSpPr>
            <a:spLocks noGrp="1"/>
          </p:cNvSpPr>
          <p:nvPr>
            <p:ph type="body" idx="1"/>
          </p:nvPr>
        </p:nvSpPr>
        <p:spPr/>
        <p:txBody>
          <a:bodyPr>
            <a:noAutofit/>
          </a:bodyPr>
          <a:lstStyle/>
          <a:p>
            <a:r>
              <a:rPr lang="en-US" sz="2800" dirty="0">
                <a:latin typeface="+mn-lt"/>
              </a:rPr>
              <a:t>Concepts and Applications, 5th edition</a:t>
            </a:r>
          </a:p>
        </p:txBody>
      </p:sp>
      <p:sp>
        <p:nvSpPr>
          <p:cNvPr id="10" name="Text Placeholder 9"/>
          <p:cNvSpPr>
            <a:spLocks noGrp="1"/>
          </p:cNvSpPr>
          <p:nvPr>
            <p:ph type="body" idx="2"/>
          </p:nvPr>
        </p:nvSpPr>
        <p:spPr/>
        <p:txBody>
          <a:bodyPr>
            <a:normAutofit/>
          </a:bodyPr>
          <a:lstStyle/>
          <a:p>
            <a:r>
              <a:rPr lang="en-US" sz="3600" b="1" dirty="0">
                <a:latin typeface="+mj-lt"/>
              </a:rPr>
              <a:t>Chapter 9</a:t>
            </a:r>
          </a:p>
        </p:txBody>
      </p:sp>
      <p:sp>
        <p:nvSpPr>
          <p:cNvPr id="11" name="Text Placeholder 10"/>
          <p:cNvSpPr>
            <a:spLocks noGrp="1"/>
          </p:cNvSpPr>
          <p:nvPr>
            <p:ph type="body" idx="3"/>
          </p:nvPr>
        </p:nvSpPr>
        <p:spPr/>
        <p:txBody>
          <a:bodyPr>
            <a:normAutofit/>
          </a:bodyPr>
          <a:lstStyle/>
          <a:p>
            <a:r>
              <a:rPr lang="en-US" sz="2800" dirty="0">
                <a:latin typeface="+mn-lt"/>
              </a:rPr>
              <a:t>Fundamentals of hypothesis testing: One-sample tests</a:t>
            </a:r>
          </a:p>
        </p:txBody>
      </p:sp>
      <p:pic>
        <p:nvPicPr>
          <p:cNvPr id="2" name="Picture Placeholder 1" descr="The cover of Basic Business Statistics: Concepts and Applications, fifth edition. The cover shows a green apple cut into segments of various size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232512" y="1416676"/>
            <a:ext cx="3593032" cy="4594002"/>
          </a:xfrm>
          <a:prstGeom prst="rect">
            <a:avLst/>
          </a:prstGeom>
          <a:noFill/>
          <a:ln>
            <a:noFill/>
          </a:ln>
        </p:spPr>
      </p:pic>
      <p:sp>
        <p:nvSpPr>
          <p:cNvPr id="13" name="Text Placeholder 12"/>
          <p:cNvSpPr>
            <a:spLocks noGrp="1"/>
          </p:cNvSpPr>
          <p:nvPr>
            <p:ph type="body" sz="quarter" idx="17"/>
          </p:nvPr>
        </p:nvSpPr>
        <p:spPr/>
        <p:txBody>
          <a:bodyPr/>
          <a:lstStyle/>
          <a:p>
            <a:pPr marL="0">
              <a:spcBef>
                <a:spcPts val="0"/>
              </a:spcBef>
              <a:buClr>
                <a:schemeClr val="lt2"/>
              </a:buClr>
            </a:pPr>
            <a:r>
              <a:rPr lang="en-AU" dirty="0">
                <a:solidFill>
                  <a:schemeClr val="tx1"/>
                </a:solidFill>
                <a:ea typeface="Open Sans"/>
                <a:sym typeface="Open Sans"/>
              </a:rPr>
              <a:t>Copyright © 2019 Pearson Australia (a division of Pearson Australia Group Pty Ltd)</a:t>
            </a:r>
          </a:p>
          <a:p>
            <a:pPr marL="0">
              <a:spcBef>
                <a:spcPts val="0"/>
              </a:spcBef>
              <a:buClr>
                <a:schemeClr val="lt2"/>
              </a:buClr>
            </a:pPr>
            <a:r>
              <a:rPr lang="en-US" dirty="0"/>
              <a:t>9781488617249</a:t>
            </a:r>
            <a:r>
              <a:rPr lang="en-AU" dirty="0">
                <a:solidFill>
                  <a:schemeClr val="tx1"/>
                </a:solidFill>
                <a:ea typeface="Open Sans"/>
                <a:sym typeface="Open Sans"/>
              </a:rPr>
              <a:t> / Berenson / Basic Business Statistics, 5e</a:t>
            </a:r>
            <a:endParaRPr lang="en-AU" dirty="0">
              <a:solidFill>
                <a:schemeClr val="tx1"/>
              </a:solidFill>
            </a:endParaRPr>
          </a:p>
          <a:p>
            <a:endParaRPr lang="en-US" dirty="0"/>
          </a:p>
        </p:txBody>
      </p:sp>
    </p:spTree>
    <p:extLst>
      <p:ext uri="{BB962C8B-B14F-4D97-AF65-F5344CB8AC3E}">
        <p14:creationId xmlns:p14="http://schemas.microsoft.com/office/powerpoint/2010/main" val="178391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dirty="0"/>
              <a:t>Basic Business Statistics</a:t>
            </a:r>
          </a:p>
        </p:txBody>
      </p:sp>
      <p:sp>
        <p:nvSpPr>
          <p:cNvPr id="9" name="Text Placeholder 8"/>
          <p:cNvSpPr>
            <a:spLocks noGrp="1"/>
          </p:cNvSpPr>
          <p:nvPr>
            <p:ph type="body" idx="1"/>
          </p:nvPr>
        </p:nvSpPr>
        <p:spPr/>
        <p:txBody>
          <a:bodyPr>
            <a:noAutofit/>
          </a:bodyPr>
          <a:lstStyle/>
          <a:p>
            <a:r>
              <a:rPr lang="en-US" sz="2800" dirty="0">
                <a:latin typeface="+mn-lt"/>
              </a:rPr>
              <a:t>Concepts and Applications, 5th edition</a:t>
            </a:r>
          </a:p>
        </p:txBody>
      </p:sp>
      <p:sp>
        <p:nvSpPr>
          <p:cNvPr id="10" name="Text Placeholder 9"/>
          <p:cNvSpPr>
            <a:spLocks noGrp="1"/>
          </p:cNvSpPr>
          <p:nvPr>
            <p:ph type="body" idx="2"/>
          </p:nvPr>
        </p:nvSpPr>
        <p:spPr/>
        <p:txBody>
          <a:bodyPr>
            <a:normAutofit/>
          </a:bodyPr>
          <a:lstStyle/>
          <a:p>
            <a:r>
              <a:rPr lang="en-US" sz="3600" b="1" dirty="0">
                <a:latin typeface="+mj-lt"/>
              </a:rPr>
              <a:t>Chapter 10</a:t>
            </a:r>
          </a:p>
        </p:txBody>
      </p:sp>
      <p:sp>
        <p:nvSpPr>
          <p:cNvPr id="11" name="Text Placeholder 10"/>
          <p:cNvSpPr>
            <a:spLocks noGrp="1"/>
          </p:cNvSpPr>
          <p:nvPr>
            <p:ph type="body" idx="3"/>
          </p:nvPr>
        </p:nvSpPr>
        <p:spPr/>
        <p:txBody>
          <a:bodyPr>
            <a:normAutofit/>
          </a:bodyPr>
          <a:lstStyle/>
          <a:p>
            <a:r>
              <a:rPr lang="en-US" sz="2800" dirty="0">
                <a:latin typeface="+mn-lt"/>
              </a:rPr>
              <a:t>Hypothesis testing: Two-sample tests</a:t>
            </a:r>
          </a:p>
        </p:txBody>
      </p:sp>
      <p:pic>
        <p:nvPicPr>
          <p:cNvPr id="2" name="Picture Placeholder 1" descr="The cover of Basic Business Statistics: Concepts and Applications, fifth edition. The cover shows a green apple cut into segments of various size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232512" y="1416676"/>
            <a:ext cx="3593032" cy="4594002"/>
          </a:xfrm>
          <a:prstGeom prst="rect">
            <a:avLst/>
          </a:prstGeom>
          <a:noFill/>
          <a:ln>
            <a:noFill/>
          </a:ln>
        </p:spPr>
      </p:pic>
      <p:sp>
        <p:nvSpPr>
          <p:cNvPr id="13" name="Text Placeholder 12"/>
          <p:cNvSpPr>
            <a:spLocks noGrp="1"/>
          </p:cNvSpPr>
          <p:nvPr>
            <p:ph type="body" sz="quarter" idx="17"/>
          </p:nvPr>
        </p:nvSpPr>
        <p:spPr/>
        <p:txBody>
          <a:bodyPr/>
          <a:lstStyle/>
          <a:p>
            <a:pPr marL="0">
              <a:spcBef>
                <a:spcPts val="0"/>
              </a:spcBef>
              <a:buClr>
                <a:schemeClr val="lt2"/>
              </a:buClr>
            </a:pPr>
            <a:r>
              <a:rPr lang="en-AU" dirty="0">
                <a:solidFill>
                  <a:schemeClr val="tx1"/>
                </a:solidFill>
                <a:ea typeface="Open Sans"/>
                <a:sym typeface="Open Sans"/>
              </a:rPr>
              <a:t>Copyright © 2019 Pearson Australia (a division of Pearson Australia Group Pty Ltd)</a:t>
            </a:r>
          </a:p>
          <a:p>
            <a:pPr marL="0">
              <a:spcBef>
                <a:spcPts val="0"/>
              </a:spcBef>
              <a:buClr>
                <a:schemeClr val="lt2"/>
              </a:buClr>
            </a:pPr>
            <a:r>
              <a:rPr lang="en-US" dirty="0"/>
              <a:t>9781488617249</a:t>
            </a:r>
            <a:r>
              <a:rPr lang="en-AU" dirty="0">
                <a:solidFill>
                  <a:schemeClr val="tx1"/>
                </a:solidFill>
                <a:ea typeface="Open Sans"/>
                <a:sym typeface="Open Sans"/>
              </a:rPr>
              <a:t> / Berenson / Basic Business Statistics, 5e</a:t>
            </a:r>
            <a:endParaRPr lang="en-AU" dirty="0">
              <a:solidFill>
                <a:schemeClr val="tx1"/>
              </a:solidFill>
            </a:endParaRPr>
          </a:p>
          <a:p>
            <a:endParaRPr lang="en-US" dirty="0"/>
          </a:p>
        </p:txBody>
      </p:sp>
    </p:spTree>
    <p:extLst>
      <p:ext uri="{BB962C8B-B14F-4D97-AF65-F5344CB8AC3E}">
        <p14:creationId xmlns:p14="http://schemas.microsoft.com/office/powerpoint/2010/main" val="541957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a:spcBef>
                <a:spcPct val="0"/>
              </a:spcBef>
            </a:pPr>
            <a:r>
              <a:rPr lang="en-AU" altLang="en-US" sz="3400" b="1" kern="1200" dirty="0">
                <a:solidFill>
                  <a:srgbClr val="2E73C6"/>
                </a:solidFill>
                <a:latin typeface="+mj-lt"/>
                <a:ea typeface="+mj-ea"/>
                <a:cs typeface="+mj-cs"/>
              </a:rPr>
              <a:t>Learning Objectives</a:t>
            </a:r>
          </a:p>
        </p:txBody>
      </p:sp>
      <p:sp>
        <p:nvSpPr>
          <p:cNvPr id="6147" name="Content Placeholder 2"/>
          <p:cNvSpPr>
            <a:spLocks noGrp="1"/>
          </p:cNvSpPr>
          <p:nvPr>
            <p:ph idx="1"/>
          </p:nvPr>
        </p:nvSpPr>
        <p:spPr/>
        <p:txBody>
          <a:bodyPr/>
          <a:lstStyle/>
          <a:p>
            <a:r>
              <a:rPr lang="en-AU" sz="2800" dirty="0">
                <a:latin typeface="+mn-lt"/>
                <a:cs typeface="Calibri" pitchFamily="34" charset="0"/>
              </a:rPr>
              <a:t>After studying this chapter you should be able to:</a:t>
            </a:r>
          </a:p>
          <a:p>
            <a:pPr marL="457200" indent="-457200">
              <a:buAutoNum type="arabicPlain"/>
            </a:pPr>
            <a:r>
              <a:rPr lang="en-AU" sz="2800" dirty="0">
                <a:latin typeface="+mn-lt"/>
                <a:cs typeface="Calibri" pitchFamily="34" charset="0"/>
              </a:rPr>
              <a:t>Identify the basic principles of hypothesis testing</a:t>
            </a:r>
          </a:p>
          <a:p>
            <a:pPr marL="457200" indent="-457200">
              <a:buFont typeface="+mj-lt"/>
              <a:buAutoNum type="arabicPlain"/>
            </a:pPr>
            <a:r>
              <a:rPr lang="en-AU" sz="2800" dirty="0">
                <a:latin typeface="+mn-lt"/>
                <a:cs typeface="Calibri" pitchFamily="34" charset="0"/>
              </a:rPr>
              <a:t>The mechanics of How to test a two tail hypothesis about the mean</a:t>
            </a:r>
          </a:p>
          <a:p>
            <a:pPr marL="457200" indent="-457200">
              <a:buFont typeface="+mj-lt"/>
              <a:buAutoNum type="arabicPlain"/>
            </a:pPr>
            <a:r>
              <a:rPr lang="en-AU" sz="2800" dirty="0">
                <a:latin typeface="+mn-lt"/>
                <a:cs typeface="Calibri" pitchFamily="34" charset="0"/>
              </a:rPr>
              <a:t>Understand the Intuition underlying a hypothesis test</a:t>
            </a:r>
          </a:p>
          <a:p>
            <a:pPr marL="457200" indent="-457200">
              <a:buFont typeface="+mj-lt"/>
              <a:buAutoNum type="arabicPlain"/>
            </a:pPr>
            <a:r>
              <a:rPr lang="en-AU" sz="2800" dirty="0">
                <a:latin typeface="+mn-lt"/>
                <a:cs typeface="Calibri" pitchFamily="34" charset="0"/>
              </a:rPr>
              <a:t>Briefly relate hypothesis testing to our earlier discussion of confidence intervals.</a:t>
            </a:r>
          </a:p>
          <a:p>
            <a:pPr marL="457200" indent="-457200">
              <a:buFont typeface="+mj-lt"/>
              <a:buAutoNum type="arabicPlain"/>
            </a:pPr>
            <a:r>
              <a:rPr lang="en-AU" dirty="0">
                <a:cs typeface="Calibri" pitchFamily="34" charset="0"/>
              </a:rPr>
              <a:t>Testing difference in population means</a:t>
            </a:r>
            <a:endParaRPr lang="en-AU" sz="2800" dirty="0">
              <a:latin typeface="+mn-lt"/>
              <a:cs typeface="Calibri" pitchFamily="34" charset="0"/>
            </a:endParaRPr>
          </a:p>
          <a:p>
            <a:pPr marL="457200" indent="-457200">
              <a:buFont typeface="+mj-lt"/>
              <a:buAutoNum type="arabicPlain"/>
            </a:pPr>
            <a:endParaRPr lang="en-AU" dirty="0"/>
          </a:p>
          <a:p>
            <a:pPr marL="457200" indent="-457200">
              <a:buFont typeface="+mj-lt"/>
              <a:buAutoNum type="arabicPlain"/>
            </a:pPr>
            <a:endParaRPr lang="en-AU" dirty="0"/>
          </a:p>
        </p:txBody>
      </p:sp>
      <p:sp>
        <p:nvSpPr>
          <p:cNvPr id="2" name="Slide Number Placeholder 1"/>
          <p:cNvSpPr>
            <a:spLocks noGrp="1"/>
          </p:cNvSpPr>
          <p:nvPr>
            <p:ph type="sldNum" sz="quarter" idx="12"/>
          </p:nvPr>
        </p:nvSpPr>
        <p:spPr/>
        <p:txBody>
          <a:bodyPr/>
          <a:lstStyle/>
          <a:p>
            <a:fld id="{D6244F24-3180-4568-A6D4-AE1F835107C9}" type="slidenum">
              <a:rPr lang="en-AU" smtClean="0"/>
              <a:t>4</a:t>
            </a:fld>
            <a:endParaRPr lang="en-AU" dirty="0"/>
          </a:p>
        </p:txBody>
      </p:sp>
    </p:spTree>
    <p:extLst>
      <p:ext uri="{BB962C8B-B14F-4D97-AF65-F5344CB8AC3E}">
        <p14:creationId xmlns:p14="http://schemas.microsoft.com/office/powerpoint/2010/main" val="3473605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9262" y="-16665"/>
            <a:ext cx="11164430" cy="900000"/>
          </a:xfrm>
        </p:spPr>
        <p:txBody>
          <a:bodyPr>
            <a:normAutofit/>
          </a:bodyPr>
          <a:lstStyle/>
          <a:p>
            <a:pPr algn="ctr"/>
            <a:r>
              <a:rPr lang="en-US" altLang="en-US" sz="3600" b="1" dirty="0">
                <a:solidFill>
                  <a:srgbClr val="2E73C6"/>
                </a:solidFill>
                <a:latin typeface="+mj-lt"/>
              </a:rPr>
              <a:t>What is a Hypothesis?</a:t>
            </a:r>
            <a:endParaRPr lang="en-AU" altLang="en-US" sz="3600" b="1" dirty="0">
              <a:solidFill>
                <a:srgbClr val="2E73C6"/>
              </a:solidFill>
              <a:latin typeface="+mj-lt"/>
            </a:endParaRPr>
          </a:p>
        </p:txBody>
      </p:sp>
      <p:sp>
        <p:nvSpPr>
          <p:cNvPr id="5" name="Rectangle 3"/>
          <p:cNvSpPr txBox="1">
            <a:spLocks noChangeArrowheads="1"/>
          </p:cNvSpPr>
          <p:nvPr/>
        </p:nvSpPr>
        <p:spPr>
          <a:xfrm>
            <a:off x="539262" y="836712"/>
            <a:ext cx="11228753" cy="5832648"/>
          </a:xfrm>
          <a:prstGeom prst="rect">
            <a:avLst/>
          </a:prstGeom>
        </p:spPr>
        <p:txBody>
          <a:bodyPr/>
          <a:lstStyle/>
          <a:p>
            <a:pPr defTabSz="857250" eaLnBrk="0" hangingPunct="0">
              <a:spcBef>
                <a:spcPct val="20000"/>
              </a:spcBef>
              <a:spcAft>
                <a:spcPct val="20000"/>
              </a:spcAft>
              <a:buSzPct val="80000"/>
              <a:defRPr/>
            </a:pPr>
            <a:r>
              <a:rPr lang="en-US" sz="2800" kern="0" dirty="0">
                <a:latin typeface="+mn-lt"/>
                <a:ea typeface="Verdana" pitchFamily="34" charset="0"/>
                <a:cs typeface="Verdana" pitchFamily="34" charset="0"/>
              </a:rPr>
              <a:t>A hypothesis is a statement (assumption) about </a:t>
            </a:r>
            <a:r>
              <a:rPr lang="en-US" sz="2800" kern="0" dirty="0">
                <a:solidFill>
                  <a:srgbClr val="FF0000"/>
                </a:solidFill>
                <a:latin typeface="+mn-lt"/>
                <a:ea typeface="Verdana" pitchFamily="34" charset="0"/>
                <a:cs typeface="Verdana" pitchFamily="34" charset="0"/>
              </a:rPr>
              <a:t>a population parameter</a:t>
            </a:r>
            <a:r>
              <a:rPr lang="en-US" sz="2800" dirty="0">
                <a:latin typeface="+mn-lt"/>
                <a:ea typeface="Verdana" pitchFamily="34" charset="0"/>
                <a:cs typeface="Verdana" pitchFamily="34" charset="0"/>
              </a:rPr>
              <a:t>, e.g. the po</a:t>
            </a:r>
            <a:r>
              <a:rPr lang="en-US" sz="2800" kern="0" dirty="0">
                <a:latin typeface="+mn-lt"/>
                <a:ea typeface="Verdana" pitchFamily="34" charset="0"/>
                <a:cs typeface="Verdana" pitchFamily="34" charset="0"/>
              </a:rPr>
              <a:t>pulation mean. </a:t>
            </a:r>
          </a:p>
          <a:p>
            <a:pPr marL="342900" indent="-342900" defTabSz="857250" eaLnBrk="0" hangingPunct="0">
              <a:lnSpc>
                <a:spcPct val="70000"/>
              </a:lnSpc>
              <a:spcBef>
                <a:spcPct val="20000"/>
              </a:spcBef>
              <a:spcAft>
                <a:spcPct val="20000"/>
              </a:spcAft>
              <a:buSzPct val="80000"/>
              <a:buFont typeface="Verdana" pitchFamily="34" charset="0"/>
              <a:buNone/>
              <a:defRPr/>
            </a:pPr>
            <a:r>
              <a:rPr lang="en-US" sz="2800" b="1" kern="0" dirty="0">
                <a:latin typeface="+mn-lt"/>
                <a:ea typeface="Verdana" pitchFamily="34" charset="0"/>
                <a:cs typeface="Verdana" pitchFamily="34" charset="0"/>
              </a:rPr>
              <a:t>NOT the sample mean </a:t>
            </a:r>
            <a:endParaRPr lang="en-US" altLang="en-US" sz="2800" b="1" dirty="0">
              <a:solidFill>
                <a:srgbClr val="2E73C6"/>
              </a:solidFill>
              <a:latin typeface="+mn-lt"/>
              <a:ea typeface="Verdana" pitchFamily="34" charset="0"/>
              <a:cs typeface="Verdana" pitchFamily="34" charset="0"/>
            </a:endParaRPr>
          </a:p>
          <a:p>
            <a:pPr marL="342900" indent="-342900" defTabSz="857250" eaLnBrk="0" hangingPunct="0">
              <a:lnSpc>
                <a:spcPct val="70000"/>
              </a:lnSpc>
              <a:spcBef>
                <a:spcPct val="20000"/>
              </a:spcBef>
              <a:spcAft>
                <a:spcPct val="20000"/>
              </a:spcAft>
              <a:buSzPct val="80000"/>
              <a:buFont typeface="Verdana" pitchFamily="34" charset="0"/>
              <a:buNone/>
              <a:defRPr/>
            </a:pPr>
            <a:r>
              <a:rPr lang="en-AU" altLang="en-US" sz="2800" b="1" dirty="0">
                <a:solidFill>
                  <a:srgbClr val="2E73C6"/>
                </a:solidFill>
                <a:latin typeface="+mn-lt"/>
              </a:rPr>
              <a:t>The Null Hypothesis, H</a:t>
            </a:r>
            <a:r>
              <a:rPr lang="en-AU" altLang="en-US" sz="2800" b="1" baseline="-25000" dirty="0">
                <a:solidFill>
                  <a:srgbClr val="2E73C6"/>
                </a:solidFill>
                <a:latin typeface="+mn-lt"/>
              </a:rPr>
              <a:t>0</a:t>
            </a:r>
            <a:endParaRPr lang="en-US" sz="2800" b="1" kern="0" dirty="0">
              <a:solidFill>
                <a:srgbClr val="2E73C6"/>
              </a:solidFill>
              <a:latin typeface="+mn-lt"/>
              <a:ea typeface="Verdana" pitchFamily="34" charset="0"/>
              <a:cs typeface="Verdana" pitchFamily="34" charset="0"/>
            </a:endParaRPr>
          </a:p>
          <a:p>
            <a:pPr>
              <a:spcAft>
                <a:spcPct val="0"/>
              </a:spcAft>
            </a:pPr>
            <a:r>
              <a:rPr lang="en-US" altLang="en-US" sz="2800" dirty="0">
                <a:latin typeface="+mn-lt"/>
              </a:rPr>
              <a:t>States the belief or assumption in the current situation (status quo). For example the</a:t>
            </a:r>
            <a:r>
              <a:rPr lang="en-US" sz="2800" dirty="0">
                <a:latin typeface="+mn-lt"/>
              </a:rPr>
              <a:t> mean monthly mobile phone bill in Melbourne/Singapore </a:t>
            </a:r>
            <a:r>
              <a:rPr lang="en-AU" altLang="en-US" sz="2800" dirty="0">
                <a:solidFill>
                  <a:srgbClr val="002060"/>
                </a:solidFill>
                <a:latin typeface="+mn-lt"/>
              </a:rPr>
              <a:t>H</a:t>
            </a:r>
            <a:r>
              <a:rPr lang="en-AU" altLang="en-US" sz="2800" baseline="-25000" dirty="0">
                <a:solidFill>
                  <a:srgbClr val="002060"/>
                </a:solidFill>
                <a:latin typeface="+mn-lt"/>
              </a:rPr>
              <a:t>0</a:t>
            </a:r>
            <a:r>
              <a:rPr lang="en-AU" altLang="en-US" sz="2800" b="1" baseline="-25000" dirty="0">
                <a:solidFill>
                  <a:srgbClr val="00B0F0"/>
                </a:solidFill>
                <a:latin typeface="+mn-lt"/>
              </a:rPr>
              <a:t> </a:t>
            </a:r>
            <a:r>
              <a:rPr lang="en-US" sz="2800" dirty="0">
                <a:latin typeface="+mn-lt"/>
              </a:rPr>
              <a:t>is  </a:t>
            </a:r>
            <a:r>
              <a:rPr lang="el-GR" sz="2800" dirty="0">
                <a:latin typeface="+mn-lt"/>
                <a:sym typeface="Symbol" pitchFamily="18" charset="2"/>
              </a:rPr>
              <a:t>μ</a:t>
            </a:r>
            <a:r>
              <a:rPr lang="en-US" sz="2800" dirty="0">
                <a:latin typeface="+mn-lt"/>
                <a:sym typeface="Symbol" pitchFamily="18" charset="2"/>
              </a:rPr>
              <a:t> =</a:t>
            </a:r>
            <a:r>
              <a:rPr lang="en-US" sz="2800" dirty="0">
                <a:latin typeface="+mn-lt"/>
              </a:rPr>
              <a:t> $72.</a:t>
            </a:r>
          </a:p>
          <a:p>
            <a:pPr>
              <a:spcAft>
                <a:spcPct val="0"/>
              </a:spcAft>
            </a:pPr>
            <a:endParaRPr lang="en-US" sz="1200" dirty="0">
              <a:latin typeface="+mn-lt"/>
            </a:endParaRPr>
          </a:p>
          <a:p>
            <a:pPr>
              <a:spcAft>
                <a:spcPct val="0"/>
              </a:spcAft>
            </a:pPr>
            <a:r>
              <a:rPr lang="en-US" sz="2800" dirty="0">
                <a:latin typeface="+mn-lt"/>
              </a:rPr>
              <a:t>Reject or not reject </a:t>
            </a:r>
            <a:r>
              <a:rPr lang="en-AU" altLang="en-US" sz="2800" b="1" dirty="0">
                <a:solidFill>
                  <a:srgbClr val="002060"/>
                </a:solidFill>
                <a:latin typeface="+mn-lt"/>
              </a:rPr>
              <a:t>H</a:t>
            </a:r>
            <a:r>
              <a:rPr lang="en-AU" altLang="en-US" sz="2800" b="1" baseline="-25000" dirty="0">
                <a:solidFill>
                  <a:srgbClr val="002060"/>
                </a:solidFill>
                <a:latin typeface="+mn-lt"/>
              </a:rPr>
              <a:t>0</a:t>
            </a:r>
            <a:endParaRPr lang="en-US" sz="2800" dirty="0">
              <a:solidFill>
                <a:srgbClr val="002060"/>
              </a:solidFill>
              <a:latin typeface="+mn-lt"/>
            </a:endParaRPr>
          </a:p>
          <a:p>
            <a:pPr>
              <a:spcAft>
                <a:spcPct val="0"/>
              </a:spcAft>
            </a:pPr>
            <a:endParaRPr lang="en-US" altLang="en-US" sz="2800" dirty="0">
              <a:solidFill>
                <a:srgbClr val="2E73C6"/>
              </a:solidFill>
              <a:latin typeface="+mn-lt"/>
            </a:endParaRPr>
          </a:p>
          <a:p>
            <a:pPr>
              <a:lnSpc>
                <a:spcPct val="90000"/>
              </a:lnSpc>
            </a:pPr>
            <a:r>
              <a:rPr lang="en-AU" altLang="en-US" sz="2800" b="1" dirty="0">
                <a:solidFill>
                  <a:srgbClr val="2E73C6"/>
                </a:solidFill>
                <a:latin typeface="+mn-lt"/>
              </a:rPr>
              <a:t>The Alternative Hypothesis, H</a:t>
            </a:r>
            <a:r>
              <a:rPr lang="en-AU" altLang="en-US" sz="2800" b="1" baseline="-25000" dirty="0">
                <a:solidFill>
                  <a:srgbClr val="2E73C6"/>
                </a:solidFill>
                <a:latin typeface="+mn-lt"/>
              </a:rPr>
              <a:t>1</a:t>
            </a:r>
          </a:p>
          <a:p>
            <a:pPr>
              <a:lnSpc>
                <a:spcPct val="90000"/>
              </a:lnSpc>
            </a:pPr>
            <a:r>
              <a:rPr lang="en-US" altLang="en-US" sz="2800" dirty="0">
                <a:latin typeface="+mn-lt"/>
              </a:rPr>
              <a:t>Is the opposite of the null hypothesis e.g. </a:t>
            </a:r>
            <a:r>
              <a:rPr lang="en-US" sz="2800" dirty="0">
                <a:latin typeface="+mn-lt"/>
              </a:rPr>
              <a:t>The mean monthly mobile phone bill for Melbourne/Singapore is </a:t>
            </a:r>
            <a:r>
              <a:rPr lang="en-AU" sz="2800" u="sng" dirty="0">
                <a:latin typeface="+mn-lt"/>
                <a:sym typeface="Symbol" pitchFamily="18" charset="2"/>
              </a:rPr>
              <a:t>not</a:t>
            </a:r>
            <a:r>
              <a:rPr lang="en-AU" sz="2800" dirty="0">
                <a:latin typeface="+mn-lt"/>
                <a:sym typeface="Symbol" pitchFamily="18" charset="2"/>
              </a:rPr>
              <a:t> equal to</a:t>
            </a:r>
            <a:r>
              <a:rPr lang="en-US" sz="2800" dirty="0">
                <a:latin typeface="+mn-lt"/>
              </a:rPr>
              <a:t> $72 </a:t>
            </a:r>
            <a:r>
              <a:rPr lang="en-US" altLang="en-US" sz="2800" dirty="0">
                <a:latin typeface="+mn-lt"/>
              </a:rPr>
              <a:t>( H</a:t>
            </a:r>
            <a:r>
              <a:rPr lang="en-US" altLang="en-US" sz="2800" baseline="-25000" dirty="0">
                <a:latin typeface="+mn-lt"/>
              </a:rPr>
              <a:t>1</a:t>
            </a:r>
            <a:r>
              <a:rPr lang="en-US" altLang="en-US" sz="2800" dirty="0">
                <a:latin typeface="+mn-lt"/>
              </a:rPr>
              <a:t>: </a:t>
            </a:r>
            <a:r>
              <a:rPr lang="el-GR" altLang="en-US" sz="2800" dirty="0">
                <a:latin typeface="+mn-lt"/>
                <a:sym typeface="Symbol" panose="05050102010706020507" pitchFamily="18" charset="2"/>
              </a:rPr>
              <a:t>μ</a:t>
            </a:r>
            <a:r>
              <a:rPr lang="en-US" altLang="en-US" sz="2800" dirty="0">
                <a:latin typeface="+mn-lt"/>
                <a:sym typeface="Symbol" panose="05050102010706020507" pitchFamily="18" charset="2"/>
              </a:rPr>
              <a:t> ≠ 72 </a:t>
            </a:r>
            <a:r>
              <a:rPr lang="en-US" altLang="en-US" sz="2800" dirty="0">
                <a:latin typeface="+mn-lt"/>
              </a:rPr>
              <a:t>)</a:t>
            </a:r>
          </a:p>
        </p:txBody>
      </p:sp>
      <p:sp>
        <p:nvSpPr>
          <p:cNvPr id="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5</a:t>
            </a:fld>
            <a:endParaRPr lang="en-AU" dirty="0"/>
          </a:p>
        </p:txBody>
      </p:sp>
    </p:spTree>
    <p:extLst>
      <p:ext uri="{BB962C8B-B14F-4D97-AF65-F5344CB8AC3E}">
        <p14:creationId xmlns:p14="http://schemas.microsoft.com/office/powerpoint/2010/main" val="60308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pPr algn="ctr">
              <a:spcBef>
                <a:spcPct val="0"/>
              </a:spcBef>
            </a:pPr>
            <a:r>
              <a:rPr lang="en-US" altLang="en-US" sz="3600" b="1" kern="1200" dirty="0">
                <a:solidFill>
                  <a:srgbClr val="2E73C6"/>
                </a:solidFill>
                <a:latin typeface="+mj-lt"/>
                <a:ea typeface="+mj-ea"/>
                <a:cs typeface="+mj-cs"/>
              </a:rPr>
              <a:t>Hypothesis Testing Process</a:t>
            </a:r>
            <a:endParaRPr lang="en-AU" altLang="en-US" sz="3600" b="1" kern="1200" dirty="0">
              <a:solidFill>
                <a:srgbClr val="2E73C6"/>
              </a:solidFill>
              <a:latin typeface="+mj-lt"/>
              <a:ea typeface="+mj-ea"/>
              <a:cs typeface="+mj-cs"/>
            </a:endParaRPr>
          </a:p>
        </p:txBody>
      </p:sp>
      <p:sp>
        <p:nvSpPr>
          <p:cNvPr id="5" name="AutoShape 2"/>
          <p:cNvSpPr>
            <a:spLocks noChangeArrowheads="1"/>
          </p:cNvSpPr>
          <p:nvPr/>
        </p:nvSpPr>
        <p:spPr bwMode="auto">
          <a:xfrm>
            <a:off x="1549401" y="4941888"/>
            <a:ext cx="3137877" cy="1439862"/>
          </a:xfrm>
          <a:prstGeom prst="roundRect">
            <a:avLst>
              <a:gd name="adj" fmla="val 16667"/>
            </a:avLst>
          </a:prstGeom>
          <a:solidFill>
            <a:schemeClr val="accent5"/>
          </a:solidFill>
          <a:ln w="50800">
            <a:solidFill>
              <a:schemeClr val="tx1"/>
            </a:solidFill>
            <a:round/>
            <a:headEnd type="none" w="sm" len="sm"/>
            <a:tailEnd type="none" w="sm" len="sm"/>
          </a:ln>
          <a:effectLst/>
        </p:spPr>
        <p:txBody>
          <a:bodyPr wrap="none" anchor="ctr"/>
          <a:lstStyle/>
          <a:p>
            <a:pPr>
              <a:defRPr/>
            </a:pPr>
            <a:endParaRPr lang="en-AU">
              <a:cs typeface="Arial" charset="0"/>
            </a:endParaRPr>
          </a:p>
        </p:txBody>
      </p:sp>
      <p:sp>
        <p:nvSpPr>
          <p:cNvPr id="10246" name="Rectangle 3"/>
          <p:cNvSpPr>
            <a:spLocks noChangeArrowheads="1"/>
          </p:cNvSpPr>
          <p:nvPr/>
        </p:nvSpPr>
        <p:spPr bwMode="auto">
          <a:xfrm>
            <a:off x="7692761" y="2329354"/>
            <a:ext cx="1805495"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Population</a:t>
            </a:r>
          </a:p>
        </p:txBody>
      </p:sp>
      <p:sp>
        <p:nvSpPr>
          <p:cNvPr id="10247" name="Rectangle 4"/>
          <p:cNvSpPr>
            <a:spLocks noChangeArrowheads="1"/>
          </p:cNvSpPr>
          <p:nvPr/>
        </p:nvSpPr>
        <p:spPr bwMode="auto">
          <a:xfrm>
            <a:off x="1631462" y="1844675"/>
            <a:ext cx="26387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Assumption: the</a:t>
            </a:r>
          </a:p>
        </p:txBody>
      </p:sp>
      <p:sp>
        <p:nvSpPr>
          <p:cNvPr id="10248" name="Rectangle 5"/>
          <p:cNvSpPr>
            <a:spLocks noChangeArrowheads="1"/>
          </p:cNvSpPr>
          <p:nvPr/>
        </p:nvSpPr>
        <p:spPr bwMode="auto">
          <a:xfrm>
            <a:off x="1631463" y="2211388"/>
            <a:ext cx="2378729"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Mean monthly</a:t>
            </a:r>
          </a:p>
        </p:txBody>
      </p:sp>
      <p:sp>
        <p:nvSpPr>
          <p:cNvPr id="10249" name="Rectangle 6"/>
          <p:cNvSpPr>
            <a:spLocks noChangeArrowheads="1"/>
          </p:cNvSpPr>
          <p:nvPr/>
        </p:nvSpPr>
        <p:spPr bwMode="auto">
          <a:xfrm>
            <a:off x="1631462" y="2576513"/>
            <a:ext cx="384881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Mobile phone bill is $72.</a:t>
            </a:r>
          </a:p>
        </p:txBody>
      </p:sp>
      <p:sp>
        <p:nvSpPr>
          <p:cNvPr id="10250" name="Rectangle 7"/>
          <p:cNvSpPr>
            <a:spLocks noChangeArrowheads="1"/>
          </p:cNvSpPr>
          <p:nvPr/>
        </p:nvSpPr>
        <p:spPr bwMode="auto">
          <a:xfrm>
            <a:off x="1631463" y="2943225"/>
            <a:ext cx="3101812"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3200" b="1" dirty="0">
                <a:latin typeface="+mn-lt"/>
              </a:rPr>
              <a:t>(Null Hypothesis</a:t>
            </a:r>
            <a:r>
              <a:rPr lang="en-US" altLang="en-US" sz="3200" b="1" dirty="0">
                <a:solidFill>
                  <a:srgbClr val="002060"/>
                </a:solidFill>
                <a:latin typeface="+mn-lt"/>
              </a:rPr>
              <a:t>:</a:t>
            </a:r>
          </a:p>
        </p:txBody>
      </p:sp>
      <p:sp>
        <p:nvSpPr>
          <p:cNvPr id="11" name="Freeform 8"/>
          <p:cNvSpPr>
            <a:spLocks/>
          </p:cNvSpPr>
          <p:nvPr/>
        </p:nvSpPr>
        <p:spPr bwMode="auto">
          <a:xfrm>
            <a:off x="10966939" y="3394076"/>
            <a:ext cx="531446" cy="1439863"/>
          </a:xfrm>
          <a:custGeom>
            <a:avLst/>
            <a:gdLst/>
            <a:ahLst/>
            <a:cxnLst>
              <a:cxn ang="0">
                <a:pos x="107" y="0"/>
              </a:cxn>
              <a:cxn ang="0">
                <a:pos x="320" y="0"/>
              </a:cxn>
              <a:cxn ang="0">
                <a:pos x="320" y="335"/>
              </a:cxn>
              <a:cxn ang="0">
                <a:pos x="426" y="335"/>
              </a:cxn>
              <a:cxn ang="0">
                <a:pos x="214" y="443"/>
              </a:cxn>
              <a:cxn ang="0">
                <a:pos x="0" y="335"/>
              </a:cxn>
              <a:cxn ang="0">
                <a:pos x="107" y="335"/>
              </a:cxn>
              <a:cxn ang="0">
                <a:pos x="107" y="0"/>
              </a:cxn>
            </a:cxnLst>
            <a:rect l="0" t="0" r="r" b="b"/>
            <a:pathLst>
              <a:path w="427" h="444">
                <a:moveTo>
                  <a:pt x="107" y="0"/>
                </a:moveTo>
                <a:lnTo>
                  <a:pt x="320" y="0"/>
                </a:lnTo>
                <a:lnTo>
                  <a:pt x="320" y="335"/>
                </a:lnTo>
                <a:lnTo>
                  <a:pt x="426" y="335"/>
                </a:lnTo>
                <a:lnTo>
                  <a:pt x="214" y="443"/>
                </a:lnTo>
                <a:lnTo>
                  <a:pt x="0" y="335"/>
                </a:lnTo>
                <a:lnTo>
                  <a:pt x="107" y="335"/>
                </a:lnTo>
                <a:lnTo>
                  <a:pt x="107" y="0"/>
                </a:lnTo>
              </a:path>
            </a:pathLst>
          </a:custGeom>
          <a:solidFill>
            <a:schemeClr val="accent4"/>
          </a:solidFill>
          <a:ln w="9525" cap="rnd">
            <a:noFill/>
            <a:round/>
            <a:headEnd type="none" w="sm" len="sm"/>
            <a:tailEnd type="none" w="sm" len="sm"/>
          </a:ln>
          <a:effectLst/>
        </p:spPr>
        <p:txBody>
          <a:bodyPr/>
          <a:lstStyle/>
          <a:p>
            <a:pPr>
              <a:defRPr/>
            </a:pPr>
            <a:endParaRPr lang="en-AU">
              <a:cs typeface="Arial" charset="0"/>
            </a:endParaRPr>
          </a:p>
        </p:txBody>
      </p:sp>
      <p:sp>
        <p:nvSpPr>
          <p:cNvPr id="12" name="Freeform 9"/>
          <p:cNvSpPr>
            <a:spLocks/>
          </p:cNvSpPr>
          <p:nvPr/>
        </p:nvSpPr>
        <p:spPr bwMode="auto">
          <a:xfrm>
            <a:off x="4740031" y="5300664"/>
            <a:ext cx="683846" cy="687387"/>
          </a:xfrm>
          <a:custGeom>
            <a:avLst/>
            <a:gdLst/>
            <a:ahLst/>
            <a:cxnLst>
              <a:cxn ang="0">
                <a:pos x="575" y="324"/>
              </a:cxn>
              <a:cxn ang="0">
                <a:pos x="107" y="324"/>
              </a:cxn>
              <a:cxn ang="0">
                <a:pos x="107" y="432"/>
              </a:cxn>
              <a:cxn ang="0">
                <a:pos x="0" y="215"/>
              </a:cxn>
              <a:cxn ang="0">
                <a:pos x="107" y="0"/>
              </a:cxn>
              <a:cxn ang="0">
                <a:pos x="107" y="107"/>
              </a:cxn>
              <a:cxn ang="0">
                <a:pos x="575" y="107"/>
              </a:cxn>
            </a:cxnLst>
            <a:rect l="0" t="0" r="r" b="b"/>
            <a:pathLst>
              <a:path w="576" h="433">
                <a:moveTo>
                  <a:pt x="575" y="324"/>
                </a:moveTo>
                <a:lnTo>
                  <a:pt x="107" y="324"/>
                </a:lnTo>
                <a:lnTo>
                  <a:pt x="107" y="432"/>
                </a:lnTo>
                <a:lnTo>
                  <a:pt x="0" y="215"/>
                </a:lnTo>
                <a:lnTo>
                  <a:pt x="107" y="0"/>
                </a:lnTo>
                <a:lnTo>
                  <a:pt x="107" y="107"/>
                </a:lnTo>
                <a:lnTo>
                  <a:pt x="575" y="107"/>
                </a:lnTo>
              </a:path>
            </a:pathLst>
          </a:custGeom>
          <a:solidFill>
            <a:schemeClr val="accent4"/>
          </a:solidFill>
          <a:ln w="12700" cap="rnd" cmpd="sng">
            <a:solidFill>
              <a:srgbClr val="000000"/>
            </a:solidFill>
            <a:prstDash val="solid"/>
            <a:round/>
            <a:headEnd type="none" w="sm" len="sm"/>
            <a:tailEnd type="none" w="sm" len="sm"/>
          </a:ln>
          <a:effectLst/>
        </p:spPr>
        <p:txBody>
          <a:bodyPr/>
          <a:lstStyle/>
          <a:p>
            <a:pPr>
              <a:defRPr/>
            </a:pPr>
            <a:endParaRPr lang="en-AU">
              <a:cs typeface="Arial" charset="0"/>
            </a:endParaRPr>
          </a:p>
        </p:txBody>
      </p:sp>
      <p:sp>
        <p:nvSpPr>
          <p:cNvPr id="10253" name="Rectangle 10"/>
          <p:cNvSpPr>
            <a:spLocks noChangeArrowheads="1"/>
          </p:cNvSpPr>
          <p:nvPr/>
        </p:nvSpPr>
        <p:spPr bwMode="auto">
          <a:xfrm>
            <a:off x="2061309" y="5480050"/>
            <a:ext cx="1217963"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REJECT</a:t>
            </a:r>
          </a:p>
        </p:txBody>
      </p:sp>
      <p:sp>
        <p:nvSpPr>
          <p:cNvPr id="10257" name="Rectangle 14"/>
          <p:cNvSpPr>
            <a:spLocks noChangeArrowheads="1"/>
          </p:cNvSpPr>
          <p:nvPr/>
        </p:nvSpPr>
        <p:spPr bwMode="auto">
          <a:xfrm>
            <a:off x="4110892" y="4508501"/>
            <a:ext cx="226646"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endParaRPr lang="en-AU" altLang="en-US"/>
          </a:p>
        </p:txBody>
      </p:sp>
      <p:sp>
        <p:nvSpPr>
          <p:cNvPr id="10258" name="Rectangle 15"/>
          <p:cNvSpPr>
            <a:spLocks noChangeArrowheads="1"/>
          </p:cNvSpPr>
          <p:nvPr/>
        </p:nvSpPr>
        <p:spPr bwMode="auto">
          <a:xfrm>
            <a:off x="4902201" y="4610101"/>
            <a:ext cx="226646"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endParaRPr lang="en-AU" altLang="en-US"/>
          </a:p>
        </p:txBody>
      </p:sp>
      <p:sp>
        <p:nvSpPr>
          <p:cNvPr id="10259" name="Rectangle 16"/>
          <p:cNvSpPr>
            <a:spLocks noChangeArrowheads="1"/>
          </p:cNvSpPr>
          <p:nvPr/>
        </p:nvSpPr>
        <p:spPr bwMode="auto">
          <a:xfrm>
            <a:off x="5409479" y="4870450"/>
            <a:ext cx="2779480" cy="1813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a:spcBef>
                <a:spcPct val="0"/>
              </a:spcBef>
            </a:pPr>
            <a:r>
              <a:rPr lang="en-US" altLang="en-US" sz="2800" b="1" dirty="0">
                <a:latin typeface="+mn-lt"/>
              </a:rPr>
              <a:t>Suppose</a:t>
            </a:r>
          </a:p>
          <a:p>
            <a:pPr>
              <a:spcBef>
                <a:spcPct val="0"/>
              </a:spcBef>
            </a:pPr>
            <a:r>
              <a:rPr lang="en-US" altLang="en-US" sz="2800" b="1" dirty="0">
                <a:latin typeface="+mn-lt"/>
              </a:rPr>
              <a:t>the sample mean</a:t>
            </a:r>
          </a:p>
          <a:p>
            <a:pPr>
              <a:spcBef>
                <a:spcPct val="0"/>
              </a:spcBef>
            </a:pPr>
            <a:r>
              <a:rPr lang="en-US" altLang="en-US" sz="2800" b="1" dirty="0">
                <a:latin typeface="+mn-lt"/>
              </a:rPr>
              <a:t>bill is $69. Is that </a:t>
            </a:r>
          </a:p>
          <a:p>
            <a:pPr>
              <a:spcBef>
                <a:spcPct val="0"/>
              </a:spcBef>
            </a:pPr>
            <a:r>
              <a:rPr lang="en-US" altLang="en-US" sz="2800" b="1" dirty="0">
                <a:latin typeface="+mn-lt"/>
              </a:rPr>
              <a:t>likely if </a:t>
            </a:r>
            <a:r>
              <a:rPr lang="el-GR" altLang="en-US" sz="2800" b="1" dirty="0">
                <a:latin typeface="+mn-lt"/>
                <a:sym typeface="Symbol" panose="05050102010706020507" pitchFamily="18" charset="2"/>
              </a:rPr>
              <a:t>μ</a:t>
            </a:r>
            <a:r>
              <a:rPr lang="en-US" altLang="en-US" sz="2800" b="1" dirty="0">
                <a:latin typeface="+mn-lt"/>
              </a:rPr>
              <a:t> = 72 ?</a:t>
            </a:r>
          </a:p>
        </p:txBody>
      </p:sp>
      <p:sp>
        <p:nvSpPr>
          <p:cNvPr id="10261" name="Rectangle 50"/>
          <p:cNvSpPr>
            <a:spLocks noChangeArrowheads="1"/>
          </p:cNvSpPr>
          <p:nvPr/>
        </p:nvSpPr>
        <p:spPr bwMode="auto">
          <a:xfrm>
            <a:off x="9157678" y="5249864"/>
            <a:ext cx="128400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Sample</a:t>
            </a:r>
          </a:p>
        </p:txBody>
      </p:sp>
      <p:sp>
        <p:nvSpPr>
          <p:cNvPr id="10262" name="Rectangle 51"/>
          <p:cNvSpPr>
            <a:spLocks noChangeArrowheads="1"/>
          </p:cNvSpPr>
          <p:nvPr/>
        </p:nvSpPr>
        <p:spPr bwMode="auto">
          <a:xfrm>
            <a:off x="1522047" y="5853114"/>
            <a:ext cx="2523128"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Null Hypothesis</a:t>
            </a:r>
          </a:p>
        </p:txBody>
      </p:sp>
      <p:sp>
        <p:nvSpPr>
          <p:cNvPr id="10263" name="Line 52"/>
          <p:cNvSpPr>
            <a:spLocks noChangeShapeType="1"/>
          </p:cNvSpPr>
          <p:nvPr/>
        </p:nvSpPr>
        <p:spPr bwMode="auto">
          <a:xfrm>
            <a:off x="1820984" y="3836988"/>
            <a:ext cx="336062"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7526">
                <a:solidFill>
                  <a:srgbClr val="000000"/>
                </a:solidFill>
                <a:round/>
                <a:headEnd/>
                <a:tailEnd/>
              </a14:hiddenLine>
            </a:ext>
          </a:extLst>
        </p:spPr>
        <p:txBody>
          <a:bodyPr/>
          <a:lstStyle/>
          <a:p>
            <a:endParaRPr lang="en-AU"/>
          </a:p>
        </p:txBody>
      </p:sp>
      <p:sp>
        <p:nvSpPr>
          <p:cNvPr id="10266" name="Rectangle 58"/>
          <p:cNvSpPr>
            <a:spLocks noChangeArrowheads="1"/>
          </p:cNvSpPr>
          <p:nvPr/>
        </p:nvSpPr>
        <p:spPr bwMode="auto">
          <a:xfrm>
            <a:off x="1779955" y="4946651"/>
            <a:ext cx="273147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If not likely, </a:t>
            </a:r>
          </a:p>
        </p:txBody>
      </p:sp>
      <p:sp>
        <p:nvSpPr>
          <p:cNvPr id="61" name="Text Box 59"/>
          <p:cNvSpPr txBox="1">
            <a:spLocks noChangeArrowheads="1"/>
          </p:cNvSpPr>
          <p:nvPr/>
        </p:nvSpPr>
        <p:spPr bwMode="auto">
          <a:xfrm>
            <a:off x="8196385" y="3735389"/>
            <a:ext cx="2532185" cy="830997"/>
          </a:xfrm>
          <a:prstGeom prst="rect">
            <a:avLst/>
          </a:prstGeom>
          <a:solidFill>
            <a:schemeClr val="accent5"/>
          </a:solidFill>
          <a:ln w="12700">
            <a:solidFill>
              <a:schemeClr val="accent4"/>
            </a:solidFill>
            <a:miter lim="800000"/>
            <a:headEnd type="none" w="sm" len="sm"/>
            <a:tailEnd type="none" w="sm" len="sm"/>
          </a:ln>
          <a:effectLst/>
        </p:spPr>
        <p:txBody>
          <a:bodyPr>
            <a:spAutoFit/>
          </a:bodyPr>
          <a:lstStyle/>
          <a:p>
            <a:pPr eaLnBrk="0" hangingPunct="0">
              <a:defRPr/>
            </a:pPr>
            <a:r>
              <a:rPr lang="en-US" sz="2400" dirty="0">
                <a:cs typeface="Arial" charset="0"/>
              </a:rPr>
              <a:t>Now select a random sample</a:t>
            </a:r>
          </a:p>
        </p:txBody>
      </p:sp>
      <p:sp>
        <p:nvSpPr>
          <p:cNvPr id="66" name="Line 64"/>
          <p:cNvSpPr>
            <a:spLocks noChangeShapeType="1"/>
          </p:cNvSpPr>
          <p:nvPr/>
        </p:nvSpPr>
        <p:spPr bwMode="auto">
          <a:xfrm>
            <a:off x="1543539" y="4038600"/>
            <a:ext cx="6564923" cy="0"/>
          </a:xfrm>
          <a:prstGeom prst="line">
            <a:avLst/>
          </a:prstGeom>
          <a:noFill/>
          <a:ln w="28575">
            <a:solidFill>
              <a:schemeClr val="accent4"/>
            </a:solidFill>
            <a:round/>
            <a:headEnd type="none" w="sm" len="sm"/>
            <a:tailEnd type="none" w="sm" len="sm"/>
          </a:ln>
          <a:effectLst/>
        </p:spPr>
        <p:txBody>
          <a:bodyPr/>
          <a:lstStyle/>
          <a:p>
            <a:pPr>
              <a:defRPr/>
            </a:pPr>
            <a:endParaRPr lang="en-AU">
              <a:cs typeface="Arial" charset="0"/>
            </a:endParaRPr>
          </a:p>
        </p:txBody>
      </p:sp>
      <p:sp>
        <p:nvSpPr>
          <p:cNvPr id="10269" name="Rectangle 65"/>
          <p:cNvSpPr>
            <a:spLocks noChangeArrowheads="1"/>
          </p:cNvSpPr>
          <p:nvPr/>
        </p:nvSpPr>
        <p:spPr bwMode="auto">
          <a:xfrm>
            <a:off x="2155093" y="3346450"/>
            <a:ext cx="1897956"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solidFill>
                  <a:schemeClr val="bg2"/>
                </a:solidFill>
                <a:latin typeface="+mn-lt"/>
              </a:rPr>
              <a:t> </a:t>
            </a:r>
            <a:r>
              <a:rPr lang="en-US" altLang="en-US" sz="2800" b="1" dirty="0">
                <a:latin typeface="+mn-lt"/>
              </a:rPr>
              <a:t>H</a:t>
            </a:r>
            <a:r>
              <a:rPr lang="en-US" altLang="en-US" sz="2800" b="1" baseline="-25000" dirty="0">
                <a:latin typeface="+mn-lt"/>
              </a:rPr>
              <a:t>0</a:t>
            </a:r>
            <a:r>
              <a:rPr lang="en-US" altLang="en-US" sz="2800" b="1" dirty="0">
                <a:latin typeface="+mn-lt"/>
              </a:rPr>
              <a:t>: </a:t>
            </a:r>
            <a:r>
              <a:rPr lang="el-GR" altLang="en-US" sz="2800" b="1" dirty="0">
                <a:latin typeface="+mn-lt"/>
                <a:sym typeface="Symbol" panose="05050102010706020507" pitchFamily="18" charset="2"/>
              </a:rPr>
              <a:t>μ</a:t>
            </a:r>
            <a:r>
              <a:rPr lang="en-US" altLang="en-US" sz="2800" b="1" dirty="0">
                <a:latin typeface="+mn-lt"/>
              </a:rPr>
              <a:t> = 72 )</a:t>
            </a:r>
          </a:p>
        </p:txBody>
      </p:sp>
      <p:sp>
        <p:nvSpPr>
          <p:cNvPr id="10272" name="Rectangle 69"/>
          <p:cNvSpPr>
            <a:spLocks noChangeArrowheads="1"/>
          </p:cNvSpPr>
          <p:nvPr/>
        </p:nvSpPr>
        <p:spPr bwMode="auto">
          <a:xfrm>
            <a:off x="8157309" y="3789363"/>
            <a:ext cx="234461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endParaRPr lang="en-AU" altLang="en-US"/>
          </a:p>
        </p:txBody>
      </p:sp>
      <p:sp>
        <p:nvSpPr>
          <p:cNvPr id="24"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6</a:t>
            </a:fld>
            <a:endParaRPr lang="en-AU" dirty="0"/>
          </a:p>
        </p:txBody>
      </p:sp>
    </p:spTree>
    <p:extLst>
      <p:ext uri="{BB962C8B-B14F-4D97-AF65-F5344CB8AC3E}">
        <p14:creationId xmlns:p14="http://schemas.microsoft.com/office/powerpoint/2010/main" val="113781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86507" y="332656"/>
            <a:ext cx="11164430" cy="900000"/>
          </a:xfrm>
        </p:spPr>
        <p:txBody>
          <a:bodyPr>
            <a:noAutofit/>
          </a:bodyPr>
          <a:lstStyle/>
          <a:p>
            <a:pPr algn="ctr">
              <a:spcBef>
                <a:spcPct val="0"/>
              </a:spcBef>
            </a:pPr>
            <a:r>
              <a:rPr lang="en-AU" altLang="en-US" sz="3200" b="1" kern="1200" dirty="0">
                <a:solidFill>
                  <a:srgbClr val="2E73C6"/>
                </a:solidFill>
                <a:latin typeface="+mj-lt"/>
                <a:ea typeface="+mj-ea"/>
                <a:cs typeface="+mj-cs"/>
              </a:rPr>
              <a:t>Reason for Rejecting the Null Hypothesis- Recall the Empirical rule and the notion of distance</a:t>
            </a:r>
          </a:p>
        </p:txBody>
      </p:sp>
      <p:sp>
        <p:nvSpPr>
          <p:cNvPr id="11269" name="Line 2"/>
          <p:cNvSpPr>
            <a:spLocks noChangeShapeType="1"/>
          </p:cNvSpPr>
          <p:nvPr/>
        </p:nvSpPr>
        <p:spPr bwMode="auto">
          <a:xfrm flipH="1" flipV="1">
            <a:off x="3525869" y="4321843"/>
            <a:ext cx="1953" cy="304800"/>
          </a:xfrm>
          <a:prstGeom prst="line">
            <a:avLst/>
          </a:prstGeom>
          <a:noFill/>
          <a:ln w="50800">
            <a:solidFill>
              <a:srgbClr val="000000"/>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AU"/>
          </a:p>
        </p:txBody>
      </p:sp>
      <mc:AlternateContent xmlns:mc="http://schemas.openxmlformats.org/markup-compatibility/2006" xmlns:a14="http://schemas.microsoft.com/office/drawing/2010/main">
        <mc:Choice Requires="a14">
          <p:sp>
            <p:nvSpPr>
              <p:cNvPr id="11271" name="Text Box 4"/>
              <p:cNvSpPr txBox="1">
                <a:spLocks noChangeArrowheads="1"/>
              </p:cNvSpPr>
              <p:nvPr/>
            </p:nvSpPr>
            <p:spPr bwMode="auto">
              <a:xfrm>
                <a:off x="3046047" y="1362945"/>
                <a:ext cx="6705599" cy="95410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r>
                  <a:rPr lang="en-US" altLang="en-US" sz="2800" dirty="0">
                    <a:latin typeface="+mn-lt"/>
                    <a:ea typeface="Verdana" pitchFamily="34" charset="0"/>
                    <a:cs typeface="Verdana" pitchFamily="34" charset="0"/>
                  </a:rPr>
                  <a:t>Sampling Distribution of </a:t>
                </a:r>
                <a14:m>
                  <m:oMath xmlns:m="http://schemas.openxmlformats.org/officeDocument/2006/math">
                    <m:acc>
                      <m:accPr>
                        <m:chr m:val="̅"/>
                        <m:ctrlPr>
                          <a:rPr lang="en-US" altLang="en-US" sz="2800" i="1" dirty="0" smtClean="0">
                            <a:latin typeface="Cambria Math" panose="02040503050406030204" pitchFamily="18" charset="0"/>
                            <a:ea typeface="Verdana" pitchFamily="34" charset="0"/>
                            <a:cs typeface="Verdana" pitchFamily="34" charset="0"/>
                          </a:rPr>
                        </m:ctrlPr>
                      </m:accPr>
                      <m:e>
                        <m:r>
                          <a:rPr lang="en-AU" altLang="en-US" sz="2800" b="0" i="1" dirty="0" smtClean="0">
                            <a:latin typeface="Cambria Math" panose="02040503050406030204" pitchFamily="18" charset="0"/>
                            <a:ea typeface="Verdana" pitchFamily="34" charset="0"/>
                            <a:cs typeface="Verdana" pitchFamily="34" charset="0"/>
                          </a:rPr>
                          <m:t>𝑋</m:t>
                        </m:r>
                      </m:e>
                    </m:acc>
                  </m:oMath>
                </a14:m>
                <a:r>
                  <a:rPr lang="en-US" altLang="en-US" sz="2800" dirty="0">
                    <a:latin typeface="+mn-lt"/>
                    <a:ea typeface="Verdana" pitchFamily="34" charset="0"/>
                    <a:cs typeface="Verdana" pitchFamily="34" charset="0"/>
                  </a:rPr>
                  <a:t> assuming        </a:t>
                </a:r>
              </a:p>
              <a:p>
                <a:pPr eaLnBrk="1" hangingPunct="1"/>
                <a:r>
                  <a:rPr lang="en-US" sz="2800" b="1" dirty="0">
                    <a:latin typeface="+mn-lt"/>
                    <a:cs typeface="Arial" charset="0"/>
                  </a:rPr>
                  <a:t>H</a:t>
                </a:r>
                <a:r>
                  <a:rPr lang="en-US" sz="2800" b="1" baseline="-25000" dirty="0">
                    <a:latin typeface="+mn-lt"/>
                    <a:cs typeface="Arial" charset="0"/>
                  </a:rPr>
                  <a:t>0</a:t>
                </a:r>
                <a:r>
                  <a:rPr lang="en-US" sz="2800" b="1" dirty="0">
                    <a:latin typeface="+mn-lt"/>
                    <a:cs typeface="Arial" charset="0"/>
                  </a:rPr>
                  <a:t> is true</a:t>
                </a:r>
                <a:endParaRPr lang="en-US" altLang="en-US" sz="2800" dirty="0">
                  <a:latin typeface="+mn-lt"/>
                  <a:ea typeface="Verdana" pitchFamily="34" charset="0"/>
                  <a:cs typeface="Verdana" pitchFamily="34" charset="0"/>
                </a:endParaRPr>
              </a:p>
            </p:txBody>
          </p:sp>
        </mc:Choice>
        <mc:Fallback xmlns="">
          <p:sp>
            <p:nvSpPr>
              <p:cNvPr id="11271" name="Text Box 4"/>
              <p:cNvSpPr txBox="1">
                <a:spLocks noRot="1" noChangeAspect="1" noMove="1" noResize="1" noEditPoints="1" noAdjustHandles="1" noChangeArrowheads="1" noChangeShapeType="1" noTextEdit="1"/>
              </p:cNvSpPr>
              <p:nvPr/>
            </p:nvSpPr>
            <p:spPr bwMode="auto">
              <a:xfrm>
                <a:off x="3046047" y="1362945"/>
                <a:ext cx="6705599" cy="954107"/>
              </a:xfrm>
              <a:prstGeom prst="rect">
                <a:avLst/>
              </a:prstGeom>
              <a:blipFill rotWithShape="1">
                <a:blip r:embed="rId2"/>
                <a:stretch>
                  <a:fillRect l="-1909" t="-5769" b="-1794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noFill/>
                  </a:rPr>
                  <a:t> </a:t>
                </a:r>
              </a:p>
            </p:txBody>
          </p:sp>
        </mc:Fallback>
      </mc:AlternateContent>
      <p:sp>
        <p:nvSpPr>
          <p:cNvPr id="8" name="Rectangle 5"/>
          <p:cNvSpPr>
            <a:spLocks noChangeArrowheads="1"/>
          </p:cNvSpPr>
          <p:nvPr/>
        </p:nvSpPr>
        <p:spPr bwMode="auto">
          <a:xfrm>
            <a:off x="5240216" y="3963270"/>
            <a:ext cx="1947985" cy="951543"/>
          </a:xfrm>
          <a:prstGeom prst="rect">
            <a:avLst/>
          </a:prstGeom>
          <a:solidFill>
            <a:schemeClr val="accent5"/>
          </a:solidFill>
          <a:ln w="9525">
            <a:solidFill>
              <a:schemeClr val="tx1"/>
            </a:solidFill>
            <a:miter lim="800000"/>
            <a:headEnd/>
            <a:tailEnd/>
          </a:ln>
          <a:effectLst/>
        </p:spPr>
        <p:txBody>
          <a:bodyPr lIns="90488" tIns="44450" rIns="90488" bIns="44450">
            <a:spAutoFit/>
          </a:bodyPr>
          <a:lstStyle/>
          <a:p>
            <a:pPr eaLnBrk="0" hangingPunct="0">
              <a:defRPr/>
            </a:pPr>
            <a:r>
              <a:rPr lang="en-US" sz="2800" b="1" dirty="0">
                <a:cs typeface="Arial" charset="0"/>
              </a:rPr>
              <a:t> </a:t>
            </a:r>
            <a:r>
              <a:rPr lang="el-GR" sz="2800" b="1" dirty="0">
                <a:cs typeface="Arial" charset="0"/>
                <a:sym typeface="Symbol" pitchFamily="18" charset="2"/>
              </a:rPr>
              <a:t>μ</a:t>
            </a:r>
            <a:r>
              <a:rPr lang="en-US" sz="2800" b="1" dirty="0">
                <a:cs typeface="Arial" charset="0"/>
                <a:sym typeface="Symbol" pitchFamily="18" charset="2"/>
              </a:rPr>
              <a:t> </a:t>
            </a:r>
            <a:r>
              <a:rPr lang="en-US" sz="2800" b="1" dirty="0">
                <a:cs typeface="Arial" charset="0"/>
              </a:rPr>
              <a:t>= 72</a:t>
            </a:r>
          </a:p>
          <a:p>
            <a:pPr eaLnBrk="0" hangingPunct="0">
              <a:defRPr/>
            </a:pPr>
            <a:r>
              <a:rPr lang="en-US" sz="2800" b="1" dirty="0">
                <a:cs typeface="Arial" charset="0"/>
              </a:rPr>
              <a:t>If</a:t>
            </a:r>
            <a:r>
              <a:rPr lang="en-US" sz="2800" b="1" i="1" dirty="0">
                <a:cs typeface="Arial" charset="0"/>
              </a:rPr>
              <a:t> </a:t>
            </a:r>
            <a:r>
              <a:rPr lang="en-US" sz="2800" b="1" dirty="0">
                <a:cs typeface="Arial" charset="0"/>
              </a:rPr>
              <a:t>H</a:t>
            </a:r>
            <a:r>
              <a:rPr lang="en-US" sz="2800" b="1" baseline="-25000" dirty="0">
                <a:cs typeface="Arial" charset="0"/>
              </a:rPr>
              <a:t>0</a:t>
            </a:r>
            <a:r>
              <a:rPr lang="en-US" sz="2800" b="1" dirty="0">
                <a:cs typeface="Arial" charset="0"/>
              </a:rPr>
              <a:t> is true</a:t>
            </a:r>
          </a:p>
        </p:txBody>
      </p:sp>
      <p:sp>
        <p:nvSpPr>
          <p:cNvPr id="9" name="Rectangle 6"/>
          <p:cNvSpPr>
            <a:spLocks noChangeArrowheads="1"/>
          </p:cNvSpPr>
          <p:nvPr/>
        </p:nvSpPr>
        <p:spPr bwMode="auto">
          <a:xfrm>
            <a:off x="1626668" y="4636370"/>
            <a:ext cx="3003083" cy="1813317"/>
          </a:xfrm>
          <a:prstGeom prst="rect">
            <a:avLst/>
          </a:prstGeom>
          <a:solidFill>
            <a:schemeClr val="accent5"/>
          </a:solidFill>
          <a:ln w="9525">
            <a:solidFill>
              <a:schemeClr val="tx1"/>
            </a:solidFill>
            <a:miter lim="800000"/>
            <a:headEnd/>
            <a:tailEnd/>
          </a:ln>
          <a:effectLst/>
        </p:spPr>
        <p:txBody>
          <a:bodyPr wrap="square" lIns="90488" tIns="44450" rIns="90488" bIns="44450">
            <a:spAutoFit/>
          </a:bodyPr>
          <a:lstStyle/>
          <a:p>
            <a:pPr eaLnBrk="0" hangingPunct="0">
              <a:defRPr/>
            </a:pPr>
            <a:r>
              <a:rPr lang="en-US" sz="2800" dirty="0">
                <a:ea typeface="Verdana" pitchFamily="34" charset="0"/>
                <a:cs typeface="Verdana" pitchFamily="34" charset="0"/>
              </a:rPr>
              <a:t>If it is unlikely that we would get a sample mean of this value…</a:t>
            </a:r>
          </a:p>
        </p:txBody>
      </p:sp>
      <p:sp>
        <p:nvSpPr>
          <p:cNvPr id="10" name="Rectangle 7"/>
          <p:cNvSpPr>
            <a:spLocks noChangeArrowheads="1"/>
          </p:cNvSpPr>
          <p:nvPr/>
        </p:nvSpPr>
        <p:spPr bwMode="auto">
          <a:xfrm>
            <a:off x="8551986" y="4347444"/>
            <a:ext cx="2457938" cy="1813317"/>
          </a:xfrm>
          <a:prstGeom prst="rect">
            <a:avLst/>
          </a:prstGeom>
          <a:solidFill>
            <a:schemeClr val="accent5"/>
          </a:solidFill>
          <a:ln w="9525">
            <a:solidFill>
              <a:schemeClr val="tx1"/>
            </a:solidFill>
            <a:miter lim="800000"/>
            <a:headEnd/>
            <a:tailEnd/>
          </a:ln>
          <a:effectLst/>
        </p:spPr>
        <p:txBody>
          <a:bodyPr lIns="90488" tIns="44450" rIns="90488" bIns="44450">
            <a:spAutoFit/>
          </a:bodyPr>
          <a:lstStyle/>
          <a:p>
            <a:pPr eaLnBrk="0" hangingPunct="0">
              <a:defRPr/>
            </a:pPr>
            <a:r>
              <a:rPr lang="en-US" sz="2800" dirty="0">
                <a:ea typeface="Verdana" pitchFamily="34" charset="0"/>
                <a:cs typeface="Verdana" pitchFamily="34" charset="0"/>
              </a:rPr>
              <a:t>...then we reject the null hypothesis that </a:t>
            </a:r>
            <a:r>
              <a:rPr lang="el-GR" sz="2800" dirty="0">
                <a:ea typeface="Verdana" pitchFamily="34" charset="0"/>
                <a:cs typeface="Verdana" pitchFamily="34" charset="0"/>
                <a:sym typeface="Symbol" pitchFamily="18" charset="2"/>
              </a:rPr>
              <a:t>μ</a:t>
            </a:r>
            <a:r>
              <a:rPr lang="en-US" sz="2800" dirty="0">
                <a:ea typeface="Verdana" pitchFamily="34" charset="0"/>
                <a:cs typeface="Verdana" pitchFamily="34" charset="0"/>
              </a:rPr>
              <a:t> = 72</a:t>
            </a:r>
          </a:p>
        </p:txBody>
      </p:sp>
      <p:sp>
        <p:nvSpPr>
          <p:cNvPr id="11275" name="Freeform 9"/>
          <p:cNvSpPr>
            <a:spLocks/>
          </p:cNvSpPr>
          <p:nvPr/>
        </p:nvSpPr>
        <p:spPr bwMode="auto">
          <a:xfrm>
            <a:off x="6094047" y="1963019"/>
            <a:ext cx="3282462" cy="1713928"/>
          </a:xfrm>
          <a:custGeom>
            <a:avLst/>
            <a:gdLst>
              <a:gd name="T0" fmla="*/ 2147483647 w 2002"/>
              <a:gd name="T1" fmla="*/ 2147483647 h 1927"/>
              <a:gd name="T2" fmla="*/ 2147483647 w 2002"/>
              <a:gd name="T3" fmla="*/ 2147483647 h 1927"/>
              <a:gd name="T4" fmla="*/ 2147483647 w 2002"/>
              <a:gd name="T5" fmla="*/ 2147483647 h 1927"/>
              <a:gd name="T6" fmla="*/ 2147483647 w 2002"/>
              <a:gd name="T7" fmla="*/ 2147483647 h 1927"/>
              <a:gd name="T8" fmla="*/ 2147483647 w 2002"/>
              <a:gd name="T9" fmla="*/ 2147483647 h 1927"/>
              <a:gd name="T10" fmla="*/ 2147483647 w 2002"/>
              <a:gd name="T11" fmla="*/ 2147483647 h 1927"/>
              <a:gd name="T12" fmla="*/ 2147483647 w 2002"/>
              <a:gd name="T13" fmla="*/ 2147483647 h 1927"/>
              <a:gd name="T14" fmla="*/ 2147483647 w 2002"/>
              <a:gd name="T15" fmla="*/ 2147483647 h 1927"/>
              <a:gd name="T16" fmla="*/ 2147483647 w 2002"/>
              <a:gd name="T17" fmla="*/ 2147483647 h 1927"/>
              <a:gd name="T18" fmla="*/ 2147483647 w 2002"/>
              <a:gd name="T19" fmla="*/ 2147483647 h 1927"/>
              <a:gd name="T20" fmla="*/ 2147483647 w 2002"/>
              <a:gd name="T21" fmla="*/ 2147483647 h 1927"/>
              <a:gd name="T22" fmla="*/ 2147483647 w 2002"/>
              <a:gd name="T23" fmla="*/ 2147483647 h 1927"/>
              <a:gd name="T24" fmla="*/ 2147483647 w 2002"/>
              <a:gd name="T25" fmla="*/ 2147483647 h 1927"/>
              <a:gd name="T26" fmla="*/ 2147483647 w 2002"/>
              <a:gd name="T27" fmla="*/ 2147483647 h 1927"/>
              <a:gd name="T28" fmla="*/ 2147483647 w 2002"/>
              <a:gd name="T29" fmla="*/ 2147483647 h 1927"/>
              <a:gd name="T30" fmla="*/ 0 w 2002"/>
              <a:gd name="T31" fmla="*/ 0 h 19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2"/>
              <a:gd name="T49" fmla="*/ 0 h 1927"/>
              <a:gd name="T50" fmla="*/ 2002 w 2002"/>
              <a:gd name="T51" fmla="*/ 1927 h 19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2" h="1927">
                <a:moveTo>
                  <a:pt x="2001" y="1926"/>
                </a:moveTo>
                <a:lnTo>
                  <a:pt x="1790" y="1902"/>
                </a:lnTo>
                <a:lnTo>
                  <a:pt x="1686" y="1881"/>
                </a:lnTo>
                <a:lnTo>
                  <a:pt x="1579" y="1849"/>
                </a:lnTo>
                <a:lnTo>
                  <a:pt x="1475" y="1806"/>
                </a:lnTo>
                <a:lnTo>
                  <a:pt x="1369" y="1747"/>
                </a:lnTo>
                <a:lnTo>
                  <a:pt x="1265" y="1667"/>
                </a:lnTo>
                <a:lnTo>
                  <a:pt x="1054" y="1443"/>
                </a:lnTo>
                <a:lnTo>
                  <a:pt x="843" y="1128"/>
                </a:lnTo>
                <a:lnTo>
                  <a:pt x="632" y="752"/>
                </a:lnTo>
                <a:lnTo>
                  <a:pt x="528" y="560"/>
                </a:lnTo>
                <a:lnTo>
                  <a:pt x="422" y="379"/>
                </a:lnTo>
                <a:lnTo>
                  <a:pt x="318" y="224"/>
                </a:lnTo>
                <a:lnTo>
                  <a:pt x="211" y="104"/>
                </a:lnTo>
                <a:lnTo>
                  <a:pt x="107" y="27"/>
                </a:lnTo>
                <a:lnTo>
                  <a:pt x="0" y="0"/>
                </a:lnTo>
              </a:path>
            </a:pathLst>
          </a:custGeom>
          <a:noFill/>
          <a:ln w="508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276" name="Freeform 10"/>
          <p:cNvSpPr>
            <a:spLocks/>
          </p:cNvSpPr>
          <p:nvPr/>
        </p:nvSpPr>
        <p:spPr bwMode="auto">
          <a:xfrm>
            <a:off x="2717801" y="1963019"/>
            <a:ext cx="3346938" cy="1713928"/>
          </a:xfrm>
          <a:custGeom>
            <a:avLst/>
            <a:gdLst>
              <a:gd name="T0" fmla="*/ 0 w 2001"/>
              <a:gd name="T1" fmla="*/ 2147483647 h 1927"/>
              <a:gd name="T2" fmla="*/ 2147483647 w 2001"/>
              <a:gd name="T3" fmla="*/ 2147483647 h 1927"/>
              <a:gd name="T4" fmla="*/ 2147483647 w 2001"/>
              <a:gd name="T5" fmla="*/ 2147483647 h 1927"/>
              <a:gd name="T6" fmla="*/ 2147483647 w 2001"/>
              <a:gd name="T7" fmla="*/ 2147483647 h 1927"/>
              <a:gd name="T8" fmla="*/ 2147483647 w 2001"/>
              <a:gd name="T9" fmla="*/ 2147483647 h 1927"/>
              <a:gd name="T10" fmla="*/ 2147483647 w 2001"/>
              <a:gd name="T11" fmla="*/ 2147483647 h 1927"/>
              <a:gd name="T12" fmla="*/ 2147483647 w 2001"/>
              <a:gd name="T13" fmla="*/ 2147483647 h 1927"/>
              <a:gd name="T14" fmla="*/ 2147483647 w 2001"/>
              <a:gd name="T15" fmla="*/ 2147483647 h 1927"/>
              <a:gd name="T16" fmla="*/ 2147483647 w 2001"/>
              <a:gd name="T17" fmla="*/ 2147483647 h 1927"/>
              <a:gd name="T18" fmla="*/ 2147483647 w 2001"/>
              <a:gd name="T19" fmla="*/ 2147483647 h 1927"/>
              <a:gd name="T20" fmla="*/ 2147483647 w 2001"/>
              <a:gd name="T21" fmla="*/ 2147483647 h 1927"/>
              <a:gd name="T22" fmla="*/ 2147483647 w 2001"/>
              <a:gd name="T23" fmla="*/ 2147483647 h 1927"/>
              <a:gd name="T24" fmla="*/ 2147483647 w 2001"/>
              <a:gd name="T25" fmla="*/ 2147483647 h 1927"/>
              <a:gd name="T26" fmla="*/ 2147483647 w 2001"/>
              <a:gd name="T27" fmla="*/ 2147483647 h 1927"/>
              <a:gd name="T28" fmla="*/ 2147483647 w 2001"/>
              <a:gd name="T29" fmla="*/ 2147483647 h 1927"/>
              <a:gd name="T30" fmla="*/ 2147483647 w 2001"/>
              <a:gd name="T31" fmla="*/ 0 h 19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1"/>
              <a:gd name="T49" fmla="*/ 0 h 1927"/>
              <a:gd name="T50" fmla="*/ 2001 w 2001"/>
              <a:gd name="T51" fmla="*/ 1927 h 19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1" h="1927">
                <a:moveTo>
                  <a:pt x="0" y="1926"/>
                </a:moveTo>
                <a:lnTo>
                  <a:pt x="211" y="1902"/>
                </a:lnTo>
                <a:lnTo>
                  <a:pt x="317" y="1881"/>
                </a:lnTo>
                <a:lnTo>
                  <a:pt x="421" y="1849"/>
                </a:lnTo>
                <a:lnTo>
                  <a:pt x="525" y="1806"/>
                </a:lnTo>
                <a:lnTo>
                  <a:pt x="632" y="1747"/>
                </a:lnTo>
                <a:lnTo>
                  <a:pt x="736" y="1667"/>
                </a:lnTo>
                <a:lnTo>
                  <a:pt x="950" y="1443"/>
                </a:lnTo>
                <a:lnTo>
                  <a:pt x="1158" y="1128"/>
                </a:lnTo>
                <a:lnTo>
                  <a:pt x="1368" y="752"/>
                </a:lnTo>
                <a:lnTo>
                  <a:pt x="1475" y="560"/>
                </a:lnTo>
                <a:lnTo>
                  <a:pt x="1579" y="379"/>
                </a:lnTo>
                <a:lnTo>
                  <a:pt x="1686" y="224"/>
                </a:lnTo>
                <a:lnTo>
                  <a:pt x="1790" y="104"/>
                </a:lnTo>
                <a:lnTo>
                  <a:pt x="1896" y="27"/>
                </a:lnTo>
                <a:lnTo>
                  <a:pt x="2000" y="0"/>
                </a:lnTo>
              </a:path>
            </a:pathLst>
          </a:custGeom>
          <a:noFill/>
          <a:ln w="508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277" name="Freeform 11"/>
          <p:cNvSpPr>
            <a:spLocks/>
          </p:cNvSpPr>
          <p:nvPr/>
        </p:nvSpPr>
        <p:spPr bwMode="auto">
          <a:xfrm>
            <a:off x="2436447" y="3868020"/>
            <a:ext cx="7315200" cy="45719"/>
          </a:xfrm>
          <a:custGeom>
            <a:avLst/>
            <a:gdLst>
              <a:gd name="T0" fmla="*/ 2147483647 w 3744"/>
              <a:gd name="T1" fmla="*/ 2147483647 h 2"/>
              <a:gd name="T2" fmla="*/ 0 w 3744"/>
              <a:gd name="T3" fmla="*/ 0 h 2"/>
              <a:gd name="T4" fmla="*/ 2147483647 w 3744"/>
              <a:gd name="T5" fmla="*/ 0 h 2"/>
              <a:gd name="T6" fmla="*/ 0 60000 65536"/>
              <a:gd name="T7" fmla="*/ 0 60000 65536"/>
              <a:gd name="T8" fmla="*/ 0 60000 65536"/>
              <a:gd name="T9" fmla="*/ 0 w 3744"/>
              <a:gd name="T10" fmla="*/ 0 h 2"/>
              <a:gd name="T11" fmla="*/ 3744 w 3744"/>
              <a:gd name="T12" fmla="*/ 2 h 2"/>
            </a:gdLst>
            <a:ahLst/>
            <a:cxnLst>
              <a:cxn ang="T6">
                <a:pos x="T0" y="T1"/>
              </a:cxn>
              <a:cxn ang="T7">
                <a:pos x="T2" y="T3"/>
              </a:cxn>
              <a:cxn ang="T8">
                <a:pos x="T4" y="T5"/>
              </a:cxn>
            </a:cxnLst>
            <a:rect l="T9" t="T10" r="T11" b="T12"/>
            <a:pathLst>
              <a:path w="3744" h="2">
                <a:moveTo>
                  <a:pt x="6" y="2"/>
                </a:moveTo>
                <a:lnTo>
                  <a:pt x="0" y="0"/>
                </a:lnTo>
                <a:lnTo>
                  <a:pt x="3744" y="0"/>
                </a:lnTo>
              </a:path>
            </a:pathLst>
          </a:custGeom>
          <a:noFill/>
          <a:ln w="508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4" name="Rectangle 12"/>
          <p:cNvSpPr>
            <a:spLocks noChangeArrowheads="1"/>
          </p:cNvSpPr>
          <p:nvPr/>
        </p:nvSpPr>
        <p:spPr bwMode="auto">
          <a:xfrm>
            <a:off x="3376246" y="3960094"/>
            <a:ext cx="656492" cy="520655"/>
          </a:xfrm>
          <a:prstGeom prst="rect">
            <a:avLst/>
          </a:prstGeom>
          <a:solidFill>
            <a:schemeClr val="accent5"/>
          </a:solidFill>
          <a:ln w="9525">
            <a:solidFill>
              <a:schemeClr val="tx1"/>
            </a:solidFill>
            <a:miter lim="800000"/>
            <a:headEnd/>
            <a:tailEnd/>
          </a:ln>
          <a:effectLst/>
        </p:spPr>
        <p:txBody>
          <a:bodyPr lIns="90488" tIns="44450" rIns="90488" bIns="44450">
            <a:spAutoFit/>
          </a:bodyPr>
          <a:lstStyle/>
          <a:p>
            <a:pPr eaLnBrk="0" hangingPunct="0">
              <a:defRPr/>
            </a:pPr>
            <a:r>
              <a:rPr lang="en-US" sz="2800" b="1" dirty="0">
                <a:cs typeface="Arial" charset="0"/>
              </a:rPr>
              <a:t>69</a:t>
            </a:r>
          </a:p>
        </p:txBody>
      </p:sp>
      <p:sp>
        <p:nvSpPr>
          <p:cNvPr id="11280" name="Line 14"/>
          <p:cNvSpPr>
            <a:spLocks noChangeShapeType="1"/>
          </p:cNvSpPr>
          <p:nvPr/>
        </p:nvSpPr>
        <p:spPr bwMode="auto">
          <a:xfrm>
            <a:off x="7145217" y="1286745"/>
            <a:ext cx="1953" cy="154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1281" name="Line 15"/>
          <p:cNvSpPr>
            <a:spLocks noChangeShapeType="1"/>
          </p:cNvSpPr>
          <p:nvPr/>
        </p:nvSpPr>
        <p:spPr bwMode="auto">
          <a:xfrm>
            <a:off x="6094048" y="1963020"/>
            <a:ext cx="1953" cy="185122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1283" name="Rectangle 17"/>
          <p:cNvSpPr>
            <a:spLocks noChangeArrowheads="1"/>
          </p:cNvSpPr>
          <p:nvPr/>
        </p:nvSpPr>
        <p:spPr bwMode="auto">
          <a:xfrm>
            <a:off x="9751647" y="3779119"/>
            <a:ext cx="65649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000" b="1">
                <a:latin typeface="Arial" panose="020B0604020202020204" pitchFamily="34" charset="0"/>
              </a:rPr>
              <a:t>X</a:t>
            </a:r>
          </a:p>
        </p:txBody>
      </p:sp>
      <p:sp>
        <p:nvSpPr>
          <p:cNvPr id="11284" name="Freeform 18"/>
          <p:cNvSpPr>
            <a:spLocks/>
          </p:cNvSpPr>
          <p:nvPr/>
        </p:nvSpPr>
        <p:spPr bwMode="auto">
          <a:xfrm>
            <a:off x="9880601" y="3848970"/>
            <a:ext cx="169984" cy="45719"/>
          </a:xfrm>
          <a:custGeom>
            <a:avLst/>
            <a:gdLst>
              <a:gd name="T0" fmla="*/ 0 w 87"/>
              <a:gd name="T1" fmla="*/ 0 h 1"/>
              <a:gd name="T2" fmla="*/ 2147483647 w 87"/>
              <a:gd name="T3" fmla="*/ 0 h 1"/>
              <a:gd name="T4" fmla="*/ 0 60000 65536"/>
              <a:gd name="T5" fmla="*/ 0 60000 65536"/>
              <a:gd name="T6" fmla="*/ 0 w 87"/>
              <a:gd name="T7" fmla="*/ 0 h 1"/>
              <a:gd name="T8" fmla="*/ 87 w 87"/>
              <a:gd name="T9" fmla="*/ 1 h 1"/>
            </a:gdLst>
            <a:ahLst/>
            <a:cxnLst>
              <a:cxn ang="T4">
                <a:pos x="T0" y="T1"/>
              </a:cxn>
              <a:cxn ang="T5">
                <a:pos x="T2" y="T3"/>
              </a:cxn>
            </a:cxnLst>
            <a:rect l="T6" t="T7" r="T8" b="T9"/>
            <a:pathLst>
              <a:path w="87" h="1">
                <a:moveTo>
                  <a:pt x="0" y="0"/>
                </a:moveTo>
                <a:lnTo>
                  <a:pt x="87" y="0"/>
                </a:lnTo>
              </a:path>
            </a:pathLst>
          </a:cu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endParaRPr lang="en-AU"/>
          </a:p>
        </p:txBody>
      </p:sp>
      <p:sp>
        <p:nvSpPr>
          <p:cNvPr id="17"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7</a:t>
            </a:fld>
            <a:endParaRPr lang="en-AU" dirty="0"/>
          </a:p>
        </p:txBody>
      </p:sp>
    </p:spTree>
    <p:extLst>
      <p:ext uri="{BB962C8B-B14F-4D97-AF65-F5344CB8AC3E}">
        <p14:creationId xmlns:p14="http://schemas.microsoft.com/office/powerpoint/2010/main" val="130958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2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2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8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28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28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28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26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9" grpId="0" animBg="1"/>
      <p:bldP spid="8" grpId="0" animBg="1"/>
      <p:bldP spid="9" grpId="0" animBg="1"/>
      <p:bldP spid="10" grpId="0" animBg="1"/>
      <p:bldP spid="11275" grpId="0" animBg="1"/>
      <p:bldP spid="11276" grpId="0" animBg="1"/>
      <p:bldP spid="11277" grpId="0" animBg="1"/>
      <p:bldP spid="14" grpId="0" animBg="1"/>
      <p:bldP spid="11280" grpId="0" animBg="1"/>
      <p:bldP spid="11281" grpId="0" animBg="1"/>
      <p:bldP spid="11283" grpId="0"/>
      <p:bldP spid="1128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838200" y="365126"/>
            <a:ext cx="10515600" cy="828408"/>
          </a:xfrm>
        </p:spPr>
        <p:txBody>
          <a:bodyPr>
            <a:normAutofit/>
          </a:bodyPr>
          <a:lstStyle/>
          <a:p>
            <a:pPr algn="ctr"/>
            <a:r>
              <a:rPr lang="en-AU" altLang="en-US" sz="3600" b="1" dirty="0">
                <a:solidFill>
                  <a:srgbClr val="2E73C6"/>
                </a:solidFill>
                <a:latin typeface="+mj-lt"/>
              </a:rPr>
              <a:t>The Level of Significance, </a:t>
            </a:r>
            <a:r>
              <a:rPr lang="en-US" altLang="en-US" sz="3600" b="1" dirty="0">
                <a:solidFill>
                  <a:srgbClr val="2E73C6"/>
                </a:solidFill>
                <a:latin typeface="+mj-lt"/>
                <a:sym typeface="Symbol" panose="05050102010706020507" pitchFamily="18" charset="2"/>
              </a:rPr>
              <a:t></a:t>
            </a:r>
            <a:endParaRPr lang="en-AU" altLang="en-US" sz="3600" b="1" dirty="0">
              <a:solidFill>
                <a:srgbClr val="2E73C6"/>
              </a:solidFill>
              <a:latin typeface="+mj-lt"/>
            </a:endParaRPr>
          </a:p>
        </p:txBody>
      </p:sp>
      <p:sp>
        <p:nvSpPr>
          <p:cNvPr id="12291" name="Content Placeholder 2"/>
          <p:cNvSpPr>
            <a:spLocks noGrp="1"/>
          </p:cNvSpPr>
          <p:nvPr>
            <p:ph idx="1"/>
          </p:nvPr>
        </p:nvSpPr>
        <p:spPr>
          <a:xfrm>
            <a:off x="838200" y="1414914"/>
            <a:ext cx="10515600" cy="4762049"/>
          </a:xfrm>
        </p:spPr>
        <p:txBody>
          <a:bodyPr>
            <a:normAutofit/>
          </a:bodyPr>
          <a:lstStyle/>
          <a:p>
            <a:pPr marL="342900" indent="-342900">
              <a:buFont typeface="Arial" pitchFamily="34" charset="0"/>
              <a:buChar char="•"/>
            </a:pPr>
            <a:r>
              <a:rPr lang="en-US" altLang="en-US" dirty="0">
                <a:sym typeface="Symbol" panose="05050102010706020507" pitchFamily="18" charset="2"/>
              </a:rPr>
              <a:t> </a:t>
            </a:r>
            <a:r>
              <a:rPr lang="en-US" altLang="en-US" dirty="0"/>
              <a:t>Defines </a:t>
            </a:r>
            <a:r>
              <a:rPr lang="en-US" altLang="en-US" b="1" dirty="0"/>
              <a:t>rejection region </a:t>
            </a:r>
            <a:r>
              <a:rPr lang="en-US" altLang="en-US" dirty="0"/>
              <a:t>of the sampling distribution</a:t>
            </a:r>
          </a:p>
          <a:p>
            <a:pPr marL="342900" indent="-342900">
              <a:buFont typeface="Arial" pitchFamily="34" charset="0"/>
              <a:buChar char="•"/>
            </a:pPr>
            <a:r>
              <a:rPr lang="en-US" altLang="en-US" dirty="0"/>
              <a:t>Typical values are 0.01, 0.05, or 0.10</a:t>
            </a:r>
          </a:p>
          <a:p>
            <a:pPr marL="342900" indent="-342900">
              <a:buFont typeface="Arial" pitchFamily="34" charset="0"/>
              <a:buChar char="•"/>
            </a:pPr>
            <a:r>
              <a:rPr lang="en-US" altLang="en-US" dirty="0"/>
              <a:t>Linked to 99%, 95% and 90% confidence levels</a:t>
            </a:r>
          </a:p>
          <a:p>
            <a:endParaRPr lang="en-US" altLang="en-US" dirty="0"/>
          </a:p>
          <a:p>
            <a:endParaRPr lang="en-AU" altLang="en-US" sz="3600" dirty="0"/>
          </a:p>
        </p:txBody>
      </p:sp>
      <p:grpSp>
        <p:nvGrpSpPr>
          <p:cNvPr id="2" name="Group 1"/>
          <p:cNvGrpSpPr/>
          <p:nvPr/>
        </p:nvGrpSpPr>
        <p:grpSpPr>
          <a:xfrm>
            <a:off x="1406769" y="3297934"/>
            <a:ext cx="9503508" cy="2100202"/>
            <a:chOff x="1143000" y="3297933"/>
            <a:chExt cx="7721600" cy="2100202"/>
          </a:xfrm>
        </p:grpSpPr>
        <p:sp>
          <p:nvSpPr>
            <p:cNvPr id="4" name="Rectangle 2"/>
            <p:cNvSpPr>
              <a:spLocks noChangeArrowheads="1"/>
            </p:cNvSpPr>
            <p:nvPr/>
          </p:nvSpPr>
          <p:spPr bwMode="auto">
            <a:xfrm>
              <a:off x="1231900" y="3337620"/>
              <a:ext cx="3733800" cy="609600"/>
            </a:xfrm>
            <a:prstGeom prst="rect">
              <a:avLst/>
            </a:prstGeom>
            <a:solidFill>
              <a:schemeClr val="accent5"/>
            </a:solidFill>
            <a:ln w="9525">
              <a:solidFill>
                <a:schemeClr val="tx1"/>
              </a:solidFill>
              <a:miter lim="800000"/>
              <a:headEnd/>
              <a:tailEnd/>
            </a:ln>
          </p:spPr>
          <p:txBody>
            <a:bodyPr wrap="none" anchor="ctr"/>
            <a:lstStyle/>
            <a:p>
              <a:pPr>
                <a:defRPr/>
              </a:pPr>
              <a:endParaRPr lang="en-US">
                <a:cs typeface="Arial" charset="0"/>
              </a:endParaRPr>
            </a:p>
          </p:txBody>
        </p:sp>
        <p:sp>
          <p:nvSpPr>
            <p:cNvPr id="5" name="Rectangle 15"/>
            <p:cNvSpPr>
              <a:spLocks noChangeArrowheads="1"/>
            </p:cNvSpPr>
            <p:nvPr/>
          </p:nvSpPr>
          <p:spPr bwMode="auto">
            <a:xfrm>
              <a:off x="6807200" y="3297933"/>
              <a:ext cx="2057400" cy="828432"/>
            </a:xfrm>
            <a:prstGeom prst="rect">
              <a:avLst/>
            </a:prstGeom>
            <a:solidFill>
              <a:schemeClr val="accent5"/>
            </a:solidFill>
            <a:ln w="9525">
              <a:noFill/>
              <a:miter lim="800000"/>
              <a:headEnd/>
              <a:tailEnd/>
            </a:ln>
          </p:spPr>
          <p:txBody>
            <a:bodyPr lIns="90488" tIns="44450" rIns="90488" bIns="44450">
              <a:spAutoFit/>
            </a:bodyPr>
            <a:lstStyle/>
            <a:p>
              <a:pPr eaLnBrk="0" hangingPunct="0">
                <a:defRPr/>
              </a:pPr>
              <a:r>
                <a:rPr lang="en-US" sz="2400" b="1" dirty="0">
                  <a:cs typeface="Arial" charset="0"/>
                </a:rPr>
                <a:t>     Represents</a:t>
              </a:r>
            </a:p>
            <a:p>
              <a:pPr eaLnBrk="0" hangingPunct="0">
                <a:defRPr/>
              </a:pPr>
              <a:r>
                <a:rPr lang="en-US" sz="2400" b="1" dirty="0">
                  <a:cs typeface="Arial" charset="0"/>
                </a:rPr>
                <a:t>    critical value</a:t>
              </a:r>
            </a:p>
          </p:txBody>
        </p:sp>
        <p:sp>
          <p:nvSpPr>
            <p:cNvPr id="6" name="Freeform 16"/>
            <p:cNvSpPr>
              <a:spLocks/>
            </p:cNvSpPr>
            <p:nvPr/>
          </p:nvSpPr>
          <p:spPr bwMode="auto">
            <a:xfrm>
              <a:off x="6834187" y="3566220"/>
              <a:ext cx="306388" cy="306388"/>
            </a:xfrm>
            <a:custGeom>
              <a:avLst/>
              <a:gdLst>
                <a:gd name="T0" fmla="*/ 2147483647 w 193"/>
                <a:gd name="T1" fmla="*/ 2147483647 h 193"/>
                <a:gd name="T2" fmla="*/ 2147483647 w 193"/>
                <a:gd name="T3" fmla="*/ 2147483647 h 193"/>
                <a:gd name="T4" fmla="*/ 2147483647 w 193"/>
                <a:gd name="T5" fmla="*/ 0 h 193"/>
                <a:gd name="T6" fmla="*/ 2147483647 w 193"/>
                <a:gd name="T7" fmla="*/ 2147483647 h 193"/>
                <a:gd name="T8" fmla="*/ 0 w 193"/>
                <a:gd name="T9" fmla="*/ 2147483647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cmpd="sng">
              <a:solidFill>
                <a:schemeClr val="tx1"/>
              </a:solidFill>
              <a:prstDash val="solid"/>
              <a:round/>
              <a:headEnd type="none" w="sm" len="sm"/>
              <a:tailEnd type="none" w="sm" len="sm"/>
            </a:ln>
          </p:spPr>
          <p:txBody>
            <a:bodyPr/>
            <a:lstStyle/>
            <a:p>
              <a:endParaRPr lang="en-AU"/>
            </a:p>
          </p:txBody>
        </p:sp>
        <p:sp>
          <p:nvSpPr>
            <p:cNvPr id="8" name="Rectangle 19"/>
            <p:cNvSpPr>
              <a:spLocks noChangeArrowheads="1"/>
            </p:cNvSpPr>
            <p:nvPr/>
          </p:nvSpPr>
          <p:spPr bwMode="auto">
            <a:xfrm>
              <a:off x="1265237" y="3384645"/>
              <a:ext cx="27847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r>
                <a:rPr lang="en-US" altLang="en-US" sz="2800" dirty="0">
                  <a:latin typeface="+mn-lt"/>
                </a:rPr>
                <a:t>Level of significance = </a:t>
              </a:r>
            </a:p>
          </p:txBody>
        </p:sp>
        <p:sp>
          <p:nvSpPr>
            <p:cNvPr id="9" name="Rectangle 20"/>
            <p:cNvSpPr>
              <a:spLocks noChangeArrowheads="1"/>
            </p:cNvSpPr>
            <p:nvPr/>
          </p:nvSpPr>
          <p:spPr bwMode="auto">
            <a:xfrm flipH="1">
              <a:off x="4186756" y="3322831"/>
              <a:ext cx="530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i="1" dirty="0">
                  <a:latin typeface="Symbol" panose="05050102010706020507" pitchFamily="18" charset="2"/>
                </a:rPr>
                <a:t>a</a:t>
              </a:r>
            </a:p>
          </p:txBody>
        </p:sp>
        <p:sp>
          <p:nvSpPr>
            <p:cNvPr id="11" name="Line 29"/>
            <p:cNvSpPr>
              <a:spLocks noChangeShapeType="1"/>
            </p:cNvSpPr>
            <p:nvPr/>
          </p:nvSpPr>
          <p:spPr bwMode="auto">
            <a:xfrm>
              <a:off x="1143000" y="5242620"/>
              <a:ext cx="6858000" cy="0"/>
            </a:xfrm>
            <a:prstGeom prst="line">
              <a:avLst/>
            </a:prstGeom>
            <a:noFill/>
            <a:ln w="28575">
              <a:solidFill>
                <a:schemeClr val="folHlink"/>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2" name="Rectangle 32"/>
            <p:cNvSpPr>
              <a:spLocks noChangeArrowheads="1"/>
            </p:cNvSpPr>
            <p:nvPr/>
          </p:nvSpPr>
          <p:spPr bwMode="auto">
            <a:xfrm>
              <a:off x="2168525" y="4955283"/>
              <a:ext cx="1524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1600" dirty="0">
                  <a:latin typeface="Arial" panose="020B0604020202020204" pitchFamily="34" charset="0"/>
                </a:rPr>
                <a:t>Two-tail test</a:t>
              </a:r>
            </a:p>
          </p:txBody>
        </p:sp>
        <p:sp>
          <p:nvSpPr>
            <p:cNvPr id="13" name="Rectangle 33"/>
            <p:cNvSpPr>
              <a:spLocks noChangeArrowheads="1"/>
            </p:cNvSpPr>
            <p:nvPr/>
          </p:nvSpPr>
          <p:spPr bwMode="auto">
            <a:xfrm>
              <a:off x="7291387" y="4200371"/>
              <a:ext cx="1524000" cy="1197764"/>
            </a:xfrm>
            <a:prstGeom prst="rect">
              <a:avLst/>
            </a:prstGeom>
            <a:solidFill>
              <a:schemeClr val="accent5"/>
            </a:solidFill>
            <a:ln w="9525">
              <a:noFill/>
              <a:miter lim="800000"/>
              <a:headEnd/>
              <a:tailEnd/>
            </a:ln>
          </p:spPr>
          <p:txBody>
            <a:bodyPr lIns="90488" tIns="44450" rIns="90488" bIns="44450">
              <a:spAutoFit/>
            </a:bodyPr>
            <a:lstStyle/>
            <a:p>
              <a:pPr eaLnBrk="0" hangingPunct="0">
                <a:defRPr/>
              </a:pPr>
              <a:r>
                <a:rPr lang="en-US" sz="2400" b="1" dirty="0">
                  <a:cs typeface="Arial" charset="0"/>
                </a:rPr>
                <a:t>Rejection region is shaded</a:t>
              </a:r>
            </a:p>
          </p:txBody>
        </p:sp>
        <p:sp>
          <p:nvSpPr>
            <p:cNvPr id="14" name="Freeform 34"/>
            <p:cNvSpPr>
              <a:spLocks/>
            </p:cNvSpPr>
            <p:nvPr/>
          </p:nvSpPr>
          <p:spPr bwMode="auto">
            <a:xfrm>
              <a:off x="6148387" y="4642545"/>
              <a:ext cx="762000" cy="304800"/>
            </a:xfrm>
            <a:custGeom>
              <a:avLst/>
              <a:gdLst>
                <a:gd name="T0" fmla="*/ 480 w 480"/>
                <a:gd name="T1" fmla="*/ 180 h 192"/>
                <a:gd name="T2" fmla="*/ 432 w 480"/>
                <a:gd name="T3" fmla="*/ 138 h 192"/>
                <a:gd name="T4" fmla="*/ 233 w 480"/>
                <a:gd name="T5" fmla="*/ 105 h 192"/>
                <a:gd name="T6" fmla="*/ 134 w 480"/>
                <a:gd name="T7" fmla="*/ 72 h 192"/>
                <a:gd name="T8" fmla="*/ 22 w 480"/>
                <a:gd name="T9" fmla="*/ 3 h 192"/>
                <a:gd name="T10" fmla="*/ 0 w 480"/>
                <a:gd name="T11" fmla="*/ 0 h 192"/>
                <a:gd name="T12" fmla="*/ 12 w 480"/>
                <a:gd name="T13" fmla="*/ 192 h 192"/>
                <a:gd name="T14" fmla="*/ 480 w 480"/>
                <a:gd name="T15" fmla="*/ 185 h 192"/>
                <a:gd name="T16" fmla="*/ 480 w 480"/>
                <a:gd name="T17" fmla="*/ 180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192"/>
                <a:gd name="T29" fmla="*/ 480 w 480"/>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192">
                  <a:moveTo>
                    <a:pt x="480" y="180"/>
                  </a:moveTo>
                  <a:lnTo>
                    <a:pt x="432" y="138"/>
                  </a:lnTo>
                  <a:lnTo>
                    <a:pt x="233" y="105"/>
                  </a:lnTo>
                  <a:lnTo>
                    <a:pt x="134" y="72"/>
                  </a:lnTo>
                  <a:lnTo>
                    <a:pt x="22" y="3"/>
                  </a:lnTo>
                  <a:lnTo>
                    <a:pt x="0" y="0"/>
                  </a:lnTo>
                  <a:lnTo>
                    <a:pt x="12" y="192"/>
                  </a:lnTo>
                  <a:lnTo>
                    <a:pt x="480" y="185"/>
                  </a:lnTo>
                  <a:lnTo>
                    <a:pt x="480" y="180"/>
                  </a:lnTo>
                </a:path>
              </a:pathLst>
            </a:custGeom>
            <a:solidFill>
              <a:schemeClr val="accent5"/>
            </a:solidFill>
            <a:ln w="12700" cap="rnd" cmpd="sng">
              <a:noFill/>
              <a:prstDash val="solid"/>
              <a:round/>
              <a:headEnd type="none" w="sm" len="sm"/>
              <a:tailEnd type="none" w="sm" len="sm"/>
            </a:ln>
          </p:spPr>
          <p:txBody>
            <a:bodyPr/>
            <a:lstStyle/>
            <a:p>
              <a:pPr>
                <a:defRPr/>
              </a:pPr>
              <a:endParaRPr lang="en-AU">
                <a:cs typeface="Arial" charset="0"/>
              </a:endParaRPr>
            </a:p>
          </p:txBody>
        </p:sp>
        <p:sp>
          <p:nvSpPr>
            <p:cNvPr id="15" name="Rectangle 35"/>
            <p:cNvSpPr>
              <a:spLocks noChangeArrowheads="1"/>
            </p:cNvSpPr>
            <p:nvPr/>
          </p:nvSpPr>
          <p:spPr bwMode="auto">
            <a:xfrm>
              <a:off x="6600825" y="4026595"/>
              <a:ext cx="690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400">
                  <a:latin typeface="Arial" panose="020B0604020202020204" pitchFamily="34" charset="0"/>
                </a:rPr>
                <a:t> /2</a:t>
              </a:r>
            </a:p>
          </p:txBody>
        </p:sp>
        <p:sp>
          <p:nvSpPr>
            <p:cNvPr id="16" name="Freeform 36"/>
            <p:cNvSpPr>
              <a:spLocks/>
            </p:cNvSpPr>
            <p:nvPr/>
          </p:nvSpPr>
          <p:spPr bwMode="auto">
            <a:xfrm>
              <a:off x="3862387" y="4633020"/>
              <a:ext cx="752475" cy="303213"/>
            </a:xfrm>
            <a:custGeom>
              <a:avLst/>
              <a:gdLst>
                <a:gd name="T0" fmla="*/ 0 w 474"/>
                <a:gd name="T1" fmla="*/ 186 h 191"/>
                <a:gd name="T2" fmla="*/ 48 w 474"/>
                <a:gd name="T3" fmla="*/ 144 h 191"/>
                <a:gd name="T4" fmla="*/ 246 w 474"/>
                <a:gd name="T5" fmla="*/ 111 h 191"/>
                <a:gd name="T6" fmla="*/ 345 w 474"/>
                <a:gd name="T7" fmla="*/ 78 h 191"/>
                <a:gd name="T8" fmla="*/ 456 w 474"/>
                <a:gd name="T9" fmla="*/ 9 h 191"/>
                <a:gd name="T10" fmla="*/ 474 w 474"/>
                <a:gd name="T11" fmla="*/ 0 h 191"/>
                <a:gd name="T12" fmla="*/ 468 w 474"/>
                <a:gd name="T13" fmla="*/ 186 h 191"/>
                <a:gd name="T14" fmla="*/ 0 w 474"/>
                <a:gd name="T15" fmla="*/ 191 h 191"/>
                <a:gd name="T16" fmla="*/ 0 w 474"/>
                <a:gd name="T17" fmla="*/ 186 h 1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4"/>
                <a:gd name="T28" fmla="*/ 0 h 191"/>
                <a:gd name="T29" fmla="*/ 474 w 474"/>
                <a:gd name="T30" fmla="*/ 191 h 1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4" h="191">
                  <a:moveTo>
                    <a:pt x="0" y="186"/>
                  </a:moveTo>
                  <a:lnTo>
                    <a:pt x="48" y="144"/>
                  </a:lnTo>
                  <a:lnTo>
                    <a:pt x="246" y="111"/>
                  </a:lnTo>
                  <a:lnTo>
                    <a:pt x="345" y="78"/>
                  </a:lnTo>
                  <a:lnTo>
                    <a:pt x="456" y="9"/>
                  </a:lnTo>
                  <a:lnTo>
                    <a:pt x="474" y="0"/>
                  </a:lnTo>
                  <a:lnTo>
                    <a:pt x="468" y="186"/>
                  </a:lnTo>
                  <a:lnTo>
                    <a:pt x="0" y="191"/>
                  </a:lnTo>
                  <a:lnTo>
                    <a:pt x="0" y="186"/>
                  </a:lnTo>
                </a:path>
              </a:pathLst>
            </a:custGeom>
            <a:solidFill>
              <a:schemeClr val="accent5"/>
            </a:solidFill>
            <a:ln w="12700" cap="rnd" cmpd="sng">
              <a:noFill/>
              <a:prstDash val="solid"/>
              <a:round/>
              <a:headEnd type="none" w="sm" len="sm"/>
              <a:tailEnd type="none" w="sm" len="sm"/>
            </a:ln>
          </p:spPr>
          <p:txBody>
            <a:bodyPr/>
            <a:lstStyle/>
            <a:p>
              <a:pPr>
                <a:defRPr/>
              </a:pPr>
              <a:endParaRPr lang="en-AU">
                <a:cs typeface="Arial" charset="0"/>
              </a:endParaRPr>
            </a:p>
          </p:txBody>
        </p:sp>
        <p:sp>
          <p:nvSpPr>
            <p:cNvPr id="17" name="Freeform 37"/>
            <p:cNvSpPr>
              <a:spLocks/>
            </p:cNvSpPr>
            <p:nvPr/>
          </p:nvSpPr>
          <p:spPr bwMode="auto">
            <a:xfrm>
              <a:off x="3938587" y="3947220"/>
              <a:ext cx="1447800" cy="914400"/>
            </a:xfrm>
            <a:custGeom>
              <a:avLst/>
              <a:gdLst>
                <a:gd name="T0" fmla="*/ 0 w 600"/>
                <a:gd name="T1" fmla="*/ 575 h 576"/>
                <a:gd name="T2" fmla="*/ 63 w 600"/>
                <a:gd name="T3" fmla="*/ 570 h 576"/>
                <a:gd name="T4" fmla="*/ 95 w 600"/>
                <a:gd name="T5" fmla="*/ 562 h 576"/>
                <a:gd name="T6" fmla="*/ 127 w 600"/>
                <a:gd name="T7" fmla="*/ 553 h 576"/>
                <a:gd name="T8" fmla="*/ 158 w 600"/>
                <a:gd name="T9" fmla="*/ 540 h 576"/>
                <a:gd name="T10" fmla="*/ 190 w 600"/>
                <a:gd name="T11" fmla="*/ 521 h 576"/>
                <a:gd name="T12" fmla="*/ 222 w 600"/>
                <a:gd name="T13" fmla="*/ 498 h 576"/>
                <a:gd name="T14" fmla="*/ 284 w 600"/>
                <a:gd name="T15" fmla="*/ 432 h 576"/>
                <a:gd name="T16" fmla="*/ 347 w 600"/>
                <a:gd name="T17" fmla="*/ 338 h 576"/>
                <a:gd name="T18" fmla="*/ 410 w 600"/>
                <a:gd name="T19" fmla="*/ 224 h 576"/>
                <a:gd name="T20" fmla="*/ 441 w 600"/>
                <a:gd name="T21" fmla="*/ 167 h 576"/>
                <a:gd name="T22" fmla="*/ 473 w 600"/>
                <a:gd name="T23" fmla="*/ 114 h 576"/>
                <a:gd name="T24" fmla="*/ 505 w 600"/>
                <a:gd name="T25" fmla="*/ 67 h 576"/>
                <a:gd name="T26" fmla="*/ 535 w 600"/>
                <a:gd name="T27" fmla="*/ 31 h 576"/>
                <a:gd name="T28" fmla="*/ 567 w 600"/>
                <a:gd name="T29" fmla="*/ 8 h 576"/>
                <a:gd name="T30" fmla="*/ 599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cmpd="sng">
              <a:solidFill>
                <a:schemeClr val="accent4"/>
              </a:solidFill>
              <a:prstDash val="solid"/>
              <a:round/>
              <a:headEnd type="none" w="sm" len="sm"/>
              <a:tailEnd type="none" w="sm" len="sm"/>
            </a:ln>
          </p:spPr>
          <p:txBody>
            <a:bodyPr/>
            <a:lstStyle/>
            <a:p>
              <a:pPr>
                <a:defRPr/>
              </a:pPr>
              <a:endParaRPr lang="en-AU">
                <a:cs typeface="Arial" charset="0"/>
              </a:endParaRPr>
            </a:p>
          </p:txBody>
        </p:sp>
        <p:sp>
          <p:nvSpPr>
            <p:cNvPr id="18" name="Freeform 38"/>
            <p:cNvSpPr>
              <a:spLocks/>
            </p:cNvSpPr>
            <p:nvPr/>
          </p:nvSpPr>
          <p:spPr bwMode="auto">
            <a:xfrm>
              <a:off x="5386387" y="3947220"/>
              <a:ext cx="1447800" cy="914400"/>
            </a:xfrm>
            <a:custGeom>
              <a:avLst/>
              <a:gdLst>
                <a:gd name="T0" fmla="*/ 575 w 576"/>
                <a:gd name="T1" fmla="*/ 575 h 576"/>
                <a:gd name="T2" fmla="*/ 515 w 576"/>
                <a:gd name="T3" fmla="*/ 570 h 576"/>
                <a:gd name="T4" fmla="*/ 484 w 576"/>
                <a:gd name="T5" fmla="*/ 562 h 576"/>
                <a:gd name="T6" fmla="*/ 455 w 576"/>
                <a:gd name="T7" fmla="*/ 553 h 576"/>
                <a:gd name="T8" fmla="*/ 424 w 576"/>
                <a:gd name="T9" fmla="*/ 540 h 576"/>
                <a:gd name="T10" fmla="*/ 393 w 576"/>
                <a:gd name="T11" fmla="*/ 521 h 576"/>
                <a:gd name="T12" fmla="*/ 364 w 576"/>
                <a:gd name="T13" fmla="*/ 498 h 576"/>
                <a:gd name="T14" fmla="*/ 303 w 576"/>
                <a:gd name="T15" fmla="*/ 432 h 576"/>
                <a:gd name="T16" fmla="*/ 242 w 576"/>
                <a:gd name="T17" fmla="*/ 338 h 576"/>
                <a:gd name="T18" fmla="*/ 182 w 576"/>
                <a:gd name="T19" fmla="*/ 224 h 576"/>
                <a:gd name="T20" fmla="*/ 151 w 576"/>
                <a:gd name="T21" fmla="*/ 167 h 576"/>
                <a:gd name="T22" fmla="*/ 120 w 576"/>
                <a:gd name="T23" fmla="*/ 114 h 576"/>
                <a:gd name="T24" fmla="*/ 91 w 576"/>
                <a:gd name="T25" fmla="*/ 67 h 576"/>
                <a:gd name="T26" fmla="*/ 60 w 576"/>
                <a:gd name="T27" fmla="*/ 31 h 576"/>
                <a:gd name="T28" fmla="*/ 30 w 576"/>
                <a:gd name="T29" fmla="*/ 8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cmpd="sng">
              <a:solidFill>
                <a:schemeClr val="accent4"/>
              </a:solidFill>
              <a:prstDash val="solid"/>
              <a:round/>
              <a:headEnd type="none" w="sm" len="sm"/>
              <a:tailEnd type="none" w="sm" len="sm"/>
            </a:ln>
          </p:spPr>
          <p:txBody>
            <a:bodyPr/>
            <a:lstStyle/>
            <a:p>
              <a:pPr>
                <a:defRPr/>
              </a:pPr>
              <a:endParaRPr lang="en-AU">
                <a:cs typeface="Arial" charset="0"/>
              </a:endParaRPr>
            </a:p>
          </p:txBody>
        </p:sp>
        <p:sp>
          <p:nvSpPr>
            <p:cNvPr id="19" name="Line 39"/>
            <p:cNvSpPr>
              <a:spLocks noChangeShapeType="1"/>
            </p:cNvSpPr>
            <p:nvPr/>
          </p:nvSpPr>
          <p:spPr bwMode="auto">
            <a:xfrm>
              <a:off x="3862387" y="4937820"/>
              <a:ext cx="3048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AU"/>
            </a:p>
          </p:txBody>
        </p:sp>
        <p:sp>
          <p:nvSpPr>
            <p:cNvPr id="20" name="Rectangle 40"/>
            <p:cNvSpPr>
              <a:spLocks noChangeArrowheads="1"/>
            </p:cNvSpPr>
            <p:nvPr/>
          </p:nvSpPr>
          <p:spPr bwMode="auto">
            <a:xfrm>
              <a:off x="5233987" y="4861620"/>
              <a:ext cx="304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000" b="1">
                  <a:latin typeface="Arial" panose="020B0604020202020204" pitchFamily="34" charset="0"/>
                </a:rPr>
                <a:t>0</a:t>
              </a:r>
            </a:p>
          </p:txBody>
        </p:sp>
        <p:sp>
          <p:nvSpPr>
            <p:cNvPr id="21" name="Freeform 41"/>
            <p:cNvSpPr>
              <a:spLocks/>
            </p:cNvSpPr>
            <p:nvPr/>
          </p:nvSpPr>
          <p:spPr bwMode="auto">
            <a:xfrm>
              <a:off x="4471987" y="4785420"/>
              <a:ext cx="306388" cy="306388"/>
            </a:xfrm>
            <a:custGeom>
              <a:avLst/>
              <a:gdLst>
                <a:gd name="T0" fmla="*/ 2147483647 w 193"/>
                <a:gd name="T1" fmla="*/ 2147483647 h 193"/>
                <a:gd name="T2" fmla="*/ 2147483647 w 193"/>
                <a:gd name="T3" fmla="*/ 2147483647 h 193"/>
                <a:gd name="T4" fmla="*/ 2147483647 w 193"/>
                <a:gd name="T5" fmla="*/ 0 h 193"/>
                <a:gd name="T6" fmla="*/ 2147483647 w 193"/>
                <a:gd name="T7" fmla="*/ 2147483647 h 193"/>
                <a:gd name="T8" fmla="*/ 0 w 193"/>
                <a:gd name="T9" fmla="*/ 2147483647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cmpd="sng">
              <a:solidFill>
                <a:schemeClr val="tx1"/>
              </a:solidFill>
              <a:prstDash val="solid"/>
              <a:round/>
              <a:headEnd type="none" w="sm" len="sm"/>
              <a:tailEnd type="none" w="sm" len="sm"/>
            </a:ln>
          </p:spPr>
          <p:txBody>
            <a:bodyPr/>
            <a:lstStyle/>
            <a:p>
              <a:endParaRPr lang="en-AU"/>
            </a:p>
          </p:txBody>
        </p:sp>
        <p:sp>
          <p:nvSpPr>
            <p:cNvPr id="22" name="Line 42"/>
            <p:cNvSpPr>
              <a:spLocks noChangeShapeType="1"/>
            </p:cNvSpPr>
            <p:nvPr/>
          </p:nvSpPr>
          <p:spPr bwMode="auto">
            <a:xfrm>
              <a:off x="5386387" y="3947220"/>
              <a:ext cx="0" cy="990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23" name="Freeform 43"/>
            <p:cNvSpPr>
              <a:spLocks/>
            </p:cNvSpPr>
            <p:nvPr/>
          </p:nvSpPr>
          <p:spPr bwMode="auto">
            <a:xfrm>
              <a:off x="5994400" y="4785420"/>
              <a:ext cx="306387" cy="306388"/>
            </a:xfrm>
            <a:custGeom>
              <a:avLst/>
              <a:gdLst>
                <a:gd name="T0" fmla="*/ 2147483647 w 193"/>
                <a:gd name="T1" fmla="*/ 2147483647 h 193"/>
                <a:gd name="T2" fmla="*/ 2147483647 w 193"/>
                <a:gd name="T3" fmla="*/ 2147483647 h 193"/>
                <a:gd name="T4" fmla="*/ 2147483647 w 193"/>
                <a:gd name="T5" fmla="*/ 0 h 193"/>
                <a:gd name="T6" fmla="*/ 2147483647 w 193"/>
                <a:gd name="T7" fmla="*/ 2147483647 h 193"/>
                <a:gd name="T8" fmla="*/ 0 w 193"/>
                <a:gd name="T9" fmla="*/ 2147483647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cmpd="sng">
              <a:solidFill>
                <a:schemeClr val="tx1"/>
              </a:solidFill>
              <a:prstDash val="solid"/>
              <a:round/>
              <a:headEnd type="none" w="sm" len="sm"/>
              <a:tailEnd type="none" w="sm" len="sm"/>
            </a:ln>
          </p:spPr>
          <p:txBody>
            <a:bodyPr/>
            <a:lstStyle/>
            <a:p>
              <a:endParaRPr lang="en-AU"/>
            </a:p>
          </p:txBody>
        </p:sp>
        <p:sp>
          <p:nvSpPr>
            <p:cNvPr id="24" name="Rectangle 44"/>
            <p:cNvSpPr>
              <a:spLocks noChangeArrowheads="1"/>
            </p:cNvSpPr>
            <p:nvPr/>
          </p:nvSpPr>
          <p:spPr bwMode="auto">
            <a:xfrm>
              <a:off x="6453187" y="3950395"/>
              <a:ext cx="3857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i="1">
                  <a:latin typeface="Symbol" panose="05050102010706020507" pitchFamily="18" charset="2"/>
                </a:rPr>
                <a:t>a</a:t>
              </a:r>
            </a:p>
          </p:txBody>
        </p:sp>
        <p:sp>
          <p:nvSpPr>
            <p:cNvPr id="25" name="Rectangle 45"/>
            <p:cNvSpPr>
              <a:spLocks noChangeArrowheads="1"/>
            </p:cNvSpPr>
            <p:nvPr/>
          </p:nvSpPr>
          <p:spPr bwMode="auto">
            <a:xfrm>
              <a:off x="3857625" y="4026595"/>
              <a:ext cx="690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400" dirty="0">
                  <a:latin typeface="+mn-lt"/>
                </a:rPr>
                <a:t> /2</a:t>
              </a:r>
            </a:p>
          </p:txBody>
        </p:sp>
        <p:sp>
          <p:nvSpPr>
            <p:cNvPr id="26" name="Rectangle 46"/>
            <p:cNvSpPr>
              <a:spLocks noChangeArrowheads="1"/>
            </p:cNvSpPr>
            <p:nvPr/>
          </p:nvSpPr>
          <p:spPr bwMode="auto">
            <a:xfrm>
              <a:off x="3709987" y="3950395"/>
              <a:ext cx="3857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i="1">
                  <a:latin typeface="Symbol" panose="05050102010706020507" pitchFamily="18" charset="2"/>
                </a:rPr>
                <a:t>a</a:t>
              </a:r>
            </a:p>
          </p:txBody>
        </p:sp>
        <p:sp>
          <p:nvSpPr>
            <p:cNvPr id="27" name="Line 47"/>
            <p:cNvSpPr>
              <a:spLocks noChangeShapeType="1"/>
            </p:cNvSpPr>
            <p:nvPr/>
          </p:nvSpPr>
          <p:spPr bwMode="auto">
            <a:xfrm>
              <a:off x="4167187" y="4480620"/>
              <a:ext cx="381000" cy="3048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AU"/>
            </a:p>
          </p:txBody>
        </p:sp>
        <p:sp>
          <p:nvSpPr>
            <p:cNvPr id="28" name="Line 48"/>
            <p:cNvSpPr>
              <a:spLocks noChangeShapeType="1"/>
            </p:cNvSpPr>
            <p:nvPr/>
          </p:nvSpPr>
          <p:spPr bwMode="auto">
            <a:xfrm flipH="1">
              <a:off x="6224587" y="4404420"/>
              <a:ext cx="533400" cy="3810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AU"/>
            </a:p>
          </p:txBody>
        </p:sp>
        <p:sp>
          <p:nvSpPr>
            <p:cNvPr id="29" name="Rectangle 49"/>
            <p:cNvSpPr>
              <a:spLocks noChangeArrowheads="1"/>
            </p:cNvSpPr>
            <p:nvPr/>
          </p:nvSpPr>
          <p:spPr bwMode="auto">
            <a:xfrm>
              <a:off x="1158875" y="4023420"/>
              <a:ext cx="1914525" cy="101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a:lnSpc>
                  <a:spcPct val="110000"/>
                </a:lnSpc>
              </a:pPr>
              <a:r>
                <a:rPr lang="en-US" altLang="en-US" sz="2800" dirty="0">
                  <a:latin typeface="+mn-lt"/>
                </a:rPr>
                <a:t>H</a:t>
              </a:r>
              <a:r>
                <a:rPr lang="en-US" altLang="en-US" sz="2800" baseline="-25000" dirty="0">
                  <a:latin typeface="+mn-lt"/>
                </a:rPr>
                <a:t>0</a:t>
              </a:r>
              <a:r>
                <a:rPr lang="en-US" altLang="en-US" sz="2800" dirty="0">
                  <a:latin typeface="+mn-lt"/>
                </a:rPr>
                <a:t>: </a:t>
              </a:r>
              <a:r>
                <a:rPr lang="el-GR" altLang="en-US" sz="2800" dirty="0">
                  <a:latin typeface="+mn-lt"/>
                </a:rPr>
                <a:t>μ</a:t>
              </a:r>
              <a:r>
                <a:rPr lang="en-US" altLang="en-US" sz="2800" dirty="0">
                  <a:latin typeface="+mn-lt"/>
                </a:rPr>
                <a:t> = 72    </a:t>
              </a:r>
              <a:r>
                <a:rPr lang="en-US" altLang="en-US" sz="2800" b="1" dirty="0">
                  <a:latin typeface="+mn-lt"/>
                </a:rPr>
                <a:t>H</a:t>
              </a:r>
              <a:r>
                <a:rPr lang="en-US" altLang="en-US" sz="2800" b="1" baseline="-25000" dirty="0">
                  <a:latin typeface="+mn-lt"/>
                </a:rPr>
                <a:t>1</a:t>
              </a:r>
              <a:r>
                <a:rPr lang="en-US" altLang="en-US" sz="2800" b="1" dirty="0">
                  <a:latin typeface="+mn-lt"/>
                </a:rPr>
                <a:t>: </a:t>
              </a:r>
              <a:r>
                <a:rPr lang="el-GR" altLang="en-US" sz="2800" b="1" dirty="0">
                  <a:latin typeface="+mn-lt"/>
                </a:rPr>
                <a:t>μ</a:t>
              </a:r>
              <a:r>
                <a:rPr lang="en-US" altLang="en-US" sz="2800" b="1" dirty="0">
                  <a:latin typeface="+mn-lt"/>
                </a:rPr>
                <a:t> ≠ 72</a:t>
              </a:r>
            </a:p>
          </p:txBody>
        </p:sp>
      </p:grpSp>
      <p:sp>
        <p:nvSpPr>
          <p:cNvPr id="3" name="Slide Number Placeholder 2"/>
          <p:cNvSpPr>
            <a:spLocks noGrp="1"/>
          </p:cNvSpPr>
          <p:nvPr>
            <p:ph type="sldNum" sz="quarter" idx="12"/>
          </p:nvPr>
        </p:nvSpPr>
        <p:spPr/>
        <p:txBody>
          <a:bodyPr/>
          <a:lstStyle/>
          <a:p>
            <a:fld id="{D6244F24-3180-4568-A6D4-AE1F835107C9}" type="slidenum">
              <a:rPr lang="en-AU" smtClean="0"/>
              <a:t>8</a:t>
            </a:fld>
            <a:endParaRPr lang="en-AU"/>
          </a:p>
        </p:txBody>
      </p:sp>
    </p:spTree>
    <p:extLst>
      <p:ext uri="{BB962C8B-B14F-4D97-AF65-F5344CB8AC3E}">
        <p14:creationId xmlns:p14="http://schemas.microsoft.com/office/powerpoint/2010/main" val="91317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867112" y="209326"/>
            <a:ext cx="10783825" cy="900000"/>
          </a:xfrm>
        </p:spPr>
        <p:txBody>
          <a:bodyPr>
            <a:normAutofit/>
          </a:bodyPr>
          <a:lstStyle/>
          <a:p>
            <a:pPr algn="ctr"/>
            <a:r>
              <a:rPr lang="en-US" altLang="en-US" sz="3600" b="1" dirty="0">
                <a:solidFill>
                  <a:srgbClr val="2E73C6"/>
                </a:solidFill>
                <a:latin typeface="+mj-lt"/>
              </a:rPr>
              <a:t>Errors in Making Decisions</a:t>
            </a:r>
            <a:endParaRPr lang="en-AU" altLang="en-US" sz="3600" b="1" dirty="0">
              <a:solidFill>
                <a:srgbClr val="2E73C6"/>
              </a:solidFill>
              <a:latin typeface="+mj-lt"/>
            </a:endParaRPr>
          </a:p>
        </p:txBody>
      </p:sp>
      <p:sp>
        <p:nvSpPr>
          <p:cNvPr id="3" name="Content Placeholder 2"/>
          <p:cNvSpPr>
            <a:spLocks noGrp="1"/>
          </p:cNvSpPr>
          <p:nvPr>
            <p:ph idx="1"/>
          </p:nvPr>
        </p:nvSpPr>
        <p:spPr>
          <a:xfrm>
            <a:off x="867112" y="1241287"/>
            <a:ext cx="10783825" cy="4773599"/>
          </a:xfrm>
        </p:spPr>
        <p:txBody>
          <a:bodyPr/>
          <a:lstStyle/>
          <a:p>
            <a:pPr eaLnBrk="1" hangingPunct="1">
              <a:lnSpc>
                <a:spcPct val="80000"/>
              </a:lnSpc>
              <a:defRPr/>
            </a:pPr>
            <a:r>
              <a:rPr lang="en-US" b="1" dirty="0">
                <a:latin typeface="+mn-lt"/>
              </a:rPr>
              <a:t>Type I error</a:t>
            </a:r>
            <a:r>
              <a:rPr lang="en-US" dirty="0">
                <a:latin typeface="+mn-lt"/>
              </a:rPr>
              <a:t> </a:t>
            </a:r>
          </a:p>
          <a:p>
            <a:pPr marL="342900" indent="-342900" eaLnBrk="1" hangingPunct="1">
              <a:lnSpc>
                <a:spcPct val="80000"/>
              </a:lnSpc>
              <a:buFont typeface="Arial" pitchFamily="34" charset="0"/>
              <a:buChar char="•"/>
              <a:defRPr/>
            </a:pPr>
            <a:r>
              <a:rPr lang="en-US" dirty="0">
                <a:latin typeface="+mn-lt"/>
              </a:rPr>
              <a:t>Reject a true null hypothesis</a:t>
            </a:r>
          </a:p>
          <a:p>
            <a:pPr lvl="1" eaLnBrk="1" hangingPunct="1">
              <a:lnSpc>
                <a:spcPct val="80000"/>
              </a:lnSpc>
              <a:buClr>
                <a:srgbClr val="006600"/>
              </a:buClr>
              <a:buFont typeface="Arial" charset="0"/>
              <a:buNone/>
              <a:defRPr/>
            </a:pPr>
            <a:endParaRPr lang="en-US" sz="1050" dirty="0">
              <a:latin typeface="+mn-lt"/>
            </a:endParaRPr>
          </a:p>
          <a:p>
            <a:pPr eaLnBrk="1" hangingPunct="1">
              <a:lnSpc>
                <a:spcPct val="80000"/>
              </a:lnSpc>
              <a:defRPr/>
            </a:pPr>
            <a:r>
              <a:rPr lang="en-US" b="1" dirty="0">
                <a:latin typeface="+mn-lt"/>
              </a:rPr>
              <a:t>Type II error</a:t>
            </a:r>
          </a:p>
          <a:p>
            <a:pPr marL="342900" indent="-342900" eaLnBrk="1" hangingPunct="1">
              <a:lnSpc>
                <a:spcPct val="80000"/>
              </a:lnSpc>
              <a:buFont typeface="Arial" pitchFamily="34" charset="0"/>
              <a:buChar char="•"/>
              <a:defRPr/>
            </a:pPr>
            <a:r>
              <a:rPr lang="en-US" dirty="0">
                <a:latin typeface="+mn-lt"/>
              </a:rPr>
              <a:t>Fail to reject a false null hypothesis</a:t>
            </a:r>
          </a:p>
          <a:p>
            <a:pPr eaLnBrk="1" hangingPunct="1">
              <a:lnSpc>
                <a:spcPct val="80000"/>
              </a:lnSpc>
              <a:defRPr/>
            </a:pPr>
            <a:endParaRPr lang="en-US" sz="1050" dirty="0">
              <a:latin typeface="+mn-lt"/>
            </a:endParaRPr>
          </a:p>
          <a:p>
            <a:pPr eaLnBrk="1" hangingPunct="1">
              <a:lnSpc>
                <a:spcPct val="80000"/>
              </a:lnSpc>
              <a:defRPr/>
            </a:pPr>
            <a:r>
              <a:rPr lang="en-US" b="1" dirty="0">
                <a:latin typeface="+mn-lt"/>
              </a:rPr>
              <a:t>The probability of Type I error is </a:t>
            </a:r>
            <a:r>
              <a:rPr lang="en-US" sz="2800" b="1" dirty="0">
                <a:latin typeface="+mn-lt"/>
                <a:sym typeface="Symbol" pitchFamily="18" charset="2"/>
              </a:rPr>
              <a:t></a:t>
            </a:r>
          </a:p>
          <a:p>
            <a:pPr marL="342900" indent="-342900" eaLnBrk="1" hangingPunct="1">
              <a:lnSpc>
                <a:spcPct val="80000"/>
              </a:lnSpc>
              <a:buFont typeface="Arial" pitchFamily="34" charset="0"/>
              <a:buChar char="•"/>
              <a:defRPr/>
            </a:pPr>
            <a:r>
              <a:rPr lang="en-US" b="1" dirty="0">
                <a:solidFill>
                  <a:schemeClr val="accent4"/>
                </a:solidFill>
                <a:latin typeface="+mn-lt"/>
              </a:rPr>
              <a:t>The level of significance</a:t>
            </a:r>
            <a:r>
              <a:rPr lang="en-US" dirty="0">
                <a:latin typeface="+mn-lt"/>
              </a:rPr>
              <a:t> of the test; i.e. 0.01, 0.05, 0.10</a:t>
            </a:r>
          </a:p>
          <a:p>
            <a:pPr eaLnBrk="1" hangingPunct="1">
              <a:lnSpc>
                <a:spcPct val="80000"/>
              </a:lnSpc>
              <a:defRPr/>
            </a:pPr>
            <a:endParaRPr lang="en-US" sz="1050" dirty="0">
              <a:latin typeface="+mn-lt"/>
            </a:endParaRPr>
          </a:p>
          <a:p>
            <a:pPr eaLnBrk="1" hangingPunct="1">
              <a:lnSpc>
                <a:spcPct val="80000"/>
              </a:lnSpc>
              <a:defRPr/>
            </a:pPr>
            <a:r>
              <a:rPr lang="en-US" b="1" dirty="0">
                <a:latin typeface="+mn-lt"/>
              </a:rPr>
              <a:t>The probability of Type II error is </a:t>
            </a:r>
            <a:r>
              <a:rPr lang="el-GR" b="1" dirty="0">
                <a:latin typeface="+mn-lt"/>
              </a:rPr>
              <a:t>β</a:t>
            </a:r>
          </a:p>
          <a:p>
            <a:pPr>
              <a:defRPr/>
            </a:pPr>
            <a:endParaRPr lang="en-AU" dirty="0">
              <a:latin typeface="+mn-lt"/>
            </a:endParaRPr>
          </a:p>
        </p:txBody>
      </p:sp>
      <p:sp>
        <p:nvSpPr>
          <p:cNvPr id="2" name="Slide Number Placeholder 1"/>
          <p:cNvSpPr>
            <a:spLocks noGrp="1"/>
          </p:cNvSpPr>
          <p:nvPr>
            <p:ph type="sldNum" sz="quarter" idx="12"/>
          </p:nvPr>
        </p:nvSpPr>
        <p:spPr/>
        <p:txBody>
          <a:bodyPr/>
          <a:lstStyle/>
          <a:p>
            <a:fld id="{D6244F24-3180-4568-A6D4-AE1F835107C9}" type="slidenum">
              <a:rPr lang="en-AU" smtClean="0"/>
              <a:t>9</a:t>
            </a:fld>
            <a:endParaRPr lang="en-AU"/>
          </a:p>
        </p:txBody>
      </p:sp>
    </p:spTree>
    <p:extLst>
      <p:ext uri="{BB962C8B-B14F-4D97-AF65-F5344CB8AC3E}">
        <p14:creationId xmlns:p14="http://schemas.microsoft.com/office/powerpoint/2010/main" val="87302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838200" y="365126"/>
            <a:ext cx="10515600" cy="847658"/>
          </a:xfrm>
        </p:spPr>
        <p:txBody>
          <a:bodyPr>
            <a:normAutofit/>
          </a:bodyPr>
          <a:lstStyle/>
          <a:p>
            <a:pPr algn="ctr"/>
            <a:r>
              <a:rPr lang="en-US" altLang="en-US" sz="3600" b="1" dirty="0">
                <a:solidFill>
                  <a:srgbClr val="2E73C6"/>
                </a:solidFill>
                <a:latin typeface="+mj-lt"/>
              </a:rPr>
              <a:t>Outcomes and Probabilities</a:t>
            </a:r>
            <a:endParaRPr lang="en-AU" altLang="en-US" sz="3600" b="1" dirty="0">
              <a:solidFill>
                <a:srgbClr val="2E73C6"/>
              </a:solidFill>
              <a:latin typeface="+mj-lt"/>
            </a:endParaRPr>
          </a:p>
        </p:txBody>
      </p:sp>
      <p:sp>
        <p:nvSpPr>
          <p:cNvPr id="5" name="Rectangle 2"/>
          <p:cNvSpPr>
            <a:spLocks noChangeArrowheads="1"/>
          </p:cNvSpPr>
          <p:nvPr/>
        </p:nvSpPr>
        <p:spPr bwMode="auto">
          <a:xfrm>
            <a:off x="3958492" y="2170113"/>
            <a:ext cx="5627077" cy="1066800"/>
          </a:xfrm>
          <a:prstGeom prst="rect">
            <a:avLst/>
          </a:prstGeom>
          <a:solidFill>
            <a:schemeClr val="accent5"/>
          </a:solidFill>
          <a:ln w="9525">
            <a:noFill/>
            <a:miter lim="800000"/>
            <a:headEnd/>
            <a:tailEnd/>
          </a:ln>
        </p:spPr>
        <p:txBody>
          <a:bodyPr wrap="none" anchor="ctr"/>
          <a:lstStyle/>
          <a:p>
            <a:pPr>
              <a:defRPr/>
            </a:pPr>
            <a:endParaRPr lang="en-US" sz="2000">
              <a:cs typeface="Arial" charset="0"/>
            </a:endParaRPr>
          </a:p>
        </p:txBody>
      </p:sp>
      <p:sp>
        <p:nvSpPr>
          <p:cNvPr id="6" name="Rectangle 3"/>
          <p:cNvSpPr>
            <a:spLocks noChangeArrowheads="1"/>
          </p:cNvSpPr>
          <p:nvPr/>
        </p:nvSpPr>
        <p:spPr bwMode="auto">
          <a:xfrm>
            <a:off x="2082801" y="2703513"/>
            <a:ext cx="1895231" cy="2743200"/>
          </a:xfrm>
          <a:prstGeom prst="rect">
            <a:avLst/>
          </a:prstGeom>
          <a:solidFill>
            <a:schemeClr val="accent5"/>
          </a:solidFill>
          <a:ln w="9525">
            <a:noFill/>
            <a:miter lim="800000"/>
            <a:headEnd/>
            <a:tailEnd/>
          </a:ln>
        </p:spPr>
        <p:txBody>
          <a:bodyPr wrap="none" anchor="ctr"/>
          <a:lstStyle/>
          <a:p>
            <a:pPr>
              <a:defRPr/>
            </a:pPr>
            <a:endParaRPr lang="en-US" sz="2000">
              <a:cs typeface="Arial" charset="0"/>
            </a:endParaRPr>
          </a:p>
        </p:txBody>
      </p:sp>
      <p:sp>
        <p:nvSpPr>
          <p:cNvPr id="7" name="Rectangle 5"/>
          <p:cNvSpPr>
            <a:spLocks noChangeArrowheads="1"/>
          </p:cNvSpPr>
          <p:nvPr/>
        </p:nvSpPr>
        <p:spPr bwMode="auto">
          <a:xfrm>
            <a:off x="5083908" y="2246314"/>
            <a:ext cx="3075354" cy="396875"/>
          </a:xfrm>
          <a:prstGeom prst="rect">
            <a:avLst/>
          </a:prstGeom>
          <a:noFill/>
          <a:ln w="9525">
            <a:noFill/>
            <a:miter lim="800000"/>
            <a:headEnd/>
            <a:tailEnd/>
          </a:ln>
        </p:spPr>
        <p:txBody>
          <a:bodyPr lIns="90488" tIns="44450" rIns="90488" bIns="44450">
            <a:spAutoFit/>
          </a:bodyPr>
          <a:lstStyle/>
          <a:p>
            <a:pPr eaLnBrk="0" hangingPunct="0">
              <a:defRPr/>
            </a:pPr>
            <a:r>
              <a:rPr lang="en-US" sz="2000" b="1" dirty="0">
                <a:latin typeface="Arial" charset="0"/>
                <a:cs typeface="Arial" charset="0"/>
              </a:rPr>
              <a:t>Actual Situation</a:t>
            </a:r>
            <a:endParaRPr lang="en-US" sz="2000" dirty="0">
              <a:latin typeface="Arial" charset="0"/>
              <a:cs typeface="Arial" charset="0"/>
            </a:endParaRPr>
          </a:p>
        </p:txBody>
      </p:sp>
      <p:sp>
        <p:nvSpPr>
          <p:cNvPr id="8" name="Rectangle 6"/>
          <p:cNvSpPr>
            <a:spLocks noChangeArrowheads="1"/>
          </p:cNvSpPr>
          <p:nvPr/>
        </p:nvSpPr>
        <p:spPr bwMode="auto">
          <a:xfrm>
            <a:off x="2176585" y="2779714"/>
            <a:ext cx="125194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Arial" charset="0"/>
                <a:cs typeface="Arial" charset="0"/>
              </a:rPr>
              <a:t>Decision</a:t>
            </a:r>
          </a:p>
        </p:txBody>
      </p:sp>
      <p:sp>
        <p:nvSpPr>
          <p:cNvPr id="9" name="Rectangle 7"/>
          <p:cNvSpPr>
            <a:spLocks noChangeArrowheads="1"/>
          </p:cNvSpPr>
          <p:nvPr/>
        </p:nvSpPr>
        <p:spPr bwMode="auto">
          <a:xfrm>
            <a:off x="2348524" y="3270251"/>
            <a:ext cx="981039"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dirty="0">
                <a:latin typeface="Arial" charset="0"/>
                <a:cs typeface="Arial" charset="0"/>
              </a:rPr>
              <a:t>Do Not</a:t>
            </a:r>
          </a:p>
        </p:txBody>
      </p:sp>
      <p:sp>
        <p:nvSpPr>
          <p:cNvPr id="10" name="Rectangle 8"/>
          <p:cNvSpPr>
            <a:spLocks noChangeArrowheads="1"/>
          </p:cNvSpPr>
          <p:nvPr/>
        </p:nvSpPr>
        <p:spPr bwMode="auto">
          <a:xfrm>
            <a:off x="2397370" y="3630614"/>
            <a:ext cx="91050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dirty="0">
                <a:latin typeface="Arial" charset="0"/>
                <a:cs typeface="Arial" charset="0"/>
              </a:rPr>
              <a:t>Reject</a:t>
            </a:r>
          </a:p>
        </p:txBody>
      </p:sp>
      <p:sp>
        <p:nvSpPr>
          <p:cNvPr id="11" name="Rectangle 9"/>
          <p:cNvSpPr>
            <a:spLocks noChangeArrowheads="1"/>
          </p:cNvSpPr>
          <p:nvPr/>
        </p:nvSpPr>
        <p:spPr bwMode="auto">
          <a:xfrm>
            <a:off x="2756878" y="3990976"/>
            <a:ext cx="368692"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H</a:t>
            </a:r>
          </a:p>
        </p:txBody>
      </p:sp>
      <p:sp>
        <p:nvSpPr>
          <p:cNvPr id="12" name="Rectangle 10"/>
          <p:cNvSpPr>
            <a:spLocks noChangeArrowheads="1"/>
          </p:cNvSpPr>
          <p:nvPr/>
        </p:nvSpPr>
        <p:spPr bwMode="auto">
          <a:xfrm>
            <a:off x="3028462" y="4127501"/>
            <a:ext cx="325411"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0</a:t>
            </a:r>
          </a:p>
        </p:txBody>
      </p:sp>
      <p:sp>
        <p:nvSpPr>
          <p:cNvPr id="13" name="Rectangle 11"/>
          <p:cNvSpPr>
            <a:spLocks noChangeArrowheads="1"/>
          </p:cNvSpPr>
          <p:nvPr/>
        </p:nvSpPr>
        <p:spPr bwMode="auto">
          <a:xfrm>
            <a:off x="4427416" y="3465514"/>
            <a:ext cx="1194239" cy="705321"/>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Arial" charset="0"/>
                <a:cs typeface="Arial" charset="0"/>
              </a:rPr>
              <a:t>No error</a:t>
            </a:r>
          </a:p>
          <a:p>
            <a:pPr eaLnBrk="0" hangingPunct="0">
              <a:defRPr/>
            </a:pPr>
            <a:r>
              <a:rPr lang="en-US" sz="2000" b="1" dirty="0">
                <a:latin typeface="Arial" charset="0"/>
                <a:cs typeface="Arial" charset="0"/>
              </a:rPr>
              <a:t> (1- </a:t>
            </a:r>
            <a:r>
              <a:rPr lang="en-US" sz="2000" b="1" i="1" dirty="0">
                <a:latin typeface="Arial" charset="0"/>
                <a:cs typeface="Arial" charset="0"/>
              </a:rPr>
              <a:t> </a:t>
            </a:r>
            <a:r>
              <a:rPr lang="en-US" sz="2000" b="1" dirty="0">
                <a:latin typeface="Arial" charset="0"/>
                <a:cs typeface="Arial" charset="0"/>
              </a:rPr>
              <a:t> )</a:t>
            </a:r>
          </a:p>
        </p:txBody>
      </p:sp>
      <p:sp>
        <p:nvSpPr>
          <p:cNvPr id="14" name="Rectangle 12"/>
          <p:cNvSpPr>
            <a:spLocks noChangeArrowheads="1"/>
          </p:cNvSpPr>
          <p:nvPr/>
        </p:nvSpPr>
        <p:spPr bwMode="auto">
          <a:xfrm>
            <a:off x="4852211" y="3754990"/>
            <a:ext cx="34464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Symbol" pitchFamily="18" charset="2"/>
                <a:cs typeface="Arial" charset="0"/>
              </a:rPr>
              <a:t>a</a:t>
            </a:r>
          </a:p>
        </p:txBody>
      </p:sp>
      <p:sp>
        <p:nvSpPr>
          <p:cNvPr id="15" name="Rectangle 13"/>
          <p:cNvSpPr>
            <a:spLocks noChangeArrowheads="1"/>
          </p:cNvSpPr>
          <p:nvPr/>
        </p:nvSpPr>
        <p:spPr bwMode="auto">
          <a:xfrm>
            <a:off x="6678246" y="3465514"/>
            <a:ext cx="1742658" cy="705321"/>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Arial" charset="0"/>
                <a:cs typeface="Arial" charset="0"/>
              </a:rPr>
              <a:t>Type II Error </a:t>
            </a:r>
          </a:p>
          <a:p>
            <a:pPr eaLnBrk="0" hangingPunct="0">
              <a:defRPr/>
            </a:pPr>
            <a:r>
              <a:rPr lang="en-US" sz="2000" b="1" dirty="0">
                <a:latin typeface="Arial" charset="0"/>
                <a:cs typeface="Arial" charset="0"/>
              </a:rPr>
              <a:t>       ( </a:t>
            </a:r>
            <a:r>
              <a:rPr lang="el-GR" sz="2000" b="1" dirty="0">
                <a:latin typeface="Arial" charset="0"/>
                <a:cs typeface="Arial" charset="0"/>
                <a:sym typeface="Symbol" pitchFamily="18" charset="2"/>
              </a:rPr>
              <a:t>β</a:t>
            </a:r>
            <a:r>
              <a:rPr lang="en-US" sz="2000" b="1" dirty="0">
                <a:latin typeface="Arial" charset="0"/>
                <a:cs typeface="Arial" charset="0"/>
                <a:sym typeface="Symbol" pitchFamily="18" charset="2"/>
              </a:rPr>
              <a:t> )</a:t>
            </a:r>
            <a:endParaRPr lang="en-US" sz="2000" b="1" dirty="0">
              <a:latin typeface="Arial" charset="0"/>
              <a:cs typeface="Arial" charset="0"/>
            </a:endParaRPr>
          </a:p>
        </p:txBody>
      </p:sp>
      <p:sp>
        <p:nvSpPr>
          <p:cNvPr id="16" name="Rectangle 14"/>
          <p:cNvSpPr>
            <a:spLocks noChangeArrowheads="1"/>
          </p:cNvSpPr>
          <p:nvPr/>
        </p:nvSpPr>
        <p:spPr bwMode="auto">
          <a:xfrm>
            <a:off x="2397370" y="4532314"/>
            <a:ext cx="91050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a:latin typeface="Arial" charset="0"/>
                <a:cs typeface="Arial" charset="0"/>
              </a:rPr>
              <a:t>Reject</a:t>
            </a:r>
          </a:p>
        </p:txBody>
      </p:sp>
      <p:sp>
        <p:nvSpPr>
          <p:cNvPr id="17" name="Rectangle 15"/>
          <p:cNvSpPr>
            <a:spLocks noChangeArrowheads="1"/>
          </p:cNvSpPr>
          <p:nvPr/>
        </p:nvSpPr>
        <p:spPr bwMode="auto">
          <a:xfrm>
            <a:off x="2756878" y="4892676"/>
            <a:ext cx="368692"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H</a:t>
            </a:r>
          </a:p>
        </p:txBody>
      </p:sp>
      <p:sp>
        <p:nvSpPr>
          <p:cNvPr id="18" name="Rectangle 16"/>
          <p:cNvSpPr>
            <a:spLocks noChangeArrowheads="1"/>
          </p:cNvSpPr>
          <p:nvPr/>
        </p:nvSpPr>
        <p:spPr bwMode="auto">
          <a:xfrm>
            <a:off x="3028462" y="5027614"/>
            <a:ext cx="325411"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0</a:t>
            </a:r>
          </a:p>
        </p:txBody>
      </p:sp>
      <p:sp>
        <p:nvSpPr>
          <p:cNvPr id="19" name="Rectangle 17"/>
          <p:cNvSpPr>
            <a:spLocks noChangeArrowheads="1"/>
          </p:cNvSpPr>
          <p:nvPr/>
        </p:nvSpPr>
        <p:spPr bwMode="auto">
          <a:xfrm>
            <a:off x="4146062" y="4532314"/>
            <a:ext cx="1601593" cy="705321"/>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Arial" charset="0"/>
                <a:cs typeface="Arial" charset="0"/>
              </a:rPr>
              <a:t>Type I Error</a:t>
            </a:r>
          </a:p>
          <a:p>
            <a:pPr eaLnBrk="0" hangingPunct="0">
              <a:defRPr/>
            </a:pPr>
            <a:r>
              <a:rPr lang="en-US" sz="2000" b="1" dirty="0">
                <a:latin typeface="Arial" charset="0"/>
                <a:cs typeface="Arial" charset="0"/>
              </a:rPr>
              <a:t>            (   )</a:t>
            </a:r>
          </a:p>
        </p:txBody>
      </p:sp>
      <p:sp>
        <p:nvSpPr>
          <p:cNvPr id="20" name="Rectangle 18"/>
          <p:cNvSpPr>
            <a:spLocks noChangeArrowheads="1"/>
          </p:cNvSpPr>
          <p:nvPr/>
        </p:nvSpPr>
        <p:spPr bwMode="auto">
          <a:xfrm>
            <a:off x="5083908" y="4829176"/>
            <a:ext cx="34464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Symbol" pitchFamily="18" charset="2"/>
                <a:cs typeface="Arial" charset="0"/>
              </a:rPr>
              <a:t>a</a:t>
            </a:r>
          </a:p>
        </p:txBody>
      </p:sp>
      <p:sp>
        <p:nvSpPr>
          <p:cNvPr id="21" name="Rectangle 19"/>
          <p:cNvSpPr>
            <a:spLocks noChangeArrowheads="1"/>
          </p:cNvSpPr>
          <p:nvPr/>
        </p:nvSpPr>
        <p:spPr bwMode="auto">
          <a:xfrm>
            <a:off x="2082800" y="1484314"/>
            <a:ext cx="7502769" cy="396875"/>
          </a:xfrm>
          <a:prstGeom prst="rect">
            <a:avLst/>
          </a:prstGeom>
          <a:solidFill>
            <a:schemeClr val="accent5"/>
          </a:solidFill>
          <a:ln w="19050">
            <a:solidFill>
              <a:schemeClr val="tx1"/>
            </a:solidFill>
            <a:miter lim="800000"/>
            <a:headEnd/>
            <a:tailEnd/>
          </a:ln>
        </p:spPr>
        <p:txBody>
          <a:bodyPr lIns="90488" tIns="44450" rIns="90488" bIns="44450">
            <a:spAutoFit/>
          </a:bodyPr>
          <a:lstStyle/>
          <a:p>
            <a:pPr eaLnBrk="0" hangingPunct="0">
              <a:defRPr/>
            </a:pPr>
            <a:r>
              <a:rPr lang="en-US" sz="2000" b="1" dirty="0">
                <a:latin typeface="Arial" charset="0"/>
                <a:cs typeface="Arial" charset="0"/>
              </a:rPr>
              <a:t>Possible Hypothesis Test Outcomes</a:t>
            </a:r>
          </a:p>
        </p:txBody>
      </p:sp>
      <p:sp>
        <p:nvSpPr>
          <p:cNvPr id="22" name="Line 20"/>
          <p:cNvSpPr>
            <a:spLocks noChangeShapeType="1"/>
          </p:cNvSpPr>
          <p:nvPr/>
        </p:nvSpPr>
        <p:spPr bwMode="auto">
          <a:xfrm>
            <a:off x="3114431" y="5453063"/>
            <a:ext cx="5158154" cy="0"/>
          </a:xfrm>
          <a:prstGeom prst="line">
            <a:avLst/>
          </a:prstGeom>
          <a:noFill/>
          <a:ln w="9525">
            <a:solidFill>
              <a:schemeClr val="tx1"/>
            </a:solidFill>
            <a:miter lim="800000"/>
            <a:headEnd/>
            <a:tailEnd/>
          </a:ln>
        </p:spPr>
        <p:txBody>
          <a:bodyPr wrap="none"/>
          <a:lstStyle/>
          <a:p>
            <a:pPr>
              <a:defRPr/>
            </a:pPr>
            <a:endParaRPr lang="en-AU" sz="2000">
              <a:cs typeface="Arial" charset="0"/>
            </a:endParaRPr>
          </a:p>
        </p:txBody>
      </p:sp>
      <p:sp>
        <p:nvSpPr>
          <p:cNvPr id="23" name="Line 21"/>
          <p:cNvSpPr>
            <a:spLocks noChangeShapeType="1"/>
          </p:cNvSpPr>
          <p:nvPr/>
        </p:nvSpPr>
        <p:spPr bwMode="auto">
          <a:xfrm>
            <a:off x="6549292" y="2709863"/>
            <a:ext cx="0" cy="2743200"/>
          </a:xfrm>
          <a:prstGeom prst="line">
            <a:avLst/>
          </a:prstGeom>
          <a:noFill/>
          <a:ln w="19050">
            <a:solidFill>
              <a:schemeClr val="tx1"/>
            </a:solidFill>
            <a:miter lim="800000"/>
            <a:headEnd/>
            <a:tailEnd/>
          </a:ln>
        </p:spPr>
        <p:txBody>
          <a:bodyPr wrap="none"/>
          <a:lstStyle/>
          <a:p>
            <a:pPr>
              <a:defRPr/>
            </a:pPr>
            <a:endParaRPr lang="en-AU" sz="2000">
              <a:cs typeface="Arial" charset="0"/>
            </a:endParaRPr>
          </a:p>
        </p:txBody>
      </p:sp>
      <p:sp>
        <p:nvSpPr>
          <p:cNvPr id="24" name="Rectangle 22"/>
          <p:cNvSpPr>
            <a:spLocks noChangeArrowheads="1"/>
          </p:cNvSpPr>
          <p:nvPr/>
        </p:nvSpPr>
        <p:spPr bwMode="auto">
          <a:xfrm>
            <a:off x="2082800" y="2170113"/>
            <a:ext cx="7502769" cy="3276600"/>
          </a:xfrm>
          <a:prstGeom prst="rect">
            <a:avLst/>
          </a:prstGeom>
          <a:noFill/>
          <a:ln w="19050">
            <a:solidFill>
              <a:schemeClr val="tx1"/>
            </a:solidFill>
            <a:miter lim="800000"/>
            <a:headEnd/>
            <a:tailEnd/>
          </a:ln>
        </p:spPr>
        <p:txBody>
          <a:bodyPr wrap="none" anchor="ctr"/>
          <a:lstStyle/>
          <a:p>
            <a:pPr>
              <a:defRPr/>
            </a:pPr>
            <a:endParaRPr lang="en-US" sz="2000">
              <a:cs typeface="Arial" charset="0"/>
            </a:endParaRPr>
          </a:p>
        </p:txBody>
      </p:sp>
      <p:sp>
        <p:nvSpPr>
          <p:cNvPr id="25" name="Rectangle 23"/>
          <p:cNvSpPr>
            <a:spLocks noChangeArrowheads="1"/>
          </p:cNvSpPr>
          <p:nvPr/>
        </p:nvSpPr>
        <p:spPr bwMode="auto">
          <a:xfrm>
            <a:off x="7147169" y="2779714"/>
            <a:ext cx="1232711"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dirty="0">
                <a:latin typeface="Arial" charset="0"/>
                <a:cs typeface="Arial" charset="0"/>
              </a:rPr>
              <a:t> H</a:t>
            </a:r>
            <a:r>
              <a:rPr lang="en-US" sz="2000" baseline="-25000" dirty="0">
                <a:latin typeface="Arial" charset="0"/>
                <a:cs typeface="Arial" charset="0"/>
              </a:rPr>
              <a:t>0</a:t>
            </a:r>
            <a:r>
              <a:rPr lang="en-US" sz="2000" dirty="0">
                <a:latin typeface="Arial" charset="0"/>
                <a:cs typeface="Arial" charset="0"/>
              </a:rPr>
              <a:t> False</a:t>
            </a:r>
          </a:p>
        </p:txBody>
      </p:sp>
      <p:sp>
        <p:nvSpPr>
          <p:cNvPr id="26" name="Rectangle 24"/>
          <p:cNvSpPr>
            <a:spLocks noChangeArrowheads="1"/>
          </p:cNvSpPr>
          <p:nvPr/>
        </p:nvSpPr>
        <p:spPr bwMode="auto">
          <a:xfrm>
            <a:off x="4427415" y="2779714"/>
            <a:ext cx="1117615"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dirty="0">
                <a:latin typeface="Arial" charset="0"/>
                <a:cs typeface="Arial" charset="0"/>
              </a:rPr>
              <a:t> H</a:t>
            </a:r>
            <a:r>
              <a:rPr lang="en-US" sz="2000" baseline="-25000" dirty="0">
                <a:latin typeface="Arial" charset="0"/>
                <a:cs typeface="Arial" charset="0"/>
              </a:rPr>
              <a:t>0</a:t>
            </a:r>
            <a:r>
              <a:rPr lang="en-US" sz="2000" dirty="0">
                <a:latin typeface="Arial" charset="0"/>
                <a:cs typeface="Arial" charset="0"/>
              </a:rPr>
              <a:t> True</a:t>
            </a:r>
          </a:p>
        </p:txBody>
      </p:sp>
      <p:sp>
        <p:nvSpPr>
          <p:cNvPr id="27" name="Line 25"/>
          <p:cNvSpPr>
            <a:spLocks noChangeShapeType="1"/>
          </p:cNvSpPr>
          <p:nvPr/>
        </p:nvSpPr>
        <p:spPr bwMode="auto">
          <a:xfrm>
            <a:off x="2082800" y="2703513"/>
            <a:ext cx="7502769" cy="0"/>
          </a:xfrm>
          <a:prstGeom prst="line">
            <a:avLst/>
          </a:prstGeom>
          <a:noFill/>
          <a:ln w="19050">
            <a:solidFill>
              <a:schemeClr val="tx1"/>
            </a:solidFill>
            <a:round/>
            <a:headEnd/>
            <a:tailEnd/>
          </a:ln>
        </p:spPr>
        <p:txBody>
          <a:bodyPr wrap="none" anchor="ctr"/>
          <a:lstStyle/>
          <a:p>
            <a:pPr>
              <a:defRPr/>
            </a:pPr>
            <a:endParaRPr lang="en-AU" sz="2000">
              <a:cs typeface="Arial" charset="0"/>
            </a:endParaRPr>
          </a:p>
        </p:txBody>
      </p:sp>
      <p:sp>
        <p:nvSpPr>
          <p:cNvPr id="28" name="Line 26"/>
          <p:cNvSpPr>
            <a:spLocks noChangeShapeType="1"/>
          </p:cNvSpPr>
          <p:nvPr/>
        </p:nvSpPr>
        <p:spPr bwMode="auto">
          <a:xfrm>
            <a:off x="3958492" y="2170113"/>
            <a:ext cx="0" cy="3276600"/>
          </a:xfrm>
          <a:prstGeom prst="line">
            <a:avLst/>
          </a:prstGeom>
          <a:noFill/>
          <a:ln w="19050">
            <a:solidFill>
              <a:schemeClr val="tx1"/>
            </a:solidFill>
            <a:round/>
            <a:headEnd/>
            <a:tailEnd/>
          </a:ln>
        </p:spPr>
        <p:txBody>
          <a:bodyPr wrap="none" anchor="ctr"/>
          <a:lstStyle/>
          <a:p>
            <a:pPr>
              <a:defRPr/>
            </a:pPr>
            <a:endParaRPr lang="en-AU" sz="2000">
              <a:cs typeface="Arial" charset="0"/>
            </a:endParaRPr>
          </a:p>
        </p:txBody>
      </p:sp>
      <p:sp>
        <p:nvSpPr>
          <p:cNvPr id="29" name="Line 27"/>
          <p:cNvSpPr>
            <a:spLocks noChangeShapeType="1"/>
          </p:cNvSpPr>
          <p:nvPr/>
        </p:nvSpPr>
        <p:spPr bwMode="auto">
          <a:xfrm>
            <a:off x="2082800" y="4456113"/>
            <a:ext cx="7502769" cy="0"/>
          </a:xfrm>
          <a:prstGeom prst="line">
            <a:avLst/>
          </a:prstGeom>
          <a:noFill/>
          <a:ln w="19050">
            <a:solidFill>
              <a:schemeClr val="tx1"/>
            </a:solidFill>
            <a:round/>
            <a:headEnd/>
            <a:tailEnd/>
          </a:ln>
        </p:spPr>
        <p:txBody>
          <a:bodyPr wrap="none" anchor="ctr"/>
          <a:lstStyle/>
          <a:p>
            <a:pPr>
              <a:defRPr/>
            </a:pPr>
            <a:endParaRPr lang="en-AU" sz="2000">
              <a:cs typeface="Arial" charset="0"/>
            </a:endParaRPr>
          </a:p>
        </p:txBody>
      </p:sp>
      <p:sp>
        <p:nvSpPr>
          <p:cNvPr id="31" name="Line 29"/>
          <p:cNvSpPr>
            <a:spLocks noChangeShapeType="1"/>
          </p:cNvSpPr>
          <p:nvPr/>
        </p:nvSpPr>
        <p:spPr bwMode="auto">
          <a:xfrm>
            <a:off x="2082800" y="3236913"/>
            <a:ext cx="7502769" cy="0"/>
          </a:xfrm>
          <a:prstGeom prst="line">
            <a:avLst/>
          </a:prstGeom>
          <a:noFill/>
          <a:ln w="19050">
            <a:solidFill>
              <a:schemeClr val="tx1"/>
            </a:solidFill>
            <a:round/>
            <a:headEnd/>
            <a:tailEnd/>
          </a:ln>
        </p:spPr>
        <p:txBody>
          <a:bodyPr wrap="none" anchor="ctr"/>
          <a:lstStyle/>
          <a:p>
            <a:pPr>
              <a:defRPr/>
            </a:pPr>
            <a:endParaRPr lang="en-AU" sz="2000">
              <a:cs typeface="Arial" charset="0"/>
            </a:endParaRPr>
          </a:p>
        </p:txBody>
      </p:sp>
      <p:sp>
        <p:nvSpPr>
          <p:cNvPr id="32" name="Rectangle 30"/>
          <p:cNvSpPr>
            <a:spLocks noChangeArrowheads="1"/>
          </p:cNvSpPr>
          <p:nvPr/>
        </p:nvSpPr>
        <p:spPr bwMode="auto">
          <a:xfrm>
            <a:off x="7110047" y="4532314"/>
            <a:ext cx="1293625" cy="705321"/>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No Error </a:t>
            </a:r>
          </a:p>
          <a:p>
            <a:pPr eaLnBrk="0" hangingPunct="0">
              <a:defRPr/>
            </a:pPr>
            <a:r>
              <a:rPr lang="en-US" sz="2000" b="1">
                <a:latin typeface="Arial" charset="0"/>
                <a:cs typeface="Arial" charset="0"/>
              </a:rPr>
              <a:t>( 1 - </a:t>
            </a:r>
            <a:r>
              <a:rPr lang="el-GR" sz="2000" b="1">
                <a:latin typeface="Arial" charset="0"/>
                <a:cs typeface="Arial" charset="0"/>
                <a:sym typeface="Symbol" pitchFamily="18" charset="2"/>
              </a:rPr>
              <a:t>β</a:t>
            </a:r>
            <a:r>
              <a:rPr lang="en-US" sz="2000" b="1">
                <a:latin typeface="Arial" charset="0"/>
                <a:cs typeface="Arial" charset="0"/>
                <a:sym typeface="Symbol" pitchFamily="18" charset="2"/>
              </a:rPr>
              <a:t> )</a:t>
            </a:r>
            <a:endParaRPr lang="en-US" sz="2000" b="1">
              <a:latin typeface="Arial" charset="0"/>
              <a:cs typeface="Arial" charset="0"/>
            </a:endParaRPr>
          </a:p>
        </p:txBody>
      </p:sp>
      <p:sp>
        <p:nvSpPr>
          <p:cNvPr id="33"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10</a:t>
            </a:fld>
            <a:endParaRPr lang="en-AU" dirty="0"/>
          </a:p>
        </p:txBody>
      </p:sp>
    </p:spTree>
    <p:extLst>
      <p:ext uri="{BB962C8B-B14F-4D97-AF65-F5344CB8AC3E}">
        <p14:creationId xmlns:p14="http://schemas.microsoft.com/office/powerpoint/2010/main" val="783918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46736" y="387350"/>
            <a:ext cx="11698529" cy="900000"/>
          </a:xfrm>
        </p:spPr>
        <p:txBody>
          <a:bodyPr>
            <a:normAutofit/>
          </a:bodyPr>
          <a:lstStyle/>
          <a:p>
            <a:pPr algn="ctr"/>
            <a:r>
              <a:rPr lang="en-US" altLang="en-US" sz="3600" b="1" dirty="0">
                <a:solidFill>
                  <a:srgbClr val="2E73C6"/>
                </a:solidFill>
                <a:latin typeface="+mj-lt"/>
              </a:rPr>
              <a:t>Z Test of Hypothesis for the Mean (</a:t>
            </a:r>
            <a:r>
              <a:rPr lang="el-GR" altLang="en-US" sz="3600" b="1" dirty="0">
                <a:solidFill>
                  <a:srgbClr val="2E73C6"/>
                </a:solidFill>
                <a:latin typeface="+mj-lt"/>
              </a:rPr>
              <a:t>σ</a:t>
            </a:r>
            <a:r>
              <a:rPr lang="en-US" altLang="en-US" sz="3600" b="1" dirty="0">
                <a:solidFill>
                  <a:srgbClr val="2E73C6"/>
                </a:solidFill>
                <a:latin typeface="+mj-lt"/>
              </a:rPr>
              <a:t> Known)</a:t>
            </a:r>
            <a:endParaRPr lang="en-AU" altLang="en-US" sz="3600" b="1" dirty="0">
              <a:solidFill>
                <a:srgbClr val="2E73C6"/>
              </a:solidFill>
              <a:latin typeface="+mj-lt"/>
            </a:endParaRPr>
          </a:p>
        </p:txBody>
      </p:sp>
      <p:sp>
        <p:nvSpPr>
          <p:cNvPr id="5" name="Rectangle 3"/>
          <p:cNvSpPr txBox="1">
            <a:spLocks noChangeArrowheads="1"/>
          </p:cNvSpPr>
          <p:nvPr/>
        </p:nvSpPr>
        <p:spPr>
          <a:xfrm>
            <a:off x="5980724" y="5229226"/>
            <a:ext cx="4521200" cy="873125"/>
          </a:xfrm>
          <a:prstGeom prst="rect">
            <a:avLst/>
          </a:prstGeom>
        </p:spPr>
        <p:txBody>
          <a:bodyPr/>
          <a:lstStyle/>
          <a:p>
            <a:pPr defTabSz="857250">
              <a:spcBef>
                <a:spcPct val="20000"/>
              </a:spcBef>
              <a:spcAft>
                <a:spcPct val="20000"/>
              </a:spcAft>
              <a:buSzPct val="80000"/>
              <a:defRPr/>
            </a:pPr>
            <a:r>
              <a:rPr lang="en-US" sz="2400" kern="0" dirty="0">
                <a:ea typeface="Verdana" pitchFamily="34" charset="0"/>
                <a:cs typeface="Verdana" pitchFamily="34" charset="0"/>
              </a:rPr>
              <a:t>Convert sample statistic          to a Z test statistic </a:t>
            </a:r>
          </a:p>
          <a:p>
            <a:pPr marL="342900" indent="-342900" defTabSz="857250">
              <a:lnSpc>
                <a:spcPct val="80000"/>
              </a:lnSpc>
              <a:spcBef>
                <a:spcPct val="20000"/>
              </a:spcBef>
              <a:spcAft>
                <a:spcPct val="20000"/>
              </a:spcAft>
              <a:buSzPct val="80000"/>
              <a:buFont typeface="Arial" charset="0"/>
              <a:buNone/>
              <a:defRPr/>
            </a:pPr>
            <a:endParaRPr lang="en-US" sz="2000" kern="0" dirty="0">
              <a:latin typeface="Verdana" pitchFamily="34" charset="0"/>
              <a:ea typeface="Verdana" pitchFamily="34" charset="0"/>
              <a:cs typeface="Verdana" pitchFamily="34" charset="0"/>
            </a:endParaRPr>
          </a:p>
          <a:p>
            <a:pPr marL="342900" indent="-342900" defTabSz="857250">
              <a:spcBef>
                <a:spcPct val="20000"/>
              </a:spcBef>
              <a:spcAft>
                <a:spcPct val="20000"/>
              </a:spcAft>
              <a:buSzPct val="80000"/>
              <a:buFont typeface="Arial" charset="0"/>
              <a:buNone/>
              <a:defRPr/>
            </a:pPr>
            <a:endParaRPr lang="en-US" sz="2000" kern="0" dirty="0">
              <a:latin typeface="Verdana" pitchFamily="34" charset="0"/>
              <a:ea typeface="Verdana" pitchFamily="34" charset="0"/>
              <a:cs typeface="Verdana" pitchFamily="34" charset="0"/>
            </a:endParaRPr>
          </a:p>
        </p:txBody>
      </p:sp>
      <p:graphicFrame>
        <p:nvGraphicFramePr>
          <p:cNvPr id="16390" name="Object 22"/>
          <p:cNvGraphicFramePr>
            <a:graphicFrameLocks noChangeAspect="1"/>
          </p:cNvGraphicFramePr>
          <p:nvPr>
            <p:extLst>
              <p:ext uri="{D42A27DB-BD31-4B8C-83A1-F6EECF244321}">
                <p14:modId xmlns:p14="http://schemas.microsoft.com/office/powerpoint/2010/main" val="3031256752"/>
              </p:ext>
            </p:extLst>
          </p:nvPr>
        </p:nvGraphicFramePr>
        <p:xfrm>
          <a:off x="9058440" y="5300662"/>
          <a:ext cx="576448" cy="387327"/>
        </p:xfrm>
        <a:graphic>
          <a:graphicData uri="http://schemas.openxmlformats.org/presentationml/2006/ole">
            <mc:AlternateContent xmlns:mc="http://schemas.openxmlformats.org/markup-compatibility/2006">
              <mc:Choice xmlns:v="urn:schemas-microsoft-com:vml" Requires="v">
                <p:oleObj spid="_x0000_s27680" name="Equation" r:id="rId3" imgW="291973" imgH="241195" progId="Equation.3">
                  <p:embed/>
                </p:oleObj>
              </mc:Choice>
              <mc:Fallback>
                <p:oleObj name="Equation" r:id="rId3" imgW="291973" imgH="24119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8440" y="5300662"/>
                        <a:ext cx="576448" cy="387327"/>
                      </a:xfrm>
                      <a:prstGeom prst="rect">
                        <a:avLst/>
                      </a:prstGeom>
                      <a:noFill/>
                    </p:spPr>
                  </p:pic>
                </p:oleObj>
              </mc:Fallback>
            </mc:AlternateContent>
          </a:graphicData>
        </a:graphic>
      </p:graphicFrame>
      <p:sp>
        <p:nvSpPr>
          <p:cNvPr id="7" name="Rectangle 5"/>
          <p:cNvSpPr>
            <a:spLocks noChangeArrowheads="1"/>
          </p:cNvSpPr>
          <p:nvPr/>
        </p:nvSpPr>
        <p:spPr bwMode="auto">
          <a:xfrm>
            <a:off x="2563446" y="4724400"/>
            <a:ext cx="2532185" cy="1600200"/>
          </a:xfrm>
          <a:prstGeom prst="rect">
            <a:avLst/>
          </a:prstGeom>
          <a:solidFill>
            <a:schemeClr val="accent5"/>
          </a:solidFill>
          <a:ln w="9525" algn="ctr">
            <a:solidFill>
              <a:schemeClr val="tx1"/>
            </a:solidFill>
            <a:miter lim="800000"/>
            <a:headEnd/>
            <a:tailEnd/>
          </a:ln>
        </p:spPr>
        <p:txBody>
          <a:bodyPr wrap="none" anchor="ctr"/>
          <a:lstStyle/>
          <a:p>
            <a:pPr>
              <a:defRPr/>
            </a:pPr>
            <a:endParaRPr lang="en-US" sz="2000">
              <a:latin typeface="+mn-lt"/>
              <a:cs typeface="Arial" charset="0"/>
            </a:endParaRPr>
          </a:p>
        </p:txBody>
      </p:sp>
      <p:sp>
        <p:nvSpPr>
          <p:cNvPr id="8" name="Text Box 6"/>
          <p:cNvSpPr txBox="1">
            <a:spLocks noChangeArrowheads="1"/>
          </p:cNvSpPr>
          <p:nvPr/>
        </p:nvSpPr>
        <p:spPr bwMode="auto">
          <a:xfrm>
            <a:off x="2348523" y="4221163"/>
            <a:ext cx="4032738" cy="523220"/>
          </a:xfrm>
          <a:prstGeom prst="rect">
            <a:avLst/>
          </a:prstGeom>
          <a:noFill/>
          <a:ln w="19050" algn="ctr">
            <a:noFill/>
            <a:miter lim="800000"/>
            <a:headEnd/>
            <a:tailEnd/>
          </a:ln>
        </p:spPr>
        <p:txBody>
          <a:bodyPr>
            <a:spAutoFit/>
          </a:bodyPr>
          <a:lstStyle/>
          <a:p>
            <a:pPr>
              <a:defRPr/>
            </a:pPr>
            <a:r>
              <a:rPr lang="en-US" sz="2800" dirty="0">
                <a:ea typeface="Verdana" pitchFamily="34" charset="0"/>
                <a:cs typeface="Verdana" pitchFamily="34" charset="0"/>
              </a:rPr>
              <a:t>The test statistic is:</a:t>
            </a:r>
          </a:p>
        </p:txBody>
      </p:sp>
      <p:sp>
        <p:nvSpPr>
          <p:cNvPr id="9" name="Line 8"/>
          <p:cNvSpPr>
            <a:spLocks noChangeShapeType="1"/>
          </p:cNvSpPr>
          <p:nvPr/>
        </p:nvSpPr>
        <p:spPr bwMode="auto">
          <a:xfrm>
            <a:off x="6137032" y="2659063"/>
            <a:ext cx="1953" cy="228600"/>
          </a:xfrm>
          <a:prstGeom prst="line">
            <a:avLst/>
          </a:prstGeom>
          <a:noFill/>
          <a:ln w="28575">
            <a:solidFill>
              <a:schemeClr val="tx1"/>
            </a:solidFill>
            <a:miter lim="800000"/>
            <a:headEnd/>
            <a:tailEnd/>
          </a:ln>
        </p:spPr>
        <p:txBody>
          <a:bodyPr wrap="none"/>
          <a:lstStyle/>
          <a:p>
            <a:pPr>
              <a:defRPr/>
            </a:pPr>
            <a:endParaRPr lang="en-AU" sz="2000">
              <a:latin typeface="+mn-lt"/>
              <a:cs typeface="Arial" charset="0"/>
            </a:endParaRPr>
          </a:p>
        </p:txBody>
      </p:sp>
      <p:sp>
        <p:nvSpPr>
          <p:cNvPr id="10" name="Freeform 9"/>
          <p:cNvSpPr>
            <a:spLocks/>
          </p:cNvSpPr>
          <p:nvPr/>
        </p:nvSpPr>
        <p:spPr bwMode="auto">
          <a:xfrm>
            <a:off x="4824047" y="1820863"/>
            <a:ext cx="2438400" cy="914400"/>
          </a:xfrm>
          <a:custGeom>
            <a:avLst/>
            <a:gdLst>
              <a:gd name="T0" fmla="*/ 0 w 1115"/>
              <a:gd name="T1" fmla="*/ 513 h 514"/>
              <a:gd name="T2" fmla="*/ 1114 w 1115"/>
              <a:gd name="T3" fmla="*/ 513 h 514"/>
              <a:gd name="T4" fmla="*/ 1114 w 1115"/>
              <a:gd name="T5" fmla="*/ 0 h 514"/>
              <a:gd name="T6" fmla="*/ 0 w 1115"/>
              <a:gd name="T7" fmla="*/ 0 h 514"/>
              <a:gd name="T8" fmla="*/ 0 w 1115"/>
              <a:gd name="T9" fmla="*/ 513 h 514"/>
              <a:gd name="T10" fmla="*/ 0 60000 65536"/>
              <a:gd name="T11" fmla="*/ 0 60000 65536"/>
              <a:gd name="T12" fmla="*/ 0 60000 65536"/>
              <a:gd name="T13" fmla="*/ 0 60000 65536"/>
              <a:gd name="T14" fmla="*/ 0 60000 65536"/>
              <a:gd name="T15" fmla="*/ 0 w 1115"/>
              <a:gd name="T16" fmla="*/ 0 h 514"/>
              <a:gd name="T17" fmla="*/ 1115 w 1115"/>
              <a:gd name="T18" fmla="*/ 514 h 514"/>
            </a:gdLst>
            <a:ahLst/>
            <a:cxnLst>
              <a:cxn ang="T10">
                <a:pos x="T0" y="T1"/>
              </a:cxn>
              <a:cxn ang="T11">
                <a:pos x="T2" y="T3"/>
              </a:cxn>
              <a:cxn ang="T12">
                <a:pos x="T4" y="T5"/>
              </a:cxn>
              <a:cxn ang="T13">
                <a:pos x="T6" y="T7"/>
              </a:cxn>
              <a:cxn ang="T14">
                <a:pos x="T8" y="T9"/>
              </a:cxn>
            </a:cxnLst>
            <a:rect l="T15" t="T16" r="T17" b="T18"/>
            <a:pathLst>
              <a:path w="1115" h="514">
                <a:moveTo>
                  <a:pt x="0" y="513"/>
                </a:moveTo>
                <a:lnTo>
                  <a:pt x="1114" y="513"/>
                </a:lnTo>
                <a:lnTo>
                  <a:pt x="1114" y="0"/>
                </a:lnTo>
                <a:lnTo>
                  <a:pt x="0" y="0"/>
                </a:lnTo>
                <a:lnTo>
                  <a:pt x="0" y="513"/>
                </a:lnTo>
              </a:path>
            </a:pathLst>
          </a:custGeom>
          <a:noFill/>
          <a:ln w="25400" cap="rnd" cmpd="sng">
            <a:solidFill>
              <a:srgbClr val="1A1A1A"/>
            </a:solidFill>
            <a:prstDash val="solid"/>
            <a:round/>
            <a:headEnd type="none" w="med" len="med"/>
            <a:tailEnd type="none" w="med" len="med"/>
          </a:ln>
        </p:spPr>
        <p:txBody>
          <a:bodyPr/>
          <a:lstStyle/>
          <a:p>
            <a:pPr>
              <a:defRPr/>
            </a:pPr>
            <a:endParaRPr lang="en-AU" sz="2000">
              <a:latin typeface="+mn-lt"/>
              <a:cs typeface="Arial" charset="0"/>
            </a:endParaRPr>
          </a:p>
        </p:txBody>
      </p:sp>
      <p:sp>
        <p:nvSpPr>
          <p:cNvPr id="11" name="Rectangle 10"/>
          <p:cNvSpPr>
            <a:spLocks noChangeArrowheads="1"/>
          </p:cNvSpPr>
          <p:nvPr/>
        </p:nvSpPr>
        <p:spPr bwMode="auto">
          <a:xfrm>
            <a:off x="3135924" y="3192464"/>
            <a:ext cx="1122039" cy="397545"/>
          </a:xfrm>
          <a:prstGeom prst="rect">
            <a:avLst/>
          </a:prstGeom>
          <a:noFill/>
          <a:ln w="12700">
            <a:noFill/>
            <a:miter lim="800000"/>
            <a:headEnd/>
            <a:tailEnd/>
          </a:ln>
        </p:spPr>
        <p:txBody>
          <a:bodyPr wrap="none" lIns="90488" tIns="44450" rIns="90488" bIns="44450">
            <a:spAutoFit/>
          </a:bodyPr>
          <a:lstStyle/>
          <a:p>
            <a:pPr eaLnBrk="0" hangingPunct="0">
              <a:defRPr/>
            </a:pPr>
            <a:r>
              <a:rPr lang="el-GR" sz="2000" b="1">
                <a:latin typeface="+mn-lt"/>
                <a:cs typeface="Arial" charset="0"/>
                <a:sym typeface="Symbol" pitchFamily="18" charset="2"/>
              </a:rPr>
              <a:t>σ</a:t>
            </a:r>
            <a:r>
              <a:rPr lang="en-US" sz="2000" b="1">
                <a:latin typeface="+mn-lt"/>
                <a:cs typeface="Arial" charset="0"/>
                <a:sym typeface="Symbol" pitchFamily="18" charset="2"/>
              </a:rPr>
              <a:t> Known</a:t>
            </a:r>
          </a:p>
        </p:txBody>
      </p:sp>
      <p:sp>
        <p:nvSpPr>
          <p:cNvPr id="12" name="Line 11"/>
          <p:cNvSpPr>
            <a:spLocks noChangeShapeType="1"/>
          </p:cNvSpPr>
          <p:nvPr/>
        </p:nvSpPr>
        <p:spPr bwMode="auto">
          <a:xfrm>
            <a:off x="4073770" y="2887663"/>
            <a:ext cx="4220308" cy="0"/>
          </a:xfrm>
          <a:prstGeom prst="line">
            <a:avLst/>
          </a:prstGeom>
          <a:noFill/>
          <a:ln w="28575">
            <a:solidFill>
              <a:schemeClr val="tx1"/>
            </a:solidFill>
            <a:round/>
            <a:headEnd/>
            <a:tailEnd/>
          </a:ln>
        </p:spPr>
        <p:txBody>
          <a:bodyPr wrap="none"/>
          <a:lstStyle/>
          <a:p>
            <a:pPr>
              <a:defRPr/>
            </a:pPr>
            <a:endParaRPr lang="en-AU" sz="2000">
              <a:latin typeface="+mn-lt"/>
              <a:cs typeface="Arial" charset="0"/>
            </a:endParaRPr>
          </a:p>
        </p:txBody>
      </p:sp>
      <p:sp>
        <p:nvSpPr>
          <p:cNvPr id="13" name="Line 12"/>
          <p:cNvSpPr>
            <a:spLocks noChangeShapeType="1"/>
          </p:cNvSpPr>
          <p:nvPr/>
        </p:nvSpPr>
        <p:spPr bwMode="auto">
          <a:xfrm>
            <a:off x="4073771" y="2887663"/>
            <a:ext cx="1953" cy="228600"/>
          </a:xfrm>
          <a:prstGeom prst="line">
            <a:avLst/>
          </a:prstGeom>
          <a:noFill/>
          <a:ln w="28575">
            <a:solidFill>
              <a:schemeClr val="tx1"/>
            </a:solidFill>
            <a:miter lim="800000"/>
            <a:headEnd/>
            <a:tailEnd/>
          </a:ln>
        </p:spPr>
        <p:txBody>
          <a:bodyPr wrap="none"/>
          <a:lstStyle/>
          <a:p>
            <a:pPr>
              <a:defRPr/>
            </a:pPr>
            <a:endParaRPr lang="en-AU" sz="2000">
              <a:latin typeface="+mn-lt"/>
              <a:cs typeface="Arial" charset="0"/>
            </a:endParaRPr>
          </a:p>
        </p:txBody>
      </p:sp>
      <p:sp>
        <p:nvSpPr>
          <p:cNvPr id="14" name="Line 13"/>
          <p:cNvSpPr>
            <a:spLocks noChangeShapeType="1"/>
          </p:cNvSpPr>
          <p:nvPr/>
        </p:nvSpPr>
        <p:spPr bwMode="auto">
          <a:xfrm>
            <a:off x="8294078" y="2887663"/>
            <a:ext cx="1953" cy="228600"/>
          </a:xfrm>
          <a:prstGeom prst="line">
            <a:avLst/>
          </a:prstGeom>
          <a:noFill/>
          <a:ln w="28575">
            <a:solidFill>
              <a:schemeClr val="tx1"/>
            </a:solidFill>
            <a:miter lim="800000"/>
            <a:headEnd/>
            <a:tailEnd/>
          </a:ln>
        </p:spPr>
        <p:txBody>
          <a:bodyPr wrap="none"/>
          <a:lstStyle/>
          <a:p>
            <a:pPr>
              <a:defRPr/>
            </a:pPr>
            <a:endParaRPr lang="en-AU" sz="2000">
              <a:latin typeface="+mn-lt"/>
              <a:cs typeface="Arial" charset="0"/>
            </a:endParaRPr>
          </a:p>
        </p:txBody>
      </p:sp>
      <p:sp>
        <p:nvSpPr>
          <p:cNvPr id="15" name="Rectangle 14"/>
          <p:cNvSpPr>
            <a:spLocks noChangeArrowheads="1"/>
          </p:cNvSpPr>
          <p:nvPr/>
        </p:nvSpPr>
        <p:spPr bwMode="auto">
          <a:xfrm>
            <a:off x="7168662" y="3192464"/>
            <a:ext cx="1617816" cy="459100"/>
          </a:xfrm>
          <a:prstGeom prst="rect">
            <a:avLst/>
          </a:prstGeom>
          <a:noFill/>
          <a:ln w="12700">
            <a:noFill/>
            <a:miter lim="800000"/>
            <a:headEnd/>
            <a:tailEnd/>
          </a:ln>
        </p:spPr>
        <p:txBody>
          <a:bodyPr wrap="none" lIns="90488" tIns="44450" rIns="90488" bIns="44450">
            <a:spAutoFit/>
          </a:bodyPr>
          <a:lstStyle/>
          <a:p>
            <a:pPr eaLnBrk="0" hangingPunct="0">
              <a:defRPr/>
            </a:pPr>
            <a:r>
              <a:rPr lang="el-GR" sz="2400" dirty="0">
                <a:latin typeface="+mn-lt"/>
                <a:cs typeface="Arial" charset="0"/>
                <a:sym typeface="Symbol" pitchFamily="18" charset="2"/>
              </a:rPr>
              <a:t>σ</a:t>
            </a:r>
            <a:r>
              <a:rPr lang="en-US" sz="2400" dirty="0">
                <a:latin typeface="+mn-lt"/>
                <a:cs typeface="Arial" charset="0"/>
                <a:sym typeface="Symbol" pitchFamily="18" charset="2"/>
              </a:rPr>
              <a:t> Unknown</a:t>
            </a:r>
          </a:p>
        </p:txBody>
      </p:sp>
      <p:sp>
        <p:nvSpPr>
          <p:cNvPr id="16" name="Rectangle 15"/>
          <p:cNvSpPr>
            <a:spLocks noChangeArrowheads="1"/>
          </p:cNvSpPr>
          <p:nvPr/>
        </p:nvSpPr>
        <p:spPr bwMode="auto">
          <a:xfrm>
            <a:off x="4847493" y="1844676"/>
            <a:ext cx="3376246" cy="828432"/>
          </a:xfrm>
          <a:prstGeom prst="rect">
            <a:avLst/>
          </a:prstGeom>
          <a:noFill/>
          <a:ln w="12700">
            <a:noFill/>
            <a:miter lim="800000"/>
            <a:headEnd/>
            <a:tailEnd/>
          </a:ln>
        </p:spPr>
        <p:txBody>
          <a:bodyPr lIns="90488" tIns="44450" rIns="90488" bIns="44450">
            <a:spAutoFit/>
          </a:bodyPr>
          <a:lstStyle/>
          <a:p>
            <a:pPr eaLnBrk="0" hangingPunct="0">
              <a:defRPr/>
            </a:pPr>
            <a:r>
              <a:rPr lang="en-US" sz="2400" b="1" dirty="0">
                <a:latin typeface="+mn-lt"/>
                <a:cs typeface="Arial" charset="0"/>
                <a:sym typeface="Symbol" pitchFamily="18" charset="2"/>
              </a:rPr>
              <a:t>Hypothesis </a:t>
            </a:r>
          </a:p>
          <a:p>
            <a:pPr eaLnBrk="0" hangingPunct="0">
              <a:defRPr/>
            </a:pPr>
            <a:r>
              <a:rPr lang="en-US" sz="2400" b="1" dirty="0">
                <a:latin typeface="+mn-lt"/>
                <a:cs typeface="Arial" charset="0"/>
                <a:sym typeface="Symbol" pitchFamily="18" charset="2"/>
              </a:rPr>
              <a:t>Tests for </a:t>
            </a:r>
          </a:p>
        </p:txBody>
      </p:sp>
      <p:sp>
        <p:nvSpPr>
          <p:cNvPr id="17" name="Freeform 16"/>
          <p:cNvSpPr>
            <a:spLocks/>
          </p:cNvSpPr>
          <p:nvPr/>
        </p:nvSpPr>
        <p:spPr bwMode="auto">
          <a:xfrm>
            <a:off x="2967893" y="3141663"/>
            <a:ext cx="2239108" cy="914400"/>
          </a:xfrm>
          <a:custGeom>
            <a:avLst/>
            <a:gdLst>
              <a:gd name="T0" fmla="*/ 0 w 1068"/>
              <a:gd name="T1" fmla="*/ 428 h 429"/>
              <a:gd name="T2" fmla="*/ 1067 w 1068"/>
              <a:gd name="T3" fmla="*/ 428 h 429"/>
              <a:gd name="T4" fmla="*/ 1067 w 1068"/>
              <a:gd name="T5" fmla="*/ 0 h 429"/>
              <a:gd name="T6" fmla="*/ 0 w 1068"/>
              <a:gd name="T7" fmla="*/ 0 h 429"/>
              <a:gd name="T8" fmla="*/ 0 w 1068"/>
              <a:gd name="T9" fmla="*/ 428 h 429"/>
              <a:gd name="T10" fmla="*/ 0 60000 65536"/>
              <a:gd name="T11" fmla="*/ 0 60000 65536"/>
              <a:gd name="T12" fmla="*/ 0 60000 65536"/>
              <a:gd name="T13" fmla="*/ 0 60000 65536"/>
              <a:gd name="T14" fmla="*/ 0 60000 65536"/>
              <a:gd name="T15" fmla="*/ 0 w 1068"/>
              <a:gd name="T16" fmla="*/ 0 h 429"/>
              <a:gd name="T17" fmla="*/ 1068 w 1068"/>
              <a:gd name="T18" fmla="*/ 429 h 429"/>
            </a:gdLst>
            <a:ahLst/>
            <a:cxnLst>
              <a:cxn ang="T10">
                <a:pos x="T0" y="T1"/>
              </a:cxn>
              <a:cxn ang="T11">
                <a:pos x="T2" y="T3"/>
              </a:cxn>
              <a:cxn ang="T12">
                <a:pos x="T4" y="T5"/>
              </a:cxn>
              <a:cxn ang="T13">
                <a:pos x="T6" y="T7"/>
              </a:cxn>
              <a:cxn ang="T14">
                <a:pos x="T8" y="T9"/>
              </a:cxn>
            </a:cxnLst>
            <a:rect l="T15" t="T16" r="T17" b="T18"/>
            <a:pathLst>
              <a:path w="1068" h="429">
                <a:moveTo>
                  <a:pt x="0" y="428"/>
                </a:moveTo>
                <a:lnTo>
                  <a:pt x="1067" y="428"/>
                </a:lnTo>
                <a:lnTo>
                  <a:pt x="1067" y="0"/>
                </a:lnTo>
                <a:lnTo>
                  <a:pt x="0" y="0"/>
                </a:lnTo>
                <a:lnTo>
                  <a:pt x="0" y="428"/>
                </a:lnTo>
              </a:path>
            </a:pathLst>
          </a:custGeom>
          <a:solidFill>
            <a:schemeClr val="accent5"/>
          </a:solidFill>
          <a:ln w="25400" cap="rnd" cmpd="sng">
            <a:solidFill>
              <a:srgbClr val="1A1A1A"/>
            </a:solidFill>
            <a:prstDash val="solid"/>
            <a:round/>
            <a:headEnd type="none" w="med" len="med"/>
            <a:tailEnd type="none" w="med" len="med"/>
          </a:ln>
        </p:spPr>
        <p:txBody>
          <a:bodyPr/>
          <a:lstStyle/>
          <a:p>
            <a:pPr>
              <a:defRPr/>
            </a:pPr>
            <a:endParaRPr lang="en-AU" sz="2000">
              <a:latin typeface="+mn-lt"/>
              <a:cs typeface="Arial" charset="0"/>
            </a:endParaRPr>
          </a:p>
        </p:txBody>
      </p:sp>
      <p:sp>
        <p:nvSpPr>
          <p:cNvPr id="18" name="Rectangle 17"/>
          <p:cNvSpPr>
            <a:spLocks noChangeArrowheads="1"/>
          </p:cNvSpPr>
          <p:nvPr/>
        </p:nvSpPr>
        <p:spPr bwMode="auto">
          <a:xfrm>
            <a:off x="3042140" y="3192464"/>
            <a:ext cx="1326583" cy="459100"/>
          </a:xfrm>
          <a:prstGeom prst="rect">
            <a:avLst/>
          </a:prstGeom>
          <a:noFill/>
          <a:ln w="12700">
            <a:noFill/>
            <a:miter lim="800000"/>
            <a:headEnd/>
            <a:tailEnd/>
          </a:ln>
        </p:spPr>
        <p:txBody>
          <a:bodyPr wrap="none" lIns="90488" tIns="44450" rIns="90488" bIns="44450">
            <a:spAutoFit/>
          </a:bodyPr>
          <a:lstStyle/>
          <a:p>
            <a:pPr eaLnBrk="0" hangingPunct="0">
              <a:defRPr/>
            </a:pPr>
            <a:r>
              <a:rPr lang="en-US" sz="2400" b="1" dirty="0">
                <a:latin typeface="+mn-lt"/>
                <a:cs typeface="Arial" charset="0"/>
                <a:sym typeface="Symbol" pitchFamily="18" charset="2"/>
              </a:rPr>
              <a:t> Known</a:t>
            </a:r>
          </a:p>
        </p:txBody>
      </p:sp>
      <p:sp>
        <p:nvSpPr>
          <p:cNvPr id="19" name="Freeform 18"/>
          <p:cNvSpPr>
            <a:spLocks/>
          </p:cNvSpPr>
          <p:nvPr/>
        </p:nvSpPr>
        <p:spPr bwMode="auto">
          <a:xfrm>
            <a:off x="6887308" y="3116263"/>
            <a:ext cx="2532185" cy="914400"/>
          </a:xfrm>
          <a:custGeom>
            <a:avLst/>
            <a:gdLst>
              <a:gd name="T0" fmla="*/ 0 w 1241"/>
              <a:gd name="T1" fmla="*/ 435 h 436"/>
              <a:gd name="T2" fmla="*/ 1240 w 1241"/>
              <a:gd name="T3" fmla="*/ 435 h 436"/>
              <a:gd name="T4" fmla="*/ 1240 w 1241"/>
              <a:gd name="T5" fmla="*/ 0 h 436"/>
              <a:gd name="T6" fmla="*/ 0 w 1241"/>
              <a:gd name="T7" fmla="*/ 0 h 436"/>
              <a:gd name="T8" fmla="*/ 0 w 1241"/>
              <a:gd name="T9" fmla="*/ 435 h 436"/>
              <a:gd name="T10" fmla="*/ 0 60000 65536"/>
              <a:gd name="T11" fmla="*/ 0 60000 65536"/>
              <a:gd name="T12" fmla="*/ 0 60000 65536"/>
              <a:gd name="T13" fmla="*/ 0 60000 65536"/>
              <a:gd name="T14" fmla="*/ 0 60000 65536"/>
              <a:gd name="T15" fmla="*/ 0 w 1241"/>
              <a:gd name="T16" fmla="*/ 0 h 436"/>
              <a:gd name="T17" fmla="*/ 1241 w 1241"/>
              <a:gd name="T18" fmla="*/ 436 h 436"/>
            </a:gdLst>
            <a:ahLst/>
            <a:cxnLst>
              <a:cxn ang="T10">
                <a:pos x="T0" y="T1"/>
              </a:cxn>
              <a:cxn ang="T11">
                <a:pos x="T2" y="T3"/>
              </a:cxn>
              <a:cxn ang="T12">
                <a:pos x="T4" y="T5"/>
              </a:cxn>
              <a:cxn ang="T13">
                <a:pos x="T6" y="T7"/>
              </a:cxn>
              <a:cxn ang="T14">
                <a:pos x="T8" y="T9"/>
              </a:cxn>
            </a:cxnLst>
            <a:rect l="T15" t="T16" r="T17" b="T18"/>
            <a:pathLst>
              <a:path w="1241" h="436">
                <a:moveTo>
                  <a:pt x="0" y="435"/>
                </a:moveTo>
                <a:lnTo>
                  <a:pt x="1240" y="435"/>
                </a:lnTo>
                <a:lnTo>
                  <a:pt x="1240" y="0"/>
                </a:lnTo>
                <a:lnTo>
                  <a:pt x="0" y="0"/>
                </a:lnTo>
                <a:lnTo>
                  <a:pt x="0" y="435"/>
                </a:lnTo>
              </a:path>
            </a:pathLst>
          </a:custGeom>
          <a:noFill/>
          <a:ln w="25400" cap="rnd" cmpd="sng">
            <a:solidFill>
              <a:srgbClr val="1A1A1A"/>
            </a:solidFill>
            <a:prstDash val="solid"/>
            <a:round/>
            <a:headEnd type="none" w="med" len="med"/>
            <a:tailEnd type="none" w="med" len="med"/>
          </a:ln>
        </p:spPr>
        <p:txBody>
          <a:bodyPr/>
          <a:lstStyle/>
          <a:p>
            <a:pPr>
              <a:defRPr/>
            </a:pPr>
            <a:endParaRPr lang="en-AU" sz="2000">
              <a:latin typeface="+mn-lt"/>
              <a:cs typeface="Arial" charset="0"/>
            </a:endParaRPr>
          </a:p>
        </p:txBody>
      </p:sp>
      <p:sp>
        <p:nvSpPr>
          <p:cNvPr id="21" name="Text Box 20"/>
          <p:cNvSpPr txBox="1">
            <a:spLocks noChangeArrowheads="1"/>
          </p:cNvSpPr>
          <p:nvPr/>
        </p:nvSpPr>
        <p:spPr bwMode="auto">
          <a:xfrm>
            <a:off x="3135925" y="3548063"/>
            <a:ext cx="1079911" cy="461665"/>
          </a:xfrm>
          <a:prstGeom prst="rect">
            <a:avLst/>
          </a:prstGeom>
          <a:noFill/>
          <a:ln w="9525">
            <a:noFill/>
            <a:miter lim="800000"/>
            <a:headEnd/>
            <a:tailEnd/>
          </a:ln>
        </p:spPr>
        <p:txBody>
          <a:bodyPr wrap="none">
            <a:spAutoFit/>
          </a:bodyPr>
          <a:lstStyle/>
          <a:p>
            <a:pPr>
              <a:defRPr/>
            </a:pPr>
            <a:r>
              <a:rPr lang="en-US" sz="2400" b="1" dirty="0">
                <a:latin typeface="+mn-lt"/>
                <a:cs typeface="Arial" charset="0"/>
              </a:rPr>
              <a:t>(Z test)</a:t>
            </a:r>
          </a:p>
        </p:txBody>
      </p:sp>
      <p:sp>
        <p:nvSpPr>
          <p:cNvPr id="22" name="Text Box 21"/>
          <p:cNvSpPr txBox="1">
            <a:spLocks noChangeArrowheads="1"/>
          </p:cNvSpPr>
          <p:nvPr/>
        </p:nvSpPr>
        <p:spPr bwMode="auto">
          <a:xfrm>
            <a:off x="7379678" y="3573463"/>
            <a:ext cx="1014637" cy="461665"/>
          </a:xfrm>
          <a:prstGeom prst="rect">
            <a:avLst/>
          </a:prstGeom>
          <a:noFill/>
          <a:ln w="9525">
            <a:noFill/>
            <a:miter lim="800000"/>
            <a:headEnd/>
            <a:tailEnd/>
          </a:ln>
        </p:spPr>
        <p:txBody>
          <a:bodyPr wrap="none">
            <a:spAutoFit/>
          </a:bodyPr>
          <a:lstStyle/>
          <a:p>
            <a:pPr>
              <a:defRPr/>
            </a:pPr>
            <a:r>
              <a:rPr lang="en-US" sz="2400" dirty="0">
                <a:latin typeface="+mn-lt"/>
                <a:cs typeface="Arial" charset="0"/>
              </a:rPr>
              <a:t>(t test)</a:t>
            </a:r>
          </a:p>
        </p:txBody>
      </p:sp>
      <p:graphicFrame>
        <p:nvGraphicFramePr>
          <p:cNvPr id="16406" name="Object 23"/>
          <p:cNvGraphicFramePr>
            <a:graphicFrameLocks noChangeAspect="1"/>
          </p:cNvGraphicFramePr>
          <p:nvPr/>
        </p:nvGraphicFramePr>
        <p:xfrm>
          <a:off x="2784232" y="4797425"/>
          <a:ext cx="2221522" cy="1404938"/>
        </p:xfrm>
        <a:graphic>
          <a:graphicData uri="http://schemas.openxmlformats.org/presentationml/2006/ole">
            <mc:AlternateContent xmlns:mc="http://schemas.openxmlformats.org/markup-compatibility/2006">
              <mc:Choice xmlns:v="urn:schemas-microsoft-com:vml" Requires="v">
                <p:oleObj spid="_x0000_s27681" name="Equation" r:id="rId5" imgW="799753" imgH="622030" progId="Equation.3">
                  <p:embed/>
                </p:oleObj>
              </mc:Choice>
              <mc:Fallback>
                <p:oleObj name="Equation" r:id="rId5" imgW="799753" imgH="62203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4232" y="4797425"/>
                        <a:ext cx="2221522"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Rectangle 25"/>
          <p:cNvSpPr>
            <a:spLocks noChangeArrowheads="1"/>
          </p:cNvSpPr>
          <p:nvPr/>
        </p:nvSpPr>
        <p:spPr bwMode="auto">
          <a:xfrm>
            <a:off x="2172677" y="2997200"/>
            <a:ext cx="3632201" cy="3455988"/>
          </a:xfrm>
          <a:prstGeom prst="rect">
            <a:avLst/>
          </a:prstGeom>
          <a:noFill/>
          <a:ln w="12700" algn="ctr">
            <a:solidFill>
              <a:srgbClr val="000000"/>
            </a:solidFill>
            <a:miter lim="800000"/>
            <a:headEnd/>
            <a:tailEnd/>
          </a:ln>
        </p:spPr>
        <p:txBody>
          <a:bodyPr wrap="none" anchor="ctr"/>
          <a:lstStyle/>
          <a:p>
            <a:pPr>
              <a:defRPr/>
            </a:pPr>
            <a:endParaRPr lang="en-US" sz="2000">
              <a:latin typeface="+mn-lt"/>
              <a:cs typeface="Arial" charset="0"/>
            </a:endParaRPr>
          </a:p>
        </p:txBody>
      </p:sp>
      <p:sp>
        <p:nvSpPr>
          <p:cNvPr id="23"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11</a:t>
            </a:fld>
            <a:endParaRPr lang="en-AU" dirty="0"/>
          </a:p>
        </p:txBody>
      </p:sp>
    </p:spTree>
    <p:extLst>
      <p:ext uri="{BB962C8B-B14F-4D97-AF65-F5344CB8AC3E}">
        <p14:creationId xmlns:p14="http://schemas.microsoft.com/office/powerpoint/2010/main" val="3040575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856414" y="144134"/>
            <a:ext cx="10783825" cy="900000"/>
          </a:xfrm>
        </p:spPr>
        <p:txBody>
          <a:bodyPr>
            <a:normAutofit/>
          </a:bodyPr>
          <a:lstStyle/>
          <a:p>
            <a:pPr algn="ctr"/>
            <a:r>
              <a:rPr lang="en-US" altLang="en-US" sz="3600" b="1" dirty="0">
                <a:solidFill>
                  <a:srgbClr val="2E73C6"/>
                </a:solidFill>
                <a:latin typeface="+mj-lt"/>
              </a:rPr>
              <a:t>6 Steps in Hypothesis Testing</a:t>
            </a:r>
            <a:endParaRPr lang="en-AU" altLang="en-US" sz="3600" b="1" dirty="0">
              <a:solidFill>
                <a:srgbClr val="2E73C6"/>
              </a:solidFill>
              <a:latin typeface="+mj-lt"/>
            </a:endParaRPr>
          </a:p>
        </p:txBody>
      </p:sp>
      <p:sp>
        <p:nvSpPr>
          <p:cNvPr id="3" name="Content Placeholder 2"/>
          <p:cNvSpPr>
            <a:spLocks noGrp="1"/>
          </p:cNvSpPr>
          <p:nvPr>
            <p:ph idx="1"/>
          </p:nvPr>
        </p:nvSpPr>
        <p:spPr>
          <a:xfrm>
            <a:off x="335360" y="1044135"/>
            <a:ext cx="11609905" cy="5310615"/>
          </a:xfrm>
        </p:spPr>
        <p:txBody>
          <a:bodyPr>
            <a:noAutofit/>
          </a:bodyPr>
          <a:lstStyle/>
          <a:p>
            <a:pPr marL="457200" indent="-457200" eaLnBrk="1" hangingPunct="1">
              <a:spcBef>
                <a:spcPct val="30000"/>
              </a:spcBef>
              <a:buAutoNum type="arabicPlain"/>
              <a:defRPr/>
            </a:pPr>
            <a:r>
              <a:rPr lang="en-US" dirty="0">
                <a:latin typeface="+mn-lt"/>
              </a:rPr>
              <a:t>State the null hypothesis, H</a:t>
            </a:r>
            <a:r>
              <a:rPr lang="en-US" baseline="-25000" dirty="0">
                <a:latin typeface="+mn-lt"/>
              </a:rPr>
              <a:t>0</a:t>
            </a:r>
            <a:r>
              <a:rPr lang="en-US" dirty="0">
                <a:latin typeface="+mn-lt"/>
              </a:rPr>
              <a:t> and the alternative hypothesis, H</a:t>
            </a:r>
            <a:r>
              <a:rPr lang="en-US" baseline="-25000" dirty="0">
                <a:latin typeface="+mn-lt"/>
              </a:rPr>
              <a:t>1</a:t>
            </a:r>
          </a:p>
          <a:p>
            <a:pPr marL="457200" indent="-457200" eaLnBrk="1" hangingPunct="1">
              <a:spcBef>
                <a:spcPct val="30000"/>
              </a:spcBef>
              <a:buAutoNum type="arabicPlain" startAt="2"/>
              <a:defRPr/>
            </a:pPr>
            <a:r>
              <a:rPr lang="en-US" dirty="0">
                <a:latin typeface="+mn-lt"/>
              </a:rPr>
              <a:t>Choose the level of significance, </a:t>
            </a:r>
            <a:r>
              <a:rPr lang="el-GR" dirty="0">
                <a:latin typeface="+mn-lt"/>
                <a:sym typeface="Symbol" pitchFamily="18" charset="2"/>
              </a:rPr>
              <a:t></a:t>
            </a:r>
            <a:r>
              <a:rPr lang="en-US" dirty="0">
                <a:latin typeface="+mn-lt"/>
              </a:rPr>
              <a:t>, and the sample size, n</a:t>
            </a:r>
          </a:p>
          <a:p>
            <a:pPr marL="457200" indent="-457200">
              <a:spcBef>
                <a:spcPct val="30000"/>
              </a:spcBef>
              <a:buFont typeface="Wingdings" pitchFamily="2" charset="2"/>
              <a:buAutoNum type="arabicPlain" startAt="2"/>
              <a:defRPr/>
            </a:pPr>
            <a:r>
              <a:rPr lang="en-US" dirty="0">
                <a:latin typeface="+mn-lt"/>
              </a:rPr>
              <a:t>Determine the appropriate test statistic and sampling distribution</a:t>
            </a:r>
          </a:p>
          <a:p>
            <a:pPr marL="457200" indent="-457200">
              <a:spcBef>
                <a:spcPct val="30000"/>
              </a:spcBef>
              <a:buFont typeface="Wingdings" pitchFamily="2" charset="2"/>
              <a:buAutoNum type="arabicPlain" startAt="2"/>
              <a:defRPr/>
            </a:pPr>
            <a:r>
              <a:rPr lang="en-US" dirty="0">
                <a:latin typeface="+mn-lt"/>
              </a:rPr>
              <a:t>Determine the critical values that divide the rejection and non-rejection regions</a:t>
            </a:r>
          </a:p>
          <a:p>
            <a:pPr marL="457200" indent="-457200">
              <a:spcBef>
                <a:spcPct val="30000"/>
              </a:spcBef>
              <a:buFont typeface="Arial" charset="0"/>
              <a:buAutoNum type="arabicPlain" startAt="2"/>
              <a:defRPr/>
            </a:pPr>
            <a:r>
              <a:rPr lang="en-US" dirty="0">
                <a:latin typeface="+mn-lt"/>
              </a:rPr>
              <a:t>Collect data and calculate the value of the test statistic</a:t>
            </a:r>
          </a:p>
          <a:p>
            <a:pPr marL="457200" indent="-457200">
              <a:spcBef>
                <a:spcPct val="30000"/>
              </a:spcBef>
              <a:buFont typeface="Wingdings" pitchFamily="2" charset="2"/>
              <a:buAutoNum type="arabicPlain" startAt="2"/>
              <a:defRPr/>
            </a:pPr>
            <a:r>
              <a:rPr lang="en-US" dirty="0">
                <a:latin typeface="+mn-lt"/>
              </a:rPr>
              <a:t>Make the statistical decision and state the managerial conclusion </a:t>
            </a:r>
          </a:p>
          <a:p>
            <a:pPr marL="1057275" lvl="2" indent="-342900">
              <a:spcBef>
                <a:spcPct val="30000"/>
              </a:spcBef>
              <a:buFont typeface="Arial" pitchFamily="34" charset="0"/>
              <a:buChar char="•"/>
              <a:defRPr/>
            </a:pPr>
            <a:r>
              <a:rPr lang="en-US" sz="2400" dirty="0">
                <a:latin typeface="+mn-lt"/>
              </a:rPr>
              <a:t>if the test statistic falls into the non-rejection region, do not reject the null hypothesis H</a:t>
            </a:r>
            <a:r>
              <a:rPr lang="en-US" sz="2400" baseline="-25000" dirty="0">
                <a:latin typeface="+mn-lt"/>
              </a:rPr>
              <a:t>0</a:t>
            </a:r>
            <a:r>
              <a:rPr lang="en-US" sz="2400" dirty="0">
                <a:latin typeface="+mn-lt"/>
              </a:rPr>
              <a:t>; if the test statistic falls into the rejection region, reject the null hypothesis  </a:t>
            </a:r>
          </a:p>
          <a:p>
            <a:pPr marL="1057275" lvl="2" indent="-342900">
              <a:spcBef>
                <a:spcPct val="30000"/>
              </a:spcBef>
              <a:buFont typeface="Arial" pitchFamily="34" charset="0"/>
              <a:buChar char="•"/>
              <a:defRPr/>
            </a:pPr>
            <a:r>
              <a:rPr lang="en-US" sz="2400" dirty="0">
                <a:latin typeface="+mn-lt"/>
              </a:rPr>
              <a:t>express the managerial/analyst conclusion in the context of the real-world problem</a:t>
            </a:r>
            <a:endParaRPr lang="en-US" sz="2800" dirty="0">
              <a:latin typeface="+mn-lt"/>
            </a:endParaRPr>
          </a:p>
        </p:txBody>
      </p:sp>
      <p:sp>
        <p:nvSpPr>
          <p:cNvPr id="2" name="Slide Number Placeholder 1"/>
          <p:cNvSpPr>
            <a:spLocks noGrp="1"/>
          </p:cNvSpPr>
          <p:nvPr>
            <p:ph type="sldNum" sz="quarter" idx="12"/>
          </p:nvPr>
        </p:nvSpPr>
        <p:spPr/>
        <p:txBody>
          <a:bodyPr/>
          <a:lstStyle/>
          <a:p>
            <a:fld id="{D6244F24-3180-4568-A6D4-AE1F835107C9}" type="slidenum">
              <a:rPr lang="en-AU" smtClean="0"/>
              <a:t>12</a:t>
            </a:fld>
            <a:endParaRPr lang="en-AU"/>
          </a:p>
        </p:txBody>
      </p:sp>
    </p:spTree>
    <p:extLst>
      <p:ext uri="{BB962C8B-B14F-4D97-AF65-F5344CB8AC3E}">
        <p14:creationId xmlns:p14="http://schemas.microsoft.com/office/powerpoint/2010/main" val="500283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506158" y="188640"/>
            <a:ext cx="11164430" cy="705116"/>
          </a:xfrm>
        </p:spPr>
        <p:txBody>
          <a:bodyPr>
            <a:normAutofit/>
          </a:bodyPr>
          <a:lstStyle/>
          <a:p>
            <a:pPr algn="ctr"/>
            <a:r>
              <a:rPr lang="en-US" altLang="en-US" sz="3600" b="1" dirty="0">
                <a:solidFill>
                  <a:srgbClr val="2E73C6"/>
                </a:solidFill>
                <a:latin typeface="+mj-lt"/>
              </a:rPr>
              <a:t>Hypothesis Test Example:</a:t>
            </a:r>
            <a:endParaRPr lang="en-AU" altLang="en-US" sz="3400" b="1" dirty="0">
              <a:solidFill>
                <a:srgbClr val="2E73C6"/>
              </a:solidFill>
              <a:latin typeface="+mj-lt"/>
            </a:endParaRPr>
          </a:p>
        </p:txBody>
      </p:sp>
      <p:sp>
        <p:nvSpPr>
          <p:cNvPr id="5" name="Rectangle 3"/>
          <p:cNvSpPr>
            <a:spLocks noChangeArrowheads="1"/>
          </p:cNvSpPr>
          <p:nvPr/>
        </p:nvSpPr>
        <p:spPr bwMode="auto">
          <a:xfrm>
            <a:off x="618439" y="1124745"/>
            <a:ext cx="10349522" cy="648097"/>
          </a:xfrm>
          <a:prstGeom prst="rect">
            <a:avLst/>
          </a:prstGeom>
          <a:noFill/>
          <a:ln w="19050" algn="ctr">
            <a:noFill/>
            <a:miter lim="800000"/>
            <a:headEnd/>
            <a:tailEnd/>
          </a:ln>
        </p:spPr>
        <p:txBody>
          <a:bodyPr wrap="none" anchor="ctr"/>
          <a:lstStyle/>
          <a:p>
            <a:pPr>
              <a:defRPr/>
            </a:pPr>
            <a:endParaRPr lang="en-US" sz="2000">
              <a:latin typeface="+mn-lt"/>
              <a:cs typeface="Arial" charset="0"/>
            </a:endParaRPr>
          </a:p>
        </p:txBody>
      </p:sp>
      <p:sp>
        <p:nvSpPr>
          <p:cNvPr id="6" name="Rectangle 4"/>
          <p:cNvSpPr>
            <a:spLocks noChangeArrowheads="1"/>
          </p:cNvSpPr>
          <p:nvPr/>
        </p:nvSpPr>
        <p:spPr bwMode="auto">
          <a:xfrm>
            <a:off x="545168" y="908720"/>
            <a:ext cx="10496062" cy="951543"/>
          </a:xfrm>
          <a:prstGeom prst="rect">
            <a:avLst/>
          </a:prstGeom>
          <a:noFill/>
          <a:ln w="9525">
            <a:noFill/>
            <a:miter lim="800000"/>
            <a:headEnd/>
            <a:tailEnd/>
          </a:ln>
        </p:spPr>
        <p:txBody>
          <a:bodyPr lIns="90488" tIns="44450" rIns="90488" bIns="44450">
            <a:spAutoFit/>
          </a:bodyPr>
          <a:lstStyle/>
          <a:p>
            <a:pPr eaLnBrk="0" hangingPunct="0">
              <a:defRPr/>
            </a:pPr>
            <a:r>
              <a:rPr lang="en-US" sz="2800" dirty="0">
                <a:latin typeface="+mn-lt"/>
                <a:ea typeface="Verdana" pitchFamily="34" charset="0"/>
                <a:cs typeface="Verdana" pitchFamily="34" charset="0"/>
              </a:rPr>
              <a:t>Test the assumption or status quo that the true mean mobile phone bill is equal to 72. Assume </a:t>
            </a:r>
            <a:r>
              <a:rPr lang="el-GR" sz="2800" dirty="0">
                <a:latin typeface="+mn-lt"/>
                <a:ea typeface="Verdana" pitchFamily="34" charset="0"/>
                <a:cs typeface="Verdana" pitchFamily="34" charset="0"/>
                <a:sym typeface="Arial" charset="0"/>
              </a:rPr>
              <a:t>σ</a:t>
            </a:r>
            <a:r>
              <a:rPr lang="en-US" sz="2800" dirty="0">
                <a:latin typeface="+mn-lt"/>
                <a:ea typeface="Verdana" pitchFamily="34" charset="0"/>
                <a:cs typeface="Verdana" pitchFamily="34" charset="0"/>
                <a:sym typeface="Arial" charset="0"/>
              </a:rPr>
              <a:t> = 10</a:t>
            </a:r>
            <a:endParaRPr lang="en-US" sz="2800" b="1" dirty="0">
              <a:latin typeface="+mn-lt"/>
              <a:ea typeface="Verdana" pitchFamily="34" charset="0"/>
              <a:cs typeface="Verdana" pitchFamily="34" charset="0"/>
            </a:endParaRPr>
          </a:p>
        </p:txBody>
      </p:sp>
      <mc:AlternateContent xmlns:mc="http://schemas.openxmlformats.org/markup-compatibility/2006" xmlns:a14="http://schemas.microsoft.com/office/drawing/2010/main">
        <mc:Choice Requires="a14">
          <p:sp>
            <p:nvSpPr>
              <p:cNvPr id="7" name="Rectangle 6"/>
              <p:cNvSpPr>
                <a:spLocks noChangeArrowheads="1"/>
              </p:cNvSpPr>
              <p:nvPr/>
            </p:nvSpPr>
            <p:spPr bwMode="auto">
              <a:xfrm>
                <a:off x="512611" y="1772842"/>
                <a:ext cx="11166779" cy="4824510"/>
              </a:xfrm>
              <a:prstGeom prst="rect">
                <a:avLst/>
              </a:prstGeom>
              <a:noFill/>
              <a:ln w="9525">
                <a:noFill/>
                <a:miter lim="800000"/>
                <a:headEnd/>
                <a:tailEnd/>
              </a:ln>
            </p:spPr>
            <p:txBody>
              <a:bodyPr lIns="85342" tIns="42672" rIns="85342" bIns="42672"/>
              <a:lstStyle/>
              <a:p>
                <a:pPr>
                  <a:spcBef>
                    <a:spcPct val="20000"/>
                  </a:spcBef>
                  <a:buClr>
                    <a:schemeClr val="tx1"/>
                  </a:buClr>
                  <a:defRPr/>
                </a:pPr>
                <a:r>
                  <a:rPr lang="en-US" sz="2800" b="1" dirty="0">
                    <a:solidFill>
                      <a:schemeClr val="tx1"/>
                    </a:solidFill>
                    <a:ea typeface="Verdana" pitchFamily="34" charset="0"/>
                    <a:cs typeface="Verdana" pitchFamily="34" charset="0"/>
                  </a:rPr>
                  <a:t>1. State the appropriate null and alternative hypotheses</a:t>
                </a:r>
              </a:p>
              <a:p>
                <a:pPr>
                  <a:spcBef>
                    <a:spcPct val="20000"/>
                  </a:spcBef>
                  <a:buClr>
                    <a:srgbClr val="006600"/>
                  </a:buClr>
                  <a:defRPr/>
                </a:pPr>
                <a:r>
                  <a:rPr lang="en-US" sz="2800" dirty="0">
                    <a:solidFill>
                      <a:schemeClr val="tx1"/>
                    </a:solidFill>
                    <a:ea typeface="Verdana" pitchFamily="34" charset="0"/>
                    <a:cs typeface="Verdana" pitchFamily="34" charset="0"/>
                  </a:rPr>
                  <a:t>			</a:t>
                </a:r>
                <a14:m>
                  <m:oMath xmlns:m="http://schemas.openxmlformats.org/officeDocument/2006/math">
                    <m:r>
                      <a:rPr lang="en-US" sz="2800" i="1" dirty="0" smtClean="0">
                        <a:solidFill>
                          <a:schemeClr val="tx1"/>
                        </a:solidFill>
                        <a:latin typeface="Cambria Math"/>
                        <a:ea typeface="Verdana" pitchFamily="34" charset="0"/>
                        <a:cs typeface="Verdana" pitchFamily="34" charset="0"/>
                      </a:rPr>
                      <m:t>𝐻</m:t>
                    </m:r>
                    <m:r>
                      <a:rPr lang="en-US" sz="2800" i="1" baseline="-25000" dirty="0">
                        <a:solidFill>
                          <a:schemeClr val="tx1"/>
                        </a:solidFill>
                        <a:latin typeface="Cambria Math"/>
                        <a:ea typeface="Verdana" pitchFamily="34" charset="0"/>
                        <a:cs typeface="Verdana" pitchFamily="34" charset="0"/>
                      </a:rPr>
                      <m:t>0</m:t>
                    </m:r>
                    <m:r>
                      <a:rPr lang="en-US" sz="2800" i="1" dirty="0">
                        <a:solidFill>
                          <a:schemeClr val="tx1"/>
                        </a:solidFill>
                        <a:latin typeface="Cambria Math"/>
                        <a:ea typeface="Verdana" pitchFamily="34" charset="0"/>
                        <a:cs typeface="Verdana" pitchFamily="34" charset="0"/>
                      </a:rPr>
                      <m:t>: </m:t>
                    </m:r>
                    <m:r>
                      <a:rPr lang="el-GR" sz="2800" i="1" dirty="0">
                        <a:solidFill>
                          <a:schemeClr val="tx1"/>
                        </a:solidFill>
                        <a:latin typeface="Cambria Math"/>
                        <a:ea typeface="Verdana" pitchFamily="34" charset="0"/>
                        <a:cs typeface="Verdana" pitchFamily="34" charset="0"/>
                        <a:sym typeface="Symbol" pitchFamily="18" charset="2"/>
                      </a:rPr>
                      <m:t>𝜇</m:t>
                    </m:r>
                    <m:r>
                      <a:rPr lang="en-US" sz="2800" i="1" dirty="0">
                        <a:solidFill>
                          <a:schemeClr val="tx1"/>
                        </a:solidFill>
                        <a:latin typeface="Cambria Math"/>
                        <a:ea typeface="Verdana" pitchFamily="34" charset="0"/>
                        <a:cs typeface="Verdana" pitchFamily="34" charset="0"/>
                        <a:sym typeface="Symbol" pitchFamily="18" charset="2"/>
                      </a:rPr>
                      <m:t> = 72      </m:t>
                    </m:r>
                    <m:r>
                      <a:rPr lang="en-US" sz="2800" i="1" dirty="0">
                        <a:solidFill>
                          <a:schemeClr val="tx1"/>
                        </a:solidFill>
                        <a:latin typeface="Cambria Math"/>
                        <a:ea typeface="Verdana" pitchFamily="34" charset="0"/>
                        <a:cs typeface="Verdana" pitchFamily="34" charset="0"/>
                        <a:sym typeface="Symbol" pitchFamily="18" charset="2"/>
                      </a:rPr>
                      <m:t>𝐻</m:t>
                    </m:r>
                    <m:r>
                      <a:rPr lang="en-US" sz="2800" i="1" baseline="-25000" dirty="0">
                        <a:solidFill>
                          <a:schemeClr val="tx1"/>
                        </a:solidFill>
                        <a:latin typeface="Cambria Math"/>
                        <a:ea typeface="Verdana" pitchFamily="34" charset="0"/>
                        <a:cs typeface="Verdana" pitchFamily="34" charset="0"/>
                        <a:sym typeface="Symbol" pitchFamily="18" charset="2"/>
                      </a:rPr>
                      <m:t>1</m:t>
                    </m:r>
                    <m:r>
                      <a:rPr lang="en-US" sz="2800" i="1" dirty="0">
                        <a:solidFill>
                          <a:schemeClr val="tx1"/>
                        </a:solidFill>
                        <a:latin typeface="Cambria Math"/>
                        <a:ea typeface="Verdana" pitchFamily="34" charset="0"/>
                        <a:cs typeface="Verdana" pitchFamily="34" charset="0"/>
                        <a:sym typeface="Symbol" pitchFamily="18" charset="2"/>
                      </a:rPr>
                      <m:t>: </m:t>
                    </m:r>
                    <m:r>
                      <a:rPr lang="el-GR" sz="2800" i="1" dirty="0">
                        <a:solidFill>
                          <a:schemeClr val="tx1"/>
                        </a:solidFill>
                        <a:latin typeface="Cambria Math"/>
                        <a:ea typeface="Verdana" pitchFamily="34" charset="0"/>
                        <a:cs typeface="Verdana" pitchFamily="34" charset="0"/>
                        <a:sym typeface="Symbol" pitchFamily="18" charset="2"/>
                      </a:rPr>
                      <m:t>𝜇</m:t>
                    </m:r>
                    <m:r>
                      <a:rPr lang="en-US" sz="2800" i="1" dirty="0">
                        <a:solidFill>
                          <a:schemeClr val="tx1"/>
                        </a:solidFill>
                        <a:latin typeface="Cambria Math"/>
                        <a:ea typeface="Verdana" pitchFamily="34" charset="0"/>
                        <a:cs typeface="Verdana" pitchFamily="34" charset="0"/>
                        <a:sym typeface="Symbol" pitchFamily="18" charset="2"/>
                      </a:rPr>
                      <m:t> ≠ 72    </m:t>
                    </m:r>
                  </m:oMath>
                </a14:m>
                <a:endParaRPr lang="en-US" sz="2800" dirty="0">
                  <a:solidFill>
                    <a:schemeClr val="tx1"/>
                  </a:solidFill>
                  <a:ea typeface="Verdana" pitchFamily="34" charset="0"/>
                  <a:cs typeface="Verdana" pitchFamily="34" charset="0"/>
                  <a:sym typeface="Symbol" pitchFamily="18" charset="2"/>
                </a:endParaRPr>
              </a:p>
              <a:p>
                <a:pPr marL="457200" lvl="1">
                  <a:spcBef>
                    <a:spcPct val="20000"/>
                  </a:spcBef>
                  <a:buClr>
                    <a:schemeClr val="accent2"/>
                  </a:buClr>
                  <a:defRPr/>
                </a:pPr>
                <a:r>
                  <a:rPr lang="en-US" sz="2800" dirty="0">
                    <a:solidFill>
                      <a:schemeClr val="tx1"/>
                    </a:solidFill>
                    <a:ea typeface="Verdana" pitchFamily="34" charset="0"/>
                    <a:cs typeface="Verdana" pitchFamily="34" charset="0"/>
                    <a:sym typeface="Symbol" pitchFamily="18" charset="2"/>
                  </a:rPr>
                  <a:t>(This is a two-tail test because ≠ is the alternative)</a:t>
                </a:r>
                <a:endParaRPr lang="en-US" sz="2800" b="1" dirty="0"/>
              </a:p>
              <a:p>
                <a:pPr eaLnBrk="1" hangingPunct="1">
                  <a:defRPr/>
                </a:pPr>
                <a:endParaRPr lang="en-US" sz="1400" b="1" dirty="0"/>
              </a:p>
              <a:p>
                <a:pPr eaLnBrk="1" hangingPunct="1">
                  <a:defRPr/>
                </a:pPr>
                <a:r>
                  <a:rPr lang="en-US" sz="2800" b="1" dirty="0"/>
                  <a:t>2. Specify desired level of significance and the sample size</a:t>
                </a:r>
              </a:p>
              <a:p>
                <a:pPr eaLnBrk="1" hangingPunct="1">
                  <a:defRPr/>
                </a:pPr>
                <a:r>
                  <a:rPr lang="en-US" sz="2800" dirty="0"/>
                  <a:t>Suppose that </a:t>
                </a:r>
                <a14:m>
                  <m:oMath xmlns:m="http://schemas.openxmlformats.org/officeDocument/2006/math">
                    <m:r>
                      <a:rPr lang="en-US" sz="2800" i="1" dirty="0" smtClean="0">
                        <a:latin typeface="Cambria Math"/>
                        <a:sym typeface="Symbol" pitchFamily="18" charset="2"/>
                      </a:rPr>
                      <m:t></m:t>
                    </m:r>
                    <m:r>
                      <a:rPr lang="en-US" sz="2800" i="1" dirty="0">
                        <a:latin typeface="Cambria Math"/>
                      </a:rPr>
                      <m:t>=0.05</m:t>
                    </m:r>
                  </m:oMath>
                </a14:m>
                <a:r>
                  <a:rPr lang="en-US" sz="2800" dirty="0"/>
                  <a:t> is chosen for this test and </a:t>
                </a:r>
                <a14:m>
                  <m:oMath xmlns:m="http://schemas.openxmlformats.org/officeDocument/2006/math">
                    <m:r>
                      <a:rPr lang="en-US" sz="2800" i="1" dirty="0" smtClean="0">
                        <a:latin typeface="Cambria Math"/>
                      </a:rPr>
                      <m:t>𝑛</m:t>
                    </m:r>
                    <m:r>
                      <a:rPr lang="en-US" sz="2800" i="1" dirty="0" smtClean="0">
                        <a:latin typeface="Cambria Math"/>
                      </a:rPr>
                      <m:t> = 100</m:t>
                    </m:r>
                  </m:oMath>
                </a14:m>
                <a:endParaRPr lang="en-US" sz="2800" b="1" dirty="0"/>
              </a:p>
              <a:p>
                <a:pPr eaLnBrk="1" hangingPunct="1">
                  <a:defRPr/>
                </a:pPr>
                <a:endParaRPr lang="en-US" sz="1400" b="1" dirty="0"/>
              </a:p>
              <a:p>
                <a:pPr eaLnBrk="1" hangingPunct="1">
                  <a:defRPr/>
                </a:pPr>
                <a:r>
                  <a:rPr lang="en-US" sz="2800" b="1" dirty="0"/>
                  <a:t>3. Determine appropriate test: </a:t>
                </a:r>
                <a:r>
                  <a:rPr lang="el-GR" sz="2800" dirty="0"/>
                  <a:t>σ</a:t>
                </a:r>
                <a:r>
                  <a:rPr lang="en-US" sz="2800" dirty="0"/>
                  <a:t> is known so this is a Z test</a:t>
                </a:r>
                <a:endParaRPr lang="en-US" sz="2800" b="1" dirty="0"/>
              </a:p>
              <a:p>
                <a:pPr eaLnBrk="1" hangingPunct="1">
                  <a:defRPr/>
                </a:pPr>
                <a:endParaRPr lang="en-US" sz="1400" b="1" dirty="0"/>
              </a:p>
              <a:p>
                <a:pPr eaLnBrk="1" hangingPunct="1">
                  <a:defRPr/>
                </a:pPr>
                <a:r>
                  <a:rPr lang="en-US" sz="2800" b="1" dirty="0"/>
                  <a:t>4. Determine the critical </a:t>
                </a:r>
                <a:r>
                  <a:rPr lang="en-US" sz="2800" b="1" dirty="0" err="1"/>
                  <a:t>values:</a:t>
                </a:r>
                <a14:m>
                  <m:oMath xmlns:m="http://schemas.openxmlformats.org/officeDocument/2006/math">
                    <m:r>
                      <a:rPr lang="en-AU" sz="2800" b="1" i="0" dirty="0" smtClean="0">
                        <a:latin typeface="Cambria Math" panose="02040503050406030204" pitchFamily="18" charset="0"/>
                      </a:rPr>
                      <m:t> </m:t>
                    </m:r>
                  </m:oMath>
                </a14:m>
                <a:r>
                  <a:rPr lang="en-US" sz="2800" dirty="0"/>
                  <a:t>the critical Z values are ±1.96. </a:t>
                </a:r>
              </a:p>
              <a:p>
                <a:pPr eaLnBrk="1" hangingPunct="1">
                  <a:defRPr/>
                </a:pPr>
                <a:r>
                  <a:rPr lang="en-US" sz="2800" dirty="0"/>
                  <a:t>Therefore, </a:t>
                </a:r>
                <a:r>
                  <a:rPr lang="en-US" sz="2800" b="1" dirty="0">
                    <a:sym typeface="Symbol" pitchFamily="18" charset="2"/>
                  </a:rPr>
                  <a:t>reject </a:t>
                </a:r>
                <a:r>
                  <a:rPr lang="en-US" sz="2800" b="1" dirty="0">
                    <a:solidFill>
                      <a:schemeClr val="tx1"/>
                    </a:solidFill>
                    <a:ea typeface="Verdana" pitchFamily="34" charset="0"/>
                    <a:cs typeface="Verdana" pitchFamily="34" charset="0"/>
                  </a:rPr>
                  <a:t>H</a:t>
                </a:r>
                <a:r>
                  <a:rPr lang="en-US" sz="2800" b="1" baseline="-25000" dirty="0">
                    <a:solidFill>
                      <a:schemeClr val="tx1"/>
                    </a:solidFill>
                    <a:ea typeface="Verdana" pitchFamily="34" charset="0"/>
                    <a:cs typeface="Verdana" pitchFamily="34" charset="0"/>
                  </a:rPr>
                  <a:t>0</a:t>
                </a:r>
                <a:r>
                  <a:rPr lang="en-US" sz="2800" b="1" dirty="0">
                    <a:sym typeface="Symbol" pitchFamily="18" charset="2"/>
                  </a:rPr>
                  <a:t> if  Z &lt; -1.96 or Z &gt; 1.96</a:t>
                </a:r>
                <a:r>
                  <a:rPr lang="en-US" sz="2800" dirty="0">
                    <a:sym typeface="Symbol" pitchFamily="18" charset="2"/>
                  </a:rPr>
                  <a:t>; otherwise do not reject H</a:t>
                </a:r>
                <a:r>
                  <a:rPr lang="en-US" sz="2800" baseline="-25000" dirty="0">
                    <a:sym typeface="Symbol" pitchFamily="18" charset="2"/>
                  </a:rPr>
                  <a:t>o</a:t>
                </a:r>
                <a:endParaRPr lang="en-US" sz="2800" dirty="0">
                  <a:sym typeface="Symbol" pitchFamily="18" charset="2"/>
                </a:endParaRPr>
              </a:p>
            </p:txBody>
          </p:sp>
        </mc:Choice>
        <mc:Fallback xmlns="">
          <p:sp>
            <p:nvSpPr>
              <p:cNvPr id="7" name="Rectangle 6"/>
              <p:cNvSpPr>
                <a:spLocks noRot="1" noChangeAspect="1" noMove="1" noResize="1" noEditPoints="1" noAdjustHandles="1" noChangeArrowheads="1" noChangeShapeType="1" noTextEdit="1"/>
              </p:cNvSpPr>
              <p:nvPr/>
            </p:nvSpPr>
            <p:spPr bwMode="auto">
              <a:xfrm>
                <a:off x="512611" y="1772842"/>
                <a:ext cx="11166779" cy="4824510"/>
              </a:xfrm>
              <a:prstGeom prst="rect">
                <a:avLst/>
              </a:prstGeom>
              <a:blipFill rotWithShape="1">
                <a:blip r:embed="rId2"/>
                <a:stretch>
                  <a:fillRect l="-1146" t="-1264"/>
                </a:stretch>
              </a:blipFill>
              <a:ln w="9525">
                <a:noFill/>
                <a:miter lim="800000"/>
                <a:headEnd/>
                <a:tailEnd/>
              </a:ln>
            </p:spPr>
            <p:txBody>
              <a:bodyPr/>
              <a:lstStyle/>
              <a:p>
                <a:r>
                  <a:rPr lang="en-AU">
                    <a:noFill/>
                  </a:rPr>
                  <a:t> </a:t>
                </a:r>
              </a:p>
            </p:txBody>
          </p:sp>
        </mc:Fallback>
      </mc:AlternateContent>
      <p:sp>
        <p:nvSpPr>
          <p:cNvPr id="2" name="Slide Number Placeholder 1"/>
          <p:cNvSpPr>
            <a:spLocks noGrp="1"/>
          </p:cNvSpPr>
          <p:nvPr>
            <p:ph type="sldNum" sz="quarter" idx="12"/>
          </p:nvPr>
        </p:nvSpPr>
        <p:spPr/>
        <p:txBody>
          <a:bodyPr/>
          <a:lstStyle/>
          <a:p>
            <a:fld id="{D6244F24-3180-4568-A6D4-AE1F835107C9}" type="slidenum">
              <a:rPr lang="en-AU" smtClean="0"/>
              <a:t>13</a:t>
            </a:fld>
            <a:endParaRPr lang="en-AU"/>
          </a:p>
        </p:txBody>
      </p:sp>
    </p:spTree>
    <p:extLst>
      <p:ext uri="{BB962C8B-B14F-4D97-AF65-F5344CB8AC3E}">
        <p14:creationId xmlns:p14="http://schemas.microsoft.com/office/powerpoint/2010/main" val="140981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12611" y="332656"/>
            <a:ext cx="11164430" cy="582826"/>
          </a:xfrm>
        </p:spPr>
        <p:txBody>
          <a:bodyPr>
            <a:normAutofit fontScale="90000"/>
          </a:bodyPr>
          <a:lstStyle/>
          <a:p>
            <a:pPr algn="ctr"/>
            <a:r>
              <a:rPr lang="en-US" altLang="en-US" sz="4000" b="1" dirty="0">
                <a:solidFill>
                  <a:srgbClr val="2E73C6"/>
                </a:solidFill>
                <a:latin typeface="+mj-lt"/>
              </a:rPr>
              <a:t>Hypothesis Test Example (continued)</a:t>
            </a:r>
            <a:endParaRPr lang="en-AU" altLang="en-US" sz="3400" b="1" dirty="0">
              <a:solidFill>
                <a:srgbClr val="2E73C6"/>
              </a:solidFill>
              <a:latin typeface="+mj-lt"/>
            </a:endParaRPr>
          </a:p>
        </p:txBody>
      </p:sp>
      <mc:AlternateContent xmlns:mc="http://schemas.openxmlformats.org/markup-compatibility/2006" xmlns:a14="http://schemas.microsoft.com/office/drawing/2010/main">
        <mc:Choice Requires="a14">
          <p:sp>
            <p:nvSpPr>
              <p:cNvPr id="22533" name="Object 2">
                <a:hlinkClick r:id="" action="ppaction://ole?verb=0"/>
              </p:cNvPr>
              <p:cNvSpPr txBox="1"/>
              <p:nvPr/>
            </p:nvSpPr>
            <p:spPr bwMode="auto">
              <a:xfrm>
                <a:off x="1930614" y="3921878"/>
                <a:ext cx="6867769" cy="1468269"/>
              </a:xfrm>
              <a:prstGeom prst="rect">
                <a:avLst/>
              </a:prstGeom>
              <a:solidFill>
                <a:srgbClr val="FF7C80"/>
              </a:solidFill>
              <a:ln w="9525">
                <a:solidFill>
                  <a:schemeClr val="tx1"/>
                </a:solidFill>
                <a:miter lim="800000"/>
                <a:headEnd/>
                <a:tailEnd/>
              </a:ln>
              <a:effectLst/>
            </p:spPr>
            <p:txBody>
              <a:bodyPr>
                <a:noAutofit/>
              </a:bodyPr>
              <a:lstStyle/>
              <a:p>
                <a:pPr/>
                <a14:m>
                  <m:oMathPara xmlns:m="http://schemas.openxmlformats.org/officeDocument/2006/math">
                    <m:oMathParaPr>
                      <m:jc m:val="left"/>
                    </m:oMathParaPr>
                    <m:oMath xmlns:m="http://schemas.openxmlformats.org/officeDocument/2006/math">
                      <m:r>
                        <m:rPr>
                          <m:sty m:val="p"/>
                        </m:rPr>
                        <a:rPr lang="en-AU" sz="2800" i="0" smtClean="0">
                          <a:solidFill>
                            <a:srgbClr val="000000"/>
                          </a:solidFill>
                          <a:latin typeface="Cambria Math" panose="02040503050406030204" pitchFamily="18" charset="0"/>
                        </a:rPr>
                        <m:t>Z</m:t>
                      </m:r>
                      <m:r>
                        <a:rPr lang="en-AU" sz="2800" i="1">
                          <a:solidFill>
                            <a:srgbClr val="000000"/>
                          </a:solidFill>
                          <a:latin typeface="Cambria Math" panose="02040503050406030204" pitchFamily="18" charset="0"/>
                        </a:rPr>
                        <m:t> = </m:t>
                      </m:r>
                      <m:f>
                        <m:fPr>
                          <m:ctrlPr>
                            <a:rPr lang="en-AU" sz="2800" i="1">
                              <a:solidFill>
                                <a:srgbClr val="000000"/>
                              </a:solidFill>
                              <a:latin typeface="Cambria Math" panose="02040503050406030204" pitchFamily="18" charset="0"/>
                            </a:rPr>
                          </m:ctrlPr>
                        </m:fPr>
                        <m:num>
                          <m:r>
                            <a:rPr lang="en-AU" sz="2800" i="1">
                              <a:solidFill>
                                <a:srgbClr val="000000"/>
                              </a:solidFill>
                              <a:latin typeface="Cambria Math" panose="02040503050406030204" pitchFamily="18" charset="0"/>
                            </a:rPr>
                            <m:t> </m:t>
                          </m:r>
                          <m:bar>
                            <m:barPr>
                              <m:pos m:val="top"/>
                              <m:ctrlPr>
                                <a:rPr lang="en-AU" sz="2800" i="1">
                                  <a:solidFill>
                                    <a:srgbClr val="000000"/>
                                  </a:solidFill>
                                  <a:latin typeface="Cambria Math" panose="02040503050406030204" pitchFamily="18" charset="0"/>
                                </a:rPr>
                              </m:ctrlPr>
                            </m:barPr>
                            <m:e>
                              <m:r>
                                <m:rPr>
                                  <m:sty m:val="p"/>
                                </m:rPr>
                                <a:rPr lang="en-AU" sz="2800" i="0">
                                  <a:solidFill>
                                    <a:srgbClr val="000000"/>
                                  </a:solidFill>
                                  <a:latin typeface="Cambria Math" panose="02040503050406030204" pitchFamily="18" charset="0"/>
                                </a:rPr>
                                <m:t>X</m:t>
                              </m:r>
                            </m:e>
                          </m:bar>
                          <m:r>
                            <a:rPr lang="en-AU" sz="2800" i="1">
                              <a:solidFill>
                                <a:srgbClr val="000000"/>
                              </a:solidFill>
                              <a:latin typeface="Cambria Math" panose="02040503050406030204" pitchFamily="18" charset="0"/>
                            </a:rPr>
                            <m:t>−</m:t>
                          </m:r>
                          <m:r>
                            <m:rPr>
                              <m:sty m:val="p"/>
                            </m:rPr>
                            <a:rPr lang="en-AU" sz="2800" i="0">
                              <a:solidFill>
                                <a:srgbClr val="000000"/>
                              </a:solidFill>
                              <a:latin typeface="Cambria Math" panose="02040503050406030204" pitchFamily="18" charset="0"/>
                            </a:rPr>
                            <m:t>μ</m:t>
                          </m:r>
                          <m:r>
                            <a:rPr lang="en-AU" sz="2800" i="1">
                              <a:solidFill>
                                <a:srgbClr val="000000"/>
                              </a:solidFill>
                              <a:latin typeface="Cambria Math" panose="02040503050406030204" pitchFamily="18" charset="0"/>
                            </a:rPr>
                            <m:t> </m:t>
                          </m:r>
                        </m:num>
                        <m:den>
                          <m:f>
                            <m:fPr>
                              <m:ctrlPr>
                                <a:rPr lang="en-AU" sz="2800" i="1">
                                  <a:solidFill>
                                    <a:srgbClr val="000000"/>
                                  </a:solidFill>
                                  <a:latin typeface="Cambria Math" panose="02040503050406030204" pitchFamily="18" charset="0"/>
                                </a:rPr>
                              </m:ctrlPr>
                            </m:fPr>
                            <m:num>
                              <m:r>
                                <m:rPr>
                                  <m:sty m:val="p"/>
                                </m:rPr>
                                <a:rPr lang="en-AU" sz="2800" i="0">
                                  <a:solidFill>
                                    <a:srgbClr val="000000"/>
                                  </a:solidFill>
                                  <a:latin typeface="Cambria Math" panose="02040503050406030204" pitchFamily="18" charset="0"/>
                                </a:rPr>
                                <m:t>σ</m:t>
                              </m:r>
                            </m:num>
                            <m:den>
                              <m:rad>
                                <m:radPr>
                                  <m:degHide m:val="on"/>
                                  <m:ctrlPr>
                                    <a:rPr lang="en-AU" sz="2800" i="1">
                                      <a:solidFill>
                                        <a:srgbClr val="000000"/>
                                      </a:solidFill>
                                      <a:latin typeface="Cambria Math" panose="02040503050406030204" pitchFamily="18" charset="0"/>
                                    </a:rPr>
                                  </m:ctrlPr>
                                </m:radPr>
                                <m:deg/>
                                <m:e>
                                  <m:r>
                                    <m:rPr>
                                      <m:sty m:val="p"/>
                                    </m:rPr>
                                    <a:rPr lang="en-AU" sz="2800" i="0">
                                      <a:solidFill>
                                        <a:srgbClr val="000000"/>
                                      </a:solidFill>
                                      <a:latin typeface="Cambria Math" panose="02040503050406030204" pitchFamily="18" charset="0"/>
                                    </a:rPr>
                                    <m:t>n</m:t>
                                  </m:r>
                                </m:e>
                              </m:rad>
                            </m:den>
                          </m:f>
                        </m:den>
                      </m:f>
                      <m:r>
                        <a:rPr lang="en-AU" sz="2800" i="1">
                          <a:solidFill>
                            <a:srgbClr val="000000"/>
                          </a:solidFill>
                          <a:latin typeface="Cambria Math" panose="02040503050406030204" pitchFamily="18" charset="0"/>
                        </a:rPr>
                        <m:t>=</m:t>
                      </m:r>
                      <m:f>
                        <m:fPr>
                          <m:ctrlPr>
                            <a:rPr lang="en-AU" sz="2800" i="1">
                              <a:solidFill>
                                <a:srgbClr val="000000"/>
                              </a:solidFill>
                              <a:latin typeface="Cambria Math" panose="02040503050406030204" pitchFamily="18" charset="0"/>
                            </a:rPr>
                          </m:ctrlPr>
                        </m:fPr>
                        <m:num>
                          <m:r>
                            <a:rPr lang="en-AU" sz="2800" i="1">
                              <a:solidFill>
                                <a:srgbClr val="000000"/>
                              </a:solidFill>
                              <a:latin typeface="Cambria Math" panose="02040503050406030204" pitchFamily="18" charset="0"/>
                            </a:rPr>
                            <m:t> </m:t>
                          </m:r>
                          <m:r>
                            <m:rPr>
                              <m:nor/>
                            </m:rPr>
                            <a:rPr lang="en-AU" sz="2800" b="0" i="0" smtClean="0">
                              <a:solidFill>
                                <a:srgbClr val="000000"/>
                              </a:solidFill>
                              <a:latin typeface="Cambria Math" panose="02040503050406030204" pitchFamily="18" charset="0"/>
                            </a:rPr>
                            <m:t>69</m:t>
                          </m:r>
                          <m:r>
                            <a:rPr lang="en-AU" sz="2800" i="1">
                              <a:solidFill>
                                <a:srgbClr val="000000"/>
                              </a:solidFill>
                              <a:latin typeface="Cambria Math" panose="02040503050406030204" pitchFamily="18" charset="0"/>
                            </a:rPr>
                            <m:t> − </m:t>
                          </m:r>
                          <m:r>
                            <a:rPr lang="en-AU" sz="2800" b="0" i="0" smtClean="0">
                              <a:solidFill>
                                <a:srgbClr val="000000"/>
                              </a:solidFill>
                              <a:latin typeface="Cambria Math" panose="02040503050406030204" pitchFamily="18" charset="0"/>
                            </a:rPr>
                            <m:t>72</m:t>
                          </m:r>
                          <m:r>
                            <a:rPr lang="en-AU" sz="2800" i="1">
                              <a:solidFill>
                                <a:srgbClr val="000000"/>
                              </a:solidFill>
                              <a:latin typeface="Cambria Math" panose="02040503050406030204" pitchFamily="18" charset="0"/>
                            </a:rPr>
                            <m:t> </m:t>
                          </m:r>
                        </m:num>
                        <m:den>
                          <m:f>
                            <m:fPr>
                              <m:ctrlPr>
                                <a:rPr lang="en-AU" sz="2800" i="1">
                                  <a:solidFill>
                                    <a:srgbClr val="000000"/>
                                  </a:solidFill>
                                  <a:latin typeface="Cambria Math" panose="02040503050406030204" pitchFamily="18" charset="0"/>
                                </a:rPr>
                              </m:ctrlPr>
                            </m:fPr>
                            <m:num>
                              <m:r>
                                <m:rPr>
                                  <m:nor/>
                                </m:rPr>
                                <a:rPr lang="en-AU" sz="2800" b="0" i="0" smtClean="0">
                                  <a:solidFill>
                                    <a:srgbClr val="000000"/>
                                  </a:solidFill>
                                  <a:latin typeface="Cambria Math" panose="02040503050406030204" pitchFamily="18" charset="0"/>
                                </a:rPr>
                                <m:t>10.0</m:t>
                              </m:r>
                            </m:num>
                            <m:den>
                              <m:rad>
                                <m:radPr>
                                  <m:degHide m:val="on"/>
                                  <m:ctrlPr>
                                    <a:rPr lang="en-AU" sz="2800" i="1">
                                      <a:solidFill>
                                        <a:srgbClr val="000000"/>
                                      </a:solidFill>
                                      <a:latin typeface="Cambria Math" panose="02040503050406030204" pitchFamily="18" charset="0"/>
                                    </a:rPr>
                                  </m:ctrlPr>
                                </m:radPr>
                                <m:deg/>
                                <m:e>
                                  <m:r>
                                    <m:rPr>
                                      <m:nor/>
                                    </m:rPr>
                                    <a:rPr lang="en-AU" sz="2800" i="0">
                                      <a:solidFill>
                                        <a:srgbClr val="000000"/>
                                      </a:solidFill>
                                      <a:latin typeface="Cambria Math" panose="02040503050406030204" pitchFamily="18" charset="0"/>
                                    </a:rPr>
                                    <m:t>100</m:t>
                                  </m:r>
                                </m:e>
                              </m:rad>
                            </m:den>
                          </m:f>
                        </m:den>
                      </m:f>
                      <m:r>
                        <a:rPr lang="en-AU" sz="2800" i="1">
                          <a:solidFill>
                            <a:srgbClr val="000000"/>
                          </a:solidFill>
                          <a:latin typeface="Cambria Math" panose="02040503050406030204" pitchFamily="18" charset="0"/>
                        </a:rPr>
                        <m:t>=</m:t>
                      </m:r>
                      <m:f>
                        <m:fPr>
                          <m:ctrlPr>
                            <a:rPr lang="en-AU" sz="2800" i="1">
                              <a:solidFill>
                                <a:srgbClr val="000000"/>
                              </a:solidFill>
                              <a:latin typeface="Cambria Math" panose="02040503050406030204" pitchFamily="18" charset="0"/>
                            </a:rPr>
                          </m:ctrlPr>
                        </m:fPr>
                        <m:num>
                          <m:r>
                            <a:rPr lang="en-AU" sz="2800" i="1">
                              <a:solidFill>
                                <a:srgbClr val="000000"/>
                              </a:solidFill>
                              <a:latin typeface="Cambria Math" panose="02040503050406030204" pitchFamily="18" charset="0"/>
                            </a:rPr>
                            <m:t>−</m:t>
                          </m:r>
                          <m:r>
                            <m:rPr>
                              <m:nor/>
                            </m:rPr>
                            <a:rPr lang="en-AU" sz="2800" b="0" i="0" smtClean="0">
                              <a:solidFill>
                                <a:srgbClr val="000000"/>
                              </a:solidFill>
                              <a:latin typeface="Cambria Math" panose="02040503050406030204" pitchFamily="18" charset="0"/>
                            </a:rPr>
                            <m:t>3</m:t>
                          </m:r>
                        </m:num>
                        <m:den>
                          <m:r>
                            <m:rPr>
                              <m:nor/>
                            </m:rPr>
                            <a:rPr lang="en-AU" sz="2800" b="0" i="0" smtClean="0">
                              <a:solidFill>
                                <a:srgbClr val="000000"/>
                              </a:solidFill>
                              <a:latin typeface="Cambria Math" panose="02040503050406030204" pitchFamily="18" charset="0"/>
                            </a:rPr>
                            <m:t>1.0</m:t>
                          </m:r>
                        </m:den>
                      </m:f>
                      <m:r>
                        <a:rPr lang="en-AU" sz="2800" i="1">
                          <a:solidFill>
                            <a:srgbClr val="000000"/>
                          </a:solidFill>
                          <a:latin typeface="Cambria Math" panose="02040503050406030204" pitchFamily="18" charset="0"/>
                        </a:rPr>
                        <m:t>=−</m:t>
                      </m:r>
                      <m:r>
                        <m:rPr>
                          <m:nor/>
                        </m:rPr>
                        <a:rPr lang="en-AU" sz="2800" b="0" i="0" smtClean="0">
                          <a:solidFill>
                            <a:srgbClr val="000000"/>
                          </a:solidFill>
                          <a:latin typeface="Cambria Math" panose="02040503050406030204" pitchFamily="18" charset="0"/>
                        </a:rPr>
                        <m:t>3</m:t>
                      </m:r>
                      <m:r>
                        <m:rPr>
                          <m:nor/>
                        </m:rPr>
                        <a:rPr lang="en-AU" sz="2800" i="0">
                          <a:solidFill>
                            <a:srgbClr val="000000"/>
                          </a:solidFill>
                          <a:latin typeface="Cambria Math" panose="02040503050406030204" pitchFamily="18" charset="0"/>
                        </a:rPr>
                        <m:t>.0 </m:t>
                      </m:r>
                    </m:oMath>
                  </m:oMathPara>
                </a14:m>
                <a:endParaRPr lang="en-AU" sz="2800" dirty="0"/>
              </a:p>
            </p:txBody>
          </p:sp>
        </mc:Choice>
        <mc:Fallback xmlns="">
          <p:sp>
            <p:nvSpPr>
              <p:cNvPr id="22533" name="Object 2">
                <a:hlinkClick r:id="" action="ppaction://ole?verb=0"/>
              </p:cNvPr>
              <p:cNvSpPr txBox="1">
                <a:spLocks noRot="1" noChangeAspect="1" noMove="1" noResize="1" noEditPoints="1" noAdjustHandles="1" noChangeArrowheads="1" noChangeShapeType="1" noTextEdit="1"/>
              </p:cNvSpPr>
              <p:nvPr/>
            </p:nvSpPr>
            <p:spPr bwMode="auto">
              <a:xfrm>
                <a:off x="1930614" y="3921878"/>
                <a:ext cx="6867769" cy="1468269"/>
              </a:xfrm>
              <a:prstGeom prst="rect">
                <a:avLst/>
              </a:prstGeom>
              <a:blipFill rotWithShape="1">
                <a:blip r:embed="rId3"/>
                <a:stretch>
                  <a:fillRect/>
                </a:stretch>
              </a:blipFill>
              <a:ln w="9525">
                <a:solidFill>
                  <a:schemeClr val="tx1"/>
                </a:solidFill>
                <a:miter lim="800000"/>
                <a:headEnd/>
                <a:tailEnd/>
              </a:ln>
              <a:effectLst/>
            </p:spPr>
            <p:txBody>
              <a:bodyPr/>
              <a:lstStyle/>
              <a:p>
                <a:r>
                  <a:rPr lang="en-AU">
                    <a:noFill/>
                  </a:rPr>
                  <a:t> </a:t>
                </a:r>
              </a:p>
            </p:txBody>
          </p:sp>
        </mc:Fallback>
      </mc:AlternateContent>
      <p:sp>
        <p:nvSpPr>
          <p:cNvPr id="6" name="Rectangle 4"/>
          <p:cNvSpPr>
            <a:spLocks noChangeArrowheads="1"/>
          </p:cNvSpPr>
          <p:nvPr/>
        </p:nvSpPr>
        <p:spPr bwMode="auto">
          <a:xfrm>
            <a:off x="509955" y="1484314"/>
            <a:ext cx="10257692" cy="1512639"/>
          </a:xfrm>
          <a:prstGeom prst="rect">
            <a:avLst/>
          </a:prstGeom>
          <a:noFill/>
          <a:ln w="9525">
            <a:noFill/>
            <a:miter lim="800000"/>
            <a:headEnd/>
            <a:tailEnd/>
          </a:ln>
        </p:spPr>
        <p:txBody>
          <a:bodyPr lIns="85342" tIns="42672" rIns="85342" bIns="42672"/>
          <a:lstStyle/>
          <a:p>
            <a:pPr>
              <a:spcBef>
                <a:spcPct val="20000"/>
              </a:spcBef>
              <a:defRPr/>
            </a:pPr>
            <a:r>
              <a:rPr lang="en-US" sz="2800" b="1" dirty="0">
                <a:latin typeface="+mn-lt"/>
                <a:ea typeface="Verdana" pitchFamily="34" charset="0"/>
                <a:cs typeface="Verdana" pitchFamily="34" charset="0"/>
              </a:rPr>
              <a:t>5. Collect the data and calculate the test statistic</a:t>
            </a:r>
          </a:p>
          <a:p>
            <a:pPr>
              <a:spcBef>
                <a:spcPct val="20000"/>
              </a:spcBef>
              <a:buClr>
                <a:srgbClr val="006600"/>
              </a:buClr>
              <a:defRPr/>
            </a:pPr>
            <a:r>
              <a:rPr lang="en-US" sz="2800" dirty="0">
                <a:latin typeface="+mn-lt"/>
                <a:ea typeface="Verdana" pitchFamily="34" charset="0"/>
                <a:cs typeface="Verdana" pitchFamily="34" charset="0"/>
              </a:rPr>
              <a:t>	Suppose the sample results are: </a:t>
            </a:r>
          </a:p>
          <a:p>
            <a:pPr marL="990600" lvl="1" indent="-533400">
              <a:lnSpc>
                <a:spcPct val="110000"/>
              </a:lnSpc>
              <a:spcBef>
                <a:spcPct val="20000"/>
              </a:spcBef>
              <a:buClr>
                <a:schemeClr val="accent2"/>
              </a:buClr>
              <a:buFont typeface="Arial" charset="0"/>
              <a:buNone/>
              <a:defRPr/>
            </a:pPr>
            <a:r>
              <a:rPr lang="en-US" sz="2800" dirty="0">
                <a:latin typeface="+mn-lt"/>
                <a:ea typeface="Verdana" pitchFamily="34" charset="0"/>
                <a:cs typeface="Verdana" pitchFamily="34" charset="0"/>
              </a:rPr>
              <a:t>	n = 100,     = 69 (</a:t>
            </a:r>
            <a:r>
              <a:rPr lang="el-GR" sz="2800" dirty="0">
                <a:latin typeface="+mn-lt"/>
                <a:ea typeface="Verdana" pitchFamily="34" charset="0"/>
                <a:cs typeface="Verdana" pitchFamily="34" charset="0"/>
                <a:sym typeface="Symbol" pitchFamily="18" charset="2"/>
              </a:rPr>
              <a:t>σ</a:t>
            </a:r>
            <a:r>
              <a:rPr lang="en-US" sz="2800" dirty="0">
                <a:latin typeface="+mn-lt"/>
                <a:ea typeface="Verdana" pitchFamily="34" charset="0"/>
                <a:cs typeface="Verdana" pitchFamily="34" charset="0"/>
                <a:sym typeface="Symbol" pitchFamily="18" charset="2"/>
              </a:rPr>
              <a:t> = 10.0 is assumed known)</a:t>
            </a:r>
          </a:p>
        </p:txBody>
      </p:sp>
      <p:graphicFrame>
        <p:nvGraphicFramePr>
          <p:cNvPr id="3" name="Object 2"/>
          <p:cNvGraphicFramePr>
            <a:graphicFrameLocks noChangeAspect="1"/>
          </p:cNvGraphicFramePr>
          <p:nvPr>
            <p:extLst>
              <p:ext uri="{D42A27DB-BD31-4B8C-83A1-F6EECF244321}">
                <p14:modId xmlns:p14="http://schemas.microsoft.com/office/powerpoint/2010/main" val="171528830"/>
              </p:ext>
            </p:extLst>
          </p:nvPr>
        </p:nvGraphicFramePr>
        <p:xfrm>
          <a:off x="2749540" y="2608038"/>
          <a:ext cx="420970" cy="360040"/>
        </p:xfrm>
        <a:graphic>
          <a:graphicData uri="http://schemas.openxmlformats.org/presentationml/2006/ole">
            <mc:AlternateContent xmlns:mc="http://schemas.openxmlformats.org/markup-compatibility/2006">
              <mc:Choice xmlns:v="urn:schemas-microsoft-com:vml" Requires="v">
                <p:oleObj spid="_x0000_s28689" name="Equation" r:id="rId4" imgW="241200" imgH="253800" progId="Equation.DSMT4">
                  <p:embed/>
                </p:oleObj>
              </mc:Choice>
              <mc:Fallback>
                <p:oleObj name="Equation" r:id="rId4" imgW="241200" imgH="253800" progId="Equation.DSMT4">
                  <p:embed/>
                  <p:pic>
                    <p:nvPicPr>
                      <p:cNvPr id="0" name=""/>
                      <p:cNvPicPr/>
                      <p:nvPr/>
                    </p:nvPicPr>
                    <p:blipFill>
                      <a:blip r:embed="rId5"/>
                      <a:stretch>
                        <a:fillRect/>
                      </a:stretch>
                    </p:blipFill>
                    <p:spPr>
                      <a:xfrm>
                        <a:off x="2749540" y="2608038"/>
                        <a:ext cx="420970" cy="360040"/>
                      </a:xfrm>
                      <a:prstGeom prst="rect">
                        <a:avLst/>
                      </a:prstGeom>
                    </p:spPr>
                  </p:pic>
                </p:oleObj>
              </mc:Fallback>
            </mc:AlternateContent>
          </a:graphicData>
        </a:graphic>
      </p:graphicFrame>
      <p:sp>
        <p:nvSpPr>
          <p:cNvPr id="4" name="Rectangle 3"/>
          <p:cNvSpPr/>
          <p:nvPr/>
        </p:nvSpPr>
        <p:spPr>
          <a:xfrm>
            <a:off x="1044362" y="2996953"/>
            <a:ext cx="3881575" cy="542584"/>
          </a:xfrm>
          <a:prstGeom prst="rect">
            <a:avLst/>
          </a:prstGeom>
        </p:spPr>
        <p:txBody>
          <a:bodyPr wrap="none">
            <a:spAutoFit/>
          </a:bodyPr>
          <a:lstStyle/>
          <a:p>
            <a:pPr marL="990600" lvl="1" indent="-533400">
              <a:lnSpc>
                <a:spcPct val="110000"/>
              </a:lnSpc>
              <a:spcBef>
                <a:spcPct val="20000"/>
              </a:spcBef>
              <a:buClr>
                <a:schemeClr val="accent2"/>
              </a:buClr>
              <a:defRPr/>
            </a:pPr>
            <a:r>
              <a:rPr lang="en-US" sz="2800" dirty="0">
                <a:ea typeface="Verdana" pitchFamily="34" charset="0"/>
                <a:cs typeface="Verdana" pitchFamily="34" charset="0"/>
                <a:sym typeface="Symbol" pitchFamily="18" charset="2"/>
              </a:rPr>
              <a:t>So the test statistic is: </a:t>
            </a:r>
            <a:endParaRPr lang="en-US" sz="2800" dirty="0">
              <a:ea typeface="Verdana" pitchFamily="34" charset="0"/>
              <a:cs typeface="Verdana" pitchFamily="34" charset="0"/>
            </a:endParaRPr>
          </a:p>
        </p:txBody>
      </p:sp>
      <p:sp>
        <p:nvSpPr>
          <p:cNvPr id="8"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14</a:t>
            </a:fld>
            <a:endParaRPr lang="en-AU" dirty="0"/>
          </a:p>
        </p:txBody>
      </p:sp>
    </p:spTree>
    <p:extLst>
      <p:ext uri="{BB962C8B-B14F-4D97-AF65-F5344CB8AC3E}">
        <p14:creationId xmlns:p14="http://schemas.microsoft.com/office/powerpoint/2010/main" val="429125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3" grpId="0" animBg="1"/>
      <p:bldP spid="6"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86507" y="39991"/>
            <a:ext cx="11164430" cy="900000"/>
          </a:xfrm>
        </p:spPr>
        <p:txBody>
          <a:bodyPr>
            <a:normAutofit/>
          </a:bodyPr>
          <a:lstStyle/>
          <a:p>
            <a:r>
              <a:rPr lang="en-US" altLang="en-US" sz="3600" b="1" dirty="0">
                <a:solidFill>
                  <a:srgbClr val="2E73C6"/>
                </a:solidFill>
                <a:latin typeface="+mj-lt"/>
              </a:rPr>
              <a:t>Hypothesis Test Example (continued)</a:t>
            </a:r>
            <a:endParaRPr lang="en-AU" altLang="en-US" sz="2400" b="1" dirty="0">
              <a:solidFill>
                <a:srgbClr val="00B0F0"/>
              </a:solidFill>
              <a:latin typeface="+mj-lt"/>
            </a:endParaRPr>
          </a:p>
        </p:txBody>
      </p:sp>
      <p:sp>
        <p:nvSpPr>
          <p:cNvPr id="8" name="Rectangle 5"/>
          <p:cNvSpPr txBox="1">
            <a:spLocks noChangeArrowheads="1"/>
          </p:cNvSpPr>
          <p:nvPr/>
        </p:nvSpPr>
        <p:spPr>
          <a:xfrm>
            <a:off x="525585" y="1023813"/>
            <a:ext cx="10329984" cy="755650"/>
          </a:xfrm>
          <a:prstGeom prst="rect">
            <a:avLst/>
          </a:prstGeom>
        </p:spPr>
        <p:txBody>
          <a:bodyPr/>
          <a:lstStyle/>
          <a:p>
            <a:pPr defTabSz="857250">
              <a:lnSpc>
                <a:spcPct val="90000"/>
              </a:lnSpc>
              <a:spcBef>
                <a:spcPct val="40000"/>
              </a:spcBef>
              <a:spcAft>
                <a:spcPct val="20000"/>
              </a:spcAft>
              <a:buSzPct val="80000"/>
              <a:defRPr/>
            </a:pPr>
            <a:r>
              <a:rPr lang="en-US" sz="2800" b="1" dirty="0">
                <a:latin typeface="+mn-lt"/>
                <a:ea typeface="Verdana" pitchFamily="34" charset="0"/>
                <a:cs typeface="Verdana" pitchFamily="34" charset="0"/>
              </a:rPr>
              <a:t>6. </a:t>
            </a:r>
            <a:r>
              <a:rPr lang="en-US" sz="2800" b="1" kern="0" dirty="0">
                <a:latin typeface="+mn-lt"/>
                <a:ea typeface="Verdana" pitchFamily="34" charset="0"/>
                <a:cs typeface="Verdana" pitchFamily="34" charset="0"/>
              </a:rPr>
              <a:t>Is the test statistic (Z=-3.0) in the rejection region?</a:t>
            </a:r>
          </a:p>
        </p:txBody>
      </p:sp>
      <p:grpSp>
        <p:nvGrpSpPr>
          <p:cNvPr id="2" name="Group 1"/>
          <p:cNvGrpSpPr/>
          <p:nvPr/>
        </p:nvGrpSpPr>
        <p:grpSpPr>
          <a:xfrm>
            <a:off x="801077" y="1892175"/>
            <a:ext cx="9594207" cy="2442866"/>
            <a:chOff x="801077" y="1892175"/>
            <a:chExt cx="10138509" cy="2442866"/>
          </a:xfrm>
        </p:grpSpPr>
        <p:sp>
          <p:nvSpPr>
            <p:cNvPr id="5" name="Freeform 2"/>
            <p:cNvSpPr>
              <a:spLocks/>
            </p:cNvSpPr>
            <p:nvPr/>
          </p:nvSpPr>
          <p:spPr bwMode="auto">
            <a:xfrm flipH="1">
              <a:off x="7924800" y="3035175"/>
              <a:ext cx="1174262" cy="228600"/>
            </a:xfrm>
            <a:custGeom>
              <a:avLst/>
              <a:gdLst>
                <a:gd name="T0" fmla="*/ 9 w 582"/>
                <a:gd name="T1" fmla="*/ 177 h 183"/>
                <a:gd name="T2" fmla="*/ 0 w 582"/>
                <a:gd name="T3" fmla="*/ 132 h 183"/>
                <a:gd name="T4" fmla="*/ 258 w 582"/>
                <a:gd name="T5" fmla="*/ 114 h 183"/>
                <a:gd name="T6" fmla="*/ 423 w 582"/>
                <a:gd name="T7" fmla="*/ 66 h 183"/>
                <a:gd name="T8" fmla="*/ 504 w 582"/>
                <a:gd name="T9" fmla="*/ 48 h 183"/>
                <a:gd name="T10" fmla="*/ 582 w 582"/>
                <a:gd name="T11" fmla="*/ 0 h 183"/>
                <a:gd name="T12" fmla="*/ 582 w 582"/>
                <a:gd name="T13" fmla="*/ 183 h 183"/>
                <a:gd name="T14" fmla="*/ 9 w 582"/>
                <a:gd name="T15" fmla="*/ 182 h 183"/>
                <a:gd name="T16" fmla="*/ 9 w 582"/>
                <a:gd name="T17" fmla="*/ 177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chemeClr val="accent5"/>
            </a:solidFill>
            <a:ln w="12700" cap="rnd" cmpd="sng">
              <a:noFill/>
              <a:prstDash val="solid"/>
              <a:round/>
              <a:headEnd type="none" w="sm" len="sm"/>
              <a:tailEnd type="none" w="sm" len="sm"/>
            </a:ln>
          </p:spPr>
          <p:txBody>
            <a:bodyPr/>
            <a:lstStyle/>
            <a:p>
              <a:pPr>
                <a:defRPr/>
              </a:pPr>
              <a:endParaRPr lang="en-AU" sz="2000">
                <a:latin typeface="+mn-lt"/>
                <a:cs typeface="Arial" charset="0"/>
              </a:endParaRPr>
            </a:p>
          </p:txBody>
        </p:sp>
        <p:sp>
          <p:nvSpPr>
            <p:cNvPr id="6" name="Text Box 3"/>
            <p:cNvSpPr txBox="1">
              <a:spLocks noChangeArrowheads="1"/>
            </p:cNvSpPr>
            <p:nvPr/>
          </p:nvSpPr>
          <p:spPr bwMode="auto">
            <a:xfrm>
              <a:off x="801077" y="2931989"/>
              <a:ext cx="1381370" cy="400110"/>
            </a:xfrm>
            <a:prstGeom prst="rect">
              <a:avLst/>
            </a:prstGeom>
            <a:noFill/>
            <a:ln w="19050" algn="ctr">
              <a:noFill/>
              <a:miter lim="800000"/>
              <a:headEnd/>
              <a:tailEnd/>
            </a:ln>
          </p:spPr>
          <p:txBody>
            <a:bodyPr>
              <a:spAutoFit/>
            </a:bodyPr>
            <a:lstStyle/>
            <a:p>
              <a:pPr>
                <a:defRPr/>
              </a:pPr>
              <a:r>
                <a:rPr lang="en-US" sz="2000" dirty="0">
                  <a:latin typeface="+mn-lt"/>
                  <a:cs typeface="Arial" charset="0"/>
                </a:rPr>
                <a:t>Reject H</a:t>
              </a:r>
              <a:r>
                <a:rPr lang="en-US" sz="2000" baseline="-25000" dirty="0">
                  <a:latin typeface="+mn-lt"/>
                  <a:cs typeface="Arial" charset="0"/>
                </a:rPr>
                <a:t>0</a:t>
              </a:r>
            </a:p>
          </p:txBody>
        </p:sp>
        <p:sp>
          <p:nvSpPr>
            <p:cNvPr id="7" name="Text Box 4"/>
            <p:cNvSpPr txBox="1">
              <a:spLocks noChangeArrowheads="1"/>
            </p:cNvSpPr>
            <p:nvPr/>
          </p:nvSpPr>
          <p:spPr bwMode="auto">
            <a:xfrm>
              <a:off x="5035063" y="2455739"/>
              <a:ext cx="2121877" cy="400110"/>
            </a:xfrm>
            <a:prstGeom prst="rect">
              <a:avLst/>
            </a:prstGeom>
            <a:noFill/>
            <a:ln w="19050" algn="ctr">
              <a:noFill/>
              <a:miter lim="800000"/>
              <a:headEnd/>
              <a:tailEnd/>
            </a:ln>
          </p:spPr>
          <p:txBody>
            <a:bodyPr>
              <a:spAutoFit/>
            </a:bodyPr>
            <a:lstStyle/>
            <a:p>
              <a:pPr>
                <a:defRPr/>
              </a:pPr>
              <a:r>
                <a:rPr lang="en-US" sz="2000">
                  <a:latin typeface="+mn-lt"/>
                  <a:cs typeface="Arial" charset="0"/>
                </a:rPr>
                <a:t>Do not reject H</a:t>
              </a:r>
              <a:r>
                <a:rPr lang="en-US" sz="2000" baseline="-25000">
                  <a:latin typeface="+mn-lt"/>
                  <a:cs typeface="Arial" charset="0"/>
                </a:rPr>
                <a:t>0</a:t>
              </a:r>
            </a:p>
          </p:txBody>
        </p:sp>
        <p:sp>
          <p:nvSpPr>
            <p:cNvPr id="9" name="Freeform 6"/>
            <p:cNvSpPr>
              <a:spLocks/>
            </p:cNvSpPr>
            <p:nvPr/>
          </p:nvSpPr>
          <p:spPr bwMode="auto">
            <a:xfrm>
              <a:off x="3022601" y="3011363"/>
              <a:ext cx="1162538" cy="228600"/>
            </a:xfrm>
            <a:custGeom>
              <a:avLst/>
              <a:gdLst>
                <a:gd name="T0" fmla="*/ 9 w 582"/>
                <a:gd name="T1" fmla="*/ 177 h 183"/>
                <a:gd name="T2" fmla="*/ 0 w 582"/>
                <a:gd name="T3" fmla="*/ 132 h 183"/>
                <a:gd name="T4" fmla="*/ 258 w 582"/>
                <a:gd name="T5" fmla="*/ 114 h 183"/>
                <a:gd name="T6" fmla="*/ 423 w 582"/>
                <a:gd name="T7" fmla="*/ 66 h 183"/>
                <a:gd name="T8" fmla="*/ 504 w 582"/>
                <a:gd name="T9" fmla="*/ 48 h 183"/>
                <a:gd name="T10" fmla="*/ 582 w 582"/>
                <a:gd name="T11" fmla="*/ 0 h 183"/>
                <a:gd name="T12" fmla="*/ 582 w 582"/>
                <a:gd name="T13" fmla="*/ 183 h 183"/>
                <a:gd name="T14" fmla="*/ 9 w 582"/>
                <a:gd name="T15" fmla="*/ 182 h 183"/>
                <a:gd name="T16" fmla="*/ 9 w 582"/>
                <a:gd name="T17" fmla="*/ 177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chemeClr val="accent5"/>
            </a:solidFill>
            <a:ln w="12700" cap="rnd" cmpd="sng">
              <a:noFill/>
              <a:prstDash val="solid"/>
              <a:round/>
              <a:headEnd type="none" w="sm" len="sm"/>
              <a:tailEnd type="none" w="sm" len="sm"/>
            </a:ln>
          </p:spPr>
          <p:txBody>
            <a:bodyPr/>
            <a:lstStyle/>
            <a:p>
              <a:pPr>
                <a:defRPr/>
              </a:pPr>
              <a:endParaRPr lang="en-AU" sz="2000">
                <a:latin typeface="+mn-lt"/>
                <a:cs typeface="Arial" charset="0"/>
              </a:endParaRPr>
            </a:p>
          </p:txBody>
        </p:sp>
        <p:sp>
          <p:nvSpPr>
            <p:cNvPr id="10" name="Freeform 7"/>
            <p:cNvSpPr>
              <a:spLocks/>
            </p:cNvSpPr>
            <p:nvPr/>
          </p:nvSpPr>
          <p:spPr bwMode="auto">
            <a:xfrm>
              <a:off x="2823308" y="1892175"/>
              <a:ext cx="3290277" cy="1295400"/>
            </a:xfrm>
            <a:custGeom>
              <a:avLst/>
              <a:gdLst>
                <a:gd name="T0" fmla="*/ 0 w 600"/>
                <a:gd name="T1" fmla="*/ 575 h 576"/>
                <a:gd name="T2" fmla="*/ 63 w 600"/>
                <a:gd name="T3" fmla="*/ 570 h 576"/>
                <a:gd name="T4" fmla="*/ 95 w 600"/>
                <a:gd name="T5" fmla="*/ 562 h 576"/>
                <a:gd name="T6" fmla="*/ 127 w 600"/>
                <a:gd name="T7" fmla="*/ 553 h 576"/>
                <a:gd name="T8" fmla="*/ 158 w 600"/>
                <a:gd name="T9" fmla="*/ 540 h 576"/>
                <a:gd name="T10" fmla="*/ 190 w 600"/>
                <a:gd name="T11" fmla="*/ 521 h 576"/>
                <a:gd name="T12" fmla="*/ 222 w 600"/>
                <a:gd name="T13" fmla="*/ 498 h 576"/>
                <a:gd name="T14" fmla="*/ 284 w 600"/>
                <a:gd name="T15" fmla="*/ 432 h 576"/>
                <a:gd name="T16" fmla="*/ 347 w 600"/>
                <a:gd name="T17" fmla="*/ 338 h 576"/>
                <a:gd name="T18" fmla="*/ 410 w 600"/>
                <a:gd name="T19" fmla="*/ 224 h 576"/>
                <a:gd name="T20" fmla="*/ 441 w 600"/>
                <a:gd name="T21" fmla="*/ 167 h 576"/>
                <a:gd name="T22" fmla="*/ 473 w 600"/>
                <a:gd name="T23" fmla="*/ 114 h 576"/>
                <a:gd name="T24" fmla="*/ 505 w 600"/>
                <a:gd name="T25" fmla="*/ 67 h 576"/>
                <a:gd name="T26" fmla="*/ 535 w 600"/>
                <a:gd name="T27" fmla="*/ 31 h 576"/>
                <a:gd name="T28" fmla="*/ 567 w 600"/>
                <a:gd name="T29" fmla="*/ 8 h 576"/>
                <a:gd name="T30" fmla="*/ 599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cmpd="sng">
              <a:solidFill>
                <a:schemeClr val="tx1"/>
              </a:solidFill>
              <a:prstDash val="solid"/>
              <a:round/>
              <a:headEnd type="none" w="sm" len="sm"/>
              <a:tailEnd type="none" w="sm" len="sm"/>
            </a:ln>
          </p:spPr>
          <p:txBody>
            <a:bodyPr/>
            <a:lstStyle/>
            <a:p>
              <a:pPr>
                <a:defRPr/>
              </a:pPr>
              <a:endParaRPr lang="en-AU" sz="2000">
                <a:latin typeface="+mn-lt"/>
                <a:cs typeface="Arial" charset="0"/>
              </a:endParaRPr>
            </a:p>
          </p:txBody>
        </p:sp>
        <p:sp>
          <p:nvSpPr>
            <p:cNvPr id="11" name="Freeform 8"/>
            <p:cNvSpPr>
              <a:spLocks/>
            </p:cNvSpPr>
            <p:nvPr/>
          </p:nvSpPr>
          <p:spPr bwMode="auto">
            <a:xfrm>
              <a:off x="6097954" y="1892175"/>
              <a:ext cx="3077307" cy="1343026"/>
            </a:xfrm>
            <a:custGeom>
              <a:avLst/>
              <a:gdLst>
                <a:gd name="T0" fmla="*/ 575 w 576"/>
                <a:gd name="T1" fmla="*/ 575 h 576"/>
                <a:gd name="T2" fmla="*/ 515 w 576"/>
                <a:gd name="T3" fmla="*/ 570 h 576"/>
                <a:gd name="T4" fmla="*/ 484 w 576"/>
                <a:gd name="T5" fmla="*/ 562 h 576"/>
                <a:gd name="T6" fmla="*/ 455 w 576"/>
                <a:gd name="T7" fmla="*/ 553 h 576"/>
                <a:gd name="T8" fmla="*/ 424 w 576"/>
                <a:gd name="T9" fmla="*/ 540 h 576"/>
                <a:gd name="T10" fmla="*/ 393 w 576"/>
                <a:gd name="T11" fmla="*/ 521 h 576"/>
                <a:gd name="T12" fmla="*/ 364 w 576"/>
                <a:gd name="T13" fmla="*/ 498 h 576"/>
                <a:gd name="T14" fmla="*/ 303 w 576"/>
                <a:gd name="T15" fmla="*/ 432 h 576"/>
                <a:gd name="T16" fmla="*/ 242 w 576"/>
                <a:gd name="T17" fmla="*/ 338 h 576"/>
                <a:gd name="T18" fmla="*/ 182 w 576"/>
                <a:gd name="T19" fmla="*/ 224 h 576"/>
                <a:gd name="T20" fmla="*/ 151 w 576"/>
                <a:gd name="T21" fmla="*/ 167 h 576"/>
                <a:gd name="T22" fmla="*/ 120 w 576"/>
                <a:gd name="T23" fmla="*/ 114 h 576"/>
                <a:gd name="T24" fmla="*/ 91 w 576"/>
                <a:gd name="T25" fmla="*/ 67 h 576"/>
                <a:gd name="T26" fmla="*/ 60 w 576"/>
                <a:gd name="T27" fmla="*/ 31 h 576"/>
                <a:gd name="T28" fmla="*/ 30 w 576"/>
                <a:gd name="T29" fmla="*/ 8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cmpd="sng">
              <a:solidFill>
                <a:schemeClr val="tx1"/>
              </a:solidFill>
              <a:prstDash val="solid"/>
              <a:round/>
              <a:headEnd type="none" w="sm" len="sm"/>
              <a:tailEnd type="none" w="sm" len="sm"/>
            </a:ln>
          </p:spPr>
          <p:txBody>
            <a:bodyPr/>
            <a:lstStyle/>
            <a:p>
              <a:pPr>
                <a:defRPr/>
              </a:pPr>
              <a:endParaRPr lang="en-AU" sz="2000">
                <a:latin typeface="+mn-lt"/>
                <a:cs typeface="Arial" charset="0"/>
              </a:endParaRPr>
            </a:p>
          </p:txBody>
        </p:sp>
        <p:sp>
          <p:nvSpPr>
            <p:cNvPr id="12" name="Line 9"/>
            <p:cNvSpPr>
              <a:spLocks noChangeShapeType="1"/>
            </p:cNvSpPr>
            <p:nvPr/>
          </p:nvSpPr>
          <p:spPr bwMode="auto">
            <a:xfrm>
              <a:off x="2264508" y="3263775"/>
              <a:ext cx="7110046" cy="0"/>
            </a:xfrm>
            <a:prstGeom prst="line">
              <a:avLst/>
            </a:prstGeom>
            <a:noFill/>
            <a:ln w="25400">
              <a:solidFill>
                <a:schemeClr val="tx1"/>
              </a:solidFill>
              <a:round/>
              <a:headEnd type="none" w="sm" len="sm"/>
              <a:tailEnd type="none" w="sm" len="sm"/>
            </a:ln>
          </p:spPr>
          <p:txBody>
            <a:bodyPr wrap="none" anchor="ctr"/>
            <a:lstStyle/>
            <a:p>
              <a:pPr>
                <a:defRPr/>
              </a:pPr>
              <a:endParaRPr lang="en-AU" sz="2000">
                <a:latin typeface="+mn-lt"/>
                <a:cs typeface="Arial" charset="0"/>
              </a:endParaRPr>
            </a:p>
          </p:txBody>
        </p:sp>
        <p:sp>
          <p:nvSpPr>
            <p:cNvPr id="13" name="Line 10"/>
            <p:cNvSpPr>
              <a:spLocks noChangeShapeType="1"/>
            </p:cNvSpPr>
            <p:nvPr/>
          </p:nvSpPr>
          <p:spPr bwMode="auto">
            <a:xfrm>
              <a:off x="3526693" y="2816100"/>
              <a:ext cx="240322" cy="242888"/>
            </a:xfrm>
            <a:prstGeom prst="line">
              <a:avLst/>
            </a:prstGeom>
            <a:noFill/>
            <a:ln w="12700">
              <a:solidFill>
                <a:schemeClr val="tx1"/>
              </a:solidFill>
              <a:round/>
              <a:headEnd type="none" w="sm" len="sm"/>
              <a:tailEnd type="stealth" w="med" len="med"/>
            </a:ln>
          </p:spPr>
          <p:txBody>
            <a:bodyPr wrap="none" anchor="ctr"/>
            <a:lstStyle/>
            <a:p>
              <a:pPr>
                <a:defRPr/>
              </a:pPr>
              <a:endParaRPr lang="en-AU" sz="2000">
                <a:latin typeface="+mn-lt"/>
                <a:cs typeface="Arial" charset="0"/>
              </a:endParaRPr>
            </a:p>
          </p:txBody>
        </p:sp>
        <p:sp>
          <p:nvSpPr>
            <p:cNvPr id="14" name="Rectangle 11"/>
            <p:cNvSpPr>
              <a:spLocks noChangeArrowheads="1"/>
            </p:cNvSpPr>
            <p:nvPr/>
          </p:nvSpPr>
          <p:spPr bwMode="auto">
            <a:xfrm flipH="1">
              <a:off x="1531816" y="2349375"/>
              <a:ext cx="3202354" cy="459100"/>
            </a:xfrm>
            <a:prstGeom prst="rect">
              <a:avLst/>
            </a:prstGeom>
            <a:noFill/>
            <a:ln w="9525">
              <a:noFill/>
              <a:miter lim="800000"/>
              <a:headEnd/>
              <a:tailEnd/>
            </a:ln>
          </p:spPr>
          <p:txBody>
            <a:bodyPr lIns="90488" tIns="44450" rIns="90488" bIns="44450">
              <a:spAutoFit/>
            </a:bodyPr>
            <a:lstStyle/>
            <a:p>
              <a:pPr eaLnBrk="0" hangingPunct="0">
                <a:defRPr/>
              </a:pPr>
              <a:r>
                <a:rPr lang="en-US" sz="2400" dirty="0">
                  <a:latin typeface="+mn-lt"/>
                  <a:cs typeface="Arial" charset="0"/>
                  <a:sym typeface="Symbol" pitchFamily="18" charset="2"/>
                </a:rPr>
                <a:t> / 2 </a:t>
              </a:r>
              <a:r>
                <a:rPr lang="en-US" sz="2400" dirty="0">
                  <a:latin typeface="+mn-lt"/>
                  <a:cs typeface="Arial" charset="0"/>
                </a:rPr>
                <a:t>= 0.025</a:t>
              </a:r>
            </a:p>
          </p:txBody>
        </p:sp>
        <p:sp>
          <p:nvSpPr>
            <p:cNvPr id="15" name="Line 12"/>
            <p:cNvSpPr>
              <a:spLocks noChangeShapeType="1"/>
            </p:cNvSpPr>
            <p:nvPr/>
          </p:nvSpPr>
          <p:spPr bwMode="auto">
            <a:xfrm>
              <a:off x="6113585" y="1892175"/>
              <a:ext cx="0" cy="1371600"/>
            </a:xfrm>
            <a:prstGeom prst="line">
              <a:avLst/>
            </a:prstGeom>
            <a:noFill/>
            <a:ln w="9525" cap="rnd">
              <a:solidFill>
                <a:schemeClr val="tx1"/>
              </a:solidFill>
              <a:prstDash val="sysDot"/>
              <a:miter lim="800000"/>
              <a:headEnd/>
              <a:tailEnd/>
            </a:ln>
          </p:spPr>
          <p:txBody>
            <a:bodyPr wrap="none"/>
            <a:lstStyle/>
            <a:p>
              <a:pPr>
                <a:defRPr/>
              </a:pPr>
              <a:endParaRPr lang="en-AU" sz="2000">
                <a:latin typeface="+mn-lt"/>
                <a:cs typeface="Arial" charset="0"/>
              </a:endParaRPr>
            </a:p>
          </p:txBody>
        </p:sp>
        <p:sp>
          <p:nvSpPr>
            <p:cNvPr id="16" name="Line 13"/>
            <p:cNvSpPr>
              <a:spLocks noChangeShapeType="1"/>
            </p:cNvSpPr>
            <p:nvPr/>
          </p:nvSpPr>
          <p:spPr bwMode="auto">
            <a:xfrm>
              <a:off x="4196862" y="3263775"/>
              <a:ext cx="0" cy="609600"/>
            </a:xfrm>
            <a:prstGeom prst="line">
              <a:avLst/>
            </a:prstGeom>
            <a:noFill/>
            <a:ln w="19050">
              <a:solidFill>
                <a:schemeClr val="tx1"/>
              </a:solidFill>
              <a:round/>
              <a:headEnd/>
              <a:tailEnd/>
            </a:ln>
          </p:spPr>
          <p:txBody>
            <a:bodyPr wrap="none" anchor="ctr"/>
            <a:lstStyle/>
            <a:p>
              <a:pPr>
                <a:defRPr/>
              </a:pPr>
              <a:endParaRPr lang="en-AU" sz="2000">
                <a:latin typeface="+mn-lt"/>
                <a:cs typeface="Arial" charset="0"/>
              </a:endParaRPr>
            </a:p>
          </p:txBody>
        </p:sp>
        <p:sp>
          <p:nvSpPr>
            <p:cNvPr id="17" name="Text Box 14"/>
            <p:cNvSpPr txBox="1">
              <a:spLocks noChangeArrowheads="1"/>
            </p:cNvSpPr>
            <p:nvPr/>
          </p:nvSpPr>
          <p:spPr bwMode="auto">
            <a:xfrm>
              <a:off x="3451372" y="3796375"/>
              <a:ext cx="1910862"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-Z= -1.96</a:t>
              </a:r>
              <a:endParaRPr lang="el-GR" sz="2400" b="1" dirty="0">
                <a:latin typeface="+mn-lt"/>
                <a:cs typeface="Arial" charset="0"/>
              </a:endParaRPr>
            </a:p>
          </p:txBody>
        </p:sp>
        <p:sp>
          <p:nvSpPr>
            <p:cNvPr id="18" name="Line 15"/>
            <p:cNvSpPr>
              <a:spLocks noChangeShapeType="1"/>
            </p:cNvSpPr>
            <p:nvPr/>
          </p:nvSpPr>
          <p:spPr bwMode="auto">
            <a:xfrm flipV="1">
              <a:off x="4232031" y="3498725"/>
              <a:ext cx="3675185" cy="0"/>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19" name="Line 16"/>
            <p:cNvSpPr>
              <a:spLocks noChangeShapeType="1"/>
            </p:cNvSpPr>
            <p:nvPr/>
          </p:nvSpPr>
          <p:spPr bwMode="auto">
            <a:xfrm>
              <a:off x="2717801" y="3492375"/>
              <a:ext cx="1469292" cy="19050"/>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20" name="Text Box 17"/>
            <p:cNvSpPr txBox="1">
              <a:spLocks noChangeArrowheads="1"/>
            </p:cNvSpPr>
            <p:nvPr/>
          </p:nvSpPr>
          <p:spPr bwMode="auto">
            <a:xfrm>
              <a:off x="5929924" y="3873375"/>
              <a:ext cx="636954" cy="400050"/>
            </a:xfrm>
            <a:prstGeom prst="rect">
              <a:avLst/>
            </a:prstGeom>
            <a:noFill/>
            <a:ln w="19050" algn="ctr">
              <a:noFill/>
              <a:miter lim="800000"/>
              <a:headEnd/>
              <a:tailEnd/>
            </a:ln>
          </p:spPr>
          <p:txBody>
            <a:bodyPr>
              <a:spAutoFit/>
            </a:bodyPr>
            <a:lstStyle/>
            <a:p>
              <a:pPr>
                <a:defRPr/>
              </a:pPr>
              <a:r>
                <a:rPr lang="en-US" sz="2000">
                  <a:latin typeface="+mn-lt"/>
                  <a:cs typeface="Arial" charset="0"/>
                </a:rPr>
                <a:t>0</a:t>
              </a:r>
              <a:endParaRPr lang="el-GR" sz="2000" baseline="-25000">
                <a:latin typeface="+mn-lt"/>
                <a:cs typeface="Arial" charset="0"/>
              </a:endParaRPr>
            </a:p>
          </p:txBody>
        </p:sp>
        <p:sp>
          <p:nvSpPr>
            <p:cNvPr id="21" name="Line 21"/>
            <p:cNvSpPr>
              <a:spLocks noChangeShapeType="1"/>
            </p:cNvSpPr>
            <p:nvPr/>
          </p:nvSpPr>
          <p:spPr bwMode="auto">
            <a:xfrm flipH="1">
              <a:off x="8628185" y="2790700"/>
              <a:ext cx="599831" cy="317500"/>
            </a:xfrm>
            <a:prstGeom prst="line">
              <a:avLst/>
            </a:prstGeom>
            <a:noFill/>
            <a:ln w="12700">
              <a:solidFill>
                <a:schemeClr val="tx1"/>
              </a:solidFill>
              <a:round/>
              <a:headEnd type="none" w="sm" len="sm"/>
              <a:tailEnd type="stealth" w="med" len="med"/>
            </a:ln>
          </p:spPr>
          <p:txBody>
            <a:bodyPr wrap="none" anchor="ctr"/>
            <a:lstStyle/>
            <a:p>
              <a:pPr>
                <a:defRPr/>
              </a:pPr>
              <a:endParaRPr lang="en-AU" sz="2000">
                <a:latin typeface="+mn-lt"/>
                <a:cs typeface="Arial" charset="0"/>
              </a:endParaRPr>
            </a:p>
          </p:txBody>
        </p:sp>
        <p:sp>
          <p:nvSpPr>
            <p:cNvPr id="22" name="Rectangle 22"/>
            <p:cNvSpPr>
              <a:spLocks noChangeArrowheads="1"/>
            </p:cNvSpPr>
            <p:nvPr/>
          </p:nvSpPr>
          <p:spPr bwMode="auto">
            <a:xfrm flipH="1">
              <a:off x="7739185" y="2357313"/>
              <a:ext cx="3180862" cy="459100"/>
            </a:xfrm>
            <a:prstGeom prst="rect">
              <a:avLst/>
            </a:prstGeom>
            <a:noFill/>
            <a:ln w="9525">
              <a:noFill/>
              <a:miter lim="800000"/>
              <a:headEnd/>
              <a:tailEnd/>
            </a:ln>
          </p:spPr>
          <p:txBody>
            <a:bodyPr lIns="90488" tIns="44450" rIns="90488" bIns="44450">
              <a:spAutoFit/>
            </a:bodyPr>
            <a:lstStyle/>
            <a:p>
              <a:pPr eaLnBrk="0" hangingPunct="0">
                <a:defRPr/>
              </a:pPr>
              <a:r>
                <a:rPr lang="en-US" sz="2400" dirty="0">
                  <a:latin typeface="+mn-lt"/>
                  <a:cs typeface="Arial" charset="0"/>
                  <a:sym typeface="Symbol" pitchFamily="18" charset="2"/>
                </a:rPr>
                <a:t> / 2 </a:t>
              </a:r>
              <a:r>
                <a:rPr lang="en-US" sz="2400" dirty="0">
                  <a:latin typeface="+mn-lt"/>
                  <a:cs typeface="Arial" charset="0"/>
                </a:rPr>
                <a:t>= 0.025</a:t>
              </a:r>
            </a:p>
          </p:txBody>
        </p:sp>
        <p:sp>
          <p:nvSpPr>
            <p:cNvPr id="23" name="Text Box 23"/>
            <p:cNvSpPr txBox="1">
              <a:spLocks noChangeArrowheads="1"/>
            </p:cNvSpPr>
            <p:nvPr/>
          </p:nvSpPr>
          <p:spPr bwMode="auto">
            <a:xfrm>
              <a:off x="9558216" y="2931989"/>
              <a:ext cx="1381370" cy="400110"/>
            </a:xfrm>
            <a:prstGeom prst="rect">
              <a:avLst/>
            </a:prstGeom>
            <a:noFill/>
            <a:ln w="19050" algn="ctr">
              <a:noFill/>
              <a:miter lim="800000"/>
              <a:headEnd/>
              <a:tailEnd/>
            </a:ln>
          </p:spPr>
          <p:txBody>
            <a:bodyPr>
              <a:spAutoFit/>
            </a:bodyPr>
            <a:lstStyle/>
            <a:p>
              <a:pPr>
                <a:defRPr/>
              </a:pPr>
              <a:r>
                <a:rPr lang="en-US" sz="2000" dirty="0">
                  <a:latin typeface="+mn-lt"/>
                  <a:cs typeface="Arial" charset="0"/>
                </a:rPr>
                <a:t>Reject H</a:t>
              </a:r>
              <a:r>
                <a:rPr lang="en-US" sz="2000" baseline="-25000" dirty="0">
                  <a:latin typeface="+mn-lt"/>
                  <a:cs typeface="Arial" charset="0"/>
                </a:rPr>
                <a:t>0</a:t>
              </a:r>
            </a:p>
          </p:txBody>
        </p:sp>
        <p:sp>
          <p:nvSpPr>
            <p:cNvPr id="24" name="Line 24"/>
            <p:cNvSpPr>
              <a:spLocks noChangeShapeType="1"/>
            </p:cNvSpPr>
            <p:nvPr/>
          </p:nvSpPr>
          <p:spPr bwMode="auto">
            <a:xfrm flipV="1">
              <a:off x="7938478" y="3492375"/>
              <a:ext cx="1529861" cy="19050"/>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25" name="Line 25"/>
            <p:cNvSpPr>
              <a:spLocks noChangeShapeType="1"/>
            </p:cNvSpPr>
            <p:nvPr/>
          </p:nvSpPr>
          <p:spPr bwMode="auto">
            <a:xfrm>
              <a:off x="7932615" y="3300288"/>
              <a:ext cx="0" cy="609600"/>
            </a:xfrm>
            <a:prstGeom prst="line">
              <a:avLst/>
            </a:prstGeom>
            <a:noFill/>
            <a:ln w="19050">
              <a:solidFill>
                <a:schemeClr val="tx1"/>
              </a:solidFill>
              <a:round/>
              <a:headEnd/>
              <a:tailEnd/>
            </a:ln>
          </p:spPr>
          <p:txBody>
            <a:bodyPr wrap="none" anchor="ctr"/>
            <a:lstStyle/>
            <a:p>
              <a:pPr>
                <a:defRPr/>
              </a:pPr>
              <a:endParaRPr lang="en-AU" sz="2000">
                <a:latin typeface="+mn-lt"/>
                <a:cs typeface="Arial" charset="0"/>
              </a:endParaRPr>
            </a:p>
          </p:txBody>
        </p:sp>
        <p:sp>
          <p:nvSpPr>
            <p:cNvPr id="26" name="Text Box 26"/>
            <p:cNvSpPr txBox="1">
              <a:spLocks noChangeArrowheads="1"/>
            </p:cNvSpPr>
            <p:nvPr/>
          </p:nvSpPr>
          <p:spPr bwMode="auto">
            <a:xfrm>
              <a:off x="7088554" y="3873376"/>
              <a:ext cx="1910862"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+Z= +1.96</a:t>
              </a:r>
              <a:endParaRPr lang="el-GR" sz="2400" b="1" dirty="0">
                <a:latin typeface="+mn-lt"/>
                <a:cs typeface="Arial" charset="0"/>
              </a:endParaRPr>
            </a:p>
          </p:txBody>
        </p:sp>
      </p:grpSp>
      <p:sp>
        <p:nvSpPr>
          <p:cNvPr id="27" name="Text Box 27"/>
          <p:cNvSpPr txBox="1">
            <a:spLocks noChangeArrowheads="1"/>
          </p:cNvSpPr>
          <p:nvPr/>
        </p:nvSpPr>
        <p:spPr bwMode="auto">
          <a:xfrm>
            <a:off x="992554" y="4479801"/>
            <a:ext cx="10128738" cy="1815882"/>
          </a:xfrm>
          <a:prstGeom prst="rect">
            <a:avLst/>
          </a:prstGeom>
          <a:solidFill>
            <a:schemeClr val="accent5"/>
          </a:solidFill>
          <a:ln w="19050" algn="ctr">
            <a:solidFill>
              <a:schemeClr val="tx1"/>
            </a:solidFill>
            <a:miter lim="800000"/>
            <a:headEnd/>
            <a:tailEnd/>
          </a:ln>
        </p:spPr>
        <p:txBody>
          <a:bodyPr>
            <a:spAutoFit/>
          </a:bodyPr>
          <a:lstStyle/>
          <a:p>
            <a:pPr>
              <a:defRPr/>
            </a:pPr>
            <a:r>
              <a:rPr lang="en-US" sz="2800" dirty="0">
                <a:ea typeface="Verdana" pitchFamily="34" charset="0"/>
                <a:cs typeface="Verdana" pitchFamily="34" charset="0"/>
                <a:sym typeface="Symbol" pitchFamily="18" charset="2"/>
              </a:rPr>
              <a:t>Here, Z = -3.0  &lt; -1.96, so the test statistic is in the rejection region. Therefore, </a:t>
            </a:r>
            <a:r>
              <a:rPr lang="en-US" sz="2800" dirty="0">
                <a:ea typeface="Verdana" pitchFamily="34" charset="0"/>
                <a:cs typeface="Verdana" pitchFamily="34" charset="0"/>
              </a:rPr>
              <a:t>we </a:t>
            </a:r>
            <a:r>
              <a:rPr lang="en-US" sz="2800" u="sng" dirty="0">
                <a:ea typeface="Verdana" pitchFamily="34" charset="0"/>
                <a:cs typeface="Verdana" pitchFamily="34" charset="0"/>
              </a:rPr>
              <a:t>reject the null hypothesis</a:t>
            </a:r>
            <a:r>
              <a:rPr lang="en-US" sz="2800" dirty="0">
                <a:ea typeface="Verdana" pitchFamily="34" charset="0"/>
                <a:cs typeface="Verdana" pitchFamily="34" charset="0"/>
              </a:rPr>
              <a:t> at the 5% level and conclude that there is sufficient evidence that the mean Melbourne/Singaporean phone bill is not equal to $72. </a:t>
            </a:r>
          </a:p>
        </p:txBody>
      </p:sp>
      <p:sp>
        <p:nvSpPr>
          <p:cNvPr id="28" name="Oval 28"/>
          <p:cNvSpPr>
            <a:spLocks noChangeArrowheads="1"/>
          </p:cNvSpPr>
          <p:nvPr/>
        </p:nvSpPr>
        <p:spPr bwMode="auto">
          <a:xfrm>
            <a:off x="2336577" y="4484277"/>
            <a:ext cx="750330" cy="483952"/>
          </a:xfrm>
          <a:prstGeom prst="ellipse">
            <a:avLst/>
          </a:prstGeom>
          <a:noFill/>
          <a:ln w="28575">
            <a:solidFill>
              <a:schemeClr val="tx1"/>
            </a:solidFill>
            <a:miter lim="800000"/>
            <a:headEnd/>
            <a:tailEnd/>
          </a:ln>
        </p:spPr>
        <p:txBody>
          <a:bodyPr wrap="none" anchor="ctr"/>
          <a:lstStyle/>
          <a:p>
            <a:pPr>
              <a:defRPr/>
            </a:pPr>
            <a:endParaRPr lang="en-US" sz="2000">
              <a:latin typeface="+mn-lt"/>
              <a:cs typeface="Arial" charset="0"/>
            </a:endParaRPr>
          </a:p>
        </p:txBody>
      </p:sp>
      <p:sp>
        <p:nvSpPr>
          <p:cNvPr id="29" name="Line 31"/>
          <p:cNvSpPr>
            <a:spLocks noChangeShapeType="1"/>
          </p:cNvSpPr>
          <p:nvPr/>
        </p:nvSpPr>
        <p:spPr bwMode="auto">
          <a:xfrm flipV="1">
            <a:off x="2869224" y="3271713"/>
            <a:ext cx="873370" cy="1087438"/>
          </a:xfrm>
          <a:prstGeom prst="line">
            <a:avLst/>
          </a:prstGeom>
          <a:noFill/>
          <a:ln w="28575">
            <a:solidFill>
              <a:schemeClr val="tx1"/>
            </a:solidFill>
            <a:miter lim="800000"/>
            <a:headEnd/>
            <a:tailEnd type="triangle" w="med" len="med"/>
          </a:ln>
        </p:spPr>
        <p:txBody>
          <a:bodyPr wrap="none"/>
          <a:lstStyle/>
          <a:p>
            <a:pPr>
              <a:defRPr/>
            </a:pPr>
            <a:endParaRPr lang="en-AU" sz="2000">
              <a:latin typeface="+mn-lt"/>
              <a:cs typeface="Arial" charset="0"/>
            </a:endParaRPr>
          </a:p>
        </p:txBody>
      </p:sp>
      <p:sp>
        <p:nvSpPr>
          <p:cNvPr id="30" name="Slide Number Placeholder 3"/>
          <p:cNvSpPr>
            <a:spLocks noGrp="1"/>
          </p:cNvSpPr>
          <p:nvPr>
            <p:ph type="sldNum" sz="quarter" idx="12"/>
          </p:nvPr>
        </p:nvSpPr>
        <p:spPr>
          <a:xfrm>
            <a:off x="8803100" y="6356350"/>
            <a:ext cx="2743200" cy="365125"/>
          </a:xfrm>
        </p:spPr>
        <p:txBody>
          <a:bodyPr/>
          <a:lstStyle/>
          <a:p>
            <a:fld id="{D6244F24-3180-4568-A6D4-AE1F835107C9}" type="slidenum">
              <a:rPr lang="en-AU" smtClean="0"/>
              <a:t>15</a:t>
            </a:fld>
            <a:endParaRPr lang="en-AU" dirty="0"/>
          </a:p>
        </p:txBody>
      </p:sp>
    </p:spTree>
    <p:extLst>
      <p:ext uri="{BB962C8B-B14F-4D97-AF65-F5344CB8AC3E}">
        <p14:creationId xmlns:p14="http://schemas.microsoft.com/office/powerpoint/2010/main" val="3003999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37360" y="139371"/>
            <a:ext cx="11521280" cy="1193800"/>
          </a:xfrm>
        </p:spPr>
        <p:txBody>
          <a:bodyPr>
            <a:normAutofit/>
          </a:bodyPr>
          <a:lstStyle/>
          <a:p>
            <a:pPr algn="ctr"/>
            <a:r>
              <a:rPr lang="en-AU" altLang="en-US" sz="3600" b="1" dirty="0">
                <a:solidFill>
                  <a:srgbClr val="2E73C6"/>
                </a:solidFill>
                <a:latin typeface="+mj-lt"/>
              </a:rPr>
              <a:t>Alternative to critical value method of carrying out a hypothesis test is  the P value approach</a:t>
            </a:r>
            <a:endParaRPr lang="en-AU" altLang="en-US" sz="3400" b="1" dirty="0">
              <a:solidFill>
                <a:srgbClr val="2E73C6"/>
              </a:solidFill>
              <a:latin typeface="+mj-lt"/>
            </a:endParaRPr>
          </a:p>
        </p:txBody>
      </p:sp>
      <p:sp>
        <p:nvSpPr>
          <p:cNvPr id="24579" name="Content Placeholder 2"/>
          <p:cNvSpPr>
            <a:spLocks noGrp="1"/>
          </p:cNvSpPr>
          <p:nvPr>
            <p:ph idx="1"/>
          </p:nvPr>
        </p:nvSpPr>
        <p:spPr>
          <a:xfrm>
            <a:off x="512610" y="1559293"/>
            <a:ext cx="11344030" cy="4957010"/>
          </a:xfrm>
        </p:spPr>
        <p:txBody>
          <a:bodyPr>
            <a:noAutofit/>
          </a:bodyPr>
          <a:lstStyle/>
          <a:p>
            <a:pPr eaLnBrk="1" hangingPunct="1">
              <a:lnSpc>
                <a:spcPct val="100000"/>
              </a:lnSpc>
              <a:spcBef>
                <a:spcPts val="0"/>
              </a:spcBef>
            </a:pPr>
            <a:r>
              <a:rPr lang="en-US" altLang="en-US" b="1" dirty="0">
                <a:latin typeface="+mn-lt"/>
              </a:rPr>
              <a:t>p-value:</a:t>
            </a:r>
            <a:r>
              <a:rPr lang="en-US" altLang="en-US" dirty="0">
                <a:latin typeface="+mn-lt"/>
              </a:rPr>
              <a:t> is the probability of obtaining a test statistic more extreme ( </a:t>
            </a:r>
            <a:r>
              <a:rPr lang="en-US" altLang="en-US" dirty="0">
                <a:latin typeface="+mn-lt"/>
                <a:sym typeface="Symbol" panose="05050102010706020507" pitchFamily="18" charset="2"/>
              </a:rPr>
              <a:t>≤</a:t>
            </a:r>
            <a:r>
              <a:rPr lang="en-US" altLang="en-US" dirty="0">
                <a:latin typeface="+mn-lt"/>
              </a:rPr>
              <a:t> or </a:t>
            </a:r>
            <a:r>
              <a:rPr lang="en-US" altLang="en-US" b="1" dirty="0">
                <a:latin typeface="+mn-lt"/>
                <a:sym typeface="Symbol" panose="05050102010706020507" pitchFamily="18" charset="2"/>
              </a:rPr>
              <a:t></a:t>
            </a:r>
            <a:r>
              <a:rPr lang="en-US" altLang="en-US" dirty="0">
                <a:latin typeface="+mn-lt"/>
              </a:rPr>
              <a:t>) than the observed sample value, given H</a:t>
            </a:r>
            <a:r>
              <a:rPr lang="en-US" altLang="en-US" baseline="-25000" dirty="0">
                <a:latin typeface="+mn-lt"/>
              </a:rPr>
              <a:t>0</a:t>
            </a:r>
            <a:r>
              <a:rPr lang="en-US" altLang="en-US" dirty="0">
                <a:latin typeface="+mn-lt"/>
              </a:rPr>
              <a:t> is true</a:t>
            </a:r>
          </a:p>
          <a:p>
            <a:pPr marL="342900" indent="-342900" eaLnBrk="1" hangingPunct="1">
              <a:lnSpc>
                <a:spcPct val="100000"/>
              </a:lnSpc>
              <a:spcBef>
                <a:spcPts val="0"/>
              </a:spcBef>
              <a:buFont typeface="Arial" pitchFamily="34" charset="0"/>
              <a:buChar char="•"/>
            </a:pPr>
            <a:r>
              <a:rPr lang="en-US" altLang="en-US" dirty="0">
                <a:latin typeface="+mn-lt"/>
              </a:rPr>
              <a:t>Also called </a:t>
            </a:r>
            <a:r>
              <a:rPr lang="en-US" altLang="en-US" i="1" dirty="0">
                <a:latin typeface="+mn-lt"/>
              </a:rPr>
              <a:t>observed level of significance</a:t>
            </a:r>
          </a:p>
          <a:p>
            <a:pPr marL="342900" indent="-342900" eaLnBrk="1" hangingPunct="1">
              <a:lnSpc>
                <a:spcPct val="100000"/>
              </a:lnSpc>
              <a:spcBef>
                <a:spcPts val="0"/>
              </a:spcBef>
              <a:buFont typeface="Arial" pitchFamily="34" charset="0"/>
              <a:buChar char="•"/>
            </a:pPr>
            <a:r>
              <a:rPr lang="en-US" altLang="en-US" dirty="0">
                <a:latin typeface="+mn-lt"/>
              </a:rPr>
              <a:t>It is the smallest value of  </a:t>
            </a:r>
            <a:r>
              <a:rPr lang="en-US" altLang="en-US" b="1" dirty="0">
                <a:latin typeface="+mn-lt"/>
                <a:sym typeface="Symbol" panose="05050102010706020507" pitchFamily="18" charset="2"/>
              </a:rPr>
              <a:t></a:t>
            </a:r>
            <a:r>
              <a:rPr lang="en-US" altLang="en-US" dirty="0">
                <a:latin typeface="+mn-lt"/>
              </a:rPr>
              <a:t>  for which H</a:t>
            </a:r>
            <a:r>
              <a:rPr lang="en-US" altLang="en-US" baseline="-25000" dirty="0">
                <a:latin typeface="+mn-lt"/>
              </a:rPr>
              <a:t>0</a:t>
            </a:r>
            <a:r>
              <a:rPr lang="en-US" altLang="en-US" dirty="0">
                <a:latin typeface="+mn-lt"/>
              </a:rPr>
              <a:t> can be rejected </a:t>
            </a:r>
          </a:p>
          <a:p>
            <a:pPr marL="342900" indent="-342900" eaLnBrk="1" hangingPunct="1">
              <a:lnSpc>
                <a:spcPct val="100000"/>
              </a:lnSpc>
              <a:spcBef>
                <a:spcPts val="0"/>
              </a:spcBef>
              <a:buFont typeface="Arial" pitchFamily="34" charset="0"/>
              <a:buChar char="•"/>
            </a:pPr>
            <a:r>
              <a:rPr lang="en-US" altLang="en-US" dirty="0">
                <a:latin typeface="+mn-lt"/>
              </a:rPr>
              <a:t>Obtain the p-value from Table E.2</a:t>
            </a:r>
          </a:p>
          <a:p>
            <a:pPr eaLnBrk="1" hangingPunct="1">
              <a:lnSpc>
                <a:spcPct val="100000"/>
              </a:lnSpc>
              <a:spcBef>
                <a:spcPts val="0"/>
              </a:spcBef>
            </a:pPr>
            <a:r>
              <a:rPr lang="en-US" altLang="en-US" dirty="0">
                <a:latin typeface="+mn-lt"/>
              </a:rPr>
              <a:t>	</a:t>
            </a:r>
            <a:r>
              <a:rPr lang="en-US" altLang="en-US" b="1" dirty="0">
                <a:latin typeface="+mn-lt"/>
              </a:rPr>
              <a:t>If   p-value  </a:t>
            </a:r>
            <a:r>
              <a:rPr lang="en-US" altLang="en-US" b="1" dirty="0">
                <a:latin typeface="+mn-lt"/>
                <a:sym typeface="Symbol" panose="05050102010706020507" pitchFamily="18" charset="2"/>
              </a:rPr>
              <a:t>&lt;   </a:t>
            </a:r>
            <a:r>
              <a:rPr lang="en-US" altLang="en-US" b="1" dirty="0">
                <a:latin typeface="+mn-lt"/>
              </a:rPr>
              <a:t>,  reject H</a:t>
            </a:r>
            <a:r>
              <a:rPr lang="en-US" altLang="en-US" b="1" baseline="-25000" dirty="0">
                <a:latin typeface="+mn-lt"/>
              </a:rPr>
              <a:t>0</a:t>
            </a:r>
          </a:p>
          <a:p>
            <a:pPr eaLnBrk="1" hangingPunct="1">
              <a:lnSpc>
                <a:spcPct val="100000"/>
              </a:lnSpc>
              <a:spcBef>
                <a:spcPts val="0"/>
              </a:spcBef>
            </a:pPr>
            <a:r>
              <a:rPr lang="en-US" altLang="en-US" b="1" dirty="0">
                <a:latin typeface="+mn-lt"/>
              </a:rPr>
              <a:t>	If   p-value  </a:t>
            </a:r>
            <a:r>
              <a:rPr lang="en-US" altLang="en-US" b="1" dirty="0">
                <a:latin typeface="+mn-lt"/>
                <a:sym typeface="Symbol" panose="05050102010706020507" pitchFamily="18" charset="2"/>
              </a:rPr>
              <a:t></a:t>
            </a:r>
            <a:r>
              <a:rPr lang="en-US" altLang="en-US" b="1" dirty="0">
                <a:latin typeface="+mn-lt"/>
              </a:rPr>
              <a:t>  </a:t>
            </a:r>
            <a:r>
              <a:rPr lang="en-US" altLang="en-US" b="1" dirty="0">
                <a:latin typeface="+mn-lt"/>
                <a:sym typeface="Symbol" panose="05050102010706020507" pitchFamily="18" charset="2"/>
              </a:rPr>
              <a:t></a:t>
            </a:r>
            <a:r>
              <a:rPr lang="en-US" altLang="en-US" b="1" dirty="0">
                <a:latin typeface="+mn-lt"/>
              </a:rPr>
              <a:t> ,  do not reject H</a:t>
            </a:r>
            <a:r>
              <a:rPr lang="en-US" altLang="en-US" b="1" baseline="-25000" dirty="0">
                <a:latin typeface="+mn-lt"/>
              </a:rPr>
              <a:t>0</a:t>
            </a:r>
          </a:p>
          <a:p>
            <a:pPr>
              <a:lnSpc>
                <a:spcPct val="100000"/>
              </a:lnSpc>
              <a:spcBef>
                <a:spcPts val="0"/>
              </a:spcBef>
            </a:pPr>
            <a:r>
              <a:rPr lang="en-US" altLang="en-US" b="1" dirty="0">
                <a:latin typeface="+mn-lt"/>
              </a:rPr>
              <a:t>The KEY difference between the approaches is with the critical value method we choose the level of significance e.g. 5% and determine whether to reject H0 or not. With the p-value approach it tells us the precise level of significance at which we can reject </a:t>
            </a:r>
          </a:p>
        </p:txBody>
      </p:sp>
      <p:sp>
        <p:nvSpPr>
          <p:cNvPr id="2" name="Slide Number Placeholder 1"/>
          <p:cNvSpPr>
            <a:spLocks noGrp="1"/>
          </p:cNvSpPr>
          <p:nvPr>
            <p:ph type="sldNum" sz="quarter" idx="12"/>
          </p:nvPr>
        </p:nvSpPr>
        <p:spPr/>
        <p:txBody>
          <a:bodyPr/>
          <a:lstStyle/>
          <a:p>
            <a:fld id="{D6244F24-3180-4568-A6D4-AE1F835107C9}" type="slidenum">
              <a:rPr lang="en-AU" smtClean="0"/>
              <a:t>16</a:t>
            </a:fld>
            <a:endParaRPr lang="en-AU"/>
          </a:p>
        </p:txBody>
      </p:sp>
    </p:spTree>
    <p:extLst>
      <p:ext uri="{BB962C8B-B14F-4D97-AF65-F5344CB8AC3E}">
        <p14:creationId xmlns:p14="http://schemas.microsoft.com/office/powerpoint/2010/main" val="273858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579">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579">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79624" y="116632"/>
            <a:ext cx="11164430" cy="720080"/>
          </a:xfrm>
        </p:spPr>
        <p:txBody>
          <a:bodyPr>
            <a:normAutofit/>
          </a:bodyPr>
          <a:lstStyle/>
          <a:p>
            <a:pPr algn="ctr"/>
            <a:r>
              <a:rPr lang="en-AU" altLang="en-US" sz="3600" b="1" dirty="0">
                <a:solidFill>
                  <a:srgbClr val="2E73C6"/>
                </a:solidFill>
                <a:latin typeface="+mj-lt"/>
              </a:rPr>
              <a:t>P-value example:</a:t>
            </a:r>
          </a:p>
        </p:txBody>
      </p:sp>
      <p:sp>
        <p:nvSpPr>
          <p:cNvPr id="45" name="Rectangle 7"/>
          <p:cNvSpPr txBox="1">
            <a:spLocks noChangeArrowheads="1"/>
          </p:cNvSpPr>
          <p:nvPr/>
        </p:nvSpPr>
        <p:spPr>
          <a:xfrm>
            <a:off x="525585" y="770022"/>
            <a:ext cx="11314722" cy="5668086"/>
          </a:xfrm>
          <a:prstGeom prst="rect">
            <a:avLst/>
          </a:prstGeom>
        </p:spPr>
        <p:txBody>
          <a:bodyPr/>
          <a:lstStyle/>
          <a:p>
            <a:pPr defTabSz="857250">
              <a:spcBef>
                <a:spcPct val="20000"/>
              </a:spcBef>
              <a:spcAft>
                <a:spcPct val="20000"/>
              </a:spcAft>
              <a:buSzPct val="80000"/>
              <a:defRPr/>
            </a:pPr>
            <a:r>
              <a:rPr lang="en-US" sz="2800" kern="0" dirty="0">
                <a:ea typeface="Verdana" pitchFamily="34" charset="0"/>
                <a:cs typeface="Verdana" pitchFamily="34" charset="0"/>
              </a:rPr>
              <a:t>How likely is it to see a sample mean of 69 (or something further from the mean, in either direction) if the true mean is </a:t>
            </a:r>
            <a:r>
              <a:rPr lang="en-US" sz="2800" kern="0" dirty="0">
                <a:ea typeface="Verdana" pitchFamily="34" charset="0"/>
                <a:cs typeface="Verdana" pitchFamily="34" charset="0"/>
                <a:sym typeface="Symbol" pitchFamily="18" charset="2"/>
              </a:rPr>
              <a:t> = 72?</a:t>
            </a:r>
          </a:p>
        </p:txBody>
      </p:sp>
      <mc:AlternateContent xmlns:mc="http://schemas.openxmlformats.org/markup-compatibility/2006" xmlns:a14="http://schemas.microsoft.com/office/drawing/2010/main">
        <mc:Choice Requires="a14">
          <p:sp>
            <p:nvSpPr>
              <p:cNvPr id="25624" name="Object 23"/>
              <p:cNvSpPr txBox="1"/>
              <p:nvPr/>
            </p:nvSpPr>
            <p:spPr bwMode="auto">
              <a:xfrm>
                <a:off x="602844" y="2513775"/>
                <a:ext cx="3825632" cy="1036639"/>
              </a:xfrm>
              <a:prstGeom prst="rect">
                <a:avLst/>
              </a:prstGeom>
              <a:solidFill>
                <a:srgbClr val="FF7C80"/>
              </a:solidFill>
            </p:spPr>
            <p:txBody>
              <a:bodyPr>
                <a:noAutofit/>
              </a:bodyPr>
              <a:lstStyle/>
              <a:p>
                <a:pPr/>
                <a14:m>
                  <m:oMathPara xmlns:m="http://schemas.openxmlformats.org/officeDocument/2006/math">
                    <m:oMathParaPr>
                      <m:jc m:val="left"/>
                    </m:oMathParaPr>
                    <m:oMath xmlns:m="http://schemas.openxmlformats.org/officeDocument/2006/math">
                      <m:r>
                        <m:rPr>
                          <m:sty m:val="p"/>
                        </m:rPr>
                        <a:rPr lang="en-AU" sz="2800" i="0">
                          <a:solidFill>
                            <a:srgbClr val="000000"/>
                          </a:solidFill>
                          <a:latin typeface="Cambria Math" panose="02040503050406030204" pitchFamily="18" charset="0"/>
                        </a:rPr>
                        <m:t>P</m:t>
                      </m:r>
                      <m:r>
                        <a:rPr lang="en-AU" sz="2800" i="1">
                          <a:solidFill>
                            <a:srgbClr val="000000"/>
                          </a:solidFill>
                          <a:latin typeface="Cambria Math" panose="02040503050406030204" pitchFamily="18" charset="0"/>
                        </a:rPr>
                        <m:t>(</m:t>
                      </m:r>
                      <m:r>
                        <m:rPr>
                          <m:sty m:val="p"/>
                        </m:rPr>
                        <a:rPr lang="en-AU" sz="2800" i="0">
                          <a:solidFill>
                            <a:srgbClr val="000000"/>
                          </a:solidFill>
                          <a:latin typeface="Cambria Math" panose="02040503050406030204" pitchFamily="18" charset="0"/>
                        </a:rPr>
                        <m:t>Z</m:t>
                      </m:r>
                      <m:r>
                        <a:rPr lang="en-AU" sz="2800" i="1">
                          <a:solidFill>
                            <a:srgbClr val="000000"/>
                          </a:solidFill>
                          <a:latin typeface="Cambria Math" panose="02040503050406030204" pitchFamily="18" charset="0"/>
                        </a:rPr>
                        <m:t>&lt;−</m:t>
                      </m:r>
                      <m:r>
                        <m:rPr>
                          <m:nor/>
                        </m:rPr>
                        <a:rPr lang="en-AU" sz="2800" b="0" i="0" smtClean="0">
                          <a:solidFill>
                            <a:srgbClr val="000000"/>
                          </a:solidFill>
                          <a:latin typeface="Cambria Math" panose="02040503050406030204" pitchFamily="18" charset="0"/>
                        </a:rPr>
                        <m:t>3</m:t>
                      </m:r>
                      <m:r>
                        <m:rPr>
                          <m:nor/>
                        </m:rPr>
                        <a:rPr lang="en-AU" sz="2800" i="0">
                          <a:solidFill>
                            <a:srgbClr val="000000"/>
                          </a:solidFill>
                          <a:latin typeface="Cambria Math" panose="02040503050406030204" pitchFamily="18" charset="0"/>
                        </a:rPr>
                        <m:t>.0</m:t>
                      </m:r>
                      <m:r>
                        <a:rPr lang="en-AU" sz="2800" i="1">
                          <a:solidFill>
                            <a:srgbClr val="000000"/>
                          </a:solidFill>
                          <a:latin typeface="Cambria Math" panose="02040503050406030204" pitchFamily="18" charset="0"/>
                        </a:rPr>
                        <m:t>)=</m:t>
                      </m:r>
                      <m:r>
                        <m:rPr>
                          <m:nor/>
                        </m:rPr>
                        <a:rPr lang="en-AU" sz="2800" i="0">
                          <a:solidFill>
                            <a:srgbClr val="000000"/>
                          </a:solidFill>
                          <a:latin typeface="Cambria Math" panose="02040503050406030204" pitchFamily="18" charset="0"/>
                        </a:rPr>
                        <m:t>0.0</m:t>
                      </m:r>
                      <m:r>
                        <m:rPr>
                          <m:nor/>
                        </m:rPr>
                        <a:rPr lang="en-AU" sz="2800" b="0" i="0" smtClean="0">
                          <a:solidFill>
                            <a:srgbClr val="000000"/>
                          </a:solidFill>
                          <a:latin typeface="Cambria Math" panose="02040503050406030204" pitchFamily="18" charset="0"/>
                        </a:rPr>
                        <m:t>013</m:t>
                      </m:r>
                    </m:oMath>
                    <m:oMath xmlns:m="http://schemas.openxmlformats.org/officeDocument/2006/math">
                      <m:r>
                        <m:rPr>
                          <m:sty m:val="p"/>
                        </m:rPr>
                        <a:rPr lang="en-AU" sz="2800" i="0">
                          <a:solidFill>
                            <a:srgbClr val="000000"/>
                          </a:solidFill>
                          <a:latin typeface="Cambria Math" panose="02040503050406030204" pitchFamily="18" charset="0"/>
                        </a:rPr>
                        <m:t>P</m:t>
                      </m:r>
                      <m:r>
                        <a:rPr lang="en-AU" sz="2800" i="1">
                          <a:solidFill>
                            <a:srgbClr val="000000"/>
                          </a:solidFill>
                          <a:latin typeface="Cambria Math" panose="02040503050406030204" pitchFamily="18" charset="0"/>
                        </a:rPr>
                        <m:t>(</m:t>
                      </m:r>
                      <m:r>
                        <m:rPr>
                          <m:sty m:val="p"/>
                        </m:rPr>
                        <a:rPr lang="en-AU" sz="2800" i="0">
                          <a:solidFill>
                            <a:srgbClr val="000000"/>
                          </a:solidFill>
                          <a:latin typeface="Cambria Math" panose="02040503050406030204" pitchFamily="18" charset="0"/>
                        </a:rPr>
                        <m:t>Z</m:t>
                      </m:r>
                      <m:r>
                        <a:rPr lang="en-AU" sz="2800" i="1">
                          <a:solidFill>
                            <a:srgbClr val="000000"/>
                          </a:solidFill>
                          <a:latin typeface="Cambria Math" panose="02040503050406030204" pitchFamily="18" charset="0"/>
                        </a:rPr>
                        <m:t>&gt;</m:t>
                      </m:r>
                      <m:r>
                        <m:rPr>
                          <m:nor/>
                        </m:rPr>
                        <a:rPr lang="en-AU" sz="2800" b="0" i="0" smtClean="0">
                          <a:solidFill>
                            <a:srgbClr val="000000"/>
                          </a:solidFill>
                          <a:latin typeface="Cambria Math" panose="02040503050406030204" pitchFamily="18" charset="0"/>
                        </a:rPr>
                        <m:t>3</m:t>
                      </m:r>
                      <m:r>
                        <m:rPr>
                          <m:nor/>
                        </m:rPr>
                        <a:rPr lang="en-AU" sz="2800" i="0">
                          <a:solidFill>
                            <a:srgbClr val="000000"/>
                          </a:solidFill>
                          <a:latin typeface="Cambria Math" panose="02040503050406030204" pitchFamily="18" charset="0"/>
                        </a:rPr>
                        <m:t>.0</m:t>
                      </m:r>
                      <m:r>
                        <a:rPr lang="en-AU" sz="2800" i="1">
                          <a:solidFill>
                            <a:srgbClr val="000000"/>
                          </a:solidFill>
                          <a:latin typeface="Cambria Math" panose="02040503050406030204" pitchFamily="18" charset="0"/>
                        </a:rPr>
                        <m:t>)=</m:t>
                      </m:r>
                      <m:r>
                        <m:rPr>
                          <m:nor/>
                        </m:rPr>
                        <a:rPr lang="en-AU" sz="2800" i="0">
                          <a:solidFill>
                            <a:srgbClr val="000000"/>
                          </a:solidFill>
                          <a:latin typeface="Cambria Math" panose="02040503050406030204" pitchFamily="18" charset="0"/>
                        </a:rPr>
                        <m:t>0.0</m:t>
                      </m:r>
                      <m:r>
                        <m:rPr>
                          <m:nor/>
                        </m:rPr>
                        <a:rPr lang="en-AU" sz="2800" b="0" i="0" smtClean="0">
                          <a:solidFill>
                            <a:srgbClr val="000000"/>
                          </a:solidFill>
                          <a:latin typeface="Cambria Math" panose="02040503050406030204" pitchFamily="18" charset="0"/>
                        </a:rPr>
                        <m:t>013</m:t>
                      </m:r>
                    </m:oMath>
                  </m:oMathPara>
                </a14:m>
                <a:endParaRPr lang="en-AU" sz="2800" dirty="0"/>
              </a:p>
            </p:txBody>
          </p:sp>
        </mc:Choice>
        <mc:Fallback xmlns="">
          <p:sp>
            <p:nvSpPr>
              <p:cNvPr id="25624" name="Object 23"/>
              <p:cNvSpPr txBox="1">
                <a:spLocks noRot="1" noChangeAspect="1" noMove="1" noResize="1" noEditPoints="1" noAdjustHandles="1" noChangeArrowheads="1" noChangeShapeType="1" noTextEdit="1"/>
              </p:cNvSpPr>
              <p:nvPr/>
            </p:nvSpPr>
            <p:spPr bwMode="auto">
              <a:xfrm>
                <a:off x="602844" y="2513775"/>
                <a:ext cx="3825632" cy="1036639"/>
              </a:xfrm>
              <a:prstGeom prst="rect">
                <a:avLst/>
              </a:prstGeom>
              <a:blipFill rotWithShape="1">
                <a:blip r:embed="rId2"/>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6" name="Text Box 29"/>
              <p:cNvSpPr txBox="1">
                <a:spLocks noChangeArrowheads="1"/>
              </p:cNvSpPr>
              <p:nvPr/>
            </p:nvSpPr>
            <p:spPr bwMode="auto">
              <a:xfrm>
                <a:off x="1193209" y="1801691"/>
                <a:ext cx="8807938" cy="523220"/>
              </a:xfrm>
              <a:prstGeom prst="rect">
                <a:avLst/>
              </a:prstGeom>
              <a:noFill/>
              <a:ln w="9525">
                <a:solidFill>
                  <a:schemeClr val="tx1"/>
                </a:solidFill>
                <a:miter lim="800000"/>
                <a:headEnd/>
                <a:tailEnd/>
              </a:ln>
            </p:spPr>
            <p:txBody>
              <a:bodyPr>
                <a:spAutoFit/>
              </a:bodyPr>
              <a:lstStyle/>
              <a:p>
                <a:pPr>
                  <a:defRPr/>
                </a:pPr>
                <a14:m>
                  <m:oMath xmlns:m="http://schemas.openxmlformats.org/officeDocument/2006/math">
                    <m:acc>
                      <m:accPr>
                        <m:chr m:val="̅"/>
                        <m:ctrlPr>
                          <a:rPr lang="en-US" sz="2800" i="1" dirty="0" smtClean="0">
                            <a:latin typeface="Cambria Math" panose="02040503050406030204" pitchFamily="18" charset="0"/>
                            <a:ea typeface="Verdana" pitchFamily="34" charset="0"/>
                            <a:cs typeface="Verdana" pitchFamily="34" charset="0"/>
                          </a:rPr>
                        </m:ctrlPr>
                      </m:accPr>
                      <m:e>
                        <m:r>
                          <a:rPr lang="en-AU" sz="2800" b="0" i="1" dirty="0" smtClean="0">
                            <a:latin typeface="Cambria Math" panose="02040503050406030204" pitchFamily="18" charset="0"/>
                            <a:ea typeface="Verdana" pitchFamily="34" charset="0"/>
                            <a:cs typeface="Verdana" pitchFamily="34" charset="0"/>
                          </a:rPr>
                          <m:t>𝑋</m:t>
                        </m:r>
                      </m:e>
                    </m:acc>
                    <m:r>
                      <a:rPr lang="en-US" sz="2800" i="1" dirty="0" smtClean="0">
                        <a:latin typeface="Cambria Math" panose="02040503050406030204" pitchFamily="18" charset="0"/>
                        <a:ea typeface="Verdana" pitchFamily="34" charset="0"/>
                        <a:cs typeface="Verdana" pitchFamily="34" charset="0"/>
                      </a:rPr>
                      <m:t> </m:t>
                    </m:r>
                  </m:oMath>
                </a14:m>
                <a:r>
                  <a:rPr lang="en-US" sz="2800" dirty="0">
                    <a:ea typeface="Verdana" pitchFamily="34" charset="0"/>
                    <a:cs typeface="Verdana" pitchFamily="34" charset="0"/>
                  </a:rPr>
                  <a:t>= 69 is translated to a Z score of Z = -3.0 </a:t>
                </a:r>
              </a:p>
            </p:txBody>
          </p:sp>
        </mc:Choice>
        <mc:Fallback xmlns="">
          <p:sp>
            <p:nvSpPr>
              <p:cNvPr id="66" name="Text Box 29"/>
              <p:cNvSpPr txBox="1">
                <a:spLocks noRot="1" noChangeAspect="1" noMove="1" noResize="1" noEditPoints="1" noAdjustHandles="1" noChangeArrowheads="1" noChangeShapeType="1" noTextEdit="1"/>
              </p:cNvSpPr>
              <p:nvPr/>
            </p:nvSpPr>
            <p:spPr bwMode="auto">
              <a:xfrm>
                <a:off x="1193209" y="1801691"/>
                <a:ext cx="8807938" cy="523220"/>
              </a:xfrm>
              <a:prstGeom prst="rect">
                <a:avLst/>
              </a:prstGeom>
              <a:blipFill rotWithShape="1">
                <a:blip r:embed="rId3"/>
                <a:stretch>
                  <a:fillRect t="-9195" b="-32184"/>
                </a:stretch>
              </a:blipFill>
              <a:ln w="9525">
                <a:solidFill>
                  <a:schemeClr val="tx1"/>
                </a:solidFill>
                <a:miter lim="800000"/>
                <a:headEnd/>
                <a:tailEnd/>
              </a:ln>
            </p:spPr>
            <p:txBody>
              <a:bodyPr/>
              <a:lstStyle/>
              <a:p>
                <a:r>
                  <a:rPr lang="en-AU">
                    <a:noFill/>
                  </a:rPr>
                  <a:t> </a:t>
                </a:r>
              </a:p>
            </p:txBody>
          </p:sp>
        </mc:Fallback>
      </mc:AlternateContent>
      <p:sp>
        <p:nvSpPr>
          <p:cNvPr id="67" name="Rectangle 30"/>
          <p:cNvSpPr>
            <a:spLocks noChangeArrowheads="1"/>
          </p:cNvSpPr>
          <p:nvPr/>
        </p:nvSpPr>
        <p:spPr bwMode="auto">
          <a:xfrm flipH="1">
            <a:off x="4713010" y="2513775"/>
            <a:ext cx="7478989" cy="951543"/>
          </a:xfrm>
          <a:prstGeom prst="rect">
            <a:avLst/>
          </a:prstGeom>
          <a:noFill/>
          <a:ln w="9525">
            <a:noFill/>
            <a:miter lim="800000"/>
            <a:headEnd/>
            <a:tailEnd/>
          </a:ln>
        </p:spPr>
        <p:txBody>
          <a:bodyPr wrap="square" lIns="90488" tIns="44450" rIns="90488" bIns="44450">
            <a:spAutoFit/>
          </a:bodyPr>
          <a:lstStyle/>
          <a:p>
            <a:pPr eaLnBrk="0" hangingPunct="0">
              <a:defRPr/>
            </a:pPr>
            <a:r>
              <a:rPr lang="en-US" sz="2800" b="1" dirty="0">
                <a:latin typeface="+mn-lt"/>
                <a:cs typeface="Arial" charset="0"/>
                <a:sym typeface="Symbol" pitchFamily="18" charset="2"/>
              </a:rPr>
              <a:t>p-value </a:t>
            </a:r>
            <a:r>
              <a:rPr lang="en-US" sz="2800" b="1" dirty="0">
                <a:latin typeface="+mn-lt"/>
                <a:cs typeface="Arial" charset="0"/>
              </a:rPr>
              <a:t>= 0.0013 + 0.0013 = 0.0026</a:t>
            </a:r>
          </a:p>
          <a:p>
            <a:pPr eaLnBrk="0" hangingPunct="0">
              <a:defRPr/>
            </a:pPr>
            <a:r>
              <a:rPr lang="en-US" sz="2800" b="1" dirty="0">
                <a:latin typeface="+mn-lt"/>
                <a:ea typeface="Verdana" pitchFamily="34" charset="0"/>
                <a:cs typeface="Verdana" pitchFamily="34" charset="0"/>
                <a:sym typeface="Symbol" pitchFamily="18" charset="2"/>
              </a:rPr>
              <a:t>Since 0.0026 &lt; 0.05, we reject the null hypothesis</a:t>
            </a:r>
            <a:endParaRPr lang="en-US" sz="2800" b="1" dirty="0">
              <a:latin typeface="+mn-lt"/>
              <a:cs typeface="Arial" charset="0"/>
            </a:endParaRPr>
          </a:p>
        </p:txBody>
      </p:sp>
      <p:grpSp>
        <p:nvGrpSpPr>
          <p:cNvPr id="14" name="Group 13"/>
          <p:cNvGrpSpPr/>
          <p:nvPr/>
        </p:nvGrpSpPr>
        <p:grpSpPr>
          <a:xfrm>
            <a:off x="2639615" y="3642813"/>
            <a:ext cx="7103050" cy="2976265"/>
            <a:chOff x="3512839" y="3641725"/>
            <a:chExt cx="5771228" cy="2976265"/>
          </a:xfrm>
        </p:grpSpPr>
        <p:sp>
          <p:nvSpPr>
            <p:cNvPr id="41" name="Freeform 2"/>
            <p:cNvSpPr>
              <a:spLocks/>
            </p:cNvSpPr>
            <p:nvPr/>
          </p:nvSpPr>
          <p:spPr bwMode="auto">
            <a:xfrm flipH="1">
              <a:off x="7954963" y="5148263"/>
              <a:ext cx="1033462" cy="285750"/>
            </a:xfrm>
            <a:custGeom>
              <a:avLst/>
              <a:gdLst>
                <a:gd name="T0" fmla="*/ 8 w 575"/>
                <a:gd name="T1" fmla="*/ 173 h 180"/>
                <a:gd name="T2" fmla="*/ 0 w 575"/>
                <a:gd name="T3" fmla="*/ 138 h 180"/>
                <a:gd name="T4" fmla="*/ 60 w 575"/>
                <a:gd name="T5" fmla="*/ 124 h 180"/>
                <a:gd name="T6" fmla="*/ 236 w 575"/>
                <a:gd name="T7" fmla="*/ 120 h 180"/>
                <a:gd name="T8" fmla="*/ 428 w 575"/>
                <a:gd name="T9" fmla="*/ 68 h 180"/>
                <a:gd name="T10" fmla="*/ 575 w 575"/>
                <a:gd name="T11" fmla="*/ 0 h 180"/>
                <a:gd name="T12" fmla="*/ 575 w 575"/>
                <a:gd name="T13" fmla="*/ 180 h 180"/>
                <a:gd name="T14" fmla="*/ 8 w 575"/>
                <a:gd name="T15" fmla="*/ 177 h 180"/>
                <a:gd name="T16" fmla="*/ 8 w 575"/>
                <a:gd name="T17" fmla="*/ 173 h 1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80"/>
                <a:gd name="T29" fmla="*/ 575 w 575"/>
                <a:gd name="T30" fmla="*/ 180 h 1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80">
                  <a:moveTo>
                    <a:pt x="8" y="173"/>
                  </a:moveTo>
                  <a:lnTo>
                    <a:pt x="0" y="138"/>
                  </a:lnTo>
                  <a:lnTo>
                    <a:pt x="60" y="124"/>
                  </a:lnTo>
                  <a:lnTo>
                    <a:pt x="236" y="120"/>
                  </a:lnTo>
                  <a:lnTo>
                    <a:pt x="428" y="68"/>
                  </a:lnTo>
                  <a:lnTo>
                    <a:pt x="575" y="0"/>
                  </a:lnTo>
                  <a:lnTo>
                    <a:pt x="575" y="180"/>
                  </a:lnTo>
                  <a:lnTo>
                    <a:pt x="8" y="177"/>
                  </a:lnTo>
                  <a:lnTo>
                    <a:pt x="8" y="173"/>
                  </a:lnTo>
                </a:path>
              </a:pathLst>
            </a:custGeom>
            <a:solidFill>
              <a:schemeClr val="accent5"/>
            </a:solidFill>
            <a:ln w="12700" cap="rnd" cmpd="sng">
              <a:noFill/>
              <a:prstDash val="solid"/>
              <a:round/>
              <a:headEnd type="none" w="sm" len="sm"/>
              <a:tailEnd type="none" w="sm" len="sm"/>
            </a:ln>
          </p:spPr>
          <p:txBody>
            <a:bodyPr/>
            <a:lstStyle/>
            <a:p>
              <a:pPr>
                <a:defRPr/>
              </a:pPr>
              <a:endParaRPr lang="en-AU" sz="2000">
                <a:latin typeface="+mn-lt"/>
                <a:cs typeface="Arial" charset="0"/>
              </a:endParaRPr>
            </a:p>
          </p:txBody>
        </p:sp>
        <p:sp>
          <p:nvSpPr>
            <p:cNvPr id="43" name="Rectangle 4"/>
            <p:cNvSpPr>
              <a:spLocks noChangeArrowheads="1"/>
            </p:cNvSpPr>
            <p:nvPr/>
          </p:nvSpPr>
          <p:spPr bwMode="auto">
            <a:xfrm flipH="1">
              <a:off x="3512839" y="4738092"/>
              <a:ext cx="905318" cy="459100"/>
            </a:xfrm>
            <a:prstGeom prst="rect">
              <a:avLst/>
            </a:prstGeom>
            <a:solidFill>
              <a:schemeClr val="accent5"/>
            </a:solidFill>
            <a:ln w="9525">
              <a:noFill/>
              <a:miter lim="800000"/>
              <a:headEnd/>
              <a:tailEnd/>
            </a:ln>
          </p:spPr>
          <p:txBody>
            <a:bodyPr wrap="square" lIns="90488" tIns="44450" rIns="90488" bIns="44450">
              <a:spAutoFit/>
            </a:bodyPr>
            <a:lstStyle/>
            <a:p>
              <a:pPr eaLnBrk="0" hangingPunct="0">
                <a:defRPr/>
              </a:pPr>
              <a:r>
                <a:rPr lang="en-US" sz="2400" b="1" dirty="0">
                  <a:latin typeface="+mn-lt"/>
                  <a:cs typeface="Arial" charset="0"/>
                </a:rPr>
                <a:t>0.0013</a:t>
              </a:r>
            </a:p>
          </p:txBody>
        </p:sp>
        <p:sp>
          <p:nvSpPr>
            <p:cNvPr id="44" name="Rectangle 5"/>
            <p:cNvSpPr>
              <a:spLocks noChangeArrowheads="1"/>
            </p:cNvSpPr>
            <p:nvPr/>
          </p:nvSpPr>
          <p:spPr bwMode="auto">
            <a:xfrm flipH="1">
              <a:off x="3644900" y="3933825"/>
              <a:ext cx="1863725" cy="459100"/>
            </a:xfrm>
            <a:prstGeom prst="rect">
              <a:avLst/>
            </a:prstGeom>
            <a:noFill/>
            <a:ln w="9525">
              <a:noFill/>
              <a:miter lim="800000"/>
              <a:headEnd/>
              <a:tailEnd/>
            </a:ln>
          </p:spPr>
          <p:txBody>
            <a:bodyPr lIns="90488" tIns="44450" rIns="90488" bIns="44450">
              <a:spAutoFit/>
            </a:bodyPr>
            <a:lstStyle/>
            <a:p>
              <a:pPr eaLnBrk="0" hangingPunct="0">
                <a:defRPr/>
              </a:pPr>
              <a:r>
                <a:rPr lang="en-US" sz="2400" dirty="0">
                  <a:latin typeface="+mn-lt"/>
                  <a:cs typeface="Arial" charset="0"/>
                  <a:sym typeface="Symbol" pitchFamily="18" charset="2"/>
                </a:rPr>
                <a:t>/2 </a:t>
              </a:r>
              <a:r>
                <a:rPr lang="en-US" sz="2400" dirty="0">
                  <a:latin typeface="+mn-lt"/>
                  <a:cs typeface="Arial" charset="0"/>
                </a:rPr>
                <a:t>= 0.025</a:t>
              </a:r>
            </a:p>
          </p:txBody>
        </p:sp>
        <p:sp>
          <p:nvSpPr>
            <p:cNvPr id="46" name="Freeform 8"/>
            <p:cNvSpPr>
              <a:spLocks/>
            </p:cNvSpPr>
            <p:nvPr/>
          </p:nvSpPr>
          <p:spPr bwMode="auto">
            <a:xfrm>
              <a:off x="3792538" y="5148263"/>
              <a:ext cx="1030287" cy="285750"/>
            </a:xfrm>
            <a:custGeom>
              <a:avLst/>
              <a:gdLst>
                <a:gd name="T0" fmla="*/ 8 w 575"/>
                <a:gd name="T1" fmla="*/ 173 h 180"/>
                <a:gd name="T2" fmla="*/ 0 w 575"/>
                <a:gd name="T3" fmla="*/ 138 h 180"/>
                <a:gd name="T4" fmla="*/ 60 w 575"/>
                <a:gd name="T5" fmla="*/ 124 h 180"/>
                <a:gd name="T6" fmla="*/ 236 w 575"/>
                <a:gd name="T7" fmla="*/ 120 h 180"/>
                <a:gd name="T8" fmla="*/ 428 w 575"/>
                <a:gd name="T9" fmla="*/ 68 h 180"/>
                <a:gd name="T10" fmla="*/ 575 w 575"/>
                <a:gd name="T11" fmla="*/ 0 h 180"/>
                <a:gd name="T12" fmla="*/ 575 w 575"/>
                <a:gd name="T13" fmla="*/ 180 h 180"/>
                <a:gd name="T14" fmla="*/ 8 w 575"/>
                <a:gd name="T15" fmla="*/ 177 h 180"/>
                <a:gd name="T16" fmla="*/ 8 w 575"/>
                <a:gd name="T17" fmla="*/ 173 h 1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80"/>
                <a:gd name="T29" fmla="*/ 575 w 575"/>
                <a:gd name="T30" fmla="*/ 180 h 1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80">
                  <a:moveTo>
                    <a:pt x="8" y="173"/>
                  </a:moveTo>
                  <a:lnTo>
                    <a:pt x="0" y="138"/>
                  </a:lnTo>
                  <a:lnTo>
                    <a:pt x="60" y="124"/>
                  </a:lnTo>
                  <a:lnTo>
                    <a:pt x="236" y="120"/>
                  </a:lnTo>
                  <a:lnTo>
                    <a:pt x="428" y="68"/>
                  </a:lnTo>
                  <a:lnTo>
                    <a:pt x="575" y="0"/>
                  </a:lnTo>
                  <a:lnTo>
                    <a:pt x="575" y="180"/>
                  </a:lnTo>
                  <a:lnTo>
                    <a:pt x="8" y="177"/>
                  </a:lnTo>
                  <a:lnTo>
                    <a:pt x="8" y="173"/>
                  </a:lnTo>
                </a:path>
              </a:pathLst>
            </a:custGeom>
            <a:solidFill>
              <a:schemeClr val="accent5"/>
            </a:solidFill>
            <a:ln w="12700" cap="rnd" cmpd="sng">
              <a:noFill/>
              <a:prstDash val="solid"/>
              <a:round/>
              <a:headEnd type="none" w="sm" len="sm"/>
              <a:tailEnd type="none" w="sm" len="sm"/>
            </a:ln>
          </p:spPr>
          <p:txBody>
            <a:bodyPr/>
            <a:lstStyle/>
            <a:p>
              <a:pPr>
                <a:defRPr/>
              </a:pPr>
              <a:endParaRPr lang="en-AU" sz="2000">
                <a:latin typeface="+mn-lt"/>
                <a:cs typeface="Arial" charset="0"/>
              </a:endParaRPr>
            </a:p>
          </p:txBody>
        </p:sp>
        <p:sp>
          <p:nvSpPr>
            <p:cNvPr id="47" name="Freeform 9"/>
            <p:cNvSpPr>
              <a:spLocks/>
            </p:cNvSpPr>
            <p:nvPr/>
          </p:nvSpPr>
          <p:spPr bwMode="auto">
            <a:xfrm>
              <a:off x="3754438" y="3702050"/>
              <a:ext cx="2667000" cy="1676400"/>
            </a:xfrm>
            <a:custGeom>
              <a:avLst/>
              <a:gdLst>
                <a:gd name="T0" fmla="*/ 0 w 600"/>
                <a:gd name="T1" fmla="*/ 575 h 576"/>
                <a:gd name="T2" fmla="*/ 63 w 600"/>
                <a:gd name="T3" fmla="*/ 570 h 576"/>
                <a:gd name="T4" fmla="*/ 95 w 600"/>
                <a:gd name="T5" fmla="*/ 562 h 576"/>
                <a:gd name="T6" fmla="*/ 127 w 600"/>
                <a:gd name="T7" fmla="*/ 553 h 576"/>
                <a:gd name="T8" fmla="*/ 158 w 600"/>
                <a:gd name="T9" fmla="*/ 540 h 576"/>
                <a:gd name="T10" fmla="*/ 190 w 600"/>
                <a:gd name="T11" fmla="*/ 521 h 576"/>
                <a:gd name="T12" fmla="*/ 222 w 600"/>
                <a:gd name="T13" fmla="*/ 498 h 576"/>
                <a:gd name="T14" fmla="*/ 284 w 600"/>
                <a:gd name="T15" fmla="*/ 432 h 576"/>
                <a:gd name="T16" fmla="*/ 347 w 600"/>
                <a:gd name="T17" fmla="*/ 338 h 576"/>
                <a:gd name="T18" fmla="*/ 410 w 600"/>
                <a:gd name="T19" fmla="*/ 224 h 576"/>
                <a:gd name="T20" fmla="*/ 441 w 600"/>
                <a:gd name="T21" fmla="*/ 167 h 576"/>
                <a:gd name="T22" fmla="*/ 473 w 600"/>
                <a:gd name="T23" fmla="*/ 114 h 576"/>
                <a:gd name="T24" fmla="*/ 505 w 600"/>
                <a:gd name="T25" fmla="*/ 67 h 576"/>
                <a:gd name="T26" fmla="*/ 535 w 600"/>
                <a:gd name="T27" fmla="*/ 31 h 576"/>
                <a:gd name="T28" fmla="*/ 567 w 600"/>
                <a:gd name="T29" fmla="*/ 8 h 576"/>
                <a:gd name="T30" fmla="*/ 599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cmpd="sng">
              <a:solidFill>
                <a:schemeClr val="tx1"/>
              </a:solidFill>
              <a:prstDash val="solid"/>
              <a:round/>
              <a:headEnd type="none" w="sm" len="sm"/>
              <a:tailEnd type="none" w="sm" len="sm"/>
            </a:ln>
          </p:spPr>
          <p:txBody>
            <a:bodyPr/>
            <a:lstStyle/>
            <a:p>
              <a:pPr>
                <a:defRPr/>
              </a:pPr>
              <a:endParaRPr lang="en-AU" sz="2000">
                <a:latin typeface="+mn-lt"/>
                <a:cs typeface="Arial" charset="0"/>
              </a:endParaRPr>
            </a:p>
          </p:txBody>
        </p:sp>
        <p:sp>
          <p:nvSpPr>
            <p:cNvPr id="48" name="Freeform 10"/>
            <p:cNvSpPr>
              <a:spLocks/>
            </p:cNvSpPr>
            <p:nvPr/>
          </p:nvSpPr>
          <p:spPr bwMode="auto">
            <a:xfrm>
              <a:off x="6453188" y="3690938"/>
              <a:ext cx="2495550" cy="1676400"/>
            </a:xfrm>
            <a:custGeom>
              <a:avLst/>
              <a:gdLst>
                <a:gd name="T0" fmla="*/ 575 w 576"/>
                <a:gd name="T1" fmla="*/ 575 h 576"/>
                <a:gd name="T2" fmla="*/ 515 w 576"/>
                <a:gd name="T3" fmla="*/ 570 h 576"/>
                <a:gd name="T4" fmla="*/ 484 w 576"/>
                <a:gd name="T5" fmla="*/ 562 h 576"/>
                <a:gd name="T6" fmla="*/ 455 w 576"/>
                <a:gd name="T7" fmla="*/ 553 h 576"/>
                <a:gd name="T8" fmla="*/ 424 w 576"/>
                <a:gd name="T9" fmla="*/ 540 h 576"/>
                <a:gd name="T10" fmla="*/ 393 w 576"/>
                <a:gd name="T11" fmla="*/ 521 h 576"/>
                <a:gd name="T12" fmla="*/ 364 w 576"/>
                <a:gd name="T13" fmla="*/ 498 h 576"/>
                <a:gd name="T14" fmla="*/ 303 w 576"/>
                <a:gd name="T15" fmla="*/ 432 h 576"/>
                <a:gd name="T16" fmla="*/ 242 w 576"/>
                <a:gd name="T17" fmla="*/ 338 h 576"/>
                <a:gd name="T18" fmla="*/ 182 w 576"/>
                <a:gd name="T19" fmla="*/ 224 h 576"/>
                <a:gd name="T20" fmla="*/ 151 w 576"/>
                <a:gd name="T21" fmla="*/ 167 h 576"/>
                <a:gd name="T22" fmla="*/ 120 w 576"/>
                <a:gd name="T23" fmla="*/ 114 h 576"/>
                <a:gd name="T24" fmla="*/ 91 w 576"/>
                <a:gd name="T25" fmla="*/ 67 h 576"/>
                <a:gd name="T26" fmla="*/ 60 w 576"/>
                <a:gd name="T27" fmla="*/ 31 h 576"/>
                <a:gd name="T28" fmla="*/ 30 w 576"/>
                <a:gd name="T29" fmla="*/ 8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cmpd="sng">
              <a:solidFill>
                <a:schemeClr val="tx1"/>
              </a:solidFill>
              <a:prstDash val="solid"/>
              <a:round/>
              <a:headEnd type="none" w="sm" len="sm"/>
              <a:tailEnd type="none" w="sm" len="sm"/>
            </a:ln>
          </p:spPr>
          <p:txBody>
            <a:bodyPr/>
            <a:lstStyle/>
            <a:p>
              <a:pPr>
                <a:defRPr/>
              </a:pPr>
              <a:endParaRPr lang="en-AU" sz="2000">
                <a:latin typeface="+mn-lt"/>
                <a:cs typeface="Arial" charset="0"/>
              </a:endParaRPr>
            </a:p>
          </p:txBody>
        </p:sp>
        <p:sp>
          <p:nvSpPr>
            <p:cNvPr id="49" name="Line 11"/>
            <p:cNvSpPr>
              <a:spLocks noChangeShapeType="1"/>
            </p:cNvSpPr>
            <p:nvPr/>
          </p:nvSpPr>
          <p:spPr bwMode="auto">
            <a:xfrm>
              <a:off x="3524250" y="5454650"/>
              <a:ext cx="5507038" cy="0"/>
            </a:xfrm>
            <a:prstGeom prst="line">
              <a:avLst/>
            </a:prstGeom>
            <a:noFill/>
            <a:ln w="25400">
              <a:solidFill>
                <a:schemeClr val="tx1"/>
              </a:solidFill>
              <a:round/>
              <a:headEnd type="none" w="sm" len="sm"/>
              <a:tailEnd type="none" w="sm" len="sm"/>
            </a:ln>
          </p:spPr>
          <p:txBody>
            <a:bodyPr wrap="none" anchor="ctr"/>
            <a:lstStyle/>
            <a:p>
              <a:pPr>
                <a:defRPr/>
              </a:pPr>
              <a:endParaRPr lang="en-AU" sz="2000">
                <a:latin typeface="+mn-lt"/>
                <a:cs typeface="Arial" charset="0"/>
              </a:endParaRPr>
            </a:p>
          </p:txBody>
        </p:sp>
        <p:sp>
          <p:nvSpPr>
            <p:cNvPr id="50" name="Line 12"/>
            <p:cNvSpPr>
              <a:spLocks noChangeShapeType="1"/>
            </p:cNvSpPr>
            <p:nvPr/>
          </p:nvSpPr>
          <p:spPr bwMode="auto">
            <a:xfrm flipH="1" flipV="1">
              <a:off x="4098925" y="4365625"/>
              <a:ext cx="1098550" cy="570904"/>
            </a:xfrm>
            <a:prstGeom prst="line">
              <a:avLst/>
            </a:prstGeom>
            <a:noFill/>
            <a:ln w="12700">
              <a:solidFill>
                <a:schemeClr val="tx1"/>
              </a:solidFill>
              <a:round/>
              <a:headEnd type="none" w="sm" len="sm"/>
              <a:tailEnd type="stealth" w="med" len="med"/>
            </a:ln>
          </p:spPr>
          <p:txBody>
            <a:bodyPr wrap="none" anchor="ctr"/>
            <a:lstStyle/>
            <a:p>
              <a:pPr>
                <a:defRPr/>
              </a:pPr>
              <a:endParaRPr lang="en-AU" sz="2000">
                <a:latin typeface="+mn-lt"/>
                <a:cs typeface="Arial" charset="0"/>
              </a:endParaRPr>
            </a:p>
          </p:txBody>
        </p:sp>
        <p:sp>
          <p:nvSpPr>
            <p:cNvPr id="51" name="Line 13"/>
            <p:cNvSpPr>
              <a:spLocks noChangeShapeType="1"/>
            </p:cNvSpPr>
            <p:nvPr/>
          </p:nvSpPr>
          <p:spPr bwMode="auto">
            <a:xfrm>
              <a:off x="6453188" y="3641725"/>
              <a:ext cx="0" cy="1752600"/>
            </a:xfrm>
            <a:prstGeom prst="line">
              <a:avLst/>
            </a:prstGeom>
            <a:noFill/>
            <a:ln w="9525" cap="rnd">
              <a:solidFill>
                <a:schemeClr val="tx1"/>
              </a:solidFill>
              <a:prstDash val="sysDot"/>
              <a:miter lim="800000"/>
              <a:headEnd/>
              <a:tailEnd/>
            </a:ln>
          </p:spPr>
          <p:txBody>
            <a:bodyPr wrap="none"/>
            <a:lstStyle/>
            <a:p>
              <a:pPr>
                <a:defRPr/>
              </a:pPr>
              <a:endParaRPr lang="en-AU" sz="2000">
                <a:latin typeface="+mn-lt"/>
                <a:cs typeface="Arial" charset="0"/>
              </a:endParaRPr>
            </a:p>
          </p:txBody>
        </p:sp>
        <p:sp>
          <p:nvSpPr>
            <p:cNvPr id="52" name="Line 14"/>
            <p:cNvSpPr>
              <a:spLocks noChangeShapeType="1"/>
            </p:cNvSpPr>
            <p:nvPr/>
          </p:nvSpPr>
          <p:spPr bwMode="auto">
            <a:xfrm>
              <a:off x="5446713" y="5470525"/>
              <a:ext cx="0" cy="304800"/>
            </a:xfrm>
            <a:prstGeom prst="line">
              <a:avLst/>
            </a:prstGeom>
            <a:noFill/>
            <a:ln w="28575">
              <a:solidFill>
                <a:schemeClr val="tx1"/>
              </a:solidFill>
              <a:round/>
              <a:headEnd/>
              <a:tailEnd/>
            </a:ln>
          </p:spPr>
          <p:txBody>
            <a:bodyPr wrap="none" anchor="ctr"/>
            <a:lstStyle/>
            <a:p>
              <a:pPr>
                <a:defRPr/>
              </a:pPr>
              <a:endParaRPr lang="en-AU" sz="2000">
                <a:latin typeface="+mn-lt"/>
                <a:cs typeface="Arial" charset="0"/>
              </a:endParaRPr>
            </a:p>
          </p:txBody>
        </p:sp>
        <p:sp>
          <p:nvSpPr>
            <p:cNvPr id="53" name="Text Box 15"/>
            <p:cNvSpPr txBox="1">
              <a:spLocks noChangeArrowheads="1"/>
            </p:cNvSpPr>
            <p:nvPr/>
          </p:nvSpPr>
          <p:spPr bwMode="auto">
            <a:xfrm>
              <a:off x="5197475" y="5751513"/>
              <a:ext cx="1117600"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-1.96</a:t>
              </a:r>
              <a:endParaRPr lang="el-GR" sz="2400" b="1" dirty="0">
                <a:latin typeface="+mn-lt"/>
                <a:cs typeface="Arial" charset="0"/>
              </a:endParaRPr>
            </a:p>
          </p:txBody>
        </p:sp>
        <p:sp>
          <p:nvSpPr>
            <p:cNvPr id="54" name="Line 16"/>
            <p:cNvSpPr>
              <a:spLocks noChangeShapeType="1"/>
            </p:cNvSpPr>
            <p:nvPr/>
          </p:nvSpPr>
          <p:spPr bwMode="auto">
            <a:xfrm flipV="1">
              <a:off x="5473700" y="5641974"/>
              <a:ext cx="1938705" cy="3175"/>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55" name="Line 17"/>
            <p:cNvSpPr>
              <a:spLocks noChangeShapeType="1"/>
            </p:cNvSpPr>
            <p:nvPr/>
          </p:nvSpPr>
          <p:spPr bwMode="auto">
            <a:xfrm>
              <a:off x="4156075" y="5638800"/>
              <a:ext cx="1290638" cy="0"/>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56" name="Text Box 18"/>
            <p:cNvSpPr txBox="1">
              <a:spLocks noChangeArrowheads="1"/>
            </p:cNvSpPr>
            <p:nvPr/>
          </p:nvSpPr>
          <p:spPr bwMode="auto">
            <a:xfrm>
              <a:off x="6378575" y="5775325"/>
              <a:ext cx="515938"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0</a:t>
              </a:r>
              <a:endParaRPr lang="el-GR" sz="2400" b="1" baseline="-25000" dirty="0">
                <a:latin typeface="+mn-lt"/>
                <a:cs typeface="Arial" charset="0"/>
              </a:endParaRPr>
            </a:p>
          </p:txBody>
        </p:sp>
        <p:sp>
          <p:nvSpPr>
            <p:cNvPr id="57" name="Text Box 19"/>
            <p:cNvSpPr txBox="1">
              <a:spLocks noChangeArrowheads="1"/>
            </p:cNvSpPr>
            <p:nvPr/>
          </p:nvSpPr>
          <p:spPr bwMode="auto">
            <a:xfrm>
              <a:off x="4748213" y="6156325"/>
              <a:ext cx="774696" cy="461665"/>
            </a:xfrm>
            <a:prstGeom prst="rect">
              <a:avLst/>
            </a:prstGeom>
            <a:solidFill>
              <a:schemeClr val="accent5"/>
            </a:solidFill>
            <a:ln w="19050" algn="ctr">
              <a:noFill/>
              <a:miter lim="800000"/>
              <a:headEnd/>
              <a:tailEnd/>
            </a:ln>
          </p:spPr>
          <p:txBody>
            <a:bodyPr wrap="square">
              <a:spAutoFit/>
            </a:bodyPr>
            <a:lstStyle/>
            <a:p>
              <a:pPr>
                <a:defRPr/>
              </a:pPr>
              <a:r>
                <a:rPr lang="en-US" sz="2400" b="1" dirty="0">
                  <a:latin typeface="+mn-lt"/>
                  <a:cs typeface="Arial" charset="0"/>
                </a:rPr>
                <a:t>-3.0</a:t>
              </a:r>
              <a:endParaRPr lang="el-GR" sz="2400" b="1" dirty="0">
                <a:latin typeface="+mn-lt"/>
                <a:cs typeface="Arial" charset="0"/>
              </a:endParaRPr>
            </a:p>
          </p:txBody>
        </p:sp>
        <p:sp>
          <p:nvSpPr>
            <p:cNvPr id="58" name="Line 20"/>
            <p:cNvSpPr>
              <a:spLocks noChangeShapeType="1"/>
            </p:cNvSpPr>
            <p:nvPr/>
          </p:nvSpPr>
          <p:spPr bwMode="auto">
            <a:xfrm flipV="1">
              <a:off x="4822825" y="5470525"/>
              <a:ext cx="0" cy="777875"/>
            </a:xfrm>
            <a:prstGeom prst="line">
              <a:avLst/>
            </a:prstGeom>
            <a:noFill/>
            <a:ln w="57150">
              <a:solidFill>
                <a:schemeClr val="tx1"/>
              </a:solidFill>
              <a:round/>
              <a:headEnd/>
              <a:tailEnd type="triangle" w="med" len="med"/>
            </a:ln>
          </p:spPr>
          <p:txBody>
            <a:bodyPr wrap="none" anchor="ctr"/>
            <a:lstStyle/>
            <a:p>
              <a:pPr>
                <a:defRPr/>
              </a:pPr>
              <a:endParaRPr lang="en-AU" sz="2000">
                <a:latin typeface="+mn-lt"/>
                <a:cs typeface="Arial" charset="0"/>
              </a:endParaRPr>
            </a:p>
          </p:txBody>
        </p:sp>
        <p:sp>
          <p:nvSpPr>
            <p:cNvPr id="59" name="Line 21"/>
            <p:cNvSpPr>
              <a:spLocks noChangeShapeType="1"/>
            </p:cNvSpPr>
            <p:nvPr/>
          </p:nvSpPr>
          <p:spPr bwMode="auto">
            <a:xfrm flipV="1">
              <a:off x="5446713" y="4518025"/>
              <a:ext cx="0" cy="876300"/>
            </a:xfrm>
            <a:prstGeom prst="line">
              <a:avLst/>
            </a:prstGeom>
            <a:noFill/>
            <a:ln w="19050" cap="rnd">
              <a:solidFill>
                <a:schemeClr val="tx1"/>
              </a:solidFill>
              <a:prstDash val="sysDot"/>
              <a:round/>
              <a:headEnd/>
              <a:tailEnd/>
            </a:ln>
          </p:spPr>
          <p:txBody>
            <a:bodyPr wrap="none" anchor="ctr"/>
            <a:lstStyle/>
            <a:p>
              <a:pPr>
                <a:defRPr/>
              </a:pPr>
              <a:endParaRPr lang="en-AU" sz="2000">
                <a:latin typeface="+mn-lt"/>
                <a:cs typeface="Arial" charset="0"/>
              </a:endParaRPr>
            </a:p>
          </p:txBody>
        </p:sp>
        <p:sp>
          <p:nvSpPr>
            <p:cNvPr id="60" name="Line 22"/>
            <p:cNvSpPr>
              <a:spLocks noChangeShapeType="1"/>
            </p:cNvSpPr>
            <p:nvPr/>
          </p:nvSpPr>
          <p:spPr bwMode="auto">
            <a:xfrm flipH="1">
              <a:off x="4801394" y="5134967"/>
              <a:ext cx="0" cy="319683"/>
            </a:xfrm>
            <a:prstGeom prst="line">
              <a:avLst/>
            </a:prstGeom>
            <a:noFill/>
            <a:ln w="19050" cap="rnd">
              <a:solidFill>
                <a:schemeClr val="tx1"/>
              </a:solidFill>
              <a:prstDash val="sysDot"/>
              <a:round/>
              <a:headEnd/>
              <a:tailEnd/>
            </a:ln>
          </p:spPr>
          <p:txBody>
            <a:bodyPr wrap="none" anchor="ctr"/>
            <a:lstStyle/>
            <a:p>
              <a:pPr>
                <a:defRPr/>
              </a:pPr>
              <a:endParaRPr lang="en-AU" sz="2000">
                <a:latin typeface="+mn-lt"/>
                <a:cs typeface="Arial" charset="0"/>
              </a:endParaRPr>
            </a:p>
          </p:txBody>
        </p:sp>
        <p:sp>
          <p:nvSpPr>
            <p:cNvPr id="63" name="Text Box 25"/>
            <p:cNvSpPr txBox="1">
              <a:spLocks noChangeArrowheads="1"/>
            </p:cNvSpPr>
            <p:nvPr/>
          </p:nvSpPr>
          <p:spPr bwMode="auto">
            <a:xfrm>
              <a:off x="8628063" y="5775325"/>
              <a:ext cx="515937"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Z</a:t>
              </a:r>
              <a:endParaRPr lang="el-GR" sz="2400" b="1" baseline="-25000" dirty="0">
                <a:latin typeface="+mn-lt"/>
                <a:cs typeface="Arial" charset="0"/>
              </a:endParaRPr>
            </a:p>
          </p:txBody>
        </p:sp>
        <p:sp>
          <p:nvSpPr>
            <p:cNvPr id="64" name="Text Box 26"/>
            <p:cNvSpPr txBox="1">
              <a:spLocks noChangeArrowheads="1"/>
            </p:cNvSpPr>
            <p:nvPr/>
          </p:nvSpPr>
          <p:spPr bwMode="auto">
            <a:xfrm>
              <a:off x="6886942" y="5775325"/>
              <a:ext cx="1119188"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1.96</a:t>
              </a:r>
              <a:endParaRPr lang="el-GR" sz="2400" b="1" dirty="0">
                <a:latin typeface="+mn-lt"/>
                <a:cs typeface="Arial" charset="0"/>
              </a:endParaRPr>
            </a:p>
          </p:txBody>
        </p:sp>
        <p:sp>
          <p:nvSpPr>
            <p:cNvPr id="65" name="Text Box 27"/>
            <p:cNvSpPr txBox="1">
              <a:spLocks noChangeArrowheads="1"/>
            </p:cNvSpPr>
            <p:nvPr/>
          </p:nvSpPr>
          <p:spPr bwMode="auto">
            <a:xfrm>
              <a:off x="7720013" y="6156325"/>
              <a:ext cx="774700" cy="461665"/>
            </a:xfrm>
            <a:prstGeom prst="rect">
              <a:avLst/>
            </a:prstGeom>
            <a:solidFill>
              <a:schemeClr val="accent5"/>
            </a:solidFill>
            <a:ln w="19050" algn="ctr">
              <a:noFill/>
              <a:miter lim="800000"/>
              <a:headEnd/>
              <a:tailEnd/>
            </a:ln>
          </p:spPr>
          <p:txBody>
            <a:bodyPr>
              <a:spAutoFit/>
            </a:bodyPr>
            <a:lstStyle/>
            <a:p>
              <a:pPr>
                <a:defRPr/>
              </a:pPr>
              <a:r>
                <a:rPr lang="en-US" sz="2400" b="1" dirty="0">
                  <a:latin typeface="+mn-lt"/>
                  <a:cs typeface="Arial" charset="0"/>
                </a:rPr>
                <a:t>3.0</a:t>
              </a:r>
              <a:endParaRPr lang="el-GR" sz="2400" b="1" dirty="0">
                <a:latin typeface="+mn-lt"/>
                <a:cs typeface="Arial" charset="0"/>
              </a:endParaRPr>
            </a:p>
          </p:txBody>
        </p:sp>
        <p:sp>
          <p:nvSpPr>
            <p:cNvPr id="68" name="Rectangle 31"/>
            <p:cNvSpPr>
              <a:spLocks noChangeArrowheads="1"/>
            </p:cNvSpPr>
            <p:nvPr/>
          </p:nvSpPr>
          <p:spPr bwMode="auto">
            <a:xfrm flipH="1">
              <a:off x="8235810" y="4653136"/>
              <a:ext cx="908189" cy="459100"/>
            </a:xfrm>
            <a:prstGeom prst="rect">
              <a:avLst/>
            </a:prstGeom>
            <a:solidFill>
              <a:schemeClr val="accent5"/>
            </a:solidFill>
            <a:ln w="9525">
              <a:noFill/>
              <a:miter lim="800000"/>
              <a:headEnd/>
              <a:tailEnd/>
            </a:ln>
          </p:spPr>
          <p:txBody>
            <a:bodyPr wrap="square" lIns="90488" tIns="44450" rIns="90488" bIns="44450">
              <a:spAutoFit/>
            </a:bodyPr>
            <a:lstStyle/>
            <a:p>
              <a:pPr eaLnBrk="0" hangingPunct="0">
                <a:defRPr/>
              </a:pPr>
              <a:r>
                <a:rPr lang="en-US" sz="2400" b="1" dirty="0">
                  <a:latin typeface="+mn-lt"/>
                  <a:cs typeface="Arial" charset="0"/>
                </a:rPr>
                <a:t>0.0013</a:t>
              </a:r>
            </a:p>
          </p:txBody>
        </p:sp>
        <p:sp>
          <p:nvSpPr>
            <p:cNvPr id="69" name="Line 32"/>
            <p:cNvSpPr>
              <a:spLocks noChangeShapeType="1"/>
            </p:cNvSpPr>
            <p:nvPr/>
          </p:nvSpPr>
          <p:spPr bwMode="auto">
            <a:xfrm>
              <a:off x="7951787" y="5134968"/>
              <a:ext cx="3175" cy="335558"/>
            </a:xfrm>
            <a:prstGeom prst="line">
              <a:avLst/>
            </a:prstGeom>
            <a:noFill/>
            <a:ln w="19050" cap="rnd">
              <a:solidFill>
                <a:schemeClr val="tx1"/>
              </a:solidFill>
              <a:prstDash val="sysDot"/>
              <a:round/>
              <a:headEnd/>
              <a:tailEnd/>
            </a:ln>
          </p:spPr>
          <p:txBody>
            <a:bodyPr wrap="none" anchor="ctr"/>
            <a:lstStyle/>
            <a:p>
              <a:pPr>
                <a:defRPr/>
              </a:pPr>
              <a:endParaRPr lang="en-AU" sz="2000">
                <a:latin typeface="+mn-lt"/>
                <a:cs typeface="Arial" charset="0"/>
              </a:endParaRPr>
            </a:p>
          </p:txBody>
        </p:sp>
        <p:sp>
          <p:nvSpPr>
            <p:cNvPr id="71" name="Rectangle 34"/>
            <p:cNvSpPr>
              <a:spLocks noChangeArrowheads="1"/>
            </p:cNvSpPr>
            <p:nvPr/>
          </p:nvSpPr>
          <p:spPr bwMode="auto">
            <a:xfrm flipH="1">
              <a:off x="7391767" y="3910013"/>
              <a:ext cx="1892300" cy="459100"/>
            </a:xfrm>
            <a:prstGeom prst="rect">
              <a:avLst/>
            </a:prstGeom>
            <a:noFill/>
            <a:ln w="9525">
              <a:noFill/>
              <a:miter lim="800000"/>
              <a:headEnd/>
              <a:tailEnd/>
            </a:ln>
          </p:spPr>
          <p:txBody>
            <a:bodyPr lIns="90488" tIns="44450" rIns="90488" bIns="44450">
              <a:spAutoFit/>
            </a:bodyPr>
            <a:lstStyle/>
            <a:p>
              <a:pPr eaLnBrk="0" hangingPunct="0">
                <a:defRPr/>
              </a:pPr>
              <a:r>
                <a:rPr lang="en-US" sz="2400" dirty="0">
                  <a:latin typeface="+mn-lt"/>
                  <a:cs typeface="Arial" charset="0"/>
                  <a:sym typeface="Symbol" pitchFamily="18" charset="2"/>
                </a:rPr>
                <a:t>/2 </a:t>
              </a:r>
              <a:r>
                <a:rPr lang="en-US" sz="2400" dirty="0">
                  <a:latin typeface="+mn-lt"/>
                  <a:cs typeface="Arial" charset="0"/>
                </a:rPr>
                <a:t>= 0.025</a:t>
              </a:r>
            </a:p>
          </p:txBody>
        </p:sp>
        <p:sp>
          <p:nvSpPr>
            <p:cNvPr id="72" name="Line 35"/>
            <p:cNvSpPr>
              <a:spLocks noChangeShapeType="1"/>
            </p:cNvSpPr>
            <p:nvPr/>
          </p:nvSpPr>
          <p:spPr bwMode="auto">
            <a:xfrm flipV="1">
              <a:off x="7396530" y="4540250"/>
              <a:ext cx="0" cy="869950"/>
            </a:xfrm>
            <a:prstGeom prst="line">
              <a:avLst/>
            </a:prstGeom>
            <a:noFill/>
            <a:ln w="19050" cap="rnd">
              <a:solidFill>
                <a:schemeClr val="tx1"/>
              </a:solidFill>
              <a:prstDash val="sysDot"/>
              <a:round/>
              <a:headEnd/>
              <a:tailEnd/>
            </a:ln>
          </p:spPr>
          <p:txBody>
            <a:bodyPr wrap="none" anchor="ctr"/>
            <a:lstStyle/>
            <a:p>
              <a:pPr>
                <a:defRPr/>
              </a:pPr>
              <a:endParaRPr lang="en-AU" sz="2000">
                <a:latin typeface="+mn-lt"/>
                <a:cs typeface="Arial" charset="0"/>
              </a:endParaRPr>
            </a:p>
          </p:txBody>
        </p:sp>
        <p:sp>
          <p:nvSpPr>
            <p:cNvPr id="73" name="Line 36"/>
            <p:cNvSpPr>
              <a:spLocks noChangeShapeType="1"/>
            </p:cNvSpPr>
            <p:nvPr/>
          </p:nvSpPr>
          <p:spPr bwMode="auto">
            <a:xfrm flipV="1">
              <a:off x="7700964" y="4330699"/>
              <a:ext cx="400050" cy="719980"/>
            </a:xfrm>
            <a:prstGeom prst="line">
              <a:avLst/>
            </a:prstGeom>
            <a:noFill/>
            <a:ln w="12700">
              <a:solidFill>
                <a:schemeClr val="tx1"/>
              </a:solidFill>
              <a:round/>
              <a:headEnd type="none" w="sm" len="sm"/>
              <a:tailEnd type="stealth" w="med" len="med"/>
            </a:ln>
          </p:spPr>
          <p:txBody>
            <a:bodyPr wrap="none" anchor="ctr"/>
            <a:lstStyle/>
            <a:p>
              <a:pPr>
                <a:defRPr/>
              </a:pPr>
              <a:endParaRPr lang="en-AU" sz="2000">
                <a:latin typeface="+mn-lt"/>
                <a:cs typeface="Arial" charset="0"/>
              </a:endParaRPr>
            </a:p>
          </p:txBody>
        </p:sp>
        <p:sp>
          <p:nvSpPr>
            <p:cNvPr id="74" name="Line 37"/>
            <p:cNvSpPr>
              <a:spLocks noChangeShapeType="1"/>
            </p:cNvSpPr>
            <p:nvPr/>
          </p:nvSpPr>
          <p:spPr bwMode="auto">
            <a:xfrm flipV="1">
              <a:off x="7391767" y="5638800"/>
              <a:ext cx="1483947" cy="6349"/>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75" name="Line 38"/>
            <p:cNvSpPr>
              <a:spLocks noChangeShapeType="1"/>
            </p:cNvSpPr>
            <p:nvPr/>
          </p:nvSpPr>
          <p:spPr bwMode="auto">
            <a:xfrm>
              <a:off x="7396530" y="5486400"/>
              <a:ext cx="0" cy="304800"/>
            </a:xfrm>
            <a:prstGeom prst="line">
              <a:avLst/>
            </a:prstGeom>
            <a:noFill/>
            <a:ln w="28575">
              <a:solidFill>
                <a:schemeClr val="tx1"/>
              </a:solidFill>
              <a:round/>
              <a:headEnd/>
              <a:tailEnd/>
            </a:ln>
          </p:spPr>
          <p:txBody>
            <a:bodyPr wrap="none" anchor="ctr"/>
            <a:lstStyle/>
            <a:p>
              <a:pPr>
                <a:defRPr/>
              </a:pPr>
              <a:endParaRPr lang="en-AU" sz="2000">
                <a:latin typeface="+mn-lt"/>
                <a:cs typeface="Arial" charset="0"/>
              </a:endParaRPr>
            </a:p>
          </p:txBody>
        </p:sp>
        <p:sp>
          <p:nvSpPr>
            <p:cNvPr id="76" name="Line 39"/>
            <p:cNvSpPr>
              <a:spLocks noChangeShapeType="1"/>
            </p:cNvSpPr>
            <p:nvPr/>
          </p:nvSpPr>
          <p:spPr bwMode="auto">
            <a:xfrm flipH="1" flipV="1">
              <a:off x="7951787" y="5486400"/>
              <a:ext cx="20638" cy="722313"/>
            </a:xfrm>
            <a:prstGeom prst="line">
              <a:avLst/>
            </a:prstGeom>
            <a:noFill/>
            <a:ln w="57150">
              <a:solidFill>
                <a:schemeClr val="tx1"/>
              </a:solidFill>
              <a:round/>
              <a:headEnd/>
              <a:tailEnd type="triangle" w="med" len="med"/>
            </a:ln>
          </p:spPr>
          <p:txBody>
            <a:bodyPr wrap="none" anchor="ctr"/>
            <a:lstStyle/>
            <a:p>
              <a:pPr>
                <a:defRPr/>
              </a:pPr>
              <a:endParaRPr lang="en-AU" sz="2000">
                <a:latin typeface="+mn-lt"/>
                <a:cs typeface="Arial" charset="0"/>
              </a:endParaRPr>
            </a:p>
          </p:txBody>
        </p:sp>
        <p:cxnSp>
          <p:nvCxnSpPr>
            <p:cNvPr id="4" name="Straight Arrow Connector 3"/>
            <p:cNvCxnSpPr>
              <a:endCxn id="68" idx="2"/>
            </p:cNvCxnSpPr>
            <p:nvPr/>
          </p:nvCxnSpPr>
          <p:spPr>
            <a:xfrm flipV="1">
              <a:off x="8101013" y="5112236"/>
              <a:ext cx="588891" cy="1789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4016896" y="5085185"/>
              <a:ext cx="505892" cy="29326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2"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17</a:t>
            </a:fld>
            <a:endParaRPr lang="en-AU" dirty="0"/>
          </a:p>
        </p:txBody>
      </p:sp>
    </p:spTree>
    <p:extLst>
      <p:ext uri="{BB962C8B-B14F-4D97-AF65-F5344CB8AC3E}">
        <p14:creationId xmlns:p14="http://schemas.microsoft.com/office/powerpoint/2010/main" val="2017292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F069-8540-4BFD-961A-729384464E0E}"/>
              </a:ext>
            </a:extLst>
          </p:cNvPr>
          <p:cNvSpPr>
            <a:spLocks noGrp="1"/>
          </p:cNvSpPr>
          <p:nvPr>
            <p:ph type="title"/>
          </p:nvPr>
        </p:nvSpPr>
        <p:spPr>
          <a:xfrm>
            <a:off x="335361" y="387350"/>
            <a:ext cx="11609905" cy="953418"/>
          </a:xfrm>
        </p:spPr>
        <p:txBody>
          <a:bodyPr>
            <a:noAutofit/>
          </a:bodyPr>
          <a:lstStyle/>
          <a:p>
            <a:pPr algn="ctr">
              <a:spcBef>
                <a:spcPct val="20000"/>
              </a:spcBef>
              <a:defRPr/>
            </a:pPr>
            <a:r>
              <a:rPr lang="en-AU" altLang="en-US" sz="3600" b="1" dirty="0">
                <a:solidFill>
                  <a:srgbClr val="2E73C6"/>
                </a:solidFill>
              </a:rPr>
              <a:t>Connection of a hypothesis test to </a:t>
            </a:r>
            <a:br>
              <a:rPr lang="en-AU" altLang="en-US" sz="3600" b="1" dirty="0">
                <a:solidFill>
                  <a:srgbClr val="2E73C6"/>
                </a:solidFill>
              </a:rPr>
            </a:br>
            <a:r>
              <a:rPr lang="en-AU" altLang="en-US" sz="3600" b="1" dirty="0">
                <a:solidFill>
                  <a:srgbClr val="2E73C6"/>
                </a:solidFill>
              </a:rPr>
              <a:t>Confidence Intervals</a:t>
            </a:r>
            <a:endParaRPr lang="en-AU" sz="3600" dirty="0"/>
          </a:p>
        </p:txBody>
      </p:sp>
      <mc:AlternateContent xmlns:mc="http://schemas.openxmlformats.org/markup-compatibility/2006" xmlns:a14="http://schemas.microsoft.com/office/drawing/2010/main">
        <mc:Choice Requires="a14">
          <p:sp>
            <p:nvSpPr>
              <p:cNvPr id="5" name="Rectangle 4"/>
              <p:cNvSpPr/>
              <p:nvPr/>
            </p:nvSpPr>
            <p:spPr>
              <a:xfrm>
                <a:off x="752717" y="1556792"/>
                <a:ext cx="10635028" cy="571118"/>
              </a:xfrm>
              <a:prstGeom prst="rect">
                <a:avLst/>
              </a:prstGeom>
            </p:spPr>
            <p:txBody>
              <a:bodyPr wrap="square">
                <a:spAutoFit/>
              </a:bodyPr>
              <a:lstStyle/>
              <a:p>
                <a:r>
                  <a:rPr lang="en-US" sz="2800" dirty="0"/>
                  <a:t>For </a:t>
                </a:r>
                <a14:m>
                  <m:oMath xmlns:m="http://schemas.openxmlformats.org/officeDocument/2006/math">
                    <m:bar>
                      <m:barPr>
                        <m:pos m:val="top"/>
                        <m:ctrlPr>
                          <a:rPr lang="en-AU" sz="2800" i="1">
                            <a:latin typeface="Cambria Math" panose="02040503050406030204" pitchFamily="18" charset="0"/>
                          </a:rPr>
                        </m:ctrlPr>
                      </m:barPr>
                      <m:e>
                        <m:r>
                          <m:rPr>
                            <m:sty m:val="p"/>
                          </m:rPr>
                          <a:rPr lang="en-AU" sz="2800">
                            <a:latin typeface="Cambria Math" panose="02040503050406030204" pitchFamily="18" charset="0"/>
                          </a:rPr>
                          <m:t>X</m:t>
                        </m:r>
                      </m:e>
                    </m:bar>
                  </m:oMath>
                </a14:m>
                <a:r>
                  <a:rPr lang="en-US" sz="2800" dirty="0"/>
                  <a:t> = 69,  </a:t>
                </a:r>
                <a:r>
                  <a:rPr lang="el-GR" sz="2800" dirty="0"/>
                  <a:t>σ</a:t>
                </a:r>
                <a:r>
                  <a:rPr lang="en-US" sz="2800" dirty="0"/>
                  <a:t> = 10  and  n = 100, derive the 95% confidence interval:</a:t>
                </a:r>
                <a:endParaRPr lang="en-AU" sz="2800" dirty="0"/>
              </a:p>
            </p:txBody>
          </p:sp>
        </mc:Choice>
        <mc:Fallback xmlns="">
          <p:sp>
            <p:nvSpPr>
              <p:cNvPr id="5" name="Rectangle 4"/>
              <p:cNvSpPr>
                <a:spLocks noRot="1" noChangeAspect="1" noMove="1" noResize="1" noEditPoints="1" noAdjustHandles="1" noChangeArrowheads="1" noChangeShapeType="1" noTextEdit="1"/>
              </p:cNvSpPr>
              <p:nvPr/>
            </p:nvSpPr>
            <p:spPr>
              <a:xfrm>
                <a:off x="752717" y="1556792"/>
                <a:ext cx="10635028" cy="571118"/>
              </a:xfrm>
              <a:prstGeom prst="rect">
                <a:avLst/>
              </a:prstGeom>
              <a:blipFill rotWithShape="1">
                <a:blip r:embed="rId2"/>
                <a:stretch>
                  <a:fillRect l="-1146" t="-1064" b="-2978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752718" y="2278762"/>
                <a:ext cx="10217670" cy="575799"/>
              </a:xfrm>
              <a:prstGeom prst="rect">
                <a:avLst/>
              </a:prstGeom>
            </p:spPr>
            <p:txBody>
              <a:bodyPr wrap="square">
                <a:spAutoFit/>
              </a:bodyPr>
              <a:lstStyle/>
              <a:p>
                <a14:m>
                  <m:oMath xmlns:m="http://schemas.openxmlformats.org/officeDocument/2006/math">
                    <m:r>
                      <m:rPr>
                        <m:nor/>
                      </m:rPr>
                      <a:rPr lang="en-US" sz="2800" dirty="0" smtClean="0">
                        <a:solidFill>
                          <a:schemeClr val="accent1"/>
                        </a:solidFill>
                      </a:rPr>
                      <m:t>69 –(1.96)∗(10/</m:t>
                    </m:r>
                  </m:oMath>
                </a14:m>
                <a:r>
                  <a:rPr lang="en-US" sz="2800" dirty="0">
                    <a:solidFill>
                      <a:schemeClr val="accent1"/>
                    </a:solidFill>
                  </a:rPr>
                  <a:t>√100) to </a:t>
                </a:r>
                <a14:m>
                  <m:oMath xmlns:m="http://schemas.openxmlformats.org/officeDocument/2006/math">
                    <m:r>
                      <m:rPr>
                        <m:nor/>
                      </m:rPr>
                      <a:rPr lang="en-US" sz="2800" dirty="0">
                        <a:solidFill>
                          <a:schemeClr val="accent1"/>
                        </a:solidFill>
                      </a:rPr>
                      <m:t>69 </m:t>
                    </m:r>
                    <m:r>
                      <m:rPr>
                        <m:nor/>
                      </m:rPr>
                      <a:rPr lang="en-AU" sz="2800" dirty="0">
                        <a:solidFill>
                          <a:schemeClr val="accent1"/>
                        </a:solidFill>
                      </a:rPr>
                      <m:t>+</m:t>
                    </m:r>
                    <m:r>
                      <m:rPr>
                        <m:nor/>
                      </m:rPr>
                      <a:rPr lang="en-US" sz="2800" dirty="0">
                        <a:solidFill>
                          <a:schemeClr val="accent1"/>
                        </a:solidFill>
                      </a:rPr>
                      <m:t>(1.96)∗(10/</m:t>
                    </m:r>
                  </m:oMath>
                </a14:m>
                <a:r>
                  <a:rPr lang="en-US" sz="2800" dirty="0">
                    <a:solidFill>
                      <a:schemeClr val="accent1"/>
                    </a:solidFill>
                  </a:rPr>
                  <a:t>√100)</a:t>
                </a:r>
                <a:endParaRPr lang="en-AU" sz="2800" dirty="0">
                  <a:solidFill>
                    <a:schemeClr val="accent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752718" y="2278762"/>
                <a:ext cx="10217670" cy="575799"/>
              </a:xfrm>
              <a:prstGeom prst="rect">
                <a:avLst/>
              </a:prstGeom>
              <a:blipFill rotWithShape="1">
                <a:blip r:embed="rId3"/>
                <a:stretch>
                  <a:fillRect t="-1064" b="-29787"/>
                </a:stretch>
              </a:blipFill>
            </p:spPr>
            <p:txBody>
              <a:bodyPr/>
              <a:lstStyle/>
              <a:p>
                <a:r>
                  <a:rPr lang="en-AU">
                    <a:noFill/>
                  </a:rPr>
                  <a:t> </a:t>
                </a:r>
              </a:p>
            </p:txBody>
          </p:sp>
        </mc:Fallback>
      </mc:AlternateContent>
      <p:sp>
        <p:nvSpPr>
          <p:cNvPr id="7" name="Rectangle 6"/>
          <p:cNvSpPr/>
          <p:nvPr/>
        </p:nvSpPr>
        <p:spPr>
          <a:xfrm>
            <a:off x="717976" y="2948109"/>
            <a:ext cx="10429663" cy="523220"/>
          </a:xfrm>
          <a:prstGeom prst="rect">
            <a:avLst/>
          </a:prstGeom>
        </p:spPr>
        <p:txBody>
          <a:bodyPr wrap="square">
            <a:spAutoFit/>
          </a:bodyPr>
          <a:lstStyle/>
          <a:p>
            <a:r>
              <a:rPr lang="en-US" sz="2800" b="1" dirty="0">
                <a:solidFill>
                  <a:srgbClr val="C00000"/>
                </a:solidFill>
              </a:rPr>
              <a:t>=  67.04 ≤  µ ≤ 70.96</a:t>
            </a:r>
            <a:endParaRPr lang="en-AU" sz="2800" dirty="0">
              <a:solidFill>
                <a:srgbClr val="C00000"/>
              </a:solidFill>
            </a:endParaRPr>
          </a:p>
        </p:txBody>
      </p:sp>
      <p:sp>
        <p:nvSpPr>
          <p:cNvPr id="8" name="Rectangle 7"/>
          <p:cNvSpPr/>
          <p:nvPr/>
        </p:nvSpPr>
        <p:spPr>
          <a:xfrm>
            <a:off x="689861" y="3548274"/>
            <a:ext cx="10429663" cy="954107"/>
          </a:xfrm>
          <a:prstGeom prst="rect">
            <a:avLst/>
          </a:prstGeom>
        </p:spPr>
        <p:txBody>
          <a:bodyPr wrap="square">
            <a:spAutoFit/>
          </a:bodyPr>
          <a:lstStyle/>
          <a:p>
            <a:r>
              <a:rPr lang="en-US" sz="2800" dirty="0"/>
              <a:t>This interval does not contain the hypothesized mean (72), so we reject the null hypothesis at </a:t>
            </a:r>
            <a:r>
              <a:rPr lang="en-US" sz="2800" b="1" dirty="0">
                <a:sym typeface="Symbol" pitchFamily="18" charset="2"/>
              </a:rPr>
              <a:t></a:t>
            </a:r>
            <a:r>
              <a:rPr lang="en-US" sz="2800" dirty="0">
                <a:sym typeface="Symbol" pitchFamily="18" charset="2"/>
              </a:rPr>
              <a:t> = 0.05</a:t>
            </a:r>
            <a:endParaRPr lang="en-AU" sz="2800" dirty="0"/>
          </a:p>
        </p:txBody>
      </p:sp>
      <p:sp>
        <p:nvSpPr>
          <p:cNvPr id="9"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18</a:t>
            </a:fld>
            <a:endParaRPr lang="en-AU" dirty="0"/>
          </a:p>
        </p:txBody>
      </p:sp>
    </p:spTree>
    <p:extLst>
      <p:ext uri="{BB962C8B-B14F-4D97-AF65-F5344CB8AC3E}">
        <p14:creationId xmlns:p14="http://schemas.microsoft.com/office/powerpoint/2010/main" val="226737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6BBA0C-FD58-460F-A37D-66D4C96DCA6F}"/>
              </a:ext>
            </a:extLst>
          </p:cNvPr>
          <p:cNvSpPr>
            <a:spLocks noGrp="1"/>
          </p:cNvSpPr>
          <p:nvPr>
            <p:ph type="sldNum" sz="quarter" idx="12"/>
          </p:nvPr>
        </p:nvSpPr>
        <p:spPr/>
        <p:txBody>
          <a:bodyPr/>
          <a:lstStyle/>
          <a:p>
            <a:fld id="{D6244F24-3180-4568-A6D4-AE1F835107C9}" type="slidenum">
              <a:rPr lang="en-AU" smtClean="0"/>
              <a:t>19</a:t>
            </a:fld>
            <a:endParaRPr lang="en-AU"/>
          </a:p>
        </p:txBody>
      </p:sp>
      <mc:AlternateContent xmlns:mc="http://schemas.openxmlformats.org/markup-compatibility/2006">
        <mc:Choice xmlns:a14="http://schemas.microsoft.com/office/drawing/2010/main" Requires="a14">
          <p:sp>
            <p:nvSpPr>
              <p:cNvPr id="3" name="Rectangle 2">
                <a:extLst>
                  <a:ext uri="{FF2B5EF4-FFF2-40B4-BE49-F238E27FC236}">
                    <a16:creationId xmlns:a16="http://schemas.microsoft.com/office/drawing/2014/main" id="{4DD4941F-A67A-45E1-B87C-54DC9B473B0B}"/>
                  </a:ext>
                </a:extLst>
              </p:cNvPr>
              <p:cNvSpPr/>
              <p:nvPr/>
            </p:nvSpPr>
            <p:spPr>
              <a:xfrm>
                <a:off x="0" y="-626790"/>
                <a:ext cx="12192000" cy="7046096"/>
              </a:xfrm>
              <a:prstGeom prst="rect">
                <a:avLst/>
              </a:prstGeom>
            </p:spPr>
            <p:txBody>
              <a:bodyPr wrap="square">
                <a:spAutoFit/>
              </a:bodyPr>
              <a:lstStyle/>
              <a:p>
                <a:pPr>
                  <a:lnSpc>
                    <a:spcPct val="90000"/>
                  </a:lnSpc>
                  <a:spcBef>
                    <a:spcPts val="1000"/>
                  </a:spcBef>
                  <a:spcAft>
                    <a:spcPts val="0"/>
                  </a:spcAft>
                </a:pPr>
                <a:endParaRPr lang="en-AU"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spcBef>
                    <a:spcPts val="1000"/>
                  </a:spcBef>
                  <a:spcAft>
                    <a:spcPts val="0"/>
                  </a:spcAft>
                </a:pPr>
                <a:endParaRPr lang="en-AU"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spcBef>
                    <a:spcPts val="1000"/>
                  </a:spcBef>
                  <a:spcAft>
                    <a:spcPts val="0"/>
                  </a:spcAft>
                </a:pPr>
                <a:r>
                  <a:rPr lang="en-AU"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Pooled-variance t test for the difference between two means</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r>
                  <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rPr>
                  <a:t>Test Ho: </a:t>
                </a:r>
                <a14:m>
                  <m:oMath xmlns:m="http://schemas.openxmlformats.org/officeDocument/2006/math">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1</m:t>
                        </m:r>
                      </m:sub>
                    </m:s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m:t>
                    </m:r>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2</m:t>
                        </m:r>
                      </m:sub>
                    </m:sSub>
                  </m:oMath>
                </a14:m>
                <a:endPar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endParaRPr>
              </a:p>
              <a:p>
                <a:pPr>
                  <a:lnSpc>
                    <a:spcPct val="90000"/>
                  </a:lnSpc>
                  <a:spcBef>
                    <a:spcPts val="1000"/>
                  </a:spcBef>
                  <a:spcAft>
                    <a:spcPts val="0"/>
                  </a:spcAft>
                </a:pPr>
                <a:r>
                  <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rPr>
                  <a:t>H1: </a:t>
                </a:r>
                <a14:m>
                  <m:oMath xmlns:m="http://schemas.openxmlformats.org/officeDocument/2006/math">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1</m:t>
                        </m:r>
                      </m:sub>
                    </m:s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m:t>
                    </m:r>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2</m:t>
                        </m:r>
                      </m:sub>
                    </m:sSub>
                  </m:oMath>
                </a14:m>
                <a:endPar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endParaRPr>
              </a:p>
              <a:p>
                <a:pPr>
                  <a:lnSpc>
                    <a:spcPct val="90000"/>
                  </a:lnSpc>
                  <a:spcBef>
                    <a:spcPts val="1000"/>
                  </a:spcBef>
                  <a:spcAft>
                    <a:spcPts val="0"/>
                  </a:spcAft>
                </a:pPr>
                <a:endPar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endParaRPr>
              </a:p>
              <a:p>
                <a:pPr>
                  <a:lnSpc>
                    <a:spcPct val="90000"/>
                  </a:lnSpc>
                  <a:spcBef>
                    <a:spcPts val="1000"/>
                  </a:spcBef>
                  <a:spcAft>
                    <a:spcPts val="0"/>
                  </a:spcAft>
                </a:pPr>
                <a14:m>
                  <m:oMathPara xmlns:m="http://schemas.openxmlformats.org/officeDocument/2006/math">
                    <m:oMathParaPr>
                      <m:jc m:val="centerGroup"/>
                    </m:oMathParaPr>
                    <m:oMath xmlns:m="http://schemas.openxmlformats.org/officeDocument/2006/math">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𝑡</m:t>
                      </m:r>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acc>
                                <m:accPr>
                                  <m:chr m:val="̅"/>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acc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𝑋</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e>
                              </m:acc>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acc>
                                <m:accPr>
                                  <m:chr m:val="̅"/>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acc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𝑋</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e>
                              </m:acc>
                            </m:e>
                          </m:d>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1</m:t>
                              </m:r>
                            </m:sub>
                          </m:s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m:t>
                          </m:r>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2</m:t>
                              </m:r>
                            </m:sub>
                          </m:s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m:t>
                          </m:r>
                        </m:num>
                        <m:den>
                          <m:rad>
                            <m:radPr>
                              <m:degHide m:val="on"/>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radPr>
                            <m:deg/>
                            <m:e>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𝑝</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num>
                                <m:den>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den>
                              </m:f>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num>
                                <m:den>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den>
                              </m:f>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e>
                          </m:rad>
                        </m:den>
                      </m:f>
                    </m:oMath>
                  </m:oMathPara>
                </a14:m>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Where </a:t>
                </a: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𝑝</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e>
                        </m:d>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e>
                        </m:d>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num>
                      <m:den>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e>
                        </m:d>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e>
                        </m:d>
                      </m:den>
                    </m:f>
                  </m:oMath>
                </a14:m>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And </a:t>
                </a: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𝑝</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=pooled variance </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acc>
                      <m:accPr>
                        <m:chr m:val="̅"/>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acc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𝑋</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e>
                    </m:acc>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mean of the sample taken from population 1</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variance of the sample taken from population 1</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size of the sample taken from population 1</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acc>
                      <m:accPr>
                        <m:chr m:val="̅"/>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acc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𝑋</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e>
                    </m:acc>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mean of the sample taken from population 2</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variance of the sample taken from population 2</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size of the sample taken from population 2</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The test statistic t follow a t-distribution with </a:t>
                </a:r>
                <a14:m>
                  <m:oMath xmlns:m="http://schemas.openxmlformats.org/officeDocument/2006/math">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degrees of freedom. When the two sample sizes are equal (that is </a:t>
                </a:r>
                <a14:m>
                  <m:oMath xmlns:m="http://schemas.openxmlformats.org/officeDocument/2006/math">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the formula for the pooled variance can be simplified to </a:t>
                </a: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𝑝</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num>
                      <m:den>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den>
                    </m:f>
                  </m:oMath>
                </a14:m>
                <a:endParaRPr lang="en-AU" dirty="0"/>
              </a:p>
            </p:txBody>
          </p:sp>
        </mc:Choice>
        <mc:Fallback>
          <p:sp>
            <p:nvSpPr>
              <p:cNvPr id="3" name="Rectangle 2">
                <a:extLst>
                  <a:ext uri="{FF2B5EF4-FFF2-40B4-BE49-F238E27FC236}">
                    <a16:creationId xmlns:a16="http://schemas.microsoft.com/office/drawing/2014/main" id="{4DD4941F-A67A-45E1-B87C-54DC9B473B0B}"/>
                  </a:ext>
                </a:extLst>
              </p:cNvPr>
              <p:cNvSpPr>
                <a:spLocks noRot="1" noChangeAspect="1" noMove="1" noResize="1" noEditPoints="1" noAdjustHandles="1" noChangeArrowheads="1" noChangeShapeType="1" noTextEdit="1"/>
              </p:cNvSpPr>
              <p:nvPr/>
            </p:nvSpPr>
            <p:spPr>
              <a:xfrm>
                <a:off x="0" y="-626790"/>
                <a:ext cx="12192000" cy="7046096"/>
              </a:xfrm>
              <a:prstGeom prst="rect">
                <a:avLst/>
              </a:prstGeom>
              <a:blipFill>
                <a:blip r:embed="rId2"/>
                <a:stretch>
                  <a:fillRect l="-400"/>
                </a:stretch>
              </a:blipFill>
            </p:spPr>
            <p:txBody>
              <a:bodyPr/>
              <a:lstStyle/>
              <a:p>
                <a:r>
                  <a:rPr lang="en-AU">
                    <a:noFill/>
                  </a:rPr>
                  <a:t> </a:t>
                </a:r>
              </a:p>
            </p:txBody>
          </p:sp>
        </mc:Fallback>
      </mc:AlternateContent>
    </p:spTree>
    <p:extLst>
      <p:ext uri="{BB962C8B-B14F-4D97-AF65-F5344CB8AC3E}">
        <p14:creationId xmlns:p14="http://schemas.microsoft.com/office/powerpoint/2010/main" val="3148220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F069-8540-4BFD-961A-729384464E0E}"/>
              </a:ext>
            </a:extLst>
          </p:cNvPr>
          <p:cNvSpPr>
            <a:spLocks noGrp="1"/>
          </p:cNvSpPr>
          <p:nvPr>
            <p:ph type="title"/>
          </p:nvPr>
        </p:nvSpPr>
        <p:spPr>
          <a:xfrm>
            <a:off x="335361" y="387349"/>
            <a:ext cx="11609905" cy="3942055"/>
          </a:xfrm>
        </p:spPr>
        <p:txBody>
          <a:bodyPr>
            <a:noAutofit/>
          </a:bodyPr>
          <a:lstStyle/>
          <a:p>
            <a:r>
              <a:rPr lang="en-AU" sz="2800" dirty="0"/>
              <a:t>Consider data on the number of hours spent studying per week as reported by students in a class survey. Students who say they usually sit in the front are compared to students who say they usually sit in the back. Consider the following summary statistics for the sample:</a:t>
            </a:r>
            <a:br>
              <a:rPr lang="en-AU" sz="2800" dirty="0"/>
            </a:br>
            <a:r>
              <a:rPr lang="en-AU" sz="2800" dirty="0"/>
              <a:t>Consider groups 1 and 2 are front sitters and back </a:t>
            </a:r>
            <a:r>
              <a:rPr lang="en-AU" sz="2400" dirty="0"/>
              <a:t>sitters, respectively.</a:t>
            </a:r>
            <a:br>
              <a:rPr lang="en-AU" sz="2400" dirty="0"/>
            </a:br>
            <a:br>
              <a:rPr lang="en-AU" dirty="0"/>
            </a:br>
            <a:endParaRPr lang="en-AU" sz="3600" dirty="0"/>
          </a:p>
        </p:txBody>
      </p:sp>
      <p:sp>
        <p:nvSpPr>
          <p:cNvPr id="9"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20</a:t>
            </a:fld>
            <a:endParaRPr lang="en-AU" dirty="0"/>
          </a:p>
        </p:txBody>
      </p:sp>
      <p:pic>
        <p:nvPicPr>
          <p:cNvPr id="10" name="Picture 9" descr="Minitab Output">
            <a:extLst>
              <a:ext uri="{FF2B5EF4-FFF2-40B4-BE49-F238E27FC236}">
                <a16:creationId xmlns:a16="http://schemas.microsoft.com/office/drawing/2014/main" id="{98ED4E99-91D1-48C4-8211-2135E3486EBA}"/>
              </a:ext>
            </a:extLst>
          </p:cNvPr>
          <p:cNvPicPr/>
          <p:nvPr/>
        </p:nvPicPr>
        <p:blipFill rotWithShape="1">
          <a:blip r:embed="rId2">
            <a:extLst>
              <a:ext uri="{28A0092B-C50C-407E-A947-70E740481C1C}">
                <a14:useLocalDpi xmlns:a14="http://schemas.microsoft.com/office/drawing/2010/main" val="0"/>
              </a:ext>
            </a:extLst>
          </a:blip>
          <a:srcRect r="66094" b="42728"/>
          <a:stretch/>
        </p:blipFill>
        <p:spPr bwMode="auto">
          <a:xfrm>
            <a:off x="5062537" y="3128962"/>
            <a:ext cx="2299316" cy="107914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2413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605381-1583-45F0-BA49-50B4177E7AEA}"/>
              </a:ext>
            </a:extLst>
          </p:cNvPr>
          <p:cNvSpPr>
            <a:spLocks noGrp="1"/>
          </p:cNvSpPr>
          <p:nvPr>
            <p:ph type="sldNum" sz="quarter" idx="12"/>
          </p:nvPr>
        </p:nvSpPr>
        <p:spPr/>
        <p:txBody>
          <a:bodyPr/>
          <a:lstStyle/>
          <a:p>
            <a:fld id="{D6244F24-3180-4568-A6D4-AE1F835107C9}" type="slidenum">
              <a:rPr lang="en-AU" smtClean="0"/>
              <a:t>21</a:t>
            </a:fld>
            <a:endParaRPr lang="en-AU"/>
          </a:p>
        </p:txBody>
      </p:sp>
      <p:pic>
        <p:nvPicPr>
          <p:cNvPr id="3" name="Picture 2" descr="A close up of text on a white background&#10;&#10;Description automatically generated">
            <a:extLst>
              <a:ext uri="{FF2B5EF4-FFF2-40B4-BE49-F238E27FC236}">
                <a16:creationId xmlns:a16="http://schemas.microsoft.com/office/drawing/2014/main" id="{CCE1A598-1F99-4A8B-8A18-27EEFB3636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460296" y="63953"/>
            <a:ext cx="6858000" cy="6730093"/>
          </a:xfrm>
          <a:prstGeom prst="rect">
            <a:avLst/>
          </a:prstGeom>
        </p:spPr>
      </p:pic>
    </p:spTree>
    <p:extLst>
      <p:ext uri="{BB962C8B-B14F-4D97-AF65-F5344CB8AC3E}">
        <p14:creationId xmlns:p14="http://schemas.microsoft.com/office/powerpoint/2010/main" val="1132014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1730</TotalTime>
  <Words>1546</Words>
  <Application>Microsoft Office PowerPoint</Application>
  <PresentationFormat>Widescreen</PresentationFormat>
  <Paragraphs>220</Paragraphs>
  <Slides>21</Slides>
  <Notes>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2" baseType="lpstr">
      <vt:lpstr>Arial</vt:lpstr>
      <vt:lpstr>Calibri</vt:lpstr>
      <vt:lpstr>Calibri Light</vt:lpstr>
      <vt:lpstr>Cambria Math</vt:lpstr>
      <vt:lpstr>Noto Sans Symbols</vt:lpstr>
      <vt:lpstr>Symbol</vt:lpstr>
      <vt:lpstr>Times New Roman</vt:lpstr>
      <vt:lpstr>Verdana</vt:lpstr>
      <vt:lpstr>Wingdings</vt:lpstr>
      <vt:lpstr>Office Theme</vt:lpstr>
      <vt:lpstr>Equation</vt:lpstr>
      <vt:lpstr>Lecture 8</vt:lpstr>
      <vt:lpstr>Basic Business Statistics</vt:lpstr>
      <vt:lpstr>Basic Business Statistics</vt:lpstr>
      <vt:lpstr>Learning Objectives</vt:lpstr>
      <vt:lpstr>What is a Hypothesis?</vt:lpstr>
      <vt:lpstr>Hypothesis Testing Process</vt:lpstr>
      <vt:lpstr>Reason for Rejecting the Null Hypothesis- Recall the Empirical rule and the notion of distance</vt:lpstr>
      <vt:lpstr>The Level of Significance, </vt:lpstr>
      <vt:lpstr>Errors in Making Decisions</vt:lpstr>
      <vt:lpstr>Outcomes and Probabilities</vt:lpstr>
      <vt:lpstr>Z Test of Hypothesis for the Mean (σ Known)</vt:lpstr>
      <vt:lpstr>6 Steps in Hypothesis Testing</vt:lpstr>
      <vt:lpstr>Hypothesis Test Example:</vt:lpstr>
      <vt:lpstr>Hypothesis Test Example (continued)</vt:lpstr>
      <vt:lpstr>Hypothesis Test Example (continued)</vt:lpstr>
      <vt:lpstr>Alternative to critical value method of carrying out a hypothesis test is  the P value approach</vt:lpstr>
      <vt:lpstr>P-value example:</vt:lpstr>
      <vt:lpstr>Connection of a hypothesis test to  Confidence Intervals</vt:lpstr>
      <vt:lpstr>PowerPoint Presentation</vt:lpstr>
      <vt:lpstr>Consider data on the number of hours spent studying per week as reported by students in a class survey. Students who say they usually sit in the front are compared to students who say they usually sit in the back. Consider the following summary statistics for the sample: Consider groups 1 and 2 are front sitters and back sitters, respectively.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Kidd</dc:creator>
  <cp:lastModifiedBy>Michael Kidd</cp:lastModifiedBy>
  <cp:revision>78</cp:revision>
  <cp:lastPrinted>2020-03-26T06:20:54Z</cp:lastPrinted>
  <dcterms:created xsi:type="dcterms:W3CDTF">2018-06-29T04:19:07Z</dcterms:created>
  <dcterms:modified xsi:type="dcterms:W3CDTF">2020-04-27T05:49:33Z</dcterms:modified>
</cp:coreProperties>
</file>