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56" r:id="rId2"/>
    <p:sldId id="257" r:id="rId3"/>
    <p:sldId id="261" r:id="rId4"/>
    <p:sldId id="303" r:id="rId5"/>
    <p:sldId id="263" r:id="rId6"/>
    <p:sldId id="264" r:id="rId7"/>
    <p:sldId id="265" r:id="rId8"/>
    <p:sldId id="266" r:id="rId9"/>
    <p:sldId id="262" r:id="rId10"/>
    <p:sldId id="304" r:id="rId11"/>
    <p:sldId id="305" r:id="rId12"/>
    <p:sldId id="306" r:id="rId13"/>
    <p:sldId id="307" r:id="rId14"/>
    <p:sldId id="308" r:id="rId15"/>
    <p:sldId id="309" r:id="rId16"/>
    <p:sldId id="301" r:id="rId17"/>
    <p:sldId id="302" r:id="rId18"/>
    <p:sldId id="268" r:id="rId19"/>
    <p:sldId id="269" r:id="rId20"/>
    <p:sldId id="267" r:id="rId21"/>
  </p:sldIdLst>
  <p:sldSz cx="12192000" cy="6858000"/>
  <p:notesSz cx="6858000" cy="9144000"/>
  <p:embeddedFontLst>
    <p:embeddedFont>
      <p:font typeface="Century Schoolbook" panose="02040604050505020304" pitchFamily="18" charset="0"/>
      <p:regular r:id="rId22"/>
      <p:bold r:id="rId23"/>
      <p:italic r:id="rId24"/>
      <p:boldItalic r:id="rId25"/>
    </p:embeddedFont>
    <p:embeddedFont>
      <p:font typeface="Wingdings 2" panose="05020102010507070707" pitchFamily="18" charset="2"/>
      <p:regular r:id="rId2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9F9EBC-ECE3-4061-BD33-018E75E6823D}" v="37" dt="2021-02-18T17:21:48.2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E9A35774-1DEB-4495-82D0-1A8B6645E73F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6EDBEFFD-1CA0-41A3-B19B-18A83286CDD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136606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5774-1DEB-4495-82D0-1A8B6645E73F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EFFD-1CA0-41A3-B19B-18A83286C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720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5774-1DEB-4495-82D0-1A8B6645E73F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EFFD-1CA0-41A3-B19B-18A83286C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019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5774-1DEB-4495-82D0-1A8B6645E73F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EFFD-1CA0-41A3-B19B-18A83286C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615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5774-1DEB-4495-82D0-1A8B6645E73F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EFFD-1CA0-41A3-B19B-18A83286CDD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62399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5774-1DEB-4495-82D0-1A8B6645E73F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EFFD-1CA0-41A3-B19B-18A83286C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01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5774-1DEB-4495-82D0-1A8B6645E73F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EFFD-1CA0-41A3-B19B-18A83286C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919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5774-1DEB-4495-82D0-1A8B6645E73F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EFFD-1CA0-41A3-B19B-18A83286C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489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5774-1DEB-4495-82D0-1A8B6645E73F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EFFD-1CA0-41A3-B19B-18A83286C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82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5774-1DEB-4495-82D0-1A8B6645E73F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EFFD-1CA0-41A3-B19B-18A83286C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411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5774-1DEB-4495-82D0-1A8B6645E73F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EFFD-1CA0-41A3-B19B-18A83286C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5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E9A35774-1DEB-4495-82D0-1A8B6645E73F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6EDBEFFD-1CA0-41A3-B19B-18A83286C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156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C904E-281E-4813-811D-6794D0CFDB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5400" dirty="0"/>
              <a:t>HR 173 </a:t>
            </a:r>
            <a:br>
              <a:rPr lang="en-GB" sz="5400" dirty="0"/>
            </a:br>
            <a:r>
              <a:rPr lang="en-GB" sz="5400" dirty="0"/>
              <a:t>Power in Organizations</a:t>
            </a:r>
            <a:br>
              <a:rPr lang="en-GB" sz="5400" dirty="0"/>
            </a:br>
            <a:br>
              <a:rPr lang="en-GB" sz="5400" dirty="0"/>
            </a:br>
            <a:r>
              <a:rPr lang="en-GB" sz="5400" dirty="0"/>
              <a:t>WORKSHOP 5 </a:t>
            </a:r>
            <a:br>
              <a:rPr lang="en-GB" sz="5400" dirty="0"/>
            </a:br>
            <a:r>
              <a:rPr lang="en-GB" sz="5400" dirty="0"/>
              <a:t>PART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5B91E0-7FF3-475D-9BFC-964AD3CF8E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Stephanos Avakian</a:t>
            </a:r>
          </a:p>
        </p:txBody>
      </p:sp>
    </p:spTree>
    <p:extLst>
      <p:ext uri="{BB962C8B-B14F-4D97-AF65-F5344CB8AC3E}">
        <p14:creationId xmlns:p14="http://schemas.microsoft.com/office/powerpoint/2010/main" val="1468430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20E11-AEF5-43F0-BDA7-4EDCFA8A8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/>
              <a:t>John French and Bertram Raven (1958) identified five bases of power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F1CD6-0819-4FAB-B383-DB2BBECE0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Reward</a:t>
            </a:r>
          </a:p>
          <a:p>
            <a:r>
              <a:rPr lang="en-GB" sz="4400" dirty="0"/>
              <a:t>Coercive</a:t>
            </a:r>
          </a:p>
          <a:p>
            <a:r>
              <a:rPr lang="en-GB" sz="4400" dirty="0"/>
              <a:t>Referent</a:t>
            </a:r>
          </a:p>
          <a:p>
            <a:r>
              <a:rPr lang="en-GB" sz="4400" dirty="0"/>
              <a:t>Legitimate</a:t>
            </a:r>
          </a:p>
          <a:p>
            <a:r>
              <a:rPr lang="en-GB" sz="4400" dirty="0"/>
              <a:t>Expert</a:t>
            </a:r>
          </a:p>
        </p:txBody>
      </p:sp>
    </p:spTree>
    <p:extLst>
      <p:ext uri="{BB962C8B-B14F-4D97-AF65-F5344CB8AC3E}">
        <p14:creationId xmlns:p14="http://schemas.microsoft.com/office/powerpoint/2010/main" val="1826743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70393-7556-4F11-88E5-6B1FFE4E0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Reward power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E4137-2ABC-41F6-8C7F-23FA29CB5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400" dirty="0"/>
              <a:t>The ability to exert influence based on the other’s belief that the influencer has access to valued rewards which will be dispensed in return for compliance. </a:t>
            </a:r>
            <a:br>
              <a:rPr lang="en-GB" dirty="0"/>
            </a:b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5429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60E9B-7004-42D0-AD86-8F0AA5A3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Coercive power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FEE54-B60D-41E0-B18B-A4577EDF4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400" dirty="0"/>
              <a:t>The ability to exert influence based on the other’s belief that the influencer can administer unwelcome penalties or sanctions 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660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58BF1-B6E7-4C56-A9B7-EAAB1C29B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Referent power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C093E-1C49-48F5-ABB2-0A66B4769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dirty="0"/>
              <a:t>The ability to exert influence based on the other’s belief that the influencer has desirable abilities and personality traits that can and should be copied. 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8291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8A108-C930-491F-AD6C-F12F6473D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Legitimate power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3A54A-8C0C-4DBA-BD94-4D4D89AAB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dirty="0"/>
              <a:t>The ability to exert influence based on the other’s belief that the influencer has authority to issue orders which they in turn have an obligation to accept 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1195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600EB-7733-47AA-86B7-4789A248F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Expert power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E7760-DE9B-4082-82F7-F97789B8F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400" dirty="0"/>
              <a:t>The ability to exert influence based on the other’s belief that the influencer has superior knowledge relevant to the situation and the task. 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1005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F8DB3-7295-4647-B23B-F2A3D57C4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Task: Read chapter 10 pages 764-765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B56E9-D718-4C71-A115-23A09B7A7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952" y="1828800"/>
            <a:ext cx="9211280" cy="4663440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/>
              <a:t>“Stephen </a:t>
            </a:r>
            <a:r>
              <a:rPr lang="en-GB" sz="2400" dirty="0" err="1"/>
              <a:t>Lukes</a:t>
            </a:r>
            <a:r>
              <a:rPr lang="en-GB" sz="2400" dirty="0"/>
              <a:t> (2005) argues that power may be visible and self-evident, or subtle and covert, or institutionalized, as we have seen, in organizational structures. Power, for </a:t>
            </a:r>
            <a:r>
              <a:rPr lang="en-GB" sz="2400" dirty="0" err="1"/>
              <a:t>Lukes</a:t>
            </a:r>
            <a:r>
              <a:rPr lang="en-GB" sz="2400" dirty="0"/>
              <a:t>, thus has three faces:</a:t>
            </a:r>
          </a:p>
          <a:p>
            <a:r>
              <a:rPr lang="en-GB" sz="2400" dirty="0"/>
              <a:t>1. </a:t>
            </a:r>
            <a:r>
              <a:rPr lang="en-GB" sz="2400" b="1" dirty="0"/>
              <a:t>Visible power </a:t>
            </a:r>
            <a:r>
              <a:rPr lang="en-GB" sz="2400" dirty="0"/>
              <a:t>that is exercised to secure a decision in situations where there is observable conflict or disagreement. </a:t>
            </a:r>
          </a:p>
          <a:p>
            <a:r>
              <a:rPr lang="en-GB" sz="2400" dirty="0"/>
              <a:t>2. </a:t>
            </a:r>
            <a:r>
              <a:rPr lang="en-GB" sz="2400" b="1" dirty="0"/>
              <a:t>Covert powe</a:t>
            </a:r>
            <a:r>
              <a:rPr lang="en-GB" sz="2400" dirty="0"/>
              <a:t>r that is exercised to keep issues off the decision-making agenda, so that potential conflicts or disagreements are avoided, and are therefore unobservable.</a:t>
            </a:r>
          </a:p>
          <a:p>
            <a:r>
              <a:rPr lang="en-GB" sz="2400" dirty="0"/>
              <a:t>3. </a:t>
            </a:r>
            <a:r>
              <a:rPr lang="en-GB" sz="2400" b="1" dirty="0"/>
              <a:t>Institutional power</a:t>
            </a:r>
            <a:r>
              <a:rPr lang="en-GB" sz="2400" dirty="0"/>
              <a:t>, which defines reality and what is ‘normal’ for others, – if norms and meanings become internalized by an organization’s members, they will then act in accordance with those norms, even if these work against their interests.”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06114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6EA73-F440-474B-A363-4D6FC0037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5A0-28AC-4C54-9597-F8522BEDA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954" y="1434517"/>
            <a:ext cx="9060278" cy="5057723"/>
          </a:xfrm>
        </p:spPr>
        <p:txBody>
          <a:bodyPr>
            <a:normAutofit/>
          </a:bodyPr>
          <a:lstStyle/>
          <a:p>
            <a:r>
              <a:rPr lang="en-GB" sz="2800" b="1" dirty="0"/>
              <a:t>Create a situation where the occurrence of a particular event illustrates each of the following types of power in some detail. </a:t>
            </a:r>
          </a:p>
          <a:p>
            <a:pPr marL="0" indent="0">
              <a:buNone/>
            </a:pPr>
            <a:endParaRPr lang="en-GB" sz="2800" b="1" dirty="0"/>
          </a:p>
          <a:p>
            <a:r>
              <a:rPr lang="en-GB" sz="2800" dirty="0"/>
              <a:t>1. </a:t>
            </a:r>
            <a:r>
              <a:rPr lang="en-GB" sz="2800" b="1" dirty="0"/>
              <a:t>Visible power </a:t>
            </a:r>
          </a:p>
          <a:p>
            <a:endParaRPr lang="en-GB" sz="2800" dirty="0"/>
          </a:p>
          <a:p>
            <a:r>
              <a:rPr lang="en-GB" sz="2800" dirty="0"/>
              <a:t>2. </a:t>
            </a:r>
            <a:r>
              <a:rPr lang="en-GB" sz="2800" b="1" dirty="0"/>
              <a:t>Covert powe</a:t>
            </a:r>
            <a:r>
              <a:rPr lang="en-GB" sz="2800" dirty="0"/>
              <a:t>r </a:t>
            </a:r>
          </a:p>
          <a:p>
            <a:endParaRPr lang="en-GB" sz="2800" dirty="0"/>
          </a:p>
          <a:p>
            <a:r>
              <a:rPr lang="en-GB" sz="2800" dirty="0"/>
              <a:t>3. </a:t>
            </a:r>
            <a:r>
              <a:rPr lang="en-GB" sz="2800" b="1" dirty="0"/>
              <a:t>Institutional power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55565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229" y="365760"/>
            <a:ext cx="10355091" cy="959701"/>
          </a:xfrm>
        </p:spPr>
        <p:txBody>
          <a:bodyPr/>
          <a:lstStyle/>
          <a:p>
            <a:r>
              <a:rPr lang="en-GB" dirty="0"/>
              <a:t>Power and </a:t>
            </a:r>
            <a:r>
              <a:rPr lang="en-GB" dirty="0">
                <a:solidFill>
                  <a:srgbClr val="FF0000"/>
                </a:solidFill>
              </a:rPr>
              <a:t>duration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116" y="1600200"/>
            <a:ext cx="9920932" cy="4997152"/>
          </a:xfrm>
        </p:spPr>
        <p:txBody>
          <a:bodyPr>
            <a:noAutofit/>
          </a:bodyPr>
          <a:lstStyle/>
          <a:p>
            <a:r>
              <a:rPr lang="en-GB" sz="4000" dirty="0"/>
              <a:t>The internalisation of power concerns the extent to which the person interprets and accepts the condition and outcome </a:t>
            </a:r>
          </a:p>
          <a:p>
            <a:endParaRPr lang="en-GB" sz="4000" dirty="0"/>
          </a:p>
          <a:p>
            <a:r>
              <a:rPr lang="en-GB" sz="4000" dirty="0"/>
              <a:t>The importance of interpretation and power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1AD93096-5B34-4342-9326-69289CEAE4C2}" type="slidenum">
              <a:rPr lang="en-US" smtClean="0"/>
              <a:pPr/>
              <a:t>18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7615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/>
              <a:t>The role of media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408" y="1600200"/>
            <a:ext cx="9692640" cy="5069160"/>
          </a:xfrm>
        </p:spPr>
        <p:txBody>
          <a:bodyPr>
            <a:normAutofit/>
          </a:bodyPr>
          <a:lstStyle/>
          <a:p>
            <a:r>
              <a:rPr lang="en-GB" sz="4400" dirty="0"/>
              <a:t>The reinforcement of </a:t>
            </a:r>
            <a:r>
              <a:rPr lang="en-GB" sz="4400" dirty="0">
                <a:solidFill>
                  <a:srgbClr val="FF0000"/>
                </a:solidFill>
              </a:rPr>
              <a:t>key ideas </a:t>
            </a:r>
            <a:r>
              <a:rPr lang="en-GB" sz="4400" dirty="0"/>
              <a:t>that sustain key relationships between ‘causes’ and ‘outcomes’ </a:t>
            </a:r>
          </a:p>
          <a:p>
            <a:endParaRPr lang="en-GB" sz="4400" dirty="0"/>
          </a:p>
          <a:p>
            <a:r>
              <a:rPr lang="en-GB" sz="4400" dirty="0"/>
              <a:t>The lack of self-interpretation and critical thinking. Taking this at face value.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1AD93096-5B34-4342-9326-69289CEAE4C2}" type="slidenum">
              <a:rPr lang="en-US" smtClean="0"/>
              <a:pPr/>
              <a:t>19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469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FCA11-A550-4D87-9D9D-344C14558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314A4-16C0-4632-92F6-FBAC17727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200" dirty="0"/>
              <a:t>Introduce the study of power and its relevance to organizations</a:t>
            </a:r>
          </a:p>
          <a:p>
            <a:endParaRPr lang="en-GB" sz="3200" dirty="0"/>
          </a:p>
          <a:p>
            <a:r>
              <a:rPr lang="en-GB" sz="3200" dirty="0"/>
              <a:t>Understand how power emerges in the organizational setting</a:t>
            </a:r>
          </a:p>
          <a:p>
            <a:endParaRPr lang="en-GB" sz="3200" dirty="0"/>
          </a:p>
          <a:p>
            <a:r>
              <a:rPr lang="en-GB" sz="3200" dirty="0"/>
              <a:t>Appreciate the role as well as pitfalls of power use</a:t>
            </a:r>
          </a:p>
        </p:txBody>
      </p:sp>
    </p:spTree>
    <p:extLst>
      <p:ext uri="{BB962C8B-B14F-4D97-AF65-F5344CB8AC3E}">
        <p14:creationId xmlns:p14="http://schemas.microsoft.com/office/powerpoint/2010/main" val="23499908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Power in Society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899" y="1600200"/>
            <a:ext cx="9451149" cy="4997152"/>
          </a:xfrm>
        </p:spPr>
        <p:txBody>
          <a:bodyPr>
            <a:normAutofit/>
          </a:bodyPr>
          <a:lstStyle/>
          <a:p>
            <a:r>
              <a:rPr lang="en-GB" sz="4000" dirty="0"/>
              <a:t>If we do not have a strong leader to negotiate against the European partners then we will not get a good deal! </a:t>
            </a:r>
          </a:p>
          <a:p>
            <a:endParaRPr lang="en-GB" sz="4000" dirty="0"/>
          </a:p>
          <a:p>
            <a:r>
              <a:rPr lang="en-GB" sz="4000" dirty="0"/>
              <a:t>If the UK exists from the EU then…………………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1AD93096-5B34-4342-9326-69289CEAE4C2}" type="slidenum">
              <a:rPr lang="en-US" smtClean="0"/>
              <a:pPr/>
              <a:t>20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93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5400" dirty="0"/>
              <a:t>The art of exerting and maintaining control and influence over an individual or a group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1AD93096-5B34-4342-9326-69289CEAE4C2}" type="slidenum">
              <a:rPr lang="en-US" smtClean="0"/>
              <a:pPr/>
              <a:t>3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206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39CCC-81B9-4C12-B16C-01101831C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64598-207B-4CA5-A492-78CDD91A87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dirty="0">
                <a:latin typeface="FrutigerLTCom-BlackCn"/>
              </a:rPr>
              <a:t>“Power </a:t>
            </a:r>
            <a:r>
              <a:rPr lang="en-GB" sz="4000" dirty="0">
                <a:latin typeface="FrutigerLTCom-Condensed"/>
              </a:rPr>
              <a:t>the capacity of individuals to overcome resistance on the part of others, to exert their will, and to produce results consistent with their own interests and objectives.”</a:t>
            </a:r>
            <a:endParaRPr lang="en-GB" sz="4000" dirty="0"/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Buchanan, David A., and Andrzej A. Huczynski. Organizational Behaviour, Pearson Education, Limited, 2015. p.760</a:t>
            </a:r>
          </a:p>
        </p:txBody>
      </p:sp>
    </p:spTree>
    <p:extLst>
      <p:ext uri="{BB962C8B-B14F-4D97-AF65-F5344CB8AC3E}">
        <p14:creationId xmlns:p14="http://schemas.microsoft.com/office/powerpoint/2010/main" val="932250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3123" y="365760"/>
            <a:ext cx="9981389" cy="808699"/>
          </a:xfrm>
        </p:spPr>
        <p:txBody>
          <a:bodyPr/>
          <a:lstStyle/>
          <a:p>
            <a:r>
              <a:rPr lang="en-GB" dirty="0"/>
              <a:t>Influence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3035" y="1600200"/>
            <a:ext cx="10515600" cy="4997152"/>
          </a:xfrm>
        </p:spPr>
        <p:txBody>
          <a:bodyPr>
            <a:normAutofit fontScale="92500" lnSpcReduction="10000"/>
          </a:bodyPr>
          <a:lstStyle/>
          <a:p>
            <a:r>
              <a:rPr lang="en-GB" sz="4800" dirty="0"/>
              <a:t>Influence on behaviour </a:t>
            </a:r>
          </a:p>
          <a:p>
            <a:endParaRPr lang="en-GB" sz="4800" dirty="0"/>
          </a:p>
          <a:p>
            <a:r>
              <a:rPr lang="en-GB" sz="4800" dirty="0"/>
              <a:t>If behaviour does not change then power is not exerted or not exerted effectively.</a:t>
            </a:r>
          </a:p>
          <a:p>
            <a:endParaRPr lang="en-GB" sz="4800" dirty="0"/>
          </a:p>
          <a:p>
            <a:r>
              <a:rPr lang="en-GB" sz="4800" dirty="0"/>
              <a:t>Duration of change on behaviour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1AD93096-5B34-4342-9326-69289CEAE4C2}" type="slidenum">
              <a:rPr lang="en-US" smtClean="0"/>
              <a:pPr/>
              <a:t>5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2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speed came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769" y="548681"/>
            <a:ext cx="8584603" cy="3895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58645" y="4653136"/>
            <a:ext cx="911172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Does someone change their driving behaviour after receiving a speed ticket?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1AD93096-5B34-4342-9326-69289CEAE4C2}" type="slidenum">
              <a:rPr lang="en-US" smtClean="0"/>
              <a:pPr/>
              <a:t>6</a:t>
            </a:fld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01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1AD93096-5B34-4342-9326-69289CEAE4C2}" type="slidenum">
              <a:rPr lang="en-US" smtClean="0"/>
              <a:pPr/>
              <a:t>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35185" y="1988840"/>
            <a:ext cx="3696719" cy="144655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400" dirty="0"/>
              <a:t>COGNITIVE</a:t>
            </a:r>
          </a:p>
          <a:p>
            <a:pPr algn="ctr"/>
            <a:r>
              <a:rPr lang="en-GB" sz="4400" dirty="0"/>
              <a:t>Thoughts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88087" y="1988841"/>
            <a:ext cx="3891765" cy="132343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EMOTIONAL</a:t>
            </a:r>
          </a:p>
          <a:p>
            <a:pPr algn="ctr"/>
            <a:r>
              <a:rPr lang="en-GB" sz="4000" dirty="0"/>
              <a:t>Feelings 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071664" y="3435391"/>
            <a:ext cx="1944216" cy="11355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6744072" y="3312280"/>
            <a:ext cx="2160240" cy="12688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711624" y="4725144"/>
            <a:ext cx="6768752" cy="1512168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0" dirty="0"/>
              <a:t>POWER</a:t>
            </a:r>
          </a:p>
        </p:txBody>
      </p:sp>
      <p:sp>
        <p:nvSpPr>
          <p:cNvPr id="11" name="Up Arrow 10"/>
          <p:cNvSpPr/>
          <p:nvPr/>
        </p:nvSpPr>
        <p:spPr>
          <a:xfrm>
            <a:off x="5375920" y="2036068"/>
            <a:ext cx="648072" cy="103289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Down Arrow 11"/>
          <p:cNvSpPr/>
          <p:nvPr/>
        </p:nvSpPr>
        <p:spPr>
          <a:xfrm>
            <a:off x="6240016" y="1988840"/>
            <a:ext cx="504056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640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Image result for CHIL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144" y="1"/>
            <a:ext cx="3143672" cy="3143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063552" y="332656"/>
            <a:ext cx="47525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rgbClr val="FF0000"/>
                </a:solidFill>
              </a:rPr>
              <a:t>If</a:t>
            </a:r>
            <a:r>
              <a:rPr lang="en-GB" sz="5400" dirty="0"/>
              <a:t> you do not behave  yourself you will </a:t>
            </a:r>
            <a:r>
              <a:rPr lang="en-GB" sz="5400" dirty="0">
                <a:solidFill>
                  <a:srgbClr val="FF0000"/>
                </a:solidFill>
              </a:rPr>
              <a:t>not</a:t>
            </a:r>
            <a:r>
              <a:rPr lang="en-GB" sz="5400" dirty="0"/>
              <a:t>………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31504" y="4707974"/>
            <a:ext cx="3312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CONDITION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59824" y="4719628"/>
            <a:ext cx="2975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OUTCOME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087888" y="5013176"/>
            <a:ext cx="2304256" cy="0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5039544" y="5373216"/>
            <a:ext cx="2520280" cy="0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1AD93096-5B34-4342-9326-69289CEAE4C2}" type="slidenum">
              <a:rPr lang="en-US" smtClean="0"/>
              <a:pPr/>
              <a:t>8</a:t>
            </a:fld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928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Informal authority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1846" y="1600200"/>
            <a:ext cx="9258202" cy="4997152"/>
          </a:xfrm>
        </p:spPr>
        <p:txBody>
          <a:bodyPr>
            <a:normAutofit lnSpcReduction="10000"/>
          </a:bodyPr>
          <a:lstStyle/>
          <a:p>
            <a:r>
              <a:rPr lang="en-GB" sz="4000" dirty="0"/>
              <a:t>The role of Language!</a:t>
            </a:r>
          </a:p>
          <a:p>
            <a:endParaRPr lang="en-GB" dirty="0"/>
          </a:p>
          <a:p>
            <a:r>
              <a:rPr lang="en-GB" sz="3600" dirty="0"/>
              <a:t>The generation of key impressions onto another person with intention of leaving a lasting impression. </a:t>
            </a:r>
          </a:p>
          <a:p>
            <a:endParaRPr lang="en-GB" sz="3600" dirty="0"/>
          </a:p>
          <a:p>
            <a:r>
              <a:rPr lang="en-GB" sz="3600" dirty="0"/>
              <a:t>You are influenced to buy something without being fully aware that you made that decision!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1AD93096-5B34-4342-9326-69289CEAE4C2}" type="slidenum">
              <a:rPr lang="en-US" smtClean="0"/>
              <a:pPr/>
              <a:t>9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668920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50</TotalTime>
  <Words>656</Words>
  <Application>Microsoft Office PowerPoint</Application>
  <PresentationFormat>Widescreen</PresentationFormat>
  <Paragraphs>84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FrutigerLTCom-Condensed</vt:lpstr>
      <vt:lpstr>Arial</vt:lpstr>
      <vt:lpstr>Wingdings 2</vt:lpstr>
      <vt:lpstr>Century Schoolbook</vt:lpstr>
      <vt:lpstr>FrutigerLTCom-BlackCn</vt:lpstr>
      <vt:lpstr>View</vt:lpstr>
      <vt:lpstr>HR 173  Power in Organizations  WORKSHOP 5  PART A</vt:lpstr>
      <vt:lpstr>Introduction</vt:lpstr>
      <vt:lpstr>Power</vt:lpstr>
      <vt:lpstr>Definition</vt:lpstr>
      <vt:lpstr>Influence</vt:lpstr>
      <vt:lpstr>PowerPoint Presentation</vt:lpstr>
      <vt:lpstr>PowerPoint Presentation</vt:lpstr>
      <vt:lpstr>PowerPoint Presentation</vt:lpstr>
      <vt:lpstr>Informal authority </vt:lpstr>
      <vt:lpstr>John French and Bertram Raven (1958) identified five bases of power</vt:lpstr>
      <vt:lpstr>Reward power </vt:lpstr>
      <vt:lpstr>Coercive power </vt:lpstr>
      <vt:lpstr>Referent power </vt:lpstr>
      <vt:lpstr>Legitimate power </vt:lpstr>
      <vt:lpstr>Expert power </vt:lpstr>
      <vt:lpstr>Task: Read chapter 10 pages 764-765 </vt:lpstr>
      <vt:lpstr>Activity </vt:lpstr>
      <vt:lpstr>Power and duration </vt:lpstr>
      <vt:lpstr>The role of media </vt:lpstr>
      <vt:lpstr>Power in Society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 173  Power in Organizations</dc:title>
  <dc:creator>Stephanos Avakian</dc:creator>
  <cp:lastModifiedBy>Stephanos Avakian</cp:lastModifiedBy>
  <cp:revision>2</cp:revision>
  <dcterms:created xsi:type="dcterms:W3CDTF">2021-02-04T17:56:33Z</dcterms:created>
  <dcterms:modified xsi:type="dcterms:W3CDTF">2021-02-18T17:59:48Z</dcterms:modified>
</cp:coreProperties>
</file>