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</p:sldMasterIdLst>
  <p:sldIdLst>
    <p:sldId id="256" r:id="rId3"/>
    <p:sldId id="310" r:id="rId4"/>
    <p:sldId id="277" r:id="rId5"/>
    <p:sldId id="276" r:id="rId6"/>
    <p:sldId id="311" r:id="rId7"/>
    <p:sldId id="312" r:id="rId8"/>
    <p:sldId id="278" r:id="rId9"/>
    <p:sldId id="273" r:id="rId10"/>
    <p:sldId id="271" r:id="rId11"/>
    <p:sldId id="272" r:id="rId12"/>
    <p:sldId id="274" r:id="rId13"/>
    <p:sldId id="275" r:id="rId14"/>
    <p:sldId id="300" r:id="rId15"/>
    <p:sldId id="258" r:id="rId16"/>
  </p:sldIdLst>
  <p:sldSz cx="12192000" cy="6858000"/>
  <p:notesSz cx="6858000" cy="9144000"/>
  <p:embeddedFontLst>
    <p:embeddedFont>
      <p:font typeface="Century Schoolbook" panose="02040604050505020304" pitchFamily="18" charset="0"/>
      <p:regular r:id="rId17"/>
      <p:bold r:id="rId18"/>
      <p:italic r:id="rId19"/>
      <p:boldItalic r:id="rId20"/>
    </p:embeddedFont>
    <p:embeddedFont>
      <p:font typeface="Wingdings 2" panose="05020102010507070707" pitchFamily="18" charset="2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76C62A-98FF-454D-9194-F05207E1F235}" type="doc">
      <dgm:prSet loTypeId="urn:microsoft.com/office/officeart/2008/layout/LinedLis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DEA6C0-93F3-4D2E-91E2-8ACB63877E10}">
      <dgm:prSet/>
      <dgm:spPr/>
      <dgm:t>
        <a:bodyPr/>
        <a:lstStyle/>
        <a:p>
          <a:r>
            <a:rPr lang="en-GB" b="1"/>
            <a:t>Michel Barnier questions Theresa May's Brexit White Paper</a:t>
          </a:r>
          <a:endParaRPr lang="en-US"/>
        </a:p>
      </dgm:t>
    </dgm:pt>
    <dgm:pt modelId="{7833A2EA-1BD4-4E59-B045-2A0B2D104179}" type="parTrans" cxnId="{228FD486-C62F-45E0-9862-CADA70EBAD33}">
      <dgm:prSet/>
      <dgm:spPr/>
      <dgm:t>
        <a:bodyPr/>
        <a:lstStyle/>
        <a:p>
          <a:endParaRPr lang="en-US"/>
        </a:p>
      </dgm:t>
    </dgm:pt>
    <dgm:pt modelId="{9E6EAA9D-5C1F-49E0-9E56-CBF64A91DF36}" type="sibTrans" cxnId="{228FD486-C62F-45E0-9862-CADA70EBAD33}">
      <dgm:prSet/>
      <dgm:spPr/>
      <dgm:t>
        <a:bodyPr/>
        <a:lstStyle/>
        <a:p>
          <a:endParaRPr lang="en-US"/>
        </a:p>
      </dgm:t>
    </dgm:pt>
    <dgm:pt modelId="{7C0A8160-EB2B-4A0F-A58F-C2FAED05B3E6}">
      <dgm:prSet/>
      <dgm:spPr/>
      <dgm:t>
        <a:bodyPr/>
        <a:lstStyle/>
        <a:p>
          <a:r>
            <a:rPr lang="en-GB"/>
            <a:t>"We are not going to negotiate on the basis of the White Paper because that's the British paper but we could use many elements of the White Paper," said Mr Barnier.</a:t>
          </a:r>
          <a:endParaRPr lang="en-US"/>
        </a:p>
      </dgm:t>
    </dgm:pt>
    <dgm:pt modelId="{C17EC2EA-A515-44EE-B6D2-822DD141DB51}" type="parTrans" cxnId="{11D3E020-6E78-414A-8AF8-E03134320348}">
      <dgm:prSet/>
      <dgm:spPr/>
      <dgm:t>
        <a:bodyPr/>
        <a:lstStyle/>
        <a:p>
          <a:endParaRPr lang="en-US"/>
        </a:p>
      </dgm:t>
    </dgm:pt>
    <dgm:pt modelId="{3DAA227B-ED8E-42EE-8E06-033129CA6E86}" type="sibTrans" cxnId="{11D3E020-6E78-414A-8AF8-E03134320348}">
      <dgm:prSet/>
      <dgm:spPr/>
      <dgm:t>
        <a:bodyPr/>
        <a:lstStyle/>
        <a:p>
          <a:endParaRPr lang="en-US"/>
        </a:p>
      </dgm:t>
    </dgm:pt>
    <dgm:pt modelId="{F44B5F43-17CD-435D-A507-F794BD15FFFC}">
      <dgm:prSet/>
      <dgm:spPr/>
      <dgm:t>
        <a:bodyPr/>
        <a:lstStyle/>
        <a:p>
          <a:r>
            <a:rPr lang="en-GB" dirty="0">
              <a:solidFill>
                <a:srgbClr val="FF0000"/>
              </a:solidFill>
            </a:rPr>
            <a:t>"There's not an awful lot of justification for the EU running the risk of weakening the single market.</a:t>
          </a:r>
          <a:endParaRPr lang="en-US" dirty="0">
            <a:solidFill>
              <a:srgbClr val="FF0000"/>
            </a:solidFill>
          </a:endParaRPr>
        </a:p>
      </dgm:t>
    </dgm:pt>
    <dgm:pt modelId="{BB2FC2E9-7CCD-47BE-BA10-B90620060FA5}" type="parTrans" cxnId="{7BDB8610-657A-4158-8FF3-BC26577E42C9}">
      <dgm:prSet/>
      <dgm:spPr/>
      <dgm:t>
        <a:bodyPr/>
        <a:lstStyle/>
        <a:p>
          <a:endParaRPr lang="en-US"/>
        </a:p>
      </dgm:t>
    </dgm:pt>
    <dgm:pt modelId="{C56E6D61-F82B-4F5C-A991-8A3344310CDB}" type="sibTrans" cxnId="{7BDB8610-657A-4158-8FF3-BC26577E42C9}">
      <dgm:prSet/>
      <dgm:spPr/>
      <dgm:t>
        <a:bodyPr/>
        <a:lstStyle/>
        <a:p>
          <a:endParaRPr lang="en-US"/>
        </a:p>
      </dgm:t>
    </dgm:pt>
    <dgm:pt modelId="{9B5E8B18-5928-4FA3-93A6-A34D587BEC47}">
      <dgm:prSet/>
      <dgm:spPr/>
      <dgm:t>
        <a:bodyPr/>
        <a:lstStyle/>
        <a:p>
          <a:r>
            <a:rPr lang="en-GB"/>
            <a:t>"That is our main asset. There's no justification for us to create additional burdens on business just because the UK wants to leave."</a:t>
          </a:r>
          <a:endParaRPr lang="en-US"/>
        </a:p>
      </dgm:t>
    </dgm:pt>
    <dgm:pt modelId="{97103D47-637B-4EAB-AAA8-496B19085AB3}" type="parTrans" cxnId="{AF3A1024-80A6-4067-830E-5D6CB8D35504}">
      <dgm:prSet/>
      <dgm:spPr/>
      <dgm:t>
        <a:bodyPr/>
        <a:lstStyle/>
        <a:p>
          <a:endParaRPr lang="en-US"/>
        </a:p>
      </dgm:t>
    </dgm:pt>
    <dgm:pt modelId="{03FE9400-82A8-4296-95F2-C894A898ACBC}" type="sibTrans" cxnId="{AF3A1024-80A6-4067-830E-5D6CB8D35504}">
      <dgm:prSet/>
      <dgm:spPr/>
      <dgm:t>
        <a:bodyPr/>
        <a:lstStyle/>
        <a:p>
          <a:endParaRPr lang="en-US"/>
        </a:p>
      </dgm:t>
    </dgm:pt>
    <dgm:pt modelId="{87BDD066-8A78-4819-8E33-795D4AF043CD}" type="pres">
      <dgm:prSet presAssocID="{DC76C62A-98FF-454D-9194-F05207E1F235}" presName="vert0" presStyleCnt="0">
        <dgm:presLayoutVars>
          <dgm:dir/>
          <dgm:animOne val="branch"/>
          <dgm:animLvl val="lvl"/>
        </dgm:presLayoutVars>
      </dgm:prSet>
      <dgm:spPr/>
    </dgm:pt>
    <dgm:pt modelId="{57517051-DCC7-4083-A1A5-21C6F1A6F1F3}" type="pres">
      <dgm:prSet presAssocID="{08DEA6C0-93F3-4D2E-91E2-8ACB63877E10}" presName="thickLine" presStyleLbl="alignNode1" presStyleIdx="0" presStyleCnt="4"/>
      <dgm:spPr/>
    </dgm:pt>
    <dgm:pt modelId="{00981F1D-260E-44BA-ABA3-5846B5A6D568}" type="pres">
      <dgm:prSet presAssocID="{08DEA6C0-93F3-4D2E-91E2-8ACB63877E10}" presName="horz1" presStyleCnt="0"/>
      <dgm:spPr/>
    </dgm:pt>
    <dgm:pt modelId="{DA3FFCED-01E7-46EC-A4CB-53DEA796D2B6}" type="pres">
      <dgm:prSet presAssocID="{08DEA6C0-93F3-4D2E-91E2-8ACB63877E10}" presName="tx1" presStyleLbl="revTx" presStyleIdx="0" presStyleCnt="4"/>
      <dgm:spPr/>
    </dgm:pt>
    <dgm:pt modelId="{64614738-B67C-4755-8A43-1C3CBAED2DF8}" type="pres">
      <dgm:prSet presAssocID="{08DEA6C0-93F3-4D2E-91E2-8ACB63877E10}" presName="vert1" presStyleCnt="0"/>
      <dgm:spPr/>
    </dgm:pt>
    <dgm:pt modelId="{C1FC82DB-6811-4EB5-8DB5-BCDAB59828F6}" type="pres">
      <dgm:prSet presAssocID="{7C0A8160-EB2B-4A0F-A58F-C2FAED05B3E6}" presName="thickLine" presStyleLbl="alignNode1" presStyleIdx="1" presStyleCnt="4"/>
      <dgm:spPr/>
    </dgm:pt>
    <dgm:pt modelId="{F0E514A2-14A1-4C2C-9D78-8E37BEAF15E3}" type="pres">
      <dgm:prSet presAssocID="{7C0A8160-EB2B-4A0F-A58F-C2FAED05B3E6}" presName="horz1" presStyleCnt="0"/>
      <dgm:spPr/>
    </dgm:pt>
    <dgm:pt modelId="{07639951-2AF4-42F3-91D5-92E36BB8B3E2}" type="pres">
      <dgm:prSet presAssocID="{7C0A8160-EB2B-4A0F-A58F-C2FAED05B3E6}" presName="tx1" presStyleLbl="revTx" presStyleIdx="1" presStyleCnt="4"/>
      <dgm:spPr/>
    </dgm:pt>
    <dgm:pt modelId="{F1C87DDC-7A84-4F14-8961-92ACE147D07F}" type="pres">
      <dgm:prSet presAssocID="{7C0A8160-EB2B-4A0F-A58F-C2FAED05B3E6}" presName="vert1" presStyleCnt="0"/>
      <dgm:spPr/>
    </dgm:pt>
    <dgm:pt modelId="{A780E59F-4F7E-4E32-B92F-FD8195D0DF6A}" type="pres">
      <dgm:prSet presAssocID="{F44B5F43-17CD-435D-A507-F794BD15FFFC}" presName="thickLine" presStyleLbl="alignNode1" presStyleIdx="2" presStyleCnt="4"/>
      <dgm:spPr/>
    </dgm:pt>
    <dgm:pt modelId="{D50D9C4E-4C0F-4EC9-9417-D0203EDE97CD}" type="pres">
      <dgm:prSet presAssocID="{F44B5F43-17CD-435D-A507-F794BD15FFFC}" presName="horz1" presStyleCnt="0"/>
      <dgm:spPr/>
    </dgm:pt>
    <dgm:pt modelId="{5D0AB6B2-093F-4302-8A6D-0729A68DFC46}" type="pres">
      <dgm:prSet presAssocID="{F44B5F43-17CD-435D-A507-F794BD15FFFC}" presName="tx1" presStyleLbl="revTx" presStyleIdx="2" presStyleCnt="4"/>
      <dgm:spPr/>
    </dgm:pt>
    <dgm:pt modelId="{96DB998A-03AF-4C09-BE2B-E5FA5FDD5632}" type="pres">
      <dgm:prSet presAssocID="{F44B5F43-17CD-435D-A507-F794BD15FFFC}" presName="vert1" presStyleCnt="0"/>
      <dgm:spPr/>
    </dgm:pt>
    <dgm:pt modelId="{B6B745DD-25BA-4B73-B1DB-7D5B4EE915A8}" type="pres">
      <dgm:prSet presAssocID="{9B5E8B18-5928-4FA3-93A6-A34D587BEC47}" presName="thickLine" presStyleLbl="alignNode1" presStyleIdx="3" presStyleCnt="4"/>
      <dgm:spPr/>
    </dgm:pt>
    <dgm:pt modelId="{20F75E99-83E3-452A-B72D-25C2A5345DAC}" type="pres">
      <dgm:prSet presAssocID="{9B5E8B18-5928-4FA3-93A6-A34D587BEC47}" presName="horz1" presStyleCnt="0"/>
      <dgm:spPr/>
    </dgm:pt>
    <dgm:pt modelId="{8B36A63E-9866-4C13-BE6F-7E1A80C20786}" type="pres">
      <dgm:prSet presAssocID="{9B5E8B18-5928-4FA3-93A6-A34D587BEC47}" presName="tx1" presStyleLbl="revTx" presStyleIdx="3" presStyleCnt="4"/>
      <dgm:spPr/>
    </dgm:pt>
    <dgm:pt modelId="{CD391347-0A08-4485-A9DC-3FC1D4394C57}" type="pres">
      <dgm:prSet presAssocID="{9B5E8B18-5928-4FA3-93A6-A34D587BEC47}" presName="vert1" presStyleCnt="0"/>
      <dgm:spPr/>
    </dgm:pt>
  </dgm:ptLst>
  <dgm:cxnLst>
    <dgm:cxn modelId="{A5B9CE0D-3697-429D-914E-10C3779053F1}" type="presOf" srcId="{08DEA6C0-93F3-4D2E-91E2-8ACB63877E10}" destId="{DA3FFCED-01E7-46EC-A4CB-53DEA796D2B6}" srcOrd="0" destOrd="0" presId="urn:microsoft.com/office/officeart/2008/layout/LinedList"/>
    <dgm:cxn modelId="{7BDB8610-657A-4158-8FF3-BC26577E42C9}" srcId="{DC76C62A-98FF-454D-9194-F05207E1F235}" destId="{F44B5F43-17CD-435D-A507-F794BD15FFFC}" srcOrd="2" destOrd="0" parTransId="{BB2FC2E9-7CCD-47BE-BA10-B90620060FA5}" sibTransId="{C56E6D61-F82B-4F5C-A991-8A3344310CDB}"/>
    <dgm:cxn modelId="{72078F20-1749-446D-AC25-D1959E862C21}" type="presOf" srcId="{F44B5F43-17CD-435D-A507-F794BD15FFFC}" destId="{5D0AB6B2-093F-4302-8A6D-0729A68DFC46}" srcOrd="0" destOrd="0" presId="urn:microsoft.com/office/officeart/2008/layout/LinedList"/>
    <dgm:cxn modelId="{11D3E020-6E78-414A-8AF8-E03134320348}" srcId="{DC76C62A-98FF-454D-9194-F05207E1F235}" destId="{7C0A8160-EB2B-4A0F-A58F-C2FAED05B3E6}" srcOrd="1" destOrd="0" parTransId="{C17EC2EA-A515-44EE-B6D2-822DD141DB51}" sibTransId="{3DAA227B-ED8E-42EE-8E06-033129CA6E86}"/>
    <dgm:cxn modelId="{AF3A1024-80A6-4067-830E-5D6CB8D35504}" srcId="{DC76C62A-98FF-454D-9194-F05207E1F235}" destId="{9B5E8B18-5928-4FA3-93A6-A34D587BEC47}" srcOrd="3" destOrd="0" parTransId="{97103D47-637B-4EAB-AAA8-496B19085AB3}" sibTransId="{03FE9400-82A8-4296-95F2-C894A898ACBC}"/>
    <dgm:cxn modelId="{3D0B8B30-3ED8-486A-8830-A76AA45DE0BA}" type="presOf" srcId="{9B5E8B18-5928-4FA3-93A6-A34D587BEC47}" destId="{8B36A63E-9866-4C13-BE6F-7E1A80C20786}" srcOrd="0" destOrd="0" presId="urn:microsoft.com/office/officeart/2008/layout/LinedList"/>
    <dgm:cxn modelId="{228FD486-C62F-45E0-9862-CADA70EBAD33}" srcId="{DC76C62A-98FF-454D-9194-F05207E1F235}" destId="{08DEA6C0-93F3-4D2E-91E2-8ACB63877E10}" srcOrd="0" destOrd="0" parTransId="{7833A2EA-1BD4-4E59-B045-2A0B2D104179}" sibTransId="{9E6EAA9D-5C1F-49E0-9E56-CBF64A91DF36}"/>
    <dgm:cxn modelId="{7BBE64A8-6140-43B9-A2FB-309068FA135D}" type="presOf" srcId="{DC76C62A-98FF-454D-9194-F05207E1F235}" destId="{87BDD066-8A78-4819-8E33-795D4AF043CD}" srcOrd="0" destOrd="0" presId="urn:microsoft.com/office/officeart/2008/layout/LinedList"/>
    <dgm:cxn modelId="{B7D48CBF-1828-41A7-B346-D2DD30D674DA}" type="presOf" srcId="{7C0A8160-EB2B-4A0F-A58F-C2FAED05B3E6}" destId="{07639951-2AF4-42F3-91D5-92E36BB8B3E2}" srcOrd="0" destOrd="0" presId="urn:microsoft.com/office/officeart/2008/layout/LinedList"/>
    <dgm:cxn modelId="{AA47C020-77FA-4817-AC98-FCA5D4518E1B}" type="presParOf" srcId="{87BDD066-8A78-4819-8E33-795D4AF043CD}" destId="{57517051-DCC7-4083-A1A5-21C6F1A6F1F3}" srcOrd="0" destOrd="0" presId="urn:microsoft.com/office/officeart/2008/layout/LinedList"/>
    <dgm:cxn modelId="{7CF1BF2C-1032-4C82-8B99-C754CB6EAD1F}" type="presParOf" srcId="{87BDD066-8A78-4819-8E33-795D4AF043CD}" destId="{00981F1D-260E-44BA-ABA3-5846B5A6D568}" srcOrd="1" destOrd="0" presId="urn:microsoft.com/office/officeart/2008/layout/LinedList"/>
    <dgm:cxn modelId="{39FCA85C-50F2-4332-9EE1-7374FA9290A1}" type="presParOf" srcId="{00981F1D-260E-44BA-ABA3-5846B5A6D568}" destId="{DA3FFCED-01E7-46EC-A4CB-53DEA796D2B6}" srcOrd="0" destOrd="0" presId="urn:microsoft.com/office/officeart/2008/layout/LinedList"/>
    <dgm:cxn modelId="{E298F95F-EEA6-4520-AE94-E7135357359A}" type="presParOf" srcId="{00981F1D-260E-44BA-ABA3-5846B5A6D568}" destId="{64614738-B67C-4755-8A43-1C3CBAED2DF8}" srcOrd="1" destOrd="0" presId="urn:microsoft.com/office/officeart/2008/layout/LinedList"/>
    <dgm:cxn modelId="{47C9D500-00F2-4182-85CD-74C62DDA7510}" type="presParOf" srcId="{87BDD066-8A78-4819-8E33-795D4AF043CD}" destId="{C1FC82DB-6811-4EB5-8DB5-BCDAB59828F6}" srcOrd="2" destOrd="0" presId="urn:microsoft.com/office/officeart/2008/layout/LinedList"/>
    <dgm:cxn modelId="{2F6F133B-457F-4B70-B7FC-A7F3412342F8}" type="presParOf" srcId="{87BDD066-8A78-4819-8E33-795D4AF043CD}" destId="{F0E514A2-14A1-4C2C-9D78-8E37BEAF15E3}" srcOrd="3" destOrd="0" presId="urn:microsoft.com/office/officeart/2008/layout/LinedList"/>
    <dgm:cxn modelId="{B3444E98-8759-4734-B8E5-E77F69232A2E}" type="presParOf" srcId="{F0E514A2-14A1-4C2C-9D78-8E37BEAF15E3}" destId="{07639951-2AF4-42F3-91D5-92E36BB8B3E2}" srcOrd="0" destOrd="0" presId="urn:microsoft.com/office/officeart/2008/layout/LinedList"/>
    <dgm:cxn modelId="{2AF09A59-8808-40AE-9339-24EB161CE9D5}" type="presParOf" srcId="{F0E514A2-14A1-4C2C-9D78-8E37BEAF15E3}" destId="{F1C87DDC-7A84-4F14-8961-92ACE147D07F}" srcOrd="1" destOrd="0" presId="urn:microsoft.com/office/officeart/2008/layout/LinedList"/>
    <dgm:cxn modelId="{84E6208E-1549-490C-A653-19D21FF24674}" type="presParOf" srcId="{87BDD066-8A78-4819-8E33-795D4AF043CD}" destId="{A780E59F-4F7E-4E32-B92F-FD8195D0DF6A}" srcOrd="4" destOrd="0" presId="urn:microsoft.com/office/officeart/2008/layout/LinedList"/>
    <dgm:cxn modelId="{212EFE33-889F-4005-96DA-26A8866C4944}" type="presParOf" srcId="{87BDD066-8A78-4819-8E33-795D4AF043CD}" destId="{D50D9C4E-4C0F-4EC9-9417-D0203EDE97CD}" srcOrd="5" destOrd="0" presId="urn:microsoft.com/office/officeart/2008/layout/LinedList"/>
    <dgm:cxn modelId="{01B5E49F-9C8B-4679-B1DF-730DA3F22789}" type="presParOf" srcId="{D50D9C4E-4C0F-4EC9-9417-D0203EDE97CD}" destId="{5D0AB6B2-093F-4302-8A6D-0729A68DFC46}" srcOrd="0" destOrd="0" presId="urn:microsoft.com/office/officeart/2008/layout/LinedList"/>
    <dgm:cxn modelId="{530F6FF0-8E7A-46A9-B67F-880E30CBBF10}" type="presParOf" srcId="{D50D9C4E-4C0F-4EC9-9417-D0203EDE97CD}" destId="{96DB998A-03AF-4C09-BE2B-E5FA5FDD5632}" srcOrd="1" destOrd="0" presId="urn:microsoft.com/office/officeart/2008/layout/LinedList"/>
    <dgm:cxn modelId="{D4CF5B94-F536-4AE7-94D9-3F16DEBEBBED}" type="presParOf" srcId="{87BDD066-8A78-4819-8E33-795D4AF043CD}" destId="{B6B745DD-25BA-4B73-B1DB-7D5B4EE915A8}" srcOrd="6" destOrd="0" presId="urn:microsoft.com/office/officeart/2008/layout/LinedList"/>
    <dgm:cxn modelId="{9A848B26-A1F4-480D-A46E-23CA03CB64F9}" type="presParOf" srcId="{87BDD066-8A78-4819-8E33-795D4AF043CD}" destId="{20F75E99-83E3-452A-B72D-25C2A5345DAC}" srcOrd="7" destOrd="0" presId="urn:microsoft.com/office/officeart/2008/layout/LinedList"/>
    <dgm:cxn modelId="{55D1D706-631A-4C3A-9DF6-A335C938AAF9}" type="presParOf" srcId="{20F75E99-83E3-452A-B72D-25C2A5345DAC}" destId="{8B36A63E-9866-4C13-BE6F-7E1A80C20786}" srcOrd="0" destOrd="0" presId="urn:microsoft.com/office/officeart/2008/layout/LinedList"/>
    <dgm:cxn modelId="{A23A886E-01EC-498D-A5E2-2279DC82FDC3}" type="presParOf" srcId="{20F75E99-83E3-452A-B72D-25C2A5345DAC}" destId="{CD391347-0A08-4485-A9DC-3FC1D4394C57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517051-DCC7-4083-A1A5-21C6F1A6F1F3}">
      <dsp:nvSpPr>
        <dsp:cNvPr id="0" name=""/>
        <dsp:cNvSpPr/>
      </dsp:nvSpPr>
      <dsp:spPr>
        <a:xfrm>
          <a:off x="0" y="0"/>
          <a:ext cx="60896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A3FFCED-01E7-46EC-A4CB-53DEA796D2B6}">
      <dsp:nvSpPr>
        <dsp:cNvPr id="0" name=""/>
        <dsp:cNvSpPr/>
      </dsp:nvSpPr>
      <dsp:spPr>
        <a:xfrm>
          <a:off x="0" y="0"/>
          <a:ext cx="6089650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/>
            <a:t>Michel Barnier questions Theresa May's Brexit White Paper</a:t>
          </a:r>
          <a:endParaRPr lang="en-US" sz="2200" kern="1200"/>
        </a:p>
      </dsp:txBody>
      <dsp:txXfrm>
        <a:off x="0" y="0"/>
        <a:ext cx="6089650" cy="1393031"/>
      </dsp:txXfrm>
    </dsp:sp>
    <dsp:sp modelId="{C1FC82DB-6811-4EB5-8DB5-BCDAB59828F6}">
      <dsp:nvSpPr>
        <dsp:cNvPr id="0" name=""/>
        <dsp:cNvSpPr/>
      </dsp:nvSpPr>
      <dsp:spPr>
        <a:xfrm>
          <a:off x="0" y="1393031"/>
          <a:ext cx="60896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7639951-2AF4-42F3-91D5-92E36BB8B3E2}">
      <dsp:nvSpPr>
        <dsp:cNvPr id="0" name=""/>
        <dsp:cNvSpPr/>
      </dsp:nvSpPr>
      <dsp:spPr>
        <a:xfrm>
          <a:off x="0" y="1393031"/>
          <a:ext cx="6089650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"We are not going to negotiate on the basis of the White Paper because that's the British paper but we could use many elements of the White Paper," said Mr Barnier.</a:t>
          </a:r>
          <a:endParaRPr lang="en-US" sz="2200" kern="1200"/>
        </a:p>
      </dsp:txBody>
      <dsp:txXfrm>
        <a:off x="0" y="1393031"/>
        <a:ext cx="6089650" cy="1393031"/>
      </dsp:txXfrm>
    </dsp:sp>
    <dsp:sp modelId="{A780E59F-4F7E-4E32-B92F-FD8195D0DF6A}">
      <dsp:nvSpPr>
        <dsp:cNvPr id="0" name=""/>
        <dsp:cNvSpPr/>
      </dsp:nvSpPr>
      <dsp:spPr>
        <a:xfrm>
          <a:off x="0" y="2786062"/>
          <a:ext cx="60896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D0AB6B2-093F-4302-8A6D-0729A68DFC46}">
      <dsp:nvSpPr>
        <dsp:cNvPr id="0" name=""/>
        <dsp:cNvSpPr/>
      </dsp:nvSpPr>
      <dsp:spPr>
        <a:xfrm>
          <a:off x="0" y="2786062"/>
          <a:ext cx="6089650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solidFill>
                <a:srgbClr val="FF0000"/>
              </a:solidFill>
            </a:rPr>
            <a:t>"There's not an awful lot of justification for the EU running the risk of weakening the single market.</a:t>
          </a:r>
          <a:endParaRPr lang="en-US" sz="2200" kern="1200" dirty="0">
            <a:solidFill>
              <a:srgbClr val="FF0000"/>
            </a:solidFill>
          </a:endParaRPr>
        </a:p>
      </dsp:txBody>
      <dsp:txXfrm>
        <a:off x="0" y="2786062"/>
        <a:ext cx="6089650" cy="1393031"/>
      </dsp:txXfrm>
    </dsp:sp>
    <dsp:sp modelId="{B6B745DD-25BA-4B73-B1DB-7D5B4EE915A8}">
      <dsp:nvSpPr>
        <dsp:cNvPr id="0" name=""/>
        <dsp:cNvSpPr/>
      </dsp:nvSpPr>
      <dsp:spPr>
        <a:xfrm>
          <a:off x="0" y="4179093"/>
          <a:ext cx="608965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25400" dir="5400000" algn="tl" rotWithShape="0">
            <a:srgbClr val="000000">
              <a:alpha val="55000"/>
            </a:srgbClr>
          </a:outerShdw>
        </a:effectLst>
        <a:scene3d>
          <a:camera prst="orthographicFront">
            <a:rot lat="0" lon="0" rev="0"/>
          </a:camera>
          <a:lightRig rig="brightRoom" dir="tl"/>
        </a:scene3d>
        <a:sp3d contourW="19050" prstMaterial="flat">
          <a:bevelT w="0" h="0" prst="coolSlant"/>
          <a:contourClr>
            <a:schemeClr val="accent1">
              <a:hueOff val="0"/>
              <a:satOff val="0"/>
              <a:lumOff val="0"/>
              <a:alphaOff val="0"/>
              <a:shade val="25000"/>
              <a:satMod val="140000"/>
            </a:schemeClr>
          </a:contourClr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36A63E-9866-4C13-BE6F-7E1A80C20786}">
      <dsp:nvSpPr>
        <dsp:cNvPr id="0" name=""/>
        <dsp:cNvSpPr/>
      </dsp:nvSpPr>
      <dsp:spPr>
        <a:xfrm>
          <a:off x="0" y="4179093"/>
          <a:ext cx="6089650" cy="1393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"That is our main asset. There's no justification for us to create additional burdens on business just because the UK wants to leave."</a:t>
          </a:r>
          <a:endParaRPr lang="en-US" sz="2200" kern="1200"/>
        </a:p>
      </dsp:txBody>
      <dsp:txXfrm>
        <a:off x="0" y="4179093"/>
        <a:ext cx="6089650" cy="13930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E9A35774-1DEB-4495-82D0-1A8B6645E7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6EDBEFFD-1CA0-41A3-B19B-18A83286CDD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450742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5774-1DEB-4495-82D0-1A8B6645E7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EFFD-1CA0-41A3-B19B-18A83286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26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5774-1DEB-4495-82D0-1A8B6645E7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EFFD-1CA0-41A3-B19B-18A83286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8662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74D447E5-F22C-485B-A629-9ABDC2724E6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0BF274A5-9A1A-4397-9742-8BD6C0A7A30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93486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47E5-F22C-485B-A629-9ABDC2724E6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4A5-9A1A-4397-9742-8BD6C0A7A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49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47E5-F22C-485B-A629-9ABDC2724E6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4A5-9A1A-4397-9742-8BD6C0A7A302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521201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47E5-F22C-485B-A629-9ABDC2724E6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4A5-9A1A-4397-9742-8BD6C0A7A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803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47E5-F22C-485B-A629-9ABDC2724E6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4A5-9A1A-4397-9742-8BD6C0A7A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604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47E5-F22C-485B-A629-9ABDC2724E6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4A5-9A1A-4397-9742-8BD6C0A7A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599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47E5-F22C-485B-A629-9ABDC2724E6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4A5-9A1A-4397-9742-8BD6C0A7A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8377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47E5-F22C-485B-A629-9ABDC2724E6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4A5-9A1A-4397-9742-8BD6C0A7A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28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5774-1DEB-4495-82D0-1A8B6645E7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EFFD-1CA0-41A3-B19B-18A83286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339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47E5-F22C-485B-A629-9ABDC2724E6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4A5-9A1A-4397-9742-8BD6C0A7A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767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47E5-F22C-485B-A629-9ABDC2724E6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4A5-9A1A-4397-9742-8BD6C0A7A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823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47E5-F22C-485B-A629-9ABDC2724E6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274A5-9A1A-4397-9742-8BD6C0A7A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456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5774-1DEB-4495-82D0-1A8B6645E7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EFFD-1CA0-41A3-B19B-18A83286CDD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4219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5774-1DEB-4495-82D0-1A8B6645E7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EFFD-1CA0-41A3-B19B-18A83286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846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5774-1DEB-4495-82D0-1A8B6645E7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EFFD-1CA0-41A3-B19B-18A83286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387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5774-1DEB-4495-82D0-1A8B6645E7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EFFD-1CA0-41A3-B19B-18A83286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880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5774-1DEB-4495-82D0-1A8B6645E7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EFFD-1CA0-41A3-B19B-18A83286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9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5774-1DEB-4495-82D0-1A8B6645E7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EFFD-1CA0-41A3-B19B-18A83286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405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solidFill>
            <a:schemeClr val="accent1"/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35774-1DEB-4495-82D0-1A8B6645E7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BEFFD-1CA0-41A3-B19B-18A83286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345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E9A35774-1DEB-4495-82D0-1A8B6645E73F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6EDBEFFD-1CA0-41A3-B19B-18A83286CD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46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74D447E5-F22C-485B-A629-9ABDC2724E62}" type="datetimeFigureOut">
              <a:rPr lang="en-GB" smtClean="0"/>
              <a:t>18/02/2021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0BF274A5-9A1A-4397-9742-8BD6C0A7A30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038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IoVKjhu7mfk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VQzEWeGJLP0&amp;t=4175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96276-EFBE-4954-8E5C-165EF397B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800" dirty="0"/>
              <a:t>HR 173 </a:t>
            </a:r>
            <a:br>
              <a:rPr lang="en-GB" sz="4800" dirty="0"/>
            </a:br>
            <a:r>
              <a:rPr lang="en-GB" sz="4800" dirty="0"/>
              <a:t>Power in Organizations</a:t>
            </a:r>
            <a:br>
              <a:rPr lang="en-GB" sz="4800" dirty="0"/>
            </a:br>
            <a:br>
              <a:rPr lang="en-GB" sz="4800" dirty="0"/>
            </a:br>
            <a:r>
              <a:rPr lang="en-GB" sz="4800" dirty="0"/>
              <a:t>WORKSHOP 5 </a:t>
            </a:r>
            <a:br>
              <a:rPr lang="en-GB" sz="4800" dirty="0"/>
            </a:br>
            <a:r>
              <a:rPr lang="en-GB" sz="4800" dirty="0"/>
              <a:t>PART 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D976B2-C6F4-4A51-BBAC-5502C6AB37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786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deal with drug dealers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https://www.youtube.com/watch?v=IoVKjhu7mfk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3096-5B34-4342-9326-69289CEAE4C2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50504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52" y="2734444"/>
            <a:ext cx="3361556" cy="3361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175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Global Financial Meltdown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https://www.youtube.com/watch?v=VQzEWeGJLP0&amp;t=4175s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3096-5B34-4342-9326-69289CEAE4C2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50504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7648" y="2651438"/>
            <a:ext cx="7056784" cy="420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409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and Interests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9" y="1690688"/>
            <a:ext cx="11031071" cy="5030787"/>
          </a:xfrm>
        </p:spPr>
        <p:txBody>
          <a:bodyPr>
            <a:normAutofit/>
          </a:bodyPr>
          <a:lstStyle/>
          <a:p>
            <a:r>
              <a:rPr lang="en-GB" sz="2800" dirty="0"/>
              <a:t>Edward Snowden</a:t>
            </a:r>
          </a:p>
          <a:p>
            <a:endParaRPr lang="en-GB" sz="2800" dirty="0"/>
          </a:p>
          <a:p>
            <a:r>
              <a:rPr lang="en-GB" sz="2800" dirty="0"/>
              <a:t>What is ethical?</a:t>
            </a:r>
          </a:p>
          <a:p>
            <a:endParaRPr lang="en-GB" sz="2800" dirty="0"/>
          </a:p>
          <a:p>
            <a:r>
              <a:rPr lang="en-GB" sz="2800" dirty="0"/>
              <a:t>What power does government have to determine what is what is ‘ethical’ or ‘unethical’?</a:t>
            </a:r>
          </a:p>
          <a:p>
            <a:endParaRPr lang="en-GB" sz="2800" dirty="0"/>
          </a:p>
          <a:p>
            <a:r>
              <a:rPr lang="en-GB" dirty="0"/>
              <a:t>https://www.youtube.com/watch?v=0hLjuVyIIrs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3096-5B34-4342-9326-69289CEAE4C2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50504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0827" y="3644864"/>
            <a:ext cx="2527176" cy="3044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46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3CE88-BB69-418A-8079-ECB46D073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874" y="677863"/>
            <a:ext cx="4534047" cy="13255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3 Questions for discussion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0F4CE5E-45EC-487A-B585-CA78EC0F2243}"/>
              </a:ext>
            </a:extLst>
          </p:cNvPr>
          <p:cNvSpPr txBox="1"/>
          <p:nvPr/>
        </p:nvSpPr>
        <p:spPr>
          <a:xfrm>
            <a:off x="176169" y="2139194"/>
            <a:ext cx="7331978" cy="40409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dirty="0"/>
              <a:t>	</a:t>
            </a:r>
          </a:p>
          <a:p>
            <a:pPr indent="-182880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</a:pPr>
            <a:r>
              <a:rPr lang="en-US" sz="2400" dirty="0"/>
              <a:t>Having watched the first 15 minutes of the video discuss what seems to be the prominent issue between Mike Ashley and the Members of Parliament?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How is power exerted in the relationship between the members of Parliament and Mike Ashley, Mike Ashley and employees and employees 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How can we describe the categories of power shown in the video and covered in the content of this session? 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428ACD-FFC9-4847-9EF8-D4CB7CF71B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572" r="26639"/>
          <a:stretch/>
        </p:blipFill>
        <p:spPr>
          <a:xfrm>
            <a:off x="8053431" y="4822855"/>
            <a:ext cx="3192386" cy="203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9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76A64-FDB6-4E10-8B2D-8FA9F7444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Summary</a:t>
            </a:r>
            <a:r>
              <a:rPr lang="en-GB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5D3E3-68EB-418B-B8D7-F0A482BA7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852" y="1825625"/>
            <a:ext cx="10858948" cy="4667250"/>
          </a:xfrm>
        </p:spPr>
        <p:txBody>
          <a:bodyPr>
            <a:normAutofit fontScale="92500" lnSpcReduction="10000"/>
          </a:bodyPr>
          <a:lstStyle/>
          <a:p>
            <a:r>
              <a:rPr lang="en-GB" sz="3200" dirty="0"/>
              <a:t>Effective leadership always depends on </a:t>
            </a:r>
            <a:r>
              <a:rPr lang="en-GB" sz="3200" dirty="0">
                <a:solidFill>
                  <a:srgbClr val="FF0000"/>
                </a:solidFill>
              </a:rPr>
              <a:t>language</a:t>
            </a:r>
            <a:r>
              <a:rPr lang="en-GB" sz="3200" dirty="0"/>
              <a:t> for negotiating interests. </a:t>
            </a:r>
          </a:p>
          <a:p>
            <a:endParaRPr lang="en-GB" sz="3200" dirty="0"/>
          </a:p>
          <a:p>
            <a:r>
              <a:rPr lang="en-GB" sz="3200" dirty="0"/>
              <a:t>Language is not about articulating about what something happens but </a:t>
            </a:r>
            <a:r>
              <a:rPr lang="en-GB" sz="3200" dirty="0">
                <a:solidFill>
                  <a:srgbClr val="FF0000"/>
                </a:solidFill>
              </a:rPr>
              <a:t>how we want something to be presented</a:t>
            </a:r>
            <a:r>
              <a:rPr lang="en-GB" sz="3200" dirty="0"/>
              <a:t>. </a:t>
            </a:r>
          </a:p>
          <a:p>
            <a:endParaRPr lang="en-GB" sz="3200" dirty="0"/>
          </a:p>
          <a:p>
            <a:r>
              <a:rPr lang="en-GB" sz="3200" dirty="0"/>
              <a:t>Change and leadership are never straightforward processes but are </a:t>
            </a:r>
            <a:r>
              <a:rPr lang="en-GB" sz="3200" dirty="0">
                <a:solidFill>
                  <a:srgbClr val="FF0000"/>
                </a:solidFill>
              </a:rPr>
              <a:t>constantly challenged and re-defined </a:t>
            </a:r>
            <a:r>
              <a:rPr lang="en-GB" sz="3200" dirty="0"/>
              <a:t>according to the interests of the involved parties. </a:t>
            </a:r>
          </a:p>
        </p:txBody>
      </p:sp>
    </p:spTree>
    <p:extLst>
      <p:ext uri="{BB962C8B-B14F-4D97-AF65-F5344CB8AC3E}">
        <p14:creationId xmlns:p14="http://schemas.microsoft.com/office/powerpoint/2010/main" val="298033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5D876-2244-499E-BC0B-32760646A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Political Tactics Read </a:t>
            </a:r>
            <a:br>
              <a:rPr lang="en-GB" b="1" dirty="0"/>
            </a:br>
            <a:r>
              <a:rPr lang="en-GB" sz="2400" b="1" dirty="0"/>
              <a:t>Buchanan, and Huczynski. 2015p.754 </a:t>
            </a:r>
            <a:endParaRPr lang="en-GB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95151-7A16-4B3B-B716-2259E15A5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451" y="1828800"/>
            <a:ext cx="9286781" cy="4663440"/>
          </a:xfrm>
        </p:spPr>
        <p:txBody>
          <a:bodyPr>
            <a:normAutofit fontScale="92500" lnSpcReduction="10000"/>
          </a:bodyPr>
          <a:lstStyle/>
          <a:p>
            <a:r>
              <a:rPr lang="en-GB" sz="2100" b="1" dirty="0"/>
              <a:t>Image building </a:t>
            </a:r>
            <a:r>
              <a:rPr lang="en-GB" sz="2100" dirty="0"/>
              <a:t>We all know people who didn’t get the job because they didn’t look the part – appearance is a credibility issue; support for the right causes, adherence to group norms, self-confident manner</a:t>
            </a:r>
            <a:br>
              <a:rPr lang="en-GB" sz="2100" dirty="0"/>
            </a:br>
            <a:endParaRPr lang="en-GB" sz="2100" dirty="0"/>
          </a:p>
          <a:p>
            <a:r>
              <a:rPr lang="en-GB" sz="2100" b="1" dirty="0"/>
              <a:t>Information games </a:t>
            </a:r>
            <a:r>
              <a:rPr lang="en-GB" sz="2100" dirty="0"/>
              <a:t>Withholding information, bending the truth, white lies, timed release of information, overwhelming others with complex technical details</a:t>
            </a:r>
            <a:br>
              <a:rPr lang="en-GB" sz="2100" dirty="0"/>
            </a:br>
            <a:endParaRPr lang="en-GB" sz="2100" dirty="0"/>
          </a:p>
          <a:p>
            <a:r>
              <a:rPr lang="en-GB" sz="2100" b="1" dirty="0"/>
              <a:t>Structure games </a:t>
            </a:r>
            <a:r>
              <a:rPr lang="en-GB" sz="2100" dirty="0"/>
              <a:t>Creating new roles, teams, and departments, abolishing old ones, in order to promote supporters and </a:t>
            </a:r>
            <a:r>
              <a:rPr lang="en-GB" sz="2100" dirty="0" err="1"/>
              <a:t>sideline</a:t>
            </a:r>
            <a:r>
              <a:rPr lang="en-GB" sz="2100" dirty="0"/>
              <a:t> adversaries, and to signal new priorities</a:t>
            </a:r>
            <a:br>
              <a:rPr lang="en-GB" sz="2100" dirty="0"/>
            </a:br>
            <a:endParaRPr lang="en-GB" sz="2100" dirty="0"/>
          </a:p>
          <a:p>
            <a:r>
              <a:rPr lang="en-GB" sz="2100" b="1" dirty="0"/>
              <a:t>Scapegoating </a:t>
            </a:r>
            <a:r>
              <a:rPr lang="en-GB" sz="2100" dirty="0"/>
              <a:t>Ensuring that someone else is blamed, that this is the fault of another department, or external factors, or my predecessor, or trading conditions, or a particular individual; avoiding personal blame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2616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chel Barnier">
            <a:extLst>
              <a:ext uri="{FF2B5EF4-FFF2-40B4-BE49-F238E27FC236}">
                <a16:creationId xmlns:a16="http://schemas.microsoft.com/office/drawing/2014/main" id="{70484464-E795-45FD-BB5D-3F6A7FC70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26" r="1" b="7960"/>
          <a:stretch/>
        </p:blipFill>
        <p:spPr bwMode="auto">
          <a:xfrm rot="21480000">
            <a:off x="1137837" y="1003258"/>
            <a:ext cx="9916327" cy="4764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4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AB39B-473D-48EC-9B3B-1D5E84B9DC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1161"/>
            <a:ext cx="3335594" cy="5403370"/>
          </a:xfrm>
        </p:spPr>
        <p:txBody>
          <a:bodyPr>
            <a:normAutofit/>
          </a:bodyPr>
          <a:lstStyle/>
          <a:p>
            <a:r>
              <a:rPr lang="en-GB" dirty="0"/>
              <a:t>BBC 20 July 2018</a:t>
            </a:r>
          </a:p>
        </p:txBody>
      </p:sp>
      <p:graphicFrame>
        <p:nvGraphicFramePr>
          <p:cNvPr id="22" name="Content Placeholder 2">
            <a:extLst>
              <a:ext uri="{FF2B5EF4-FFF2-40B4-BE49-F238E27FC236}">
                <a16:creationId xmlns:a16="http://schemas.microsoft.com/office/drawing/2014/main" id="{B99317BE-A2B0-415E-B453-BF7404AB22B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173794" y="726783"/>
          <a:ext cx="6089650" cy="55721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19151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103A1-56E1-42A8-9376-AD5AAEBBD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ACE9E-1EC8-488E-8D59-D7389A1D7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b="1" dirty="0"/>
              <a:t>Alliances </a:t>
            </a:r>
            <a:r>
              <a:rPr lang="en-GB" sz="2400" dirty="0"/>
              <a:t>Doing secret deals with influential others to form a critical mass, a coalition, to win support for and to progress your proposals</a:t>
            </a:r>
            <a:br>
              <a:rPr lang="en-GB" sz="2400" dirty="0"/>
            </a:br>
            <a:endParaRPr lang="en-GB" sz="2400" dirty="0"/>
          </a:p>
          <a:p>
            <a:r>
              <a:rPr lang="en-GB" sz="2400" b="1" dirty="0"/>
              <a:t>Networking </a:t>
            </a:r>
            <a:r>
              <a:rPr lang="en-GB" sz="2400" dirty="0"/>
              <a:t>Friends in high places, ‘wine and dine’ them to get your initiatives onto the senior management agenda, improve your visibility, gather information</a:t>
            </a:r>
            <a:br>
              <a:rPr lang="en-GB" sz="2400" dirty="0"/>
            </a:br>
            <a:endParaRPr lang="en-GB" sz="2400" dirty="0"/>
          </a:p>
          <a:p>
            <a:r>
              <a:rPr lang="en-GB" sz="2400" b="1" dirty="0"/>
              <a:t>Compromise </a:t>
            </a:r>
            <a:r>
              <a:rPr lang="en-GB" sz="2400" dirty="0"/>
              <a:t>Give in, all right, you win this time, I won’t put up a fight and embarrass you in public – if you will back me next time</a:t>
            </a:r>
          </a:p>
        </p:txBody>
      </p:sp>
    </p:spTree>
    <p:extLst>
      <p:ext uri="{BB962C8B-B14F-4D97-AF65-F5344CB8AC3E}">
        <p14:creationId xmlns:p14="http://schemas.microsoft.com/office/powerpoint/2010/main" val="427103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908C69-E47F-4ADD-A3D1-F6DD93E21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396" y="570451"/>
            <a:ext cx="9244836" cy="6006517"/>
          </a:xfrm>
        </p:spPr>
        <p:txBody>
          <a:bodyPr>
            <a:normAutofit fontScale="92500" lnSpcReduction="20000"/>
          </a:bodyPr>
          <a:lstStyle/>
          <a:p>
            <a:r>
              <a:rPr lang="en-GB" sz="2600" b="1" dirty="0"/>
              <a:t>Rule games </a:t>
            </a:r>
            <a:r>
              <a:rPr lang="en-GB" sz="2600" dirty="0"/>
              <a:t>Refuse requests because they have not followed correct procedures or are contrary to company policy; accept similar requests from allies on the grounds of ‘special circumstances’</a:t>
            </a:r>
            <a:br>
              <a:rPr lang="en-GB" sz="2600" dirty="0"/>
            </a:br>
            <a:endParaRPr lang="en-GB" sz="2600" dirty="0"/>
          </a:p>
          <a:p>
            <a:r>
              <a:rPr lang="en-GB" sz="2600" b="1" dirty="0"/>
              <a:t>Positioning </a:t>
            </a:r>
            <a:r>
              <a:rPr lang="en-GB" sz="2600" dirty="0"/>
              <a:t>Choose and move to roles that make you visible and appear successful; withdraw from failing projects; locate yourself appropriately in the building, sit in the ‘right’ place at meetings</a:t>
            </a:r>
            <a:br>
              <a:rPr lang="en-GB" sz="2600" dirty="0"/>
            </a:br>
            <a:endParaRPr lang="en-GB" sz="2600" dirty="0"/>
          </a:p>
          <a:p>
            <a:r>
              <a:rPr lang="en-GB" sz="2600" b="1" dirty="0"/>
              <a:t>Issue selling </a:t>
            </a:r>
            <a:r>
              <a:rPr lang="en-GB" sz="2600" dirty="0"/>
              <a:t>Package, present, and promote your plans and ideas in ways that make them more appealing to your target audiences</a:t>
            </a:r>
            <a:br>
              <a:rPr lang="en-GB" sz="2600" dirty="0"/>
            </a:br>
            <a:endParaRPr lang="en-GB" sz="2600" dirty="0"/>
          </a:p>
          <a:p>
            <a:r>
              <a:rPr lang="en-GB" sz="2600" b="1" dirty="0"/>
              <a:t>Dirty tricks </a:t>
            </a:r>
            <a:r>
              <a:rPr lang="en-GB" sz="2600" dirty="0"/>
              <a:t>Keep dirt files for blackmail, spy on others, discredit and undermine competitors, spreading false rumours, corridor whispers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5121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ABE0388-7305-4FD0-AAE4-756ECD9A8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988992"/>
            <a:ext cx="10027329" cy="488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281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levels of power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851" y="1600200"/>
            <a:ext cx="11123407" cy="4997152"/>
          </a:xfrm>
        </p:spPr>
        <p:txBody>
          <a:bodyPr>
            <a:normAutofit fontScale="92500" lnSpcReduction="20000"/>
          </a:bodyPr>
          <a:lstStyle/>
          <a:p>
            <a:r>
              <a:rPr lang="en-GB" sz="3600" dirty="0">
                <a:solidFill>
                  <a:srgbClr val="FF0000"/>
                </a:solidFill>
              </a:rPr>
              <a:t>Individual </a:t>
            </a:r>
          </a:p>
          <a:p>
            <a:r>
              <a:rPr lang="en-GB" sz="3600" dirty="0"/>
              <a:t>Concentration on the individual’s thinking and behaviour</a:t>
            </a:r>
          </a:p>
          <a:p>
            <a:endParaRPr lang="en-GB" sz="3600" dirty="0"/>
          </a:p>
          <a:p>
            <a:r>
              <a:rPr lang="en-GB" sz="3600" dirty="0">
                <a:solidFill>
                  <a:srgbClr val="FF0000"/>
                </a:solidFill>
              </a:rPr>
              <a:t>Group</a:t>
            </a:r>
          </a:p>
          <a:p>
            <a:pPr marL="0" indent="0">
              <a:buNone/>
            </a:pPr>
            <a:r>
              <a:rPr lang="en-GB" sz="3600" dirty="0"/>
              <a:t>Interests held between members </a:t>
            </a:r>
          </a:p>
          <a:p>
            <a:endParaRPr lang="en-GB" sz="3600" dirty="0"/>
          </a:p>
          <a:p>
            <a:r>
              <a:rPr lang="en-GB" sz="3600" dirty="0">
                <a:solidFill>
                  <a:srgbClr val="FF0000"/>
                </a:solidFill>
              </a:rPr>
              <a:t>Organization</a:t>
            </a:r>
          </a:p>
          <a:p>
            <a:pPr marL="0" indent="0">
              <a:buNone/>
            </a:pPr>
            <a:r>
              <a:rPr lang="en-GB" sz="3600" dirty="0"/>
              <a:t>Power exerted across different groups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3096-5B34-4342-9326-69289CEAE4C2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50504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63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Power and Fear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D93096-5B34-4342-9326-69289CEAE4C2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srgbClr val="505046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1026" name="Picture 2" descr="Image result for north kor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125" y="1772817"/>
            <a:ext cx="8320923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687563"/>
      </p:ext>
    </p:extLst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1_View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687</Words>
  <Application>Microsoft Office PowerPoint</Application>
  <PresentationFormat>Widescreen</PresentationFormat>
  <Paragraphs>54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Wingdings 2</vt:lpstr>
      <vt:lpstr>Century Schoolbook</vt:lpstr>
      <vt:lpstr>View</vt:lpstr>
      <vt:lpstr>1_View</vt:lpstr>
      <vt:lpstr>HR 173  Power in Organizations  WORKSHOP 5  PART B</vt:lpstr>
      <vt:lpstr>Political Tactics Read  Buchanan, and Huczynski. 2015p.754 </vt:lpstr>
      <vt:lpstr>PowerPoint Presentation</vt:lpstr>
      <vt:lpstr>BBC 20 July 2018</vt:lpstr>
      <vt:lpstr>PowerPoint Presentation</vt:lpstr>
      <vt:lpstr>PowerPoint Presentation</vt:lpstr>
      <vt:lpstr>PowerPoint Presentation</vt:lpstr>
      <vt:lpstr>Different levels of power </vt:lpstr>
      <vt:lpstr>Power and Fear </vt:lpstr>
      <vt:lpstr>How to deal with drug dealers</vt:lpstr>
      <vt:lpstr>Global Financial Meltdown</vt:lpstr>
      <vt:lpstr>Power and Interests </vt:lpstr>
      <vt:lpstr>3 Questions for discussion </vt:lpstr>
      <vt:lpstr>Summary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173  Power in Organizations  WORKSHOP 5  PART B</dc:title>
  <dc:creator>Stephanos Avakian</dc:creator>
  <cp:lastModifiedBy>Stephanos Avakian</cp:lastModifiedBy>
  <cp:revision>3</cp:revision>
  <dcterms:created xsi:type="dcterms:W3CDTF">2021-02-18T17:43:40Z</dcterms:created>
  <dcterms:modified xsi:type="dcterms:W3CDTF">2021-02-18T19:55:29Z</dcterms:modified>
</cp:coreProperties>
</file>