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>
        <p:scale>
          <a:sx n="50" d="100"/>
          <a:sy n="50" d="100"/>
        </p:scale>
        <p:origin x="-24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03-Jun-21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03-Jun-21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bi.org/isc/datasheet/16705" TargetMode="External"/><Relationship Id="rId2" Type="http://schemas.openxmlformats.org/officeDocument/2006/relationships/hyperlink" Target="https://www.researchgate.net/publication/255704900_Current_knowledge_on_Fusarium_dry_rot_of_citr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oppert.com/challenges/disease-control/blue-mold/" TargetMode="External"/><Relationship Id="rId4" Type="http://schemas.openxmlformats.org/officeDocument/2006/relationships/hyperlink" Target="https://www.cabi.org/isc/datasheet/1673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Lemon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2606040"/>
          </a:xfrm>
        </p:spPr>
        <p:txBody>
          <a:bodyPr>
            <a:normAutofit lnSpcReduction="10000"/>
          </a:bodyPr>
          <a:lstStyle/>
          <a:p>
            <a:r>
              <a:rPr lang="en-US" cap="none" dirty="0" smtClean="0"/>
              <a:t>Student Name</a:t>
            </a:r>
          </a:p>
          <a:p>
            <a:r>
              <a:rPr lang="en-US" cap="none" dirty="0" smtClean="0"/>
              <a:t>Institution Name</a:t>
            </a:r>
          </a:p>
          <a:p>
            <a:r>
              <a:rPr lang="en-US" cap="none" dirty="0" smtClean="0"/>
              <a:t>Course Number</a:t>
            </a:r>
          </a:p>
          <a:p>
            <a:r>
              <a:rPr lang="en-US" cap="none" dirty="0" smtClean="0"/>
              <a:t>Due Date</a:t>
            </a:r>
          </a:p>
          <a:p>
            <a:r>
              <a:rPr lang="en-US" cap="none" dirty="0" smtClean="0"/>
              <a:t>Faculty Name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489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7693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smtClean="0"/>
              <a:t>Citrus </a:t>
            </a:r>
            <a:r>
              <a:rPr lang="en-US" sz="2400" cap="none" dirty="0" err="1" smtClean="0"/>
              <a:t>psorosis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ophiovirus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66850"/>
            <a:ext cx="10363826" cy="4324349"/>
          </a:xfrm>
        </p:spPr>
        <p:txBody>
          <a:bodyPr>
            <a:normAutofit fontScale="92500" lnSpcReduction="20000"/>
          </a:bodyPr>
          <a:lstStyle/>
          <a:p>
            <a:r>
              <a:rPr lang="en-US" sz="2600" cap="none" dirty="0"/>
              <a:t>Citrus </a:t>
            </a:r>
            <a:r>
              <a:rPr lang="en-US" sz="2600" cap="none" dirty="0" err="1"/>
              <a:t>psorosis</a:t>
            </a:r>
            <a:r>
              <a:rPr lang="en-US" sz="2600" cap="none" dirty="0"/>
              <a:t> </a:t>
            </a:r>
            <a:r>
              <a:rPr lang="en-US" sz="2600" cap="none" dirty="0" err="1" smtClean="0"/>
              <a:t>ophiovirus</a:t>
            </a:r>
            <a:r>
              <a:rPr lang="en-US" sz="2600" cap="none" dirty="0" smtClean="0"/>
              <a:t> is a virus infecting citrus plants globally.</a:t>
            </a:r>
          </a:p>
          <a:p>
            <a:r>
              <a:rPr lang="en-US" sz="2600" cap="none" dirty="0" smtClean="0"/>
              <a:t>It is the causal agent for citrus </a:t>
            </a:r>
            <a:r>
              <a:rPr lang="en-US" sz="2600" cap="none" dirty="0" err="1" smtClean="0"/>
              <a:t>psorosis</a:t>
            </a:r>
            <a:endParaRPr lang="en-US" sz="2600" cap="none" dirty="0" smtClean="0"/>
          </a:p>
          <a:p>
            <a:r>
              <a:rPr lang="en-US" sz="2600" cap="none" dirty="0" smtClean="0"/>
              <a:t>It is spread through contaminated grafting tools.</a:t>
            </a:r>
          </a:p>
          <a:p>
            <a:r>
              <a:rPr lang="en-US" sz="2600" cap="none" dirty="0" smtClean="0"/>
              <a:t>Its signs include: </a:t>
            </a:r>
          </a:p>
          <a:p>
            <a:pPr lvl="2"/>
            <a:r>
              <a:rPr lang="en-US" sz="2200" cap="none" dirty="0" err="1" smtClean="0"/>
              <a:t>Interveinal</a:t>
            </a:r>
            <a:r>
              <a:rPr lang="en-US" sz="2200" cap="none" dirty="0" smtClean="0"/>
              <a:t> yellow flecking on young leaves.</a:t>
            </a:r>
          </a:p>
          <a:p>
            <a:pPr lvl="2"/>
            <a:r>
              <a:rPr lang="en-US" sz="2200" cap="none" dirty="0" smtClean="0"/>
              <a:t>Appearing of gumming on the margins of the lesions</a:t>
            </a:r>
          </a:p>
          <a:p>
            <a:r>
              <a:rPr lang="en-US" sz="2600" cap="none" dirty="0" smtClean="0"/>
              <a:t>Its Symptoms include: </a:t>
            </a:r>
          </a:p>
          <a:p>
            <a:pPr lvl="2"/>
            <a:r>
              <a:rPr lang="en-US" sz="2200" cap="none" dirty="0" smtClean="0"/>
              <a:t>The </a:t>
            </a:r>
            <a:r>
              <a:rPr lang="en-US" sz="2200" cap="none" dirty="0"/>
              <a:t>scaffold branch </a:t>
            </a:r>
            <a:r>
              <a:rPr lang="en-US" sz="2200" cap="none" dirty="0" smtClean="0"/>
              <a:t>dies</a:t>
            </a:r>
          </a:p>
          <a:p>
            <a:pPr lvl="2"/>
            <a:r>
              <a:rPr lang="en-US" sz="2200" cap="none" dirty="0" smtClean="0"/>
              <a:t>Tree becomes unproductive (UCIPM, 2019)</a:t>
            </a:r>
            <a:r>
              <a:rPr lang="en-US" sz="2200" cap="none" dirty="0"/>
              <a:t/>
            </a:r>
            <a:br>
              <a:rPr lang="en-US" sz="2200" cap="none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84346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237517"/>
            <a:ext cx="10364451" cy="924533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52550"/>
            <a:ext cx="10363826" cy="5295900"/>
          </a:xfrm>
        </p:spPr>
        <p:txBody>
          <a:bodyPr>
            <a:normAutofit lnSpcReduction="10000"/>
          </a:bodyPr>
          <a:lstStyle/>
          <a:p>
            <a:r>
              <a:rPr lang="en-US" cap="none" dirty="0" err="1"/>
              <a:t>Adesemoye</a:t>
            </a:r>
            <a:r>
              <a:rPr lang="en-US" cap="none" dirty="0"/>
              <a:t>, </a:t>
            </a:r>
            <a:r>
              <a:rPr lang="en-US" cap="none" dirty="0" smtClean="0"/>
              <a:t>T. et al. (2013). Current knowledge on </a:t>
            </a:r>
            <a:r>
              <a:rPr lang="en-US" cap="none" dirty="0" err="1" smtClean="0"/>
              <a:t>fusarium</a:t>
            </a:r>
            <a:r>
              <a:rPr lang="en-US" cap="none" dirty="0" smtClean="0"/>
              <a:t> dry rot of citrus. Retrieved </a:t>
            </a:r>
            <a:r>
              <a:rPr lang="en-US" cap="none" dirty="0"/>
              <a:t>from </a:t>
            </a:r>
            <a:r>
              <a:rPr lang="en-US" cap="none" dirty="0">
                <a:hlinkClick r:id="rId2"/>
              </a:rPr>
              <a:t>https://</a:t>
            </a:r>
            <a:r>
              <a:rPr lang="en-US" cap="none" dirty="0" smtClean="0">
                <a:hlinkClick r:id="rId2"/>
              </a:rPr>
              <a:t>www.researchgate.net/publication/255704900_Current_knowledge_on_Fusarium_dry_rot_of_citrus</a:t>
            </a:r>
            <a:endParaRPr lang="en-US" cap="none" dirty="0" smtClean="0"/>
          </a:p>
          <a:p>
            <a:r>
              <a:rPr lang="en-US" cap="none" dirty="0" smtClean="0"/>
              <a:t>CABI. (2020). Citrus </a:t>
            </a:r>
            <a:r>
              <a:rPr lang="en-US" cap="none" dirty="0" err="1" smtClean="0"/>
              <a:t>Tristeza</a:t>
            </a:r>
            <a:r>
              <a:rPr lang="en-US" cap="none" dirty="0" smtClean="0"/>
              <a:t> Virus (citrus </a:t>
            </a:r>
            <a:r>
              <a:rPr lang="en-US" cap="none" dirty="0" err="1" smtClean="0"/>
              <a:t>tristeza</a:t>
            </a:r>
            <a:r>
              <a:rPr lang="en-US" cap="none" dirty="0"/>
              <a:t>). </a:t>
            </a:r>
            <a:r>
              <a:rPr lang="en-US" cap="none" dirty="0" smtClean="0"/>
              <a:t>Retrieved from </a:t>
            </a:r>
            <a:r>
              <a:rPr lang="en-US" cap="none" dirty="0" smtClean="0">
                <a:hlinkClick r:id="rId3"/>
              </a:rPr>
              <a:t>https</a:t>
            </a:r>
            <a:r>
              <a:rPr lang="en-US" cap="none" dirty="0">
                <a:hlinkClick r:id="rId3"/>
              </a:rPr>
              <a:t>://</a:t>
            </a:r>
            <a:r>
              <a:rPr lang="en-US" cap="none" dirty="0" smtClean="0">
                <a:hlinkClick r:id="rId3"/>
              </a:rPr>
              <a:t>www.cabi.org/isc/datasheet/16705</a:t>
            </a:r>
            <a:endParaRPr lang="en-US" cap="none" dirty="0" smtClean="0"/>
          </a:p>
          <a:p>
            <a:r>
              <a:rPr lang="en-US" cap="none" dirty="0"/>
              <a:t>CABI. (2020). Citrus </a:t>
            </a:r>
            <a:r>
              <a:rPr lang="en-US" cap="none" dirty="0" smtClean="0"/>
              <a:t>Cachexia Viroid (citrus </a:t>
            </a:r>
            <a:r>
              <a:rPr lang="en-US" cap="none" dirty="0" err="1" smtClean="0"/>
              <a:t>Xyloporosis</a:t>
            </a:r>
            <a:r>
              <a:rPr lang="en-US" cap="none" dirty="0" smtClean="0"/>
              <a:t>). </a:t>
            </a:r>
            <a:r>
              <a:rPr lang="en-US" cap="none" dirty="0"/>
              <a:t>Retrieved from </a:t>
            </a:r>
            <a:r>
              <a:rPr lang="en-US" cap="none" dirty="0">
                <a:hlinkClick r:id="rId4"/>
              </a:rPr>
              <a:t>https://</a:t>
            </a:r>
            <a:r>
              <a:rPr lang="en-US" cap="none" dirty="0" smtClean="0">
                <a:hlinkClick r:id="rId4"/>
              </a:rPr>
              <a:t>www.cabi.org/isc/datasheet/16737</a:t>
            </a:r>
            <a:endParaRPr lang="en-US" cap="none" dirty="0" smtClean="0"/>
          </a:p>
          <a:p>
            <a:r>
              <a:rPr lang="en-US" cap="none" dirty="0" smtClean="0"/>
              <a:t>Grant</a:t>
            </a:r>
            <a:r>
              <a:rPr lang="en-US" cap="none" dirty="0"/>
              <a:t>, </a:t>
            </a:r>
            <a:r>
              <a:rPr lang="en-US" cap="none" dirty="0" smtClean="0"/>
              <a:t>A. (2018). Tatter Leaf Virus Control: Learn About Treating Citrus Tatter Leaf Virus. </a:t>
            </a:r>
            <a:r>
              <a:rPr lang="en-US" cap="none" dirty="0"/>
              <a:t>Retrieved from https://www.gardeningknowhow.com/edible/fruits/citrus/treating-citrus-tatter-leaf-virus.htm</a:t>
            </a:r>
            <a:endParaRPr lang="en-US" cap="none" dirty="0" smtClean="0"/>
          </a:p>
          <a:p>
            <a:r>
              <a:rPr lang="en-US" cap="none" dirty="0" err="1" smtClean="0"/>
              <a:t>Kopper</a:t>
            </a:r>
            <a:r>
              <a:rPr lang="en-US" cap="none" dirty="0" smtClean="0"/>
              <a:t> Biological Systems. (2021). </a:t>
            </a:r>
            <a:r>
              <a:rPr lang="en-US" cap="none" dirty="0" err="1" smtClean="0"/>
              <a:t>Penicilllium</a:t>
            </a:r>
            <a:r>
              <a:rPr lang="en-US" cap="none" dirty="0" smtClean="0"/>
              <a:t> Italicum. </a:t>
            </a:r>
            <a:r>
              <a:rPr lang="en-US" cap="none" dirty="0"/>
              <a:t>Retrieved from </a:t>
            </a:r>
            <a:r>
              <a:rPr lang="en-US" cap="none" dirty="0">
                <a:hlinkClick r:id="rId5"/>
              </a:rPr>
              <a:t>https://www.koppert.com/challenges/disease-control/blue-mold</a:t>
            </a:r>
            <a:r>
              <a:rPr lang="en-US" cap="none" dirty="0" smtClean="0">
                <a:hlinkClick r:id="rId5"/>
              </a:rPr>
              <a:t>/</a:t>
            </a:r>
            <a:endParaRPr lang="en-US" cap="none" dirty="0" smtClean="0"/>
          </a:p>
          <a:p>
            <a:r>
              <a:rPr lang="en-US" cap="none" dirty="0" smtClean="0"/>
              <a:t>UCIPM. (2019). </a:t>
            </a:r>
            <a:r>
              <a:rPr lang="en-US" cap="none" dirty="0" err="1" smtClean="0"/>
              <a:t>Psorosis</a:t>
            </a:r>
            <a:r>
              <a:rPr lang="en-US" cap="none" dirty="0" smtClean="0"/>
              <a:t>. </a:t>
            </a:r>
            <a:r>
              <a:rPr lang="en-US" cap="none" dirty="0"/>
              <a:t>Retrieved from https://www2.ipm.ucanr.edu/agriculture/citrus/Psorosis/</a:t>
            </a:r>
            <a:endParaRPr lang="en-US" cap="none" dirty="0" smtClean="0"/>
          </a:p>
          <a:p>
            <a:pPr marL="0" indent="0">
              <a:buNone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64417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412777"/>
            <a:ext cx="10364451" cy="1596177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68780"/>
            <a:ext cx="10363826" cy="4617720"/>
          </a:xfrm>
        </p:spPr>
        <p:txBody>
          <a:bodyPr>
            <a:normAutofit fontScale="92500" lnSpcReduction="10000"/>
          </a:bodyPr>
          <a:lstStyle/>
          <a:p>
            <a:r>
              <a:rPr lang="en-US" sz="2800" cap="none" dirty="0" smtClean="0"/>
              <a:t>In this </a:t>
            </a:r>
            <a:r>
              <a:rPr lang="en-US" sz="2800" cap="none" dirty="0" err="1" smtClean="0"/>
              <a:t>preseantation</a:t>
            </a:r>
            <a:r>
              <a:rPr lang="en-US" sz="2800" cap="none" dirty="0" smtClean="0"/>
              <a:t> we shall consider the disease, causal agent, symptoms, signs and spread of:</a:t>
            </a:r>
          </a:p>
          <a:p>
            <a:pPr lvl="6"/>
            <a:r>
              <a:rPr lang="en-US" sz="2400" cap="none" dirty="0" err="1" smtClean="0"/>
              <a:t>Penicilium</a:t>
            </a:r>
            <a:r>
              <a:rPr lang="en-US" sz="2400" cap="none" dirty="0" smtClean="0"/>
              <a:t> italicum</a:t>
            </a:r>
          </a:p>
          <a:p>
            <a:pPr lvl="6"/>
            <a:r>
              <a:rPr lang="en-US" sz="2400" cap="none" dirty="0" err="1" smtClean="0"/>
              <a:t>Alternaria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alternata</a:t>
            </a:r>
            <a:endParaRPr lang="en-US" sz="2400" cap="none" dirty="0" smtClean="0"/>
          </a:p>
          <a:p>
            <a:pPr lvl="6"/>
            <a:r>
              <a:rPr lang="en-US" sz="2400" cap="none" dirty="0" err="1" smtClean="0"/>
              <a:t>Geotrichum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candidum</a:t>
            </a:r>
            <a:endParaRPr lang="en-US" sz="2400" cap="none" dirty="0" smtClean="0"/>
          </a:p>
          <a:p>
            <a:pPr lvl="6"/>
            <a:r>
              <a:rPr lang="en-US" sz="2400" cap="none" dirty="0" err="1" smtClean="0"/>
              <a:t>Fasarium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Solami</a:t>
            </a:r>
            <a:endParaRPr lang="en-US" sz="2400" cap="none" dirty="0" smtClean="0"/>
          </a:p>
          <a:p>
            <a:pPr lvl="6"/>
            <a:r>
              <a:rPr lang="en-US" sz="2400" cap="none" dirty="0" smtClean="0"/>
              <a:t>Citrus </a:t>
            </a:r>
            <a:r>
              <a:rPr lang="en-US" sz="2400" cap="none" dirty="0" err="1" smtClean="0"/>
              <a:t>tristeza</a:t>
            </a:r>
            <a:r>
              <a:rPr lang="en-US" sz="2400" cap="none" dirty="0" smtClean="0"/>
              <a:t> virus</a:t>
            </a:r>
          </a:p>
          <a:p>
            <a:pPr lvl="6"/>
            <a:r>
              <a:rPr lang="en-US" sz="2400" cap="none" dirty="0" smtClean="0"/>
              <a:t>Citrus cachexia viroid</a:t>
            </a:r>
          </a:p>
          <a:p>
            <a:pPr lvl="6"/>
            <a:r>
              <a:rPr lang="en-US" sz="2400" cap="none" dirty="0" smtClean="0"/>
              <a:t>Citrus tatter leaf virus</a:t>
            </a:r>
          </a:p>
          <a:p>
            <a:pPr lvl="6"/>
            <a:r>
              <a:rPr lang="en-US" sz="2400" cap="none" dirty="0" smtClean="0"/>
              <a:t>Citrus </a:t>
            </a:r>
            <a:r>
              <a:rPr lang="en-US" sz="2400" cap="none" dirty="0" err="1" smtClean="0"/>
              <a:t>psorosis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ophiovirus</a:t>
            </a:r>
            <a:endParaRPr lang="en-US" sz="2400" cap="none" dirty="0" smtClean="0"/>
          </a:p>
          <a:p>
            <a:pPr lvl="6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9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err="1" smtClean="0"/>
              <a:t>Penicillium</a:t>
            </a:r>
            <a:r>
              <a:rPr lang="en-US" sz="2400" cap="none" dirty="0" smtClean="0"/>
              <a:t> italicum</a:t>
            </a:r>
            <a:br>
              <a:rPr lang="en-US" sz="2400" cap="non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83080"/>
            <a:ext cx="10363826" cy="4255770"/>
          </a:xfrm>
        </p:spPr>
        <p:txBody>
          <a:bodyPr>
            <a:normAutofit fontScale="92500" lnSpcReduction="10000"/>
          </a:bodyPr>
          <a:lstStyle/>
          <a:p>
            <a:r>
              <a:rPr lang="en-US" sz="2600" cap="none" dirty="0" err="1" smtClean="0"/>
              <a:t>Penicillium</a:t>
            </a:r>
            <a:r>
              <a:rPr lang="en-US" sz="2600" cap="none" dirty="0" smtClean="0"/>
              <a:t> italicum is a pathogen that causes citrus blue mold</a:t>
            </a:r>
          </a:p>
          <a:p>
            <a:r>
              <a:rPr lang="en-US" sz="2600" cap="none" dirty="0" smtClean="0"/>
              <a:t>The pathogen flourishes in dump and warm environments.</a:t>
            </a:r>
          </a:p>
          <a:p>
            <a:r>
              <a:rPr lang="en-US" sz="2600" cap="none" dirty="0" smtClean="0"/>
              <a:t>Its symptoms include </a:t>
            </a:r>
          </a:p>
          <a:p>
            <a:pPr lvl="2"/>
            <a:r>
              <a:rPr lang="en-US" sz="2200" cap="none" dirty="0" smtClean="0"/>
              <a:t>soft water soaked on the peel</a:t>
            </a:r>
          </a:p>
          <a:p>
            <a:pPr lvl="2"/>
            <a:r>
              <a:rPr lang="en-US" sz="2000" cap="none" dirty="0"/>
              <a:t>D</a:t>
            </a:r>
            <a:r>
              <a:rPr lang="en-US" sz="2000" cap="none" dirty="0" smtClean="0"/>
              <a:t>evelopment of circular colony of white </a:t>
            </a:r>
            <a:r>
              <a:rPr lang="en-US" sz="2000" cap="none" dirty="0" err="1" smtClean="0"/>
              <a:t>mould</a:t>
            </a:r>
            <a:endParaRPr lang="en-US" sz="2000" cap="none" dirty="0" smtClean="0"/>
          </a:p>
          <a:p>
            <a:r>
              <a:rPr lang="en-US" sz="2600" cap="none" dirty="0"/>
              <a:t>Its </a:t>
            </a:r>
            <a:r>
              <a:rPr lang="en-US" sz="2600" cap="none" dirty="0" smtClean="0"/>
              <a:t>signs include</a:t>
            </a:r>
          </a:p>
          <a:p>
            <a:pPr lvl="2"/>
            <a:r>
              <a:rPr lang="en-US" sz="2200" cap="none" dirty="0"/>
              <a:t>T</a:t>
            </a:r>
            <a:r>
              <a:rPr lang="en-US" sz="2200" cap="none" dirty="0" smtClean="0"/>
              <a:t>he production of blue to green spores</a:t>
            </a:r>
          </a:p>
          <a:p>
            <a:r>
              <a:rPr lang="en-US" sz="2600" cap="none" dirty="0" err="1" smtClean="0"/>
              <a:t>Penicillium</a:t>
            </a:r>
            <a:r>
              <a:rPr lang="en-US" sz="2600" cap="none" dirty="0" smtClean="0"/>
              <a:t> italicum can spread during contact between citrus fruits (</a:t>
            </a:r>
            <a:r>
              <a:rPr lang="en-US" sz="2600" cap="none" dirty="0" err="1" smtClean="0"/>
              <a:t>Koppert</a:t>
            </a:r>
            <a:r>
              <a:rPr lang="en-US" sz="2600" cap="none" dirty="0" smtClean="0"/>
              <a:t> Biological Systems, 2021).</a:t>
            </a:r>
            <a:endParaRPr lang="en-US" sz="2600" cap="none" dirty="0"/>
          </a:p>
        </p:txBody>
      </p:sp>
    </p:spTree>
    <p:extLst>
      <p:ext uri="{BB962C8B-B14F-4D97-AF65-F5344CB8AC3E}">
        <p14:creationId xmlns:p14="http://schemas.microsoft.com/office/powerpoint/2010/main" val="4270067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3883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err="1" smtClean="0"/>
              <a:t>Alternaria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alternata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524000"/>
            <a:ext cx="10763876" cy="4438649"/>
          </a:xfrm>
        </p:spPr>
        <p:txBody>
          <a:bodyPr>
            <a:normAutofit fontScale="92500" lnSpcReduction="10000"/>
          </a:bodyPr>
          <a:lstStyle/>
          <a:p>
            <a:pPr marL="228600" lvl="6">
              <a:spcBef>
                <a:spcPts val="1000"/>
              </a:spcBef>
            </a:pPr>
            <a:r>
              <a:rPr lang="en-US" sz="2600" cap="none" dirty="0" err="1"/>
              <a:t>Alternaria</a:t>
            </a:r>
            <a:r>
              <a:rPr lang="en-US" sz="2600" cap="none" dirty="0"/>
              <a:t> </a:t>
            </a:r>
            <a:r>
              <a:rPr lang="en-US" sz="2600" cap="none" dirty="0" smtClean="0"/>
              <a:t>alternate is a fungi that cause black rot or black spot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develops during cold storage of fruits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can be spread through water splash, running water and handling the infected plant.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signs include: </a:t>
            </a:r>
          </a:p>
          <a:p>
            <a:pPr marL="1143000" lvl="8">
              <a:spcBef>
                <a:spcPts val="1000"/>
              </a:spcBef>
            </a:pPr>
            <a:r>
              <a:rPr lang="en-US" sz="2200" cap="none" dirty="0" smtClean="0"/>
              <a:t>yellow, dark brown to black circular leaf spots</a:t>
            </a:r>
          </a:p>
          <a:p>
            <a:pPr marL="1143000" lvl="8">
              <a:spcBef>
                <a:spcPts val="1000"/>
              </a:spcBef>
            </a:pPr>
            <a:r>
              <a:rPr lang="en-US" sz="2200" cap="none" dirty="0" smtClean="0"/>
              <a:t> shot hole appearance on the leaf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Its symptoms include</a:t>
            </a:r>
          </a:p>
          <a:p>
            <a:pPr marL="1143000" lvl="8">
              <a:spcBef>
                <a:spcPts val="1000"/>
              </a:spcBef>
            </a:pPr>
            <a:r>
              <a:rPr lang="en-US" sz="2000" cap="none" dirty="0" smtClean="0"/>
              <a:t>shallow lesions with dark, olive green to black surface mycelia growth.</a:t>
            </a:r>
          </a:p>
          <a:p>
            <a:pPr marL="228600" lvl="6">
              <a:spcBef>
                <a:spcPts val="1000"/>
              </a:spcBef>
            </a:pPr>
            <a:endParaRPr lang="en-US" sz="2000" cap="none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2945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8168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err="1" smtClean="0"/>
              <a:t>Geotrichum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candidum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52600"/>
            <a:ext cx="10363826" cy="48577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600" cap="none" dirty="0" err="1" smtClean="0"/>
              <a:t>Geotrichum</a:t>
            </a:r>
            <a:r>
              <a:rPr lang="en-US" sz="2600" cap="none" dirty="0" smtClean="0"/>
              <a:t> </a:t>
            </a:r>
            <a:r>
              <a:rPr lang="en-US" sz="2600" cap="none" dirty="0" err="1" smtClean="0"/>
              <a:t>candidum</a:t>
            </a:r>
            <a:r>
              <a:rPr lang="en-US" sz="2600" cap="none" dirty="0" smtClean="0"/>
              <a:t> is a fungus that is a mold and mainly found in nature</a:t>
            </a:r>
          </a:p>
          <a:p>
            <a:r>
              <a:rPr lang="en-US" sz="2600" cap="none" dirty="0" smtClean="0"/>
              <a:t>It is a causal agent for sour rot</a:t>
            </a:r>
          </a:p>
          <a:p>
            <a:r>
              <a:rPr lang="en-US" sz="2600" cap="none" dirty="0" smtClean="0"/>
              <a:t>It can spread through clusters and smells such as vinegar</a:t>
            </a:r>
          </a:p>
          <a:p>
            <a:r>
              <a:rPr lang="en-US" sz="2600" cap="none" dirty="0" smtClean="0"/>
              <a:t>Its signs include: </a:t>
            </a:r>
          </a:p>
          <a:p>
            <a:pPr lvl="2"/>
            <a:r>
              <a:rPr lang="en-US" sz="2200" cap="none" dirty="0" smtClean="0"/>
              <a:t>the lemon get soft and watery</a:t>
            </a:r>
          </a:p>
          <a:p>
            <a:pPr lvl="2"/>
            <a:r>
              <a:rPr lang="en-US" sz="2200" cap="none" dirty="0" smtClean="0"/>
              <a:t>strong vinegar like odor</a:t>
            </a:r>
          </a:p>
          <a:p>
            <a:r>
              <a:rPr lang="en-US" sz="2600" cap="none" dirty="0" smtClean="0"/>
              <a:t>It symptoms include: </a:t>
            </a:r>
          </a:p>
          <a:p>
            <a:pPr lvl="2"/>
            <a:r>
              <a:rPr lang="en-US" sz="2200" cap="none" dirty="0" smtClean="0"/>
              <a:t>Thinning</a:t>
            </a:r>
          </a:p>
          <a:p>
            <a:pPr lvl="2"/>
            <a:r>
              <a:rPr lang="en-US" sz="2200" cap="none" dirty="0" smtClean="0"/>
              <a:t>cracks that release juice</a:t>
            </a:r>
          </a:p>
        </p:txBody>
      </p:sp>
    </p:spTree>
    <p:extLst>
      <p:ext uri="{BB962C8B-B14F-4D97-AF65-F5344CB8AC3E}">
        <p14:creationId xmlns:p14="http://schemas.microsoft.com/office/powerpoint/2010/main" val="828716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67383"/>
          </a:xfrm>
        </p:spPr>
        <p:txBody>
          <a:bodyPr/>
          <a:lstStyle/>
          <a:p>
            <a:pPr lvl="6"/>
            <a:r>
              <a:rPr lang="en-US" sz="2400" cap="none" dirty="0" smtClean="0"/>
              <a:t>				</a:t>
            </a:r>
            <a:r>
              <a:rPr lang="en-US" sz="2400" cap="none" dirty="0" err="1" smtClean="0"/>
              <a:t>Fusarium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Solami</a:t>
            </a:r>
            <a:endParaRPr lang="en-US" sz="2400" cap="non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85900"/>
            <a:ext cx="10363826" cy="4305299"/>
          </a:xfrm>
        </p:spPr>
        <p:txBody>
          <a:bodyPr>
            <a:normAutofit fontScale="92500"/>
          </a:bodyPr>
          <a:lstStyle/>
          <a:p>
            <a:pPr marL="228600" lvl="6">
              <a:spcBef>
                <a:spcPts val="1000"/>
              </a:spcBef>
            </a:pPr>
            <a:r>
              <a:rPr lang="en-US" sz="2600" cap="none" dirty="0" err="1" smtClean="0"/>
              <a:t>Fusarium</a:t>
            </a:r>
            <a:r>
              <a:rPr lang="en-US" sz="2600" cap="none" dirty="0" smtClean="0"/>
              <a:t> </a:t>
            </a:r>
            <a:r>
              <a:rPr lang="en-US" sz="2600" cap="none" dirty="0" err="1" smtClean="0"/>
              <a:t>Solami</a:t>
            </a:r>
            <a:r>
              <a:rPr lang="en-US" sz="2600" cap="none" dirty="0" smtClean="0"/>
              <a:t> is a pathogen that is found in soils globally</a:t>
            </a:r>
            <a:endParaRPr lang="en-US" dirty="0" smtClean="0"/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is a causal agent for </a:t>
            </a:r>
            <a:r>
              <a:rPr lang="en-US" sz="2600" cap="none" dirty="0" err="1" smtClean="0"/>
              <a:t>Fusarium</a:t>
            </a:r>
            <a:r>
              <a:rPr lang="en-US" sz="2600" cap="none" dirty="0" smtClean="0"/>
              <a:t> rot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can be spread through air, equipment and water (</a:t>
            </a:r>
            <a:r>
              <a:rPr lang="en-US" sz="2600" cap="none" dirty="0" err="1" smtClean="0"/>
              <a:t>Adesemoye</a:t>
            </a:r>
            <a:r>
              <a:rPr lang="en-US" sz="2600" cap="none" dirty="0" smtClean="0"/>
              <a:t>, et al., 2013)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symptoms include:</a:t>
            </a:r>
          </a:p>
          <a:p>
            <a:pPr marL="1143000" lvl="8">
              <a:spcBef>
                <a:spcPts val="1000"/>
              </a:spcBef>
            </a:pPr>
            <a:r>
              <a:rPr lang="en-US" sz="2000" cap="none" dirty="0"/>
              <a:t>R</a:t>
            </a:r>
            <a:r>
              <a:rPr lang="en-US" sz="2000" cap="none" dirty="0" smtClean="0"/>
              <a:t>eddish purple to grayish roots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Its signs include:</a:t>
            </a:r>
          </a:p>
          <a:p>
            <a:pPr marL="1143000" lvl="8">
              <a:spcBef>
                <a:spcPts val="1000"/>
              </a:spcBef>
            </a:pPr>
            <a:r>
              <a:rPr lang="en-US" sz="2000" cap="none" dirty="0" smtClean="0"/>
              <a:t>dark decay in the barge of large scaffold roots</a:t>
            </a:r>
          </a:p>
          <a:p>
            <a:pPr marL="1143000" lvl="8">
              <a:spcBef>
                <a:spcPts val="1000"/>
              </a:spcBef>
            </a:pPr>
            <a:r>
              <a:rPr lang="en-US" sz="2000" cap="none" dirty="0" smtClean="0"/>
              <a:t>lower crown of the trunk</a:t>
            </a:r>
          </a:p>
          <a:p>
            <a:pPr marL="228600" lvl="6">
              <a:spcBef>
                <a:spcPts val="1000"/>
              </a:spcBef>
            </a:pPr>
            <a:endParaRPr lang="en-US" sz="2600" cap="none" dirty="0"/>
          </a:p>
        </p:txBody>
      </p:sp>
    </p:spTree>
    <p:extLst>
      <p:ext uri="{BB962C8B-B14F-4D97-AF65-F5344CB8AC3E}">
        <p14:creationId xmlns:p14="http://schemas.microsoft.com/office/powerpoint/2010/main" val="250495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18467"/>
            <a:ext cx="10364451" cy="109598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smtClean="0"/>
              <a:t>Citrus </a:t>
            </a:r>
            <a:r>
              <a:rPr lang="en-US" sz="2400" cap="none" dirty="0" err="1" smtClean="0"/>
              <a:t>tristeza</a:t>
            </a:r>
            <a:r>
              <a:rPr lang="en-US" sz="2400" cap="none" dirty="0" smtClean="0"/>
              <a:t> virus</a:t>
            </a:r>
            <a:br>
              <a:rPr lang="en-US" sz="2400" cap="none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14450"/>
            <a:ext cx="10363826" cy="4476749"/>
          </a:xfrm>
        </p:spPr>
        <p:txBody>
          <a:bodyPr>
            <a:normAutofit fontScale="92500" lnSpcReduction="20000"/>
          </a:bodyPr>
          <a:lstStyle/>
          <a:p>
            <a:pPr marL="228600" lvl="6">
              <a:spcBef>
                <a:spcPts val="1000"/>
              </a:spcBef>
            </a:pPr>
            <a:r>
              <a:rPr lang="en-US" sz="2400" cap="none" dirty="0"/>
              <a:t>Citrus </a:t>
            </a:r>
            <a:r>
              <a:rPr lang="en-US" sz="2400" cap="none" dirty="0" err="1"/>
              <a:t>tristeza</a:t>
            </a:r>
            <a:r>
              <a:rPr lang="en-US" sz="2400" cap="none" dirty="0"/>
              <a:t> </a:t>
            </a:r>
            <a:r>
              <a:rPr lang="en-US" sz="2400" cap="none" dirty="0" smtClean="0"/>
              <a:t>virus is a phloem limited virus that affected citrus species</a:t>
            </a:r>
          </a:p>
          <a:p>
            <a:pPr marL="228600" lvl="6">
              <a:spcBef>
                <a:spcPts val="1000"/>
              </a:spcBef>
            </a:pPr>
            <a:r>
              <a:rPr lang="en-US" sz="2400" cap="none" dirty="0" smtClean="0"/>
              <a:t>It is a causal agent for </a:t>
            </a:r>
            <a:r>
              <a:rPr lang="en-US" sz="2400" cap="none" dirty="0" err="1" smtClean="0"/>
              <a:t>Tristeza</a:t>
            </a:r>
            <a:r>
              <a:rPr lang="en-US" sz="2400" cap="none" dirty="0" smtClean="0"/>
              <a:t> disease</a:t>
            </a:r>
          </a:p>
          <a:p>
            <a:pPr marL="228600" lvl="6">
              <a:spcBef>
                <a:spcPts val="1000"/>
              </a:spcBef>
            </a:pPr>
            <a:r>
              <a:rPr lang="en-US" sz="2400" cap="none" dirty="0" smtClean="0"/>
              <a:t>It can be spread through aphid species in a semi persistent manner with </a:t>
            </a:r>
            <a:r>
              <a:rPr lang="en-US" sz="2400" cap="none" dirty="0" err="1" smtClean="0"/>
              <a:t>Toxoptera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citricida</a:t>
            </a:r>
            <a:r>
              <a:rPr lang="en-US" sz="2400" cap="none" dirty="0" smtClean="0"/>
              <a:t> (CABI, 2020)</a:t>
            </a:r>
          </a:p>
          <a:p>
            <a:pPr marL="228600" lvl="6">
              <a:spcBef>
                <a:spcPts val="1000"/>
              </a:spcBef>
            </a:pPr>
            <a:r>
              <a:rPr lang="en-US" sz="2400" cap="none" dirty="0"/>
              <a:t>Its signs and symptoms </a:t>
            </a:r>
            <a:r>
              <a:rPr lang="en-US" sz="2400" cap="none" dirty="0" smtClean="0"/>
              <a:t>include</a:t>
            </a:r>
          </a:p>
          <a:p>
            <a:pPr marL="1143000" lvl="8">
              <a:spcBef>
                <a:spcPts val="1000"/>
              </a:spcBef>
            </a:pPr>
            <a:r>
              <a:rPr lang="en-US" sz="2400" cap="none" dirty="0" smtClean="0"/>
              <a:t>Stem pitting</a:t>
            </a:r>
          </a:p>
          <a:p>
            <a:pPr marL="1143000" lvl="8">
              <a:spcBef>
                <a:spcPts val="1000"/>
              </a:spcBef>
            </a:pPr>
            <a:r>
              <a:rPr lang="en-US" sz="2400" cap="none" dirty="0" smtClean="0"/>
              <a:t>stunting</a:t>
            </a:r>
          </a:p>
          <a:p>
            <a:pPr marL="228600" lvl="6">
              <a:spcBef>
                <a:spcPts val="1000"/>
              </a:spcBef>
            </a:pPr>
            <a:r>
              <a:rPr lang="en-US" sz="2400" cap="none" dirty="0" smtClean="0"/>
              <a:t>Its signs include</a:t>
            </a:r>
          </a:p>
          <a:p>
            <a:pPr marL="1143000" lvl="8">
              <a:spcBef>
                <a:spcPts val="1000"/>
              </a:spcBef>
            </a:pPr>
            <a:r>
              <a:rPr lang="en-US" sz="2400" cap="none" dirty="0" smtClean="0"/>
              <a:t> leaves getting clear veins which are torn corky</a:t>
            </a:r>
          </a:p>
          <a:p>
            <a:pPr marL="1143000" lvl="8">
              <a:spcBef>
                <a:spcPts val="1000"/>
              </a:spcBef>
            </a:pPr>
            <a:r>
              <a:rPr lang="en-US" sz="2400" cap="none" dirty="0" smtClean="0"/>
              <a:t>choruses and cupping of the leaf</a:t>
            </a:r>
          </a:p>
          <a:p>
            <a:pPr marL="1143000" lvl="8">
              <a:spcBef>
                <a:spcPts val="1000"/>
              </a:spcBef>
            </a:pPr>
            <a:endParaRPr lang="en-US" sz="2400" cap="none" dirty="0" smtClean="0"/>
          </a:p>
        </p:txBody>
      </p:sp>
    </p:spTree>
    <p:extLst>
      <p:ext uri="{BB962C8B-B14F-4D97-AF65-F5344CB8AC3E}">
        <p14:creationId xmlns:p14="http://schemas.microsoft.com/office/powerpoint/2010/main" val="77068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smtClean="0"/>
              <a:t>Citrus cachexia viroid</a:t>
            </a:r>
            <a:br>
              <a:rPr lang="en-US" sz="2400" cap="non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>
            <a:normAutofit fontScale="92500" lnSpcReduction="10000"/>
          </a:bodyPr>
          <a:lstStyle/>
          <a:p>
            <a:pPr marL="228600" lvl="6">
              <a:spcBef>
                <a:spcPts val="1000"/>
              </a:spcBef>
            </a:pPr>
            <a:r>
              <a:rPr lang="en-US" sz="2600" cap="none" dirty="0"/>
              <a:t>Citrus cachexia </a:t>
            </a:r>
            <a:r>
              <a:rPr lang="en-US" sz="2600" cap="none" dirty="0" smtClean="0"/>
              <a:t>viroid is a virus which impacts citrus trees</a:t>
            </a:r>
            <a:endParaRPr lang="en-US" dirty="0" smtClean="0"/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is a causal agent for citrus </a:t>
            </a:r>
            <a:r>
              <a:rPr lang="en-US" sz="2600" cap="none" dirty="0" err="1" smtClean="0"/>
              <a:t>xyloporosis</a:t>
            </a:r>
            <a:endParaRPr lang="en-US" sz="2600" cap="none" dirty="0" smtClean="0"/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can be spread by the objects which have been in contact with the diseased tree.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Its symptoms include </a:t>
            </a:r>
          </a:p>
          <a:p>
            <a:pPr marL="1143000" lvl="8">
              <a:spcBef>
                <a:spcPts val="1000"/>
              </a:spcBef>
            </a:pPr>
            <a:r>
              <a:rPr lang="en-US" sz="2200" cap="none" dirty="0" smtClean="0"/>
              <a:t>pitting and gumming in the bark and wood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Its signs include:</a:t>
            </a:r>
          </a:p>
          <a:p>
            <a:pPr marL="1143000" lvl="8">
              <a:spcBef>
                <a:spcPts val="1000"/>
              </a:spcBef>
            </a:pPr>
            <a:r>
              <a:rPr lang="en-US" sz="2600" cap="none" dirty="0" smtClean="0"/>
              <a:t> </a:t>
            </a:r>
            <a:r>
              <a:rPr lang="en-US" sz="2200" cap="none" dirty="0" smtClean="0"/>
              <a:t>premature leaf fruit drop </a:t>
            </a:r>
          </a:p>
          <a:p>
            <a:pPr marL="1143000" lvl="8">
              <a:spcBef>
                <a:spcPts val="1000"/>
              </a:spcBef>
            </a:pPr>
            <a:r>
              <a:rPr lang="en-US" sz="2200" cap="none" dirty="0" smtClean="0"/>
              <a:t>twig dieback </a:t>
            </a:r>
            <a:r>
              <a:rPr lang="en-US" sz="2200" cap="none" dirty="0"/>
              <a:t>(CABI, 2020</a:t>
            </a:r>
            <a:r>
              <a:rPr lang="en-US" sz="2200" cap="none" dirty="0" smtClean="0"/>
              <a:t>)</a:t>
            </a:r>
          </a:p>
          <a:p>
            <a:pPr marL="228600" lvl="6">
              <a:spcBef>
                <a:spcPts val="1000"/>
              </a:spcBef>
            </a:pPr>
            <a:endParaRPr lang="en-US" sz="2200" cap="none" dirty="0"/>
          </a:p>
        </p:txBody>
      </p:sp>
    </p:spTree>
    <p:extLst>
      <p:ext uri="{BB962C8B-B14F-4D97-AF65-F5344CB8AC3E}">
        <p14:creationId xmlns:p14="http://schemas.microsoft.com/office/powerpoint/2010/main" val="3376065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29283"/>
          </a:xfrm>
        </p:spPr>
        <p:txBody>
          <a:bodyPr/>
          <a:lstStyle/>
          <a:p>
            <a:pPr lvl="6" algn="ctr" rtl="0">
              <a:lnSpc>
                <a:spcPct val="90000"/>
              </a:lnSpc>
              <a:spcBef>
                <a:spcPct val="0"/>
              </a:spcBef>
            </a:pPr>
            <a:r>
              <a:rPr lang="en-US" sz="2400" cap="none" dirty="0" smtClean="0"/>
              <a:t>Citrus tatter leaf virus</a:t>
            </a:r>
            <a:br>
              <a:rPr lang="en-US" sz="2400" cap="none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47800"/>
            <a:ext cx="10363826" cy="4343399"/>
          </a:xfrm>
        </p:spPr>
        <p:txBody>
          <a:bodyPr>
            <a:normAutofit fontScale="92500" lnSpcReduction="20000"/>
          </a:bodyPr>
          <a:lstStyle/>
          <a:p>
            <a:pPr marL="228600" lvl="6">
              <a:spcBef>
                <a:spcPts val="1000"/>
              </a:spcBef>
            </a:pPr>
            <a:r>
              <a:rPr lang="en-US" sz="2600" cap="none" dirty="0"/>
              <a:t>Citrus tatter leaf </a:t>
            </a:r>
            <a:r>
              <a:rPr lang="en-US" sz="2600" cap="none" dirty="0" smtClean="0"/>
              <a:t>virus is a fatal disease which attacks citrus trees. </a:t>
            </a:r>
          </a:p>
          <a:p>
            <a:pPr marL="228600" lvl="6">
              <a:spcBef>
                <a:spcPts val="1000"/>
              </a:spcBef>
            </a:pPr>
            <a:r>
              <a:rPr lang="en-US" sz="2600" cap="none" dirty="0" smtClean="0"/>
              <a:t>It is a causal agent for tatter leaf disease</a:t>
            </a:r>
            <a:endParaRPr lang="en-US" sz="2600" cap="none" dirty="0"/>
          </a:p>
          <a:p>
            <a:r>
              <a:rPr lang="en-US" sz="2600" cap="none" dirty="0" smtClean="0"/>
              <a:t>It can be spread when infected </a:t>
            </a:r>
            <a:r>
              <a:rPr lang="en-US" sz="2600" cap="none" dirty="0" err="1" smtClean="0"/>
              <a:t>budwood</a:t>
            </a:r>
            <a:r>
              <a:rPr lang="en-US" sz="2600" cap="none" dirty="0" smtClean="0"/>
              <a:t> is grafted on trifoliate hybrid root stock (Grant, 2018)</a:t>
            </a:r>
          </a:p>
          <a:p>
            <a:r>
              <a:rPr lang="en-US" sz="2600" cap="none" dirty="0" smtClean="0"/>
              <a:t>Its symptoms include:</a:t>
            </a:r>
          </a:p>
          <a:p>
            <a:pPr lvl="2"/>
            <a:r>
              <a:rPr lang="en-US" sz="2200" cap="none" dirty="0" smtClean="0"/>
              <a:t>Excessive blooming </a:t>
            </a:r>
          </a:p>
          <a:p>
            <a:r>
              <a:rPr lang="en-US" sz="2600" cap="none" dirty="0"/>
              <a:t>Its </a:t>
            </a:r>
            <a:r>
              <a:rPr lang="en-US" sz="2600" cap="none" dirty="0" smtClean="0"/>
              <a:t>signs </a:t>
            </a:r>
            <a:r>
              <a:rPr lang="en-US" sz="2600" cap="none" dirty="0"/>
              <a:t>include</a:t>
            </a:r>
            <a:r>
              <a:rPr lang="en-US" sz="2600" cap="none" dirty="0" smtClean="0"/>
              <a:t>: </a:t>
            </a:r>
          </a:p>
          <a:p>
            <a:pPr lvl="2"/>
            <a:r>
              <a:rPr lang="en-US" sz="2200" cap="none" dirty="0" smtClean="0"/>
              <a:t>visible </a:t>
            </a:r>
            <a:r>
              <a:rPr lang="en-US" sz="2200" cap="none" dirty="0" err="1"/>
              <a:t>chlorosis</a:t>
            </a:r>
            <a:r>
              <a:rPr lang="en-US" sz="2200" cap="none" dirty="0"/>
              <a:t> of the </a:t>
            </a:r>
            <a:r>
              <a:rPr lang="en-US" sz="2200" cap="none" dirty="0" smtClean="0"/>
              <a:t>leaves</a:t>
            </a:r>
          </a:p>
          <a:p>
            <a:pPr lvl="2"/>
            <a:r>
              <a:rPr lang="en-US" sz="2200" cap="none" dirty="0" smtClean="0"/>
              <a:t>twig and leaf </a:t>
            </a:r>
            <a:r>
              <a:rPr lang="en-US" sz="2200" cap="none" dirty="0" err="1" smtClean="0"/>
              <a:t>deformitities</a:t>
            </a:r>
            <a:endParaRPr lang="en-US" sz="2200" cap="none" dirty="0" smtClean="0"/>
          </a:p>
          <a:p>
            <a:pPr lvl="2"/>
            <a:r>
              <a:rPr lang="en-US" sz="2200" cap="none" dirty="0" smtClean="0"/>
              <a:t>Premature fruit </a:t>
            </a:r>
            <a:r>
              <a:rPr lang="en-US" sz="2200" cap="none" dirty="0" err="1" smtClean="0"/>
              <a:t>drp</a:t>
            </a:r>
            <a:endParaRPr lang="en-US" sz="2200" cap="none" dirty="0"/>
          </a:p>
          <a:p>
            <a:endParaRPr lang="en-US" sz="2600" cap="none" dirty="0"/>
          </a:p>
        </p:txBody>
      </p:sp>
    </p:spTree>
    <p:extLst>
      <p:ext uri="{BB962C8B-B14F-4D97-AF65-F5344CB8AC3E}">
        <p14:creationId xmlns:p14="http://schemas.microsoft.com/office/powerpoint/2010/main" val="23397267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754</TotalTime>
  <Words>689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Droplet</vt:lpstr>
      <vt:lpstr>Lemon</vt:lpstr>
      <vt:lpstr>Outline</vt:lpstr>
      <vt:lpstr>Penicillium italicum </vt:lpstr>
      <vt:lpstr>Alternaria alternata </vt:lpstr>
      <vt:lpstr>Geotrichum candidum </vt:lpstr>
      <vt:lpstr>    Fusarium Solami</vt:lpstr>
      <vt:lpstr>Citrus tristeza virus </vt:lpstr>
      <vt:lpstr>Citrus cachexia viroid </vt:lpstr>
      <vt:lpstr>Citrus tatter leaf virus </vt:lpstr>
      <vt:lpstr>Citrus psorosis ophiovirus 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Lemon</dc:title>
  <dc:creator>WANJIKU</dc:creator>
  <cp:lastModifiedBy>WANJIKU</cp:lastModifiedBy>
  <cp:revision>32</cp:revision>
  <dcterms:created xsi:type="dcterms:W3CDTF">2021-06-03T17:09:29Z</dcterms:created>
  <dcterms:modified xsi:type="dcterms:W3CDTF">2021-06-04T05:43:54Z</dcterms:modified>
</cp:coreProperties>
</file>